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16" r:id="rId3"/>
    <p:sldId id="437" r:id="rId4"/>
    <p:sldId id="518" r:id="rId5"/>
    <p:sldId id="519" r:id="rId6"/>
    <p:sldId id="520" r:id="rId7"/>
    <p:sldId id="439" r:id="rId8"/>
    <p:sldId id="522" r:id="rId9"/>
    <p:sldId id="523" r:id="rId10"/>
    <p:sldId id="524" r:id="rId11"/>
    <p:sldId id="525" r:id="rId12"/>
    <p:sldId id="440" r:id="rId13"/>
    <p:sldId id="442" r:id="rId14"/>
    <p:sldId id="443" r:id="rId15"/>
    <p:sldId id="541" r:id="rId16"/>
    <p:sldId id="544" r:id="rId17"/>
    <p:sldId id="543" r:id="rId18"/>
    <p:sldId id="546" r:id="rId19"/>
    <p:sldId id="547" r:id="rId20"/>
    <p:sldId id="438" r:id="rId21"/>
    <p:sldId id="531" r:id="rId22"/>
    <p:sldId id="532" r:id="rId23"/>
    <p:sldId id="535" r:id="rId24"/>
    <p:sldId id="536" r:id="rId25"/>
    <p:sldId id="537"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588CC6-A318-457F-B925-4393C98B88F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E86F437-F169-4710-9A13-8364AB769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97E1FCA-869F-456C-97DC-C653586B11A6}"/>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57659E6C-4DA8-413A-B40C-B55D95D2DC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F81A9D-1A75-4530-829C-06B8EE3B222B}"/>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7700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DFE720-E940-403E-A846-5FA2A9B1B5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9FEFD27-A055-4D46-A293-B0F2DC476A4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FEA3F4-3965-47F0-984E-A7C4B7863197}"/>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266770BF-2DC1-49CF-B09A-80228AB20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560987-4042-42E1-AF3A-61DB8F57D7A2}"/>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67061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B5D288E-A906-47B1-A049-B603BD670EE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F55ABA3-FBE5-44C8-B321-892581FAFC8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3F6C6EC-17AB-4C89-8BE8-186575A61D16}"/>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485C4CBA-8D7D-4C05-848A-418333B6FBE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EC627A-C788-47DF-910D-7D89159ED270}"/>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47830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0D1B0-3697-4985-A50A-88CEFC409C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5187B9-5CF9-4EB0-BAB9-089B5ED0D5E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3D9FE0-E675-43C0-B163-2546F8AE20DA}"/>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ECA2DF3F-A232-4FF5-85DF-179D2AA80E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55CDEC7-B965-41F4-AEEE-58D4AD5DD504}"/>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65453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75439-3FDC-40BB-A8E4-F4C3936BCE8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A5F08F5-0B3E-43C2-B662-8698CAED0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0CB89FD-03D0-45B6-B451-1402906D72C1}"/>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14D32142-C614-46C6-A2A4-610624D19C9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236DE4-B8AF-4F67-BBF8-694284CA2E24}"/>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815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B1820C-439A-4F87-B799-A49E180FED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4FC9EEC-D2A0-4950-A48A-5F4211FF031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725C17C-F32B-4A3D-95D6-7A050F6659A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8A67676-738B-453B-B462-DA9FC8849F5B}"/>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6" name="바닥글 개체 틀 5">
            <a:extLst>
              <a:ext uri="{FF2B5EF4-FFF2-40B4-BE49-F238E27FC236}">
                <a16:creationId xmlns:a16="http://schemas.microsoft.com/office/drawing/2014/main" id="{51AD94AD-6389-4912-9BC3-9F6FE6833D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80FA894-9276-46F5-8EA7-6E4046C1134E}"/>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55920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2D5F34-B69D-4DE5-BE3A-CE926B8C620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F17A3B8-5F9A-4004-8ABA-7D501DE1E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600BC20-F78D-462E-8A57-6EE79CEF0CA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597E867-23F7-4942-A2B5-857840B84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DFA90A-5349-42A9-89FB-D557FB5169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E6D6809-0F54-46E6-99B3-2A37735A765C}"/>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8" name="바닥글 개체 틀 7">
            <a:extLst>
              <a:ext uri="{FF2B5EF4-FFF2-40B4-BE49-F238E27FC236}">
                <a16:creationId xmlns:a16="http://schemas.microsoft.com/office/drawing/2014/main" id="{9BE4426A-D427-4A44-A6AC-60263EC7807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EF43769-1EB2-4B0E-AEB2-DB6FB8951C4F}"/>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43342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A47B3A-C8F4-4DAE-866E-2BC0AD11A40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B2547AA-02D3-49B0-9EF8-3A6A2BB0AC34}"/>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4" name="바닥글 개체 틀 3">
            <a:extLst>
              <a:ext uri="{FF2B5EF4-FFF2-40B4-BE49-F238E27FC236}">
                <a16:creationId xmlns:a16="http://schemas.microsoft.com/office/drawing/2014/main" id="{53B79A8A-6077-405E-9FDB-EB2A7AD2E26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A765AD7-9D4B-4BA9-8D89-37A6FF5DFC8B}"/>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50372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7DCA953-BC12-4127-A703-A98472B8B526}"/>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3" name="바닥글 개체 틀 2">
            <a:extLst>
              <a:ext uri="{FF2B5EF4-FFF2-40B4-BE49-F238E27FC236}">
                <a16:creationId xmlns:a16="http://schemas.microsoft.com/office/drawing/2014/main" id="{3BFF3BFA-A35A-43BD-8B4F-AE8A2DA3FD8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9938265-5E0D-473C-A750-6A0AA3A351AD}"/>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296663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4DC30D-269F-453C-B754-498ED0326A4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8C110E1-220D-467B-9D45-BA0AF7CCC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C567099-A144-4C81-9B01-679978D66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4C498E3-C8B2-466B-9DBF-306066AA1120}"/>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6" name="바닥글 개체 틀 5">
            <a:extLst>
              <a:ext uri="{FF2B5EF4-FFF2-40B4-BE49-F238E27FC236}">
                <a16:creationId xmlns:a16="http://schemas.microsoft.com/office/drawing/2014/main" id="{5339A34B-4A23-4ADF-97EE-FECBBB16BEB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61DB3DE-1848-491B-882C-8803E62A01E9}"/>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160652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2E7381-F4C2-4970-A1CE-6FAA5DC0CE8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0C31E34-4763-4EE2-A7F9-F51604BA9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3612F4F-0001-4D8C-8966-EF0FF0CA3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29225D5-9E84-4B60-9570-0CC8DDCE0B5E}"/>
              </a:ext>
            </a:extLst>
          </p:cNvPr>
          <p:cNvSpPr>
            <a:spLocks noGrp="1"/>
          </p:cNvSpPr>
          <p:nvPr>
            <p:ph type="dt" sz="half" idx="10"/>
          </p:nvPr>
        </p:nvSpPr>
        <p:spPr/>
        <p:txBody>
          <a:bodyPr/>
          <a:lstStyle/>
          <a:p>
            <a:fld id="{622D73BC-1D50-416F-B24D-B28290B13392}" type="datetimeFigureOut">
              <a:rPr lang="ko-KR" altLang="en-US" smtClean="0"/>
              <a:t>2023-02-13</a:t>
            </a:fld>
            <a:endParaRPr lang="ko-KR" altLang="en-US"/>
          </a:p>
        </p:txBody>
      </p:sp>
      <p:sp>
        <p:nvSpPr>
          <p:cNvPr id="6" name="바닥글 개체 틀 5">
            <a:extLst>
              <a:ext uri="{FF2B5EF4-FFF2-40B4-BE49-F238E27FC236}">
                <a16:creationId xmlns:a16="http://schemas.microsoft.com/office/drawing/2014/main" id="{6D6E7972-C7D5-497E-BF88-644A1EA4A0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0CC3C3D-3F97-4E27-BCE3-1FCA86520AAA}"/>
              </a:ext>
            </a:extLst>
          </p:cNvPr>
          <p:cNvSpPr>
            <a:spLocks noGrp="1"/>
          </p:cNvSpPr>
          <p:nvPr>
            <p:ph type="sldNum" sz="quarter" idx="12"/>
          </p:nvPr>
        </p:nvSpPr>
        <p:spPr/>
        <p:txBody>
          <a:body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54544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CB852F2-C9D3-47E5-A1BD-BC17D04E0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86663BA-D80B-41D2-9827-16A283E91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D1E924-2890-4459-A58E-84C301633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D73BC-1D50-416F-B24D-B28290B13392}" type="datetimeFigureOut">
              <a:rPr lang="ko-KR" altLang="en-US" smtClean="0"/>
              <a:t>2023-02-13</a:t>
            </a:fld>
            <a:endParaRPr lang="ko-KR" altLang="en-US"/>
          </a:p>
        </p:txBody>
      </p:sp>
      <p:sp>
        <p:nvSpPr>
          <p:cNvPr id="5" name="바닥글 개체 틀 4">
            <a:extLst>
              <a:ext uri="{FF2B5EF4-FFF2-40B4-BE49-F238E27FC236}">
                <a16:creationId xmlns:a16="http://schemas.microsoft.com/office/drawing/2014/main" id="{EC6EC891-7E21-4FF3-A123-BD1A65389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75F3B69-95B3-4449-A546-FFBBCF5A8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7F9D6-6E43-4BF0-8D32-F373C0EC5EBA}" type="slidenum">
              <a:rPr lang="ko-KR" altLang="en-US" smtClean="0"/>
              <a:t>‹#›</a:t>
            </a:fld>
            <a:endParaRPr lang="ko-KR" altLang="en-US"/>
          </a:p>
        </p:txBody>
      </p:sp>
    </p:spTree>
    <p:extLst>
      <p:ext uri="{BB962C8B-B14F-4D97-AF65-F5344CB8AC3E}">
        <p14:creationId xmlns:p14="http://schemas.microsoft.com/office/powerpoint/2010/main" val="319558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9866E2-24EE-462B-B38F-F03AF4F9182F}"/>
              </a:ext>
            </a:extLst>
          </p:cNvPr>
          <p:cNvSpPr>
            <a:spLocks noGrp="1"/>
          </p:cNvSpPr>
          <p:nvPr>
            <p:ph type="ctrTitle"/>
          </p:nvPr>
        </p:nvSpPr>
        <p:spPr/>
        <p:txBody>
          <a:bodyPr/>
          <a:lstStyle/>
          <a:p>
            <a:r>
              <a:rPr lang="ko-KR" altLang="en-US" dirty="0"/>
              <a:t>정보보호</a:t>
            </a:r>
          </a:p>
        </p:txBody>
      </p:sp>
      <p:sp>
        <p:nvSpPr>
          <p:cNvPr id="3" name="부제목 2">
            <a:extLst>
              <a:ext uri="{FF2B5EF4-FFF2-40B4-BE49-F238E27FC236}">
                <a16:creationId xmlns:a16="http://schemas.microsoft.com/office/drawing/2014/main" id="{787B4EBA-AD22-4EDE-90AE-5C6489B7DE38}"/>
              </a:ext>
            </a:extLst>
          </p:cNvPr>
          <p:cNvSpPr>
            <a:spLocks noGrp="1"/>
          </p:cNvSpPr>
          <p:nvPr>
            <p:ph type="subTitle" idx="1"/>
          </p:nvPr>
        </p:nvSpPr>
        <p:spPr/>
        <p:txBody>
          <a:bodyPr/>
          <a:lstStyle/>
          <a:p>
            <a:r>
              <a:rPr lang="en-US" altLang="ko-KR"/>
              <a:t>1</a:t>
            </a:r>
            <a:r>
              <a:rPr lang="ko-KR" altLang="en-US"/>
              <a:t>주차</a:t>
            </a:r>
            <a:endParaRPr lang="en-US" altLang="ko-KR"/>
          </a:p>
          <a:p>
            <a:r>
              <a:rPr lang="ko-KR" altLang="en-US"/>
              <a:t>고전암호</a:t>
            </a:r>
            <a:endParaRPr lang="ko-KR" altLang="en-US" dirty="0"/>
          </a:p>
        </p:txBody>
      </p:sp>
    </p:spTree>
    <p:extLst>
      <p:ext uri="{BB962C8B-B14F-4D97-AF65-F5344CB8AC3E}">
        <p14:creationId xmlns:p14="http://schemas.microsoft.com/office/powerpoint/2010/main" val="398900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2</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더 깊은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그러나</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여기엔 키 값을 알 수 없었다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이 암호문을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그룹 15">
            <a:extLst>
              <a:ext uri="{FF2B5EF4-FFF2-40B4-BE49-F238E27FC236}">
                <a16:creationId xmlns:a16="http://schemas.microsoft.com/office/drawing/2014/main" id="{5CBC0565-1C65-4120-8B7A-725E042BB1D7}"/>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5B14A78-8A8C-434A-BD7F-8D3DFDEB8AA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0121E15-F698-4855-99BC-F5411F45981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1E4BCE6A-6B25-46F7-80DC-F038CD9C36F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13DB0223-A4A5-400C-AC8D-7DC7963E3A9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15376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HMALY YLJLPCPUN HU VYKLY MYVT AOL ZLUHAL AV KPZTHUASL HSS VM AOL JVYWZ PU NHBS HUK HWWLHY PU YVTL, OL SLK AOL JVYWZ AV JYVZZ AOL YBIPJVU YPCLY. HA AOL APTL, AOL YBIPJVU YPCLY DHZ AOL IVYKLY ILADLLU YVTL HUK AOL WYVCPUJLZ, HUK PA DHZ UVA HSSVDLK AV JYVZZ AOL YPCLY DPAO AYVVWZ. JHLZHY ZHPK OPZ KPJL DLYL AOYVDU HZ OL JYVZZLK AOPZ YPCLY.</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5994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a:t>
            </a:r>
            <a:endParaRPr lang="ko-KR" altLang="en-US" dirty="0"/>
          </a:p>
        </p:txBody>
      </p:sp>
      <p:pic>
        <p:nvPicPr>
          <p:cNvPr id="12290" name="Picture 2" descr="Python] 단일 치환 암호">
            <a:extLst>
              <a:ext uri="{FF2B5EF4-FFF2-40B4-BE49-F238E27FC236}">
                <a16:creationId xmlns:a16="http://schemas.microsoft.com/office/drawing/2014/main" id="{60453566-AB3B-40FD-B663-46330915F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757" y="1788785"/>
            <a:ext cx="7580826" cy="328043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3961392-74FC-47BE-B204-55727A129DE1}"/>
              </a:ext>
            </a:extLst>
          </p:cNvPr>
          <p:cNvSpPr txBox="1"/>
          <p:nvPr/>
        </p:nvSpPr>
        <p:spPr>
          <a:xfrm>
            <a:off x="1925325" y="3285282"/>
            <a:ext cx="1272207" cy="369332"/>
          </a:xfrm>
          <a:prstGeom prst="rect">
            <a:avLst/>
          </a:prstGeom>
          <a:noFill/>
        </p:spPr>
        <p:txBody>
          <a:bodyPr wrap="square" rtlCol="0">
            <a:spAutoFit/>
          </a:bodyPr>
          <a:lstStyle/>
          <a:p>
            <a:r>
              <a:rPr lang="ko-KR" altLang="en-US" dirty="0"/>
              <a:t>암호화</a:t>
            </a:r>
            <a:endParaRPr lang="en-US" altLang="ko-KR" dirty="0"/>
          </a:p>
        </p:txBody>
      </p:sp>
      <p:sp>
        <p:nvSpPr>
          <p:cNvPr id="37" name="TextBox 36">
            <a:extLst>
              <a:ext uri="{FF2B5EF4-FFF2-40B4-BE49-F238E27FC236}">
                <a16:creationId xmlns:a16="http://schemas.microsoft.com/office/drawing/2014/main" id="{C7C4E9CF-E6F3-4CB9-8D60-5F07EC9982B5}"/>
              </a:ext>
            </a:extLst>
          </p:cNvPr>
          <p:cNvSpPr txBox="1"/>
          <p:nvPr/>
        </p:nvSpPr>
        <p:spPr>
          <a:xfrm>
            <a:off x="1417601" y="3654614"/>
            <a:ext cx="2130156"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TXGGO</a:t>
            </a:r>
            <a:endParaRPr lang="ko-KR" altLang="en-US" dirty="0"/>
          </a:p>
        </p:txBody>
      </p:sp>
      <p:cxnSp>
        <p:nvCxnSpPr>
          <p:cNvPr id="4" name="직선 연결선 3">
            <a:extLst>
              <a:ext uri="{FF2B5EF4-FFF2-40B4-BE49-F238E27FC236}">
                <a16:creationId xmlns:a16="http://schemas.microsoft.com/office/drawing/2014/main" id="{8458D368-1A0E-49AE-8480-BF5AE2F0D683}"/>
              </a:ext>
            </a:extLst>
          </p:cNvPr>
          <p:cNvCxnSpPr>
            <a:cxnSpLocks/>
          </p:cNvCxnSpPr>
          <p:nvPr/>
        </p:nvCxnSpPr>
        <p:spPr>
          <a:xfrm>
            <a:off x="5788058" y="2433932"/>
            <a:ext cx="3280528"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9D03EC99-E87C-43EF-B87D-78AD4877EFC2}"/>
              </a:ext>
            </a:extLst>
          </p:cNvPr>
          <p:cNvCxnSpPr>
            <a:cxnSpLocks/>
          </p:cNvCxnSpPr>
          <p:nvPr/>
        </p:nvCxnSpPr>
        <p:spPr>
          <a:xfrm>
            <a:off x="4949072" y="2433932"/>
            <a:ext cx="524130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D44FC1C0-809A-4C10-8F78-6D69572914BA}"/>
              </a:ext>
            </a:extLst>
          </p:cNvPr>
          <p:cNvCxnSpPr>
            <a:cxnSpLocks/>
          </p:cNvCxnSpPr>
          <p:nvPr/>
        </p:nvCxnSpPr>
        <p:spPr>
          <a:xfrm flipH="1">
            <a:off x="5505254" y="2433932"/>
            <a:ext cx="137631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9C7D4CBE-55E6-42FA-A6C4-531170CE58B4}"/>
              </a:ext>
            </a:extLst>
          </p:cNvPr>
          <p:cNvCxnSpPr>
            <a:cxnSpLocks/>
          </p:cNvCxnSpPr>
          <p:nvPr/>
        </p:nvCxnSpPr>
        <p:spPr>
          <a:xfrm flipH="1">
            <a:off x="4119514" y="2433932"/>
            <a:ext cx="3619893" cy="21380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055322E-DDC8-433C-B1A2-8FA66B2833AB}"/>
              </a:ext>
            </a:extLst>
          </p:cNvPr>
          <p:cNvSpPr txBox="1"/>
          <p:nvPr/>
        </p:nvSpPr>
        <p:spPr>
          <a:xfrm>
            <a:off x="2660545" y="5803206"/>
            <a:ext cx="6431011" cy="369332"/>
          </a:xfrm>
          <a:prstGeom prst="rect">
            <a:avLst/>
          </a:prstGeom>
          <a:noFill/>
        </p:spPr>
        <p:txBody>
          <a:bodyPr wrap="square" rtlCol="0">
            <a:spAutoFit/>
          </a:bodyPr>
          <a:lstStyle/>
          <a:p>
            <a:r>
              <a:rPr lang="ko-KR" altLang="en-US" dirty="0" err="1"/>
              <a:t>시저</a:t>
            </a:r>
            <a:r>
              <a:rPr lang="ko-KR" altLang="en-US" dirty="0"/>
              <a:t> 암호보다 키의 종류가 훨씬 많다</a:t>
            </a:r>
            <a:r>
              <a:rPr lang="en-US" altLang="ko-KR" dirty="0"/>
              <a:t>. -&gt; 26! </a:t>
            </a:r>
            <a:r>
              <a:rPr lang="ko-KR" altLang="en-US" dirty="0"/>
              <a:t>개</a:t>
            </a:r>
            <a:r>
              <a:rPr lang="en-US" altLang="ko-KR" dirty="0"/>
              <a:t>.</a:t>
            </a:r>
            <a:endParaRPr lang="ko-KR" altLang="en-US" dirty="0">
              <a:solidFill>
                <a:srgbClr val="FF0000"/>
              </a:solidFill>
            </a:endParaRPr>
          </a:p>
        </p:txBody>
      </p:sp>
      <p:grpSp>
        <p:nvGrpSpPr>
          <p:cNvPr id="12" name="그룹 11">
            <a:extLst>
              <a:ext uri="{FF2B5EF4-FFF2-40B4-BE49-F238E27FC236}">
                <a16:creationId xmlns:a16="http://schemas.microsoft.com/office/drawing/2014/main" id="{F5DEE182-52FC-4E34-8E7A-43DA088E53B8}"/>
              </a:ext>
            </a:extLst>
          </p:cNvPr>
          <p:cNvGrpSpPr/>
          <p:nvPr/>
        </p:nvGrpSpPr>
        <p:grpSpPr>
          <a:xfrm>
            <a:off x="11593737" y="6457890"/>
            <a:ext cx="678993" cy="400110"/>
            <a:chOff x="10627762" y="-30288"/>
            <a:chExt cx="597159" cy="400110"/>
          </a:xfrm>
        </p:grpSpPr>
        <p:sp>
          <p:nvSpPr>
            <p:cNvPr id="13" name="사각형: 둥근 모서리 12">
              <a:extLst>
                <a:ext uri="{FF2B5EF4-FFF2-40B4-BE49-F238E27FC236}">
                  <a16:creationId xmlns:a16="http://schemas.microsoft.com/office/drawing/2014/main" id="{7E166D42-530B-49EB-82CB-AC2FA3E917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79B994F-F2A7-4FFF-B661-70A997FB0343}"/>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5" name="화살표: 오른쪽 14">
              <a:hlinkClick r:id="" action="ppaction://noaction"/>
              <a:extLst>
                <a:ext uri="{FF2B5EF4-FFF2-40B4-BE49-F238E27FC236}">
                  <a16:creationId xmlns:a16="http://schemas.microsoft.com/office/drawing/2014/main" id="{9D25A9A3-4EFC-406B-8B1A-C1C1F421C20A}"/>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화살표: 오른쪽 15">
            <a:hlinkClick r:id="" action="ppaction://noaction"/>
            <a:extLst>
              <a:ext uri="{FF2B5EF4-FFF2-40B4-BE49-F238E27FC236}">
                <a16:creationId xmlns:a16="http://schemas.microsoft.com/office/drawing/2014/main" id="{78AABE2A-ADC1-49CC-82E7-AE1BF0256CE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7601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11" name="Picture 2" descr="양피지 이미지 검색결과">
            <a:extLst>
              <a:ext uri="{FF2B5EF4-FFF2-40B4-BE49-F238E27FC236}">
                <a16:creationId xmlns:a16="http://schemas.microsoft.com/office/drawing/2014/main" id="{509DEE3F-B140-4304-B622-6BEC4B811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8" y="213357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B59151-DF87-4116-A939-ACDB6FE7F968}"/>
              </a:ext>
            </a:extLst>
          </p:cNvPr>
          <p:cNvSpPr txBox="1"/>
          <p:nvPr/>
        </p:nvSpPr>
        <p:spPr>
          <a:xfrm>
            <a:off x="1281259" y="2200143"/>
            <a:ext cx="4007178" cy="1477328"/>
          </a:xfrm>
          <a:prstGeom prst="rect">
            <a:avLst/>
          </a:prstGeom>
          <a:noFill/>
        </p:spPr>
        <p:txBody>
          <a:bodyPr wrap="square" rtlCol="0">
            <a:spAutoFit/>
          </a:bodyPr>
          <a:lstStyle/>
          <a:p>
            <a:r>
              <a:rPr lang="en-US" altLang="ko-KR" sz="900" dirty="0"/>
              <a:t>ME</a:t>
            </a:r>
            <a:r>
              <a:rPr lang="en-US" altLang="ko-KR" sz="900" dirty="0">
                <a:solidFill>
                  <a:srgbClr val="FF0000"/>
                </a:solidFill>
              </a:rPr>
              <a:t>Y</a:t>
            </a:r>
            <a:r>
              <a:rPr lang="en-US" altLang="ko-KR" sz="900" dirty="0"/>
              <a:t>LGVIWAME</a:t>
            </a:r>
            <a:r>
              <a:rPr lang="en-US" altLang="ko-KR" sz="900" dirty="0">
                <a:solidFill>
                  <a:srgbClr val="FF0000"/>
                </a:solidFill>
              </a:rPr>
              <a:t>Y</a:t>
            </a:r>
            <a:r>
              <a:rPr lang="en-US" altLang="ko-KR" sz="900" dirty="0"/>
              <a:t>OPIN</a:t>
            </a:r>
            <a:r>
              <a:rPr lang="en-US" altLang="ko-KR" sz="900" dirty="0">
                <a:solidFill>
                  <a:srgbClr val="FF0000"/>
                </a:solidFill>
              </a:rPr>
              <a:t>Y</a:t>
            </a:r>
            <a:r>
              <a:rPr lang="en-US" altLang="ko-KR" sz="900" dirty="0"/>
              <a:t>ZGW</a:t>
            </a:r>
            <a:r>
              <a:rPr lang="en-US" altLang="ko-KR" sz="900" dirty="0">
                <a:solidFill>
                  <a:srgbClr val="FF0000"/>
                </a:solidFill>
              </a:rPr>
              <a:t>Y</a:t>
            </a:r>
            <a:r>
              <a:rPr lang="en-US" altLang="ko-KR" sz="900" dirty="0"/>
              <a:t>EGMZRUU</a:t>
            </a:r>
            <a:r>
              <a:rPr lang="en-US" altLang="ko-KR" sz="900" dirty="0">
                <a:solidFill>
                  <a:srgbClr val="FF0000"/>
                </a:solidFill>
              </a:rPr>
              <a:t>Y</a:t>
            </a:r>
            <a:r>
              <a:rPr lang="en-US" altLang="ko-KR" sz="900" dirty="0"/>
              <a:t>PZAIXILGVSIZZMPGKKDWO MEPGROEIWGPCEIPAMDKKEYCIUYMGIFRWCEGLOPINYZHRZMPDN YWDWOGWITDWYSEDCEEIAFYYWMPIDWYAGTYPIKGLMXFPIWCEHR ZMMEYMEDWOMGQRYWCEUXMEDPZMQRGMEEYAPISDWOFICJILYS NICYZEYMGGJIPRWIWAIHRUNIWAHRZMUDZZYAMEYFRWCEMRPWD WOPGRWAIOIDWSDMEIGWYMSGMEPYYEYHRUNYARNFRMSDMEWG OPYIMYPZRCCYZZIOIDWIWAIOIDWEYMPDYAILMYPMEYMWUNMDW OUGPZYKFRMIMKIZMEIAMGODTYDMRNIWASIKJYAISIXSDMEEDZWG ZYDWMEYIDPZIXDWODIUZRPYMEYXIPYZGRPDMDZYIZXMGAYZNDZ YSEIMXGRCIWWGMOYM </a:t>
            </a:r>
            <a:endParaRPr lang="ko-KR" altLang="en-US" sz="900" dirty="0"/>
          </a:p>
        </p:txBody>
      </p:sp>
      <p:pic>
        <p:nvPicPr>
          <p:cNvPr id="7" name="그림 6">
            <a:extLst>
              <a:ext uri="{FF2B5EF4-FFF2-40B4-BE49-F238E27FC236}">
                <a16:creationId xmlns:a16="http://schemas.microsoft.com/office/drawing/2014/main" id="{F82B9528-A607-475B-8002-06260CAE85F4}"/>
              </a:ext>
            </a:extLst>
          </p:cNvPr>
          <p:cNvPicPr>
            <a:picLocks noChangeAspect="1"/>
          </p:cNvPicPr>
          <p:nvPr/>
        </p:nvPicPr>
        <p:blipFill>
          <a:blip r:embed="rId3"/>
          <a:stretch>
            <a:fillRect/>
          </a:stretch>
        </p:blipFill>
        <p:spPr>
          <a:xfrm>
            <a:off x="7243767" y="4508739"/>
            <a:ext cx="4079379" cy="2197728"/>
          </a:xfrm>
          <a:prstGeom prst="rect">
            <a:avLst/>
          </a:prstGeom>
        </p:spPr>
      </p:pic>
      <p:pic>
        <p:nvPicPr>
          <p:cNvPr id="10" name="그림 9">
            <a:extLst>
              <a:ext uri="{FF2B5EF4-FFF2-40B4-BE49-F238E27FC236}">
                <a16:creationId xmlns:a16="http://schemas.microsoft.com/office/drawing/2014/main" id="{424CE517-5F97-4DCF-8C32-57E4BF54066E}"/>
              </a:ext>
            </a:extLst>
          </p:cNvPr>
          <p:cNvPicPr>
            <a:picLocks noChangeAspect="1"/>
          </p:cNvPicPr>
          <p:nvPr/>
        </p:nvPicPr>
        <p:blipFill>
          <a:blip r:embed="rId4"/>
          <a:stretch>
            <a:fillRect/>
          </a:stretch>
        </p:blipFill>
        <p:spPr>
          <a:xfrm>
            <a:off x="7243767" y="1840749"/>
            <a:ext cx="3735713" cy="2619146"/>
          </a:xfrm>
          <a:prstGeom prst="rect">
            <a:avLst/>
          </a:prstGeom>
        </p:spPr>
      </p:pic>
      <p:sp>
        <p:nvSpPr>
          <p:cNvPr id="19" name="TextBox 18">
            <a:extLst>
              <a:ext uri="{FF2B5EF4-FFF2-40B4-BE49-F238E27FC236}">
                <a16:creationId xmlns:a16="http://schemas.microsoft.com/office/drawing/2014/main" id="{A39759F7-5D70-4534-96ED-9D17D5B29604}"/>
              </a:ext>
            </a:extLst>
          </p:cNvPr>
          <p:cNvSpPr txBox="1"/>
          <p:nvPr/>
        </p:nvSpPr>
        <p:spPr>
          <a:xfrm>
            <a:off x="2705773" y="3884159"/>
            <a:ext cx="940494" cy="369332"/>
          </a:xfrm>
          <a:prstGeom prst="rect">
            <a:avLst/>
          </a:prstGeom>
          <a:noFill/>
        </p:spPr>
        <p:txBody>
          <a:bodyPr wrap="square" rtlCol="0">
            <a:spAutoFit/>
          </a:bodyPr>
          <a:lstStyle/>
          <a:p>
            <a:r>
              <a:rPr lang="ko-KR" altLang="en-US"/>
              <a:t>암호문</a:t>
            </a:r>
            <a:endParaRPr lang="ko-KR" altLang="en-US" dirty="0">
              <a:solidFill>
                <a:srgbClr val="FF0000"/>
              </a:solidFill>
            </a:endParaRPr>
          </a:p>
        </p:txBody>
      </p:sp>
      <p:sp>
        <p:nvSpPr>
          <p:cNvPr id="12" name="화살표: 오른쪽 11">
            <a:extLst>
              <a:ext uri="{FF2B5EF4-FFF2-40B4-BE49-F238E27FC236}">
                <a16:creationId xmlns:a16="http://schemas.microsoft.com/office/drawing/2014/main" id="{3D24EE5B-59A6-4A28-847E-99CA7D77E26A}"/>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C3F7F6AD-E488-41E1-8EA8-D8112D56F2DE}"/>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57" y="4598969"/>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81258" y="4665535"/>
            <a:ext cx="4007178" cy="1477328"/>
          </a:xfrm>
          <a:prstGeom prst="rect">
            <a:avLst/>
          </a:prstGeom>
          <a:noFill/>
        </p:spPr>
        <p:txBody>
          <a:bodyPr wrap="square" rtlCol="0">
            <a:spAutoFit/>
          </a:bodyPr>
          <a:lstStyle/>
          <a:p>
            <a:r>
              <a:rPr lang="en-US" altLang="ko-KR" sz="900" dirty="0" err="1"/>
              <a:t>MEeLGVIWAMEeOPINeZGWeEGMZRUUePZAIXILGVSIZZMPGKKDWO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ZMMEeMEDWOMGQReWCEUXMEDPZMQRGMEEeAPISDWOFICJILeS</a:t>
            </a:r>
            <a:r>
              <a:rPr lang="en-US" altLang="ko-KR" sz="900" dirty="0"/>
              <a:t> </a:t>
            </a:r>
            <a:r>
              <a:rPr lang="en-US" altLang="ko-KR" sz="900" dirty="0" err="1"/>
              <a:t>NICeZEeMGGJIPRWIWAIHRUNIWAHRZMUDZZeAMEeFRWCEMRPWD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OPeIMePZRCCeZZIOIDWIWAIOIDWEeMPDeAILMePMEeMWUNMDWO</a:t>
            </a:r>
            <a:r>
              <a:rPr lang="en-US" altLang="ko-KR" sz="900" dirty="0"/>
              <a:t> </a:t>
            </a:r>
            <a:r>
              <a:rPr lang="en-US" altLang="ko-KR" sz="900" dirty="0" err="1"/>
              <a:t>UGPZeKFRMIMKIZMEIAMGODTeDMRNIWASIKJeAISIXSDMEEDZWGZ</a:t>
            </a:r>
            <a:r>
              <a:rPr lang="en-US" altLang="ko-KR" sz="900" dirty="0"/>
              <a:t> </a:t>
            </a:r>
            <a:r>
              <a:rPr lang="en-US" altLang="ko-KR" sz="900" dirty="0" err="1"/>
              <a:t>eDWMEeIDPZIXDWODIUZRPeMEeXIPeZGRPDMDZeIZXMGAeZNDZe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130376" y="6337135"/>
            <a:ext cx="4444775"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 </a:t>
            </a:r>
            <a:r>
              <a:rPr lang="en-US" altLang="ko-KR" dirty="0"/>
              <a:t>: </a:t>
            </a:r>
            <a:r>
              <a:rPr lang="en-US" altLang="ko-KR"/>
              <a:t>Y-&gt;e</a:t>
            </a:r>
            <a:endParaRPr lang="ko-KR" altLang="en-US" dirty="0">
              <a:solidFill>
                <a:srgbClr val="FF0000"/>
              </a:solidFill>
            </a:endParaRPr>
          </a:p>
        </p:txBody>
      </p:sp>
      <p:sp>
        <p:nvSpPr>
          <p:cNvPr id="25" name="TextBox 24">
            <a:extLst>
              <a:ext uri="{FF2B5EF4-FFF2-40B4-BE49-F238E27FC236}">
                <a16:creationId xmlns:a16="http://schemas.microsoft.com/office/drawing/2014/main" id="{6EBAA354-546D-4CC8-A633-7ADDE34A290A}"/>
              </a:ext>
            </a:extLst>
          </p:cNvPr>
          <p:cNvSpPr txBox="1"/>
          <p:nvPr/>
        </p:nvSpPr>
        <p:spPr>
          <a:xfrm>
            <a:off x="8698381" y="2018138"/>
            <a:ext cx="1170149" cy="369332"/>
          </a:xfrm>
          <a:prstGeom prst="rect">
            <a:avLst/>
          </a:prstGeom>
          <a:noFill/>
        </p:spPr>
        <p:txBody>
          <a:bodyPr wrap="square" rtlCol="0">
            <a:spAutoFit/>
          </a:bodyPr>
          <a:lstStyle/>
          <a:p>
            <a:r>
              <a:rPr lang="ko-KR" altLang="en-US"/>
              <a:t>빈도분석</a:t>
            </a:r>
            <a:endParaRPr lang="ko-KR" altLang="en-US" dirty="0">
              <a:solidFill>
                <a:srgbClr val="FF0000"/>
              </a:solidFill>
            </a:endParaRPr>
          </a:p>
        </p:txBody>
      </p:sp>
      <p:grpSp>
        <p:nvGrpSpPr>
          <p:cNvPr id="15" name="그룹 14">
            <a:extLst>
              <a:ext uri="{FF2B5EF4-FFF2-40B4-BE49-F238E27FC236}">
                <a16:creationId xmlns:a16="http://schemas.microsoft.com/office/drawing/2014/main" id="{A3D4CCD6-23CD-41EE-9D96-47CC25B213B1}"/>
              </a:ext>
            </a:extLst>
          </p:cNvPr>
          <p:cNvGrpSpPr/>
          <p:nvPr/>
        </p:nvGrpSpPr>
        <p:grpSpPr>
          <a:xfrm>
            <a:off x="11593737" y="6457890"/>
            <a:ext cx="678993" cy="400110"/>
            <a:chOff x="10627762" y="-30288"/>
            <a:chExt cx="597159" cy="400110"/>
          </a:xfrm>
        </p:grpSpPr>
        <p:sp>
          <p:nvSpPr>
            <p:cNvPr id="16" name="사각형: 둥근 모서리 15">
              <a:extLst>
                <a:ext uri="{FF2B5EF4-FFF2-40B4-BE49-F238E27FC236}">
                  <a16:creationId xmlns:a16="http://schemas.microsoft.com/office/drawing/2014/main" id="{EF7B356C-2C72-4D85-84EE-31281A821A3A}"/>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D380754-F030-4C99-823F-E1561AB783D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D68DEB0A-88C6-495C-A8C6-8F3D38910B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직사각형 2">
            <a:extLst>
              <a:ext uri="{FF2B5EF4-FFF2-40B4-BE49-F238E27FC236}">
                <a16:creationId xmlns:a16="http://schemas.microsoft.com/office/drawing/2014/main" id="{7F5CB4C3-52BB-4C32-8DB9-1024F63D7E92}"/>
              </a:ext>
            </a:extLst>
          </p:cNvPr>
          <p:cNvSpPr/>
          <p:nvPr/>
        </p:nvSpPr>
        <p:spPr>
          <a:xfrm>
            <a:off x="8247767" y="1849315"/>
            <a:ext cx="93421" cy="2667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hlinkClick r:id="" action="ppaction://noaction"/>
            <a:extLst>
              <a:ext uri="{FF2B5EF4-FFF2-40B4-BE49-F238E27FC236}">
                <a16:creationId xmlns:a16="http://schemas.microsoft.com/office/drawing/2014/main" id="{7258A388-7297-40DD-9EAB-0B98CB5970B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993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a:solidFill>
                  <a:schemeClr val="bg1">
                    <a:lumMod val="65000"/>
                  </a:schemeClr>
                </a:solidFill>
              </a:rPr>
              <a:t>/Theory</a:t>
            </a:r>
            <a:r>
              <a:rPr lang="en-US" altLang="ko-KR" sz="2000" b="1" dirty="0">
                <a:solidFill>
                  <a:schemeClr val="bg1">
                    <a:lumMod val="65000"/>
                  </a:schemeClr>
                </a:solidFill>
              </a:rPr>
              <a:t>/T4/Substitution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암호의 크랙</a:t>
            </a:r>
            <a:endParaRPr lang="ko-KR" altLang="en-US" dirty="0"/>
          </a:p>
        </p:txBody>
      </p:sp>
      <p:pic>
        <p:nvPicPr>
          <p:cNvPr id="22" name="Picture 2" descr="양피지 이미지 검색결과">
            <a:extLst>
              <a:ext uri="{FF2B5EF4-FFF2-40B4-BE49-F238E27FC236}">
                <a16:creationId xmlns:a16="http://schemas.microsoft.com/office/drawing/2014/main" id="{FEBDE080-53D7-4716-B678-BEC1A97B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403"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21AAD5-9A8A-4B4F-80F9-461922B24305}"/>
              </a:ext>
            </a:extLst>
          </p:cNvPr>
          <p:cNvSpPr txBox="1"/>
          <p:nvPr/>
        </p:nvSpPr>
        <p:spPr>
          <a:xfrm>
            <a:off x="1262404" y="2092017"/>
            <a:ext cx="4007178" cy="1477328"/>
          </a:xfrm>
          <a:prstGeom prst="rect">
            <a:avLst/>
          </a:prstGeom>
          <a:noFill/>
        </p:spPr>
        <p:txBody>
          <a:bodyPr wrap="square" rtlCol="0">
            <a:spAutoFit/>
          </a:bodyPr>
          <a:lstStyle/>
          <a:p>
            <a:r>
              <a:rPr lang="en-US" altLang="ko-KR" sz="900" dirty="0" err="1">
                <a:solidFill>
                  <a:srgbClr val="FF0000"/>
                </a:solidFill>
              </a:rPr>
              <a:t>MEe</a:t>
            </a:r>
            <a:r>
              <a:rPr lang="en-US" altLang="ko-KR" sz="900" dirty="0" err="1"/>
              <a:t>LGVIWA</a:t>
            </a:r>
            <a:r>
              <a:rPr lang="en-US" altLang="ko-KR" sz="900" dirty="0" err="1">
                <a:solidFill>
                  <a:srgbClr val="FF0000"/>
                </a:solidFill>
              </a:rPr>
              <a:t>MEe</a:t>
            </a:r>
            <a:r>
              <a:rPr lang="en-US" altLang="ko-KR" sz="900" dirty="0" err="1"/>
              <a:t>OPINeZGWeEGMZRUUePZAIXILGVSIZZMPGKKDWO</a:t>
            </a:r>
            <a:r>
              <a:rPr lang="en-US" altLang="ko-KR" sz="900" dirty="0"/>
              <a:t> </a:t>
            </a:r>
            <a:r>
              <a:rPr lang="en-US" altLang="ko-KR" sz="900" dirty="0" err="1"/>
              <a:t>MEPGROEIWGPCEIPAMDKKEeCIUeMGIFRWCEGLOPINeZHRZMPDN</a:t>
            </a:r>
            <a:r>
              <a:rPr lang="en-US" altLang="ko-KR" sz="900" dirty="0"/>
              <a:t> </a:t>
            </a:r>
            <a:r>
              <a:rPr lang="en-US" altLang="ko-KR" sz="900" dirty="0" err="1"/>
              <a:t>eWDWOGWITDWeSEDCEEIAFeeWMPIDWeAGTePIKGLMXFPIWCEHR</a:t>
            </a:r>
            <a:r>
              <a:rPr lang="en-US" altLang="ko-KR" sz="900" dirty="0"/>
              <a:t> </a:t>
            </a:r>
            <a:r>
              <a:rPr lang="en-US" altLang="ko-KR" sz="900" dirty="0" err="1"/>
              <a:t>ZM</a:t>
            </a:r>
            <a:r>
              <a:rPr lang="en-US" altLang="ko-KR" sz="900" dirty="0" err="1">
                <a:solidFill>
                  <a:srgbClr val="FF0000"/>
                </a:solidFill>
              </a:rPr>
              <a:t>MEe</a:t>
            </a:r>
            <a:r>
              <a:rPr lang="en-US" altLang="ko-KR" sz="900" dirty="0" err="1"/>
              <a:t>MEDWOMGQReWCEUXMEDPZMQRGMEEeAPISDWOFICJILeS</a:t>
            </a:r>
            <a:r>
              <a:rPr lang="en-US" altLang="ko-KR" sz="900" dirty="0"/>
              <a:t> </a:t>
            </a:r>
            <a:r>
              <a:rPr lang="en-US" altLang="ko-KR" sz="900" dirty="0" err="1"/>
              <a:t>NICeZEeMGGJIPRWIWAIHRUNIWAHRZMUDZZeA</a:t>
            </a:r>
            <a:r>
              <a:rPr lang="en-US" altLang="ko-KR" sz="900" dirty="0" err="1">
                <a:solidFill>
                  <a:srgbClr val="FF0000"/>
                </a:solidFill>
              </a:rPr>
              <a:t>MEe</a:t>
            </a:r>
            <a:r>
              <a:rPr lang="en-US" altLang="ko-KR" sz="900" dirty="0" err="1"/>
              <a:t>FRWCEMRPWD</a:t>
            </a:r>
            <a:r>
              <a:rPr lang="en-US" altLang="ko-KR" sz="900" dirty="0"/>
              <a:t> </a:t>
            </a:r>
            <a:r>
              <a:rPr lang="en-US" altLang="ko-KR" sz="900" dirty="0" err="1"/>
              <a:t>WOPGRWAIOIDWSDMEIGWeMSGMEPeeEeHRUNeARNFRMSDMEWG</a:t>
            </a:r>
            <a:r>
              <a:rPr lang="en-US" altLang="ko-KR" sz="900" dirty="0"/>
              <a:t> </a:t>
            </a:r>
            <a:r>
              <a:rPr lang="en-US" altLang="ko-KR" sz="900" dirty="0" err="1"/>
              <a:t>OPeIMePZRCCeZZIOIDWIWAIOIDWEeMPDeAILMeP</a:t>
            </a:r>
            <a:r>
              <a:rPr lang="en-US" altLang="ko-KR" sz="900" dirty="0" err="1">
                <a:solidFill>
                  <a:srgbClr val="FF0000"/>
                </a:solidFill>
              </a:rPr>
              <a:t>MEe</a:t>
            </a:r>
            <a:r>
              <a:rPr lang="en-US" altLang="ko-KR" sz="900" dirty="0" err="1"/>
              <a:t>MWUNMDWO</a:t>
            </a:r>
            <a:r>
              <a:rPr lang="en-US" altLang="ko-KR" sz="900" dirty="0"/>
              <a:t> </a:t>
            </a:r>
            <a:r>
              <a:rPr lang="en-US" altLang="ko-KR" sz="900" dirty="0" err="1"/>
              <a:t>UGPZeKFRMIMKIZMEIAMGODTeDMRNIWASIKJeAISIXSDMEEDZWGZ</a:t>
            </a:r>
            <a:r>
              <a:rPr lang="en-US" altLang="ko-KR" sz="900" dirty="0"/>
              <a:t> </a:t>
            </a:r>
            <a:r>
              <a:rPr lang="en-US" altLang="ko-KR" sz="900" dirty="0" err="1"/>
              <a:t>eDW</a:t>
            </a:r>
            <a:r>
              <a:rPr lang="en-US" altLang="ko-KR" sz="900" dirty="0" err="1">
                <a:solidFill>
                  <a:srgbClr val="FF0000"/>
                </a:solidFill>
              </a:rPr>
              <a:t>MEe</a:t>
            </a:r>
            <a:r>
              <a:rPr lang="en-US" altLang="ko-KR" sz="900" dirty="0" err="1"/>
              <a:t>IDPZIXDWODIUZRPeMEeXIPeZGRPDMDZeIZXMGAeZNDZe</a:t>
            </a:r>
            <a:r>
              <a:rPr lang="en-US" altLang="ko-KR" sz="900" dirty="0"/>
              <a:t> </a:t>
            </a:r>
            <a:r>
              <a:rPr lang="en-US" altLang="ko-KR" sz="900" dirty="0" err="1"/>
              <a:t>SEIMXGRCIWWGMOeM</a:t>
            </a:r>
            <a:endParaRPr lang="ko-KR" altLang="en-US" sz="900" dirty="0"/>
          </a:p>
        </p:txBody>
      </p:sp>
      <p:sp>
        <p:nvSpPr>
          <p:cNvPr id="24" name="TextBox 23">
            <a:extLst>
              <a:ext uri="{FF2B5EF4-FFF2-40B4-BE49-F238E27FC236}">
                <a16:creationId xmlns:a16="http://schemas.microsoft.com/office/drawing/2014/main" id="{4A8BAA7A-D22C-4D05-9ADD-D980EEEFF285}"/>
              </a:ext>
            </a:extLst>
          </p:cNvPr>
          <p:cNvSpPr txBox="1"/>
          <p:nvPr/>
        </p:nvSpPr>
        <p:spPr>
          <a:xfrm>
            <a:off x="1498022" y="3796722"/>
            <a:ext cx="3553906" cy="369332"/>
          </a:xfrm>
          <a:prstGeom prst="rect">
            <a:avLst/>
          </a:prstGeom>
          <a:noFill/>
        </p:spPr>
        <p:txBody>
          <a:bodyPr wrap="square" rtlCol="0">
            <a:spAutoFit/>
          </a:bodyPr>
          <a:lstStyle/>
          <a:p>
            <a:r>
              <a:rPr lang="ko-KR" altLang="en-US" dirty="0"/>
              <a:t>최빈도를 갖는 </a:t>
            </a:r>
            <a:r>
              <a:rPr lang="ko-KR" altLang="en-US"/>
              <a:t>문자를 </a:t>
            </a:r>
            <a:r>
              <a:rPr lang="en-US" altLang="ko-KR"/>
              <a:t>e</a:t>
            </a:r>
            <a:r>
              <a:rPr lang="ko-KR" altLang="en-US"/>
              <a:t>로 </a:t>
            </a:r>
            <a:r>
              <a:rPr lang="ko-KR" altLang="en-US" dirty="0"/>
              <a:t>변환</a:t>
            </a:r>
            <a:endParaRPr lang="ko-KR" altLang="en-US" dirty="0">
              <a:solidFill>
                <a:srgbClr val="FF0000"/>
              </a:solidFill>
            </a:endParaRPr>
          </a:p>
        </p:txBody>
      </p:sp>
      <p:sp>
        <p:nvSpPr>
          <p:cNvPr id="15" name="화살표: 오른쪽 14">
            <a:extLst>
              <a:ext uri="{FF2B5EF4-FFF2-40B4-BE49-F238E27FC236}">
                <a16:creationId xmlns:a16="http://schemas.microsoft.com/office/drawing/2014/main" id="{7DD39667-A9BF-4B6D-A4DF-CFB621BB8FDD}"/>
              </a:ext>
            </a:extLst>
          </p:cNvPr>
          <p:cNvSpPr/>
          <p:nvPr/>
        </p:nvSpPr>
        <p:spPr>
          <a:xfrm>
            <a:off x="5967167" y="2714920"/>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Picture 2" descr="양피지 이미지 검색결과">
            <a:extLst>
              <a:ext uri="{FF2B5EF4-FFF2-40B4-BE49-F238E27FC236}">
                <a16:creationId xmlns:a16="http://schemas.microsoft.com/office/drawing/2014/main" id="{CF1EB7B7-E5DA-4210-8FC1-20CAA7668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442" y="202545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18B237A-BDE3-4A84-9C0F-BB01562A6F77}"/>
              </a:ext>
            </a:extLst>
          </p:cNvPr>
          <p:cNvSpPr txBox="1"/>
          <p:nvPr/>
        </p:nvSpPr>
        <p:spPr>
          <a:xfrm>
            <a:off x="7083443" y="2092017"/>
            <a:ext cx="4007178" cy="1338828"/>
          </a:xfrm>
          <a:prstGeom prst="rect">
            <a:avLst/>
          </a:prstGeom>
          <a:noFill/>
        </p:spPr>
        <p:txBody>
          <a:bodyPr wrap="square" rtlCol="0">
            <a:spAutoFit/>
          </a:bodyPr>
          <a:lstStyle/>
          <a:p>
            <a:r>
              <a:rPr lang="en-US" altLang="ko-KR" sz="900" dirty="0" err="1"/>
              <a:t>theLGVIWAtheOPINeZGWehGtZRUUePZAIXILGVSIZZtPGKKDWOthPG</a:t>
            </a:r>
            <a:r>
              <a:rPr lang="en-US" altLang="ko-KR" sz="900" dirty="0"/>
              <a:t> </a:t>
            </a:r>
            <a:r>
              <a:rPr lang="en-US" altLang="ko-KR" sz="900" dirty="0" err="1"/>
              <a:t>ROhIWGPChIPAtDKKheCIUetGIFRWChGLOPINeZHRZtPDNeWDWOG</a:t>
            </a:r>
            <a:r>
              <a:rPr lang="en-US" altLang="ko-KR" sz="900" dirty="0"/>
              <a:t> </a:t>
            </a:r>
            <a:r>
              <a:rPr lang="en-US" altLang="ko-KR" sz="900" dirty="0" err="1"/>
              <a:t>WITDWeShDChhIAFeeWtPIDWeAGTePIKGLtXFPIWChHRZtthethDWOt</a:t>
            </a:r>
            <a:r>
              <a:rPr lang="en-US" altLang="ko-KR" sz="900" dirty="0"/>
              <a:t> </a:t>
            </a:r>
            <a:r>
              <a:rPr lang="en-US" altLang="ko-KR" sz="900" dirty="0" err="1"/>
              <a:t>GQReWChUXthDPZtQRGthheAPISDWOFICJILeSNICeZhetGGJIPRWI</a:t>
            </a:r>
            <a:r>
              <a:rPr lang="en-US" altLang="ko-KR" sz="900" dirty="0"/>
              <a:t> </a:t>
            </a:r>
            <a:r>
              <a:rPr lang="en-US" altLang="ko-KR" sz="900" dirty="0" err="1"/>
              <a:t>WAIHRUNIWAHRZtUDZZeAtheFRWChtRPWDWOPGRWAIOIDWSDthIG</a:t>
            </a:r>
            <a:r>
              <a:rPr lang="en-US" altLang="ko-KR" sz="900" dirty="0"/>
              <a:t> </a:t>
            </a:r>
            <a:r>
              <a:rPr lang="en-US" altLang="ko-KR" sz="900" dirty="0" err="1"/>
              <a:t>WetSG</a:t>
            </a:r>
            <a:r>
              <a:rPr lang="en-US" altLang="ko-KR" sz="900" dirty="0" err="1">
                <a:solidFill>
                  <a:srgbClr val="FF0000"/>
                </a:solidFill>
              </a:rPr>
              <a:t>thPee</a:t>
            </a:r>
            <a:r>
              <a:rPr lang="en-US" altLang="ko-KR" sz="900" dirty="0" err="1"/>
              <a:t>heHRUNeARNFRtSDthWGOPeItePZRCCeZZIOIDWIWAIOI</a:t>
            </a:r>
            <a:r>
              <a:rPr lang="en-US" altLang="ko-KR" sz="900" dirty="0"/>
              <a:t> </a:t>
            </a:r>
            <a:r>
              <a:rPr lang="en-US" altLang="ko-KR" sz="900" dirty="0" err="1"/>
              <a:t>DWhetPDeAILtePthetWUNtDWOUGPZeKFRtItKIZthIAtGODTeDtRNIWA</a:t>
            </a:r>
            <a:r>
              <a:rPr lang="en-US" altLang="ko-KR" sz="900" dirty="0"/>
              <a:t> </a:t>
            </a:r>
            <a:r>
              <a:rPr lang="en-US" altLang="ko-KR" sz="900" dirty="0" err="1"/>
              <a:t>SIKJeAISIXSDthhDZWGZeDWtheIDPZIXDWODIUZRPetheXIPeZGRPDt</a:t>
            </a:r>
            <a:r>
              <a:rPr lang="en-US" altLang="ko-KR" sz="900" dirty="0"/>
              <a:t> </a:t>
            </a:r>
            <a:r>
              <a:rPr lang="en-US" altLang="ko-KR" sz="900" dirty="0" err="1"/>
              <a:t>DZeIZXtGAeZNDZeShItXGRCIWWGtOet</a:t>
            </a:r>
            <a:r>
              <a:rPr lang="en-US" altLang="ko-KR" sz="900" dirty="0"/>
              <a:t> </a:t>
            </a:r>
            <a:endParaRPr lang="ko-KR" altLang="en-US" sz="900" dirty="0"/>
          </a:p>
        </p:txBody>
      </p:sp>
      <p:sp>
        <p:nvSpPr>
          <p:cNvPr id="18" name="TextBox 17">
            <a:extLst>
              <a:ext uri="{FF2B5EF4-FFF2-40B4-BE49-F238E27FC236}">
                <a16:creationId xmlns:a16="http://schemas.microsoft.com/office/drawing/2014/main" id="{650ABE02-B583-442C-9FE2-55D96265BE39}"/>
              </a:ext>
            </a:extLst>
          </p:cNvPr>
          <p:cNvSpPr txBox="1"/>
          <p:nvPr/>
        </p:nvSpPr>
        <p:spPr>
          <a:xfrm>
            <a:off x="7319061" y="3796722"/>
            <a:ext cx="3553906" cy="369332"/>
          </a:xfrm>
          <a:prstGeom prst="rect">
            <a:avLst/>
          </a:prstGeom>
          <a:noFill/>
        </p:spPr>
        <p:txBody>
          <a:bodyPr wrap="square" rtlCol="0">
            <a:spAutoFit/>
          </a:bodyPr>
          <a:lstStyle/>
          <a:p>
            <a:r>
              <a:rPr lang="en-US" altLang="ko-KR" dirty="0"/>
              <a:t>“The” </a:t>
            </a:r>
            <a:r>
              <a:rPr lang="ko-KR" altLang="en-US" dirty="0"/>
              <a:t>점검</a:t>
            </a:r>
            <a:r>
              <a:rPr lang="en-US" altLang="ko-KR" dirty="0"/>
              <a:t>: M-&gt;t, E-&gt;h </a:t>
            </a:r>
            <a:endParaRPr lang="ko-KR" altLang="en-US" dirty="0"/>
          </a:p>
        </p:txBody>
      </p:sp>
      <p:sp>
        <p:nvSpPr>
          <p:cNvPr id="20" name="화살표: 오른쪽 19">
            <a:extLst>
              <a:ext uri="{FF2B5EF4-FFF2-40B4-BE49-F238E27FC236}">
                <a16:creationId xmlns:a16="http://schemas.microsoft.com/office/drawing/2014/main" id="{91CD18CC-72BA-42C0-9475-47F3DE8C59CC}"/>
              </a:ext>
            </a:extLst>
          </p:cNvPr>
          <p:cNvSpPr/>
          <p:nvPr/>
        </p:nvSpPr>
        <p:spPr>
          <a:xfrm rot="5400000">
            <a:off x="8850891" y="4271705"/>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Picture 2" descr="양피지 이미지 검색결과">
            <a:extLst>
              <a:ext uri="{FF2B5EF4-FFF2-40B4-BE49-F238E27FC236}">
                <a16:creationId xmlns:a16="http://schemas.microsoft.com/office/drawing/2014/main" id="{1EE3CBA4-C06C-402C-AABA-B62CD6D23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372" y="4717397"/>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3532C6F-BC3B-4C14-A945-41A654D26DC2}"/>
              </a:ext>
            </a:extLst>
          </p:cNvPr>
          <p:cNvSpPr txBox="1"/>
          <p:nvPr/>
        </p:nvSpPr>
        <p:spPr>
          <a:xfrm>
            <a:off x="7087373" y="4783963"/>
            <a:ext cx="4007178" cy="1338828"/>
          </a:xfrm>
          <a:prstGeom prst="rect">
            <a:avLst/>
          </a:prstGeom>
          <a:noFill/>
        </p:spPr>
        <p:txBody>
          <a:bodyPr wrap="square" rtlCol="0">
            <a:spAutoFit/>
          </a:bodyPr>
          <a:lstStyle/>
          <a:p>
            <a:r>
              <a:rPr lang="en-US" altLang="ko-KR" sz="900" dirty="0" err="1"/>
              <a:t>theLGVIWAtheOrINeZGWehGtZRUUerZAIXILGVSIZZtrGKKDWOthrG</a:t>
            </a:r>
            <a:r>
              <a:rPr lang="en-US" altLang="ko-KR" sz="900" dirty="0"/>
              <a:t> </a:t>
            </a:r>
            <a:r>
              <a:rPr lang="en-US" altLang="ko-KR" sz="900" dirty="0" err="1"/>
              <a:t>ROhIWGrChIrAtDKKheCIUetGIFRWChGLOrINeZHRZtrDNeWDWOG</a:t>
            </a:r>
            <a:r>
              <a:rPr lang="en-US" altLang="ko-KR" sz="900" dirty="0"/>
              <a:t> </a:t>
            </a:r>
            <a:r>
              <a:rPr lang="en-US" altLang="ko-KR" sz="900" dirty="0" err="1"/>
              <a:t>WITDWeShDChhIAFeeWtrIDWeAGTerIKGLtXFrIWChHRZtthethDWOt</a:t>
            </a:r>
            <a:r>
              <a:rPr lang="en-US" altLang="ko-KR" sz="900" dirty="0"/>
              <a:t> </a:t>
            </a:r>
            <a:r>
              <a:rPr lang="en-US" altLang="ko-KR" sz="900" dirty="0" err="1"/>
              <a:t>GQReWChUXthDrZtQRGthheArISDWOFICJILeSNICeZhetGGJIrRWI</a:t>
            </a:r>
            <a:r>
              <a:rPr lang="en-US" altLang="ko-KR" sz="900" dirty="0"/>
              <a:t> </a:t>
            </a:r>
            <a:r>
              <a:rPr lang="en-US" altLang="ko-KR" sz="900" dirty="0" err="1"/>
              <a:t>WAIHRUNIWAHRZtUDZZeAtheFRWChtRrWDWOrGRWAIOIDWSDthIG</a:t>
            </a:r>
            <a:r>
              <a:rPr lang="en-US" altLang="ko-KR" sz="900" dirty="0"/>
              <a:t> </a:t>
            </a:r>
            <a:r>
              <a:rPr lang="en-US" altLang="ko-KR" sz="900" dirty="0" err="1"/>
              <a:t>WetSGthreeheHRUNeARNFRtSDthWGOreIterZRCCeZZIOIDWIWAIOI</a:t>
            </a:r>
            <a:r>
              <a:rPr lang="en-US" altLang="ko-KR" sz="900" dirty="0"/>
              <a:t> </a:t>
            </a:r>
            <a:r>
              <a:rPr lang="en-US" altLang="ko-KR" sz="900" dirty="0" err="1"/>
              <a:t>DWhetrDeAILterthetWUNtDWOUGrZeKFRtItKIZthIAtGODTeDtRNIWA</a:t>
            </a:r>
            <a:r>
              <a:rPr lang="en-US" altLang="ko-KR" sz="900" dirty="0"/>
              <a:t> </a:t>
            </a:r>
            <a:r>
              <a:rPr lang="en-US" altLang="ko-KR" sz="900" dirty="0" err="1"/>
              <a:t>SIKJeAISIXSDthhDZWGZeDWtheIDrZIXDWODIUZRretheXIreZGRrDt</a:t>
            </a:r>
            <a:r>
              <a:rPr lang="en-US" altLang="ko-KR" sz="900" dirty="0"/>
              <a:t> </a:t>
            </a:r>
            <a:r>
              <a:rPr lang="en-US" altLang="ko-KR" sz="900" dirty="0" err="1"/>
              <a:t>DZeIZXtGAeZNDZeShItXGRCIWWGtOet</a:t>
            </a:r>
            <a:r>
              <a:rPr lang="en-US" altLang="ko-KR" sz="900" dirty="0"/>
              <a:t> </a:t>
            </a:r>
            <a:endParaRPr lang="ko-KR" altLang="en-US" sz="900" dirty="0"/>
          </a:p>
        </p:txBody>
      </p:sp>
      <p:sp>
        <p:nvSpPr>
          <p:cNvPr id="28" name="TextBox 27">
            <a:extLst>
              <a:ext uri="{FF2B5EF4-FFF2-40B4-BE49-F238E27FC236}">
                <a16:creationId xmlns:a16="http://schemas.microsoft.com/office/drawing/2014/main" id="{7C8BD474-216F-4863-B008-EF9499B2944A}"/>
              </a:ext>
            </a:extLst>
          </p:cNvPr>
          <p:cNvSpPr txBox="1"/>
          <p:nvPr/>
        </p:nvSpPr>
        <p:spPr>
          <a:xfrm>
            <a:off x="7319061" y="6460508"/>
            <a:ext cx="3553906" cy="369332"/>
          </a:xfrm>
          <a:prstGeom prst="rect">
            <a:avLst/>
          </a:prstGeom>
          <a:noFill/>
        </p:spPr>
        <p:txBody>
          <a:bodyPr wrap="square" rtlCol="0">
            <a:spAutoFit/>
          </a:bodyPr>
          <a:lstStyle/>
          <a:p>
            <a:r>
              <a:rPr lang="ko-KR" altLang="en-US" dirty="0"/>
              <a:t>익숙한 단어 추측 </a:t>
            </a:r>
            <a:r>
              <a:rPr lang="en-US" altLang="ko-KR" dirty="0"/>
              <a:t>: P -&gt; r</a:t>
            </a:r>
            <a:endParaRPr lang="ko-KR" altLang="en-US" dirty="0"/>
          </a:p>
        </p:txBody>
      </p:sp>
      <p:sp>
        <p:nvSpPr>
          <p:cNvPr id="30" name="화살표: 오른쪽 29">
            <a:extLst>
              <a:ext uri="{FF2B5EF4-FFF2-40B4-BE49-F238E27FC236}">
                <a16:creationId xmlns:a16="http://schemas.microsoft.com/office/drawing/2014/main" id="{670D9653-134A-4DB4-817A-9A3B5F65817A}"/>
              </a:ext>
            </a:extLst>
          </p:cNvPr>
          <p:cNvSpPr/>
          <p:nvPr/>
        </p:nvSpPr>
        <p:spPr>
          <a:xfrm rot="10800000">
            <a:off x="5961652" y="5092046"/>
            <a:ext cx="418691" cy="207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1" name="Picture 2" descr="양피지 이미지 검색결과">
            <a:extLst>
              <a:ext uri="{FF2B5EF4-FFF2-40B4-BE49-F238E27FC236}">
                <a16:creationId xmlns:a16="http://schemas.microsoft.com/office/drawing/2014/main" id="{39C33161-371B-45A2-B122-7E009C18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102" y="4650831"/>
            <a:ext cx="3789525" cy="161045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9B0E9D1-525D-4A17-BA85-34429CFDFE88}"/>
              </a:ext>
            </a:extLst>
          </p:cNvPr>
          <p:cNvSpPr txBox="1"/>
          <p:nvPr/>
        </p:nvSpPr>
        <p:spPr>
          <a:xfrm>
            <a:off x="1315103" y="4717397"/>
            <a:ext cx="4007178" cy="1200329"/>
          </a:xfrm>
          <a:prstGeom prst="rect">
            <a:avLst/>
          </a:prstGeom>
          <a:noFill/>
        </p:spPr>
        <p:txBody>
          <a:bodyPr wrap="square" rtlCol="0">
            <a:spAutoFit/>
          </a:bodyPr>
          <a:lstStyle/>
          <a:p>
            <a:r>
              <a:rPr lang="en-US" altLang="ko-KR" sz="900" dirty="0" err="1"/>
              <a:t>thefoxandthegrapesonehotsummersdayafoxwasstrollingthroughanorc</a:t>
            </a:r>
            <a:r>
              <a:rPr lang="en-US" altLang="ko-KR" sz="900" dirty="0"/>
              <a:t> </a:t>
            </a:r>
            <a:r>
              <a:rPr lang="en-US" altLang="ko-KR" sz="900" dirty="0" err="1"/>
              <a:t>hardtilhecametoabunchofgrapesjustripeningonavinewhichhadbeentra</a:t>
            </a:r>
            <a:r>
              <a:rPr lang="en-US" altLang="ko-KR" sz="900" dirty="0"/>
              <a:t> inedoveraloftybranchjustthetoquenchmythirstquothhedrawingbackafe </a:t>
            </a:r>
            <a:r>
              <a:rPr lang="en-US" altLang="ko-KR" sz="900" dirty="0" err="1"/>
              <a:t>wpaceshetookarunandajumpandjustmissedthebunchturningroundaga</a:t>
            </a:r>
            <a:r>
              <a:rPr lang="en-US" altLang="ko-KR" sz="900" dirty="0"/>
              <a:t> </a:t>
            </a:r>
            <a:r>
              <a:rPr lang="en-US" altLang="ko-KR" sz="900" dirty="0" err="1"/>
              <a:t>inwithonetwothreehejumpedupbutwithnogreatersuccessagainandagai</a:t>
            </a:r>
            <a:r>
              <a:rPr lang="en-US" altLang="ko-KR" sz="900" dirty="0"/>
              <a:t> nhetriedafterthetemptingmorselbutatlasthadtogiveitupandwalkedaway withhisnoseintheairsayingiamsuretheyaresouritiseasytodespisewhaty </a:t>
            </a:r>
            <a:r>
              <a:rPr lang="en-US" altLang="ko-KR" sz="900" dirty="0" err="1"/>
              <a:t>oucannotget</a:t>
            </a:r>
            <a:endParaRPr lang="ko-KR" altLang="en-US" sz="900" dirty="0"/>
          </a:p>
        </p:txBody>
      </p:sp>
      <p:sp>
        <p:nvSpPr>
          <p:cNvPr id="33" name="TextBox 32">
            <a:extLst>
              <a:ext uri="{FF2B5EF4-FFF2-40B4-BE49-F238E27FC236}">
                <a16:creationId xmlns:a16="http://schemas.microsoft.com/office/drawing/2014/main" id="{A33873BB-686C-47AC-8F07-C4F1D544D574}"/>
              </a:ext>
            </a:extLst>
          </p:cNvPr>
          <p:cNvSpPr txBox="1"/>
          <p:nvPr/>
        </p:nvSpPr>
        <p:spPr>
          <a:xfrm>
            <a:off x="580444" y="6376735"/>
            <a:ext cx="5515557" cy="369332"/>
          </a:xfrm>
          <a:prstGeom prst="rect">
            <a:avLst/>
          </a:prstGeom>
          <a:noFill/>
        </p:spPr>
        <p:txBody>
          <a:bodyPr wrap="square" rtlCol="0">
            <a:spAutoFit/>
          </a:bodyPr>
          <a:lstStyle/>
          <a:p>
            <a:r>
              <a:rPr lang="ko-KR" altLang="en-US" dirty="0"/>
              <a:t> 해독 </a:t>
            </a:r>
            <a:r>
              <a:rPr lang="en-US" altLang="ko-KR" dirty="0"/>
              <a:t>- 『</a:t>
            </a:r>
            <a:r>
              <a:rPr lang="ko-KR" altLang="en-US" dirty="0"/>
              <a:t>이솝우화</a:t>
            </a:r>
            <a:r>
              <a:rPr lang="en-US" altLang="ko-KR" dirty="0"/>
              <a:t>』</a:t>
            </a:r>
            <a:r>
              <a:rPr lang="ko-KR" altLang="en-US" dirty="0"/>
              <a:t>에 나오는 「여우와 포도」 이야기</a:t>
            </a:r>
          </a:p>
        </p:txBody>
      </p:sp>
      <p:grpSp>
        <p:nvGrpSpPr>
          <p:cNvPr id="19" name="그룹 18">
            <a:extLst>
              <a:ext uri="{FF2B5EF4-FFF2-40B4-BE49-F238E27FC236}">
                <a16:creationId xmlns:a16="http://schemas.microsoft.com/office/drawing/2014/main" id="{D9679B20-0403-42DC-81D1-FC6E79BB3DE6}"/>
              </a:ext>
            </a:extLst>
          </p:cNvPr>
          <p:cNvGrpSpPr/>
          <p:nvPr/>
        </p:nvGrpSpPr>
        <p:grpSpPr>
          <a:xfrm>
            <a:off x="11593737" y="6457890"/>
            <a:ext cx="678993" cy="400110"/>
            <a:chOff x="10627762" y="-30288"/>
            <a:chExt cx="597159" cy="400110"/>
          </a:xfrm>
        </p:grpSpPr>
        <p:sp>
          <p:nvSpPr>
            <p:cNvPr id="21" name="사각형: 둥근 모서리 20">
              <a:extLst>
                <a:ext uri="{FF2B5EF4-FFF2-40B4-BE49-F238E27FC236}">
                  <a16:creationId xmlns:a16="http://schemas.microsoft.com/office/drawing/2014/main" id="{01DEBA27-CE9A-47B7-8BF1-126528C7FCC9}"/>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F304A772-6205-4549-AE4A-67B4EE265BC8}"/>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9" name="화살표: 오른쪽 28">
              <a:hlinkClick r:id="" action="ppaction://noaction"/>
              <a:extLst>
                <a:ext uri="{FF2B5EF4-FFF2-40B4-BE49-F238E27FC236}">
                  <a16:creationId xmlns:a16="http://schemas.microsoft.com/office/drawing/2014/main" id="{E76CED90-3A2D-4338-A91D-C1C1589B7B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EA6AC800-AEC5-447E-BD12-2E8D1357D46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1961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3310670"/>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치환 암호 어려워 보인다</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변환기 부터 제작 해 보자</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endParaRPr lang="en-US" altLang="ko-KR" sz="1000" kern="0" dirty="0">
              <a:solidFill>
                <a:srgbClr val="000000"/>
              </a:solidFill>
              <a:latin typeface="맑은 고딕" panose="020B0503020000020004" pitchFamily="50" charset="-127"/>
              <a:ea typeface="맑은 고딕" panose="020B0503020000020004" pitchFamily="50" charset="-127"/>
            </a:endParaRP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프로그래밍 조건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다음 페이지</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에 맞추어</a:t>
            </a:r>
            <a:r>
              <a:rPr lang="en-US" altLang="ko-KR" sz="1000" kern="0" dirty="0">
                <a:solidFill>
                  <a:srgbClr val="000000"/>
                </a:solidFill>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 암호문을 입력에 따라 변환할 수 있는 프로그램을 제작한다</a:t>
            </a:r>
            <a:r>
              <a:rPr lang="en-US" altLang="ko-KR" sz="1000" kern="0" dirty="0">
                <a:solidFill>
                  <a:srgbClr val="000000"/>
                </a:solidFill>
                <a:latin typeface="맑은 고딕" panose="020B0503020000020004" pitchFamily="50" charset="-127"/>
                <a:ea typeface="맑은 고딕" panose="020B0503020000020004" pitchFamily="50" charset="-127"/>
              </a:rPr>
              <a:t>.</a:t>
            </a:r>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3310670"/>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치환 암호의 변환기를 제작할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제목 1">
            <a:extLst>
              <a:ext uri="{FF2B5EF4-FFF2-40B4-BE49-F238E27FC236}">
                <a16:creationId xmlns:a16="http://schemas.microsoft.com/office/drawing/2014/main" id="{589EA8FA-46FB-4686-899F-B1DACCCC164D}"/>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/Theory/T4/Substitution</a:t>
            </a:r>
            <a:br>
              <a:rPr lang="en-US" altLang="ko-KR" dirty="0"/>
            </a:br>
            <a:r>
              <a:rPr lang="en-US" altLang="ko-KR" dirty="0"/>
              <a:t> </a:t>
            </a:r>
            <a:r>
              <a:rPr lang="ko-KR" altLang="en-US" kern="0" dirty="0">
                <a:solidFill>
                  <a:srgbClr val="000000"/>
                </a:solidFill>
                <a:latin typeface="함초롬바탕" panose="02030604000101010101" pitchFamily="18" charset="-127"/>
              </a:rPr>
              <a:t>치환 암호 변환기</a:t>
            </a:r>
            <a:endParaRPr lang="ko-KR" altLang="en-US" dirty="0"/>
          </a:p>
        </p:txBody>
      </p:sp>
    </p:spTree>
    <p:extLst>
      <p:ext uri="{BB962C8B-B14F-4D97-AF65-F5344CB8AC3E}">
        <p14:creationId xmlns:p14="http://schemas.microsoft.com/office/powerpoint/2010/main" val="292570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조건</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내용 개체 틀 4">
            <a:extLst>
              <a:ext uri="{FF2B5EF4-FFF2-40B4-BE49-F238E27FC236}">
                <a16:creationId xmlns:a16="http://schemas.microsoft.com/office/drawing/2014/main" id="{7F8912E5-0F8A-4A43-874F-8A136ED78C04}"/>
              </a:ext>
            </a:extLst>
          </p:cNvPr>
          <p:cNvSpPr>
            <a:spLocks noGrp="1"/>
          </p:cNvSpPr>
          <p:nvPr>
            <p:ph idx="1"/>
          </p:nvPr>
        </p:nvSpPr>
        <p:spPr>
          <a:xfrm>
            <a:off x="838199" y="1736725"/>
            <a:ext cx="10515600" cy="4763358"/>
          </a:xfrm>
        </p:spPr>
        <p:txBody>
          <a:bodyPr>
            <a:normAutofit/>
          </a:bodyPr>
          <a:lstStyle/>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1.    </a:t>
            </a:r>
            <a:r>
              <a:rPr lang="ko-KR" altLang="en-US" sz="1100" kern="0" dirty="0">
                <a:solidFill>
                  <a:srgbClr val="000000"/>
                </a:solidFill>
                <a:latin typeface="맑은 고딕" panose="020B0503020000020004" pitchFamily="50" charset="-127"/>
                <a:ea typeface="맑은 고딕" panose="020B0503020000020004" pitchFamily="50" charset="-127"/>
              </a:rPr>
              <a:t>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     27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알파벳의 빈도수를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err="1">
                <a:solidFill>
                  <a:srgbClr val="FF0000"/>
                </a:solidFill>
                <a:latin typeface="맑은 고딕" panose="020B0503020000020004" pitchFamily="50" charset="-127"/>
                <a:ea typeface="맑은 고딕" panose="020B0503020000020004" pitchFamily="50" charset="-127"/>
              </a:rPr>
              <a:t>크기정렬</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단</a:t>
            </a:r>
            <a:r>
              <a:rPr lang="en-US" altLang="ko-KR" sz="1100" kern="0" dirty="0">
                <a:solidFill>
                  <a:srgbClr val="000000"/>
                </a:solidFill>
                <a:latin typeface="맑은 고딕" panose="020B0503020000020004" pitchFamily="50" charset="-127"/>
                <a:ea typeface="맑은 고딕" panose="020B0503020000020004" pitchFamily="50" charset="-127"/>
              </a:rPr>
              <a:t>,  “:” </a:t>
            </a:r>
            <a:r>
              <a:rPr lang="ko-KR" altLang="en-US" sz="1100" kern="0" dirty="0">
                <a:solidFill>
                  <a:srgbClr val="000000"/>
                </a:solidFill>
                <a:latin typeface="맑은 고딕" panose="020B0503020000020004" pitchFamily="50" charset="-127"/>
                <a:ea typeface="맑은 고딕" panose="020B0503020000020004" pitchFamily="50" charset="-127"/>
              </a:rPr>
              <a:t>이후 숫자의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7</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      1   B:     11   C:1111111   “)</a:t>
            </a:r>
          </a:p>
          <a:p>
            <a:pPr marL="0" indent="0">
              <a:lnSpc>
                <a:spcPct val="110000"/>
              </a:lnSpc>
              <a:buNone/>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2.  “</a:t>
            </a:r>
            <a:r>
              <a:rPr lang="ko-KR" altLang="en-US" sz="1100" kern="0" dirty="0">
                <a:solidFill>
                  <a:srgbClr val="7030A0"/>
                </a:solidFill>
                <a:latin typeface="맑은 고딕" panose="020B0503020000020004" pitchFamily="50" charset="-127"/>
                <a:ea typeface="맑은 고딕" panose="020B0503020000020004" pitchFamily="50" charset="-127"/>
              </a:rPr>
              <a:t>변경할 알파벳 입력 </a:t>
            </a:r>
            <a:r>
              <a:rPr lang="en-US" altLang="ko-KR" sz="1100" kern="0" dirty="0">
                <a:solidFill>
                  <a:srgbClr val="7030A0"/>
                </a:solidFill>
                <a:latin typeface="맑은 고딕" panose="020B0503020000020004" pitchFamily="50" charset="-127"/>
                <a:ea typeface="맑은 고딕" panose="020B0503020000020004" pitchFamily="50" charset="-127"/>
              </a:rPr>
              <a:t>&gt;&gt;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이때</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은 </a:t>
            </a:r>
            <a:r>
              <a:rPr lang="ko-KR" altLang="en-US" sz="1100" kern="0" dirty="0">
                <a:solidFill>
                  <a:srgbClr val="FF0000"/>
                </a:solidFill>
                <a:latin typeface="맑은 고딕" panose="020B0503020000020004" pitchFamily="50" charset="-127"/>
                <a:ea typeface="맑은 고딕" panose="020B0503020000020004" pitchFamily="50" charset="-127"/>
              </a:rPr>
              <a:t>대문자 알파벳</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en-US" altLang="ko-KR" sz="1100" kern="0" dirty="0">
                <a:solidFill>
                  <a:srgbClr val="FF0000"/>
                </a:solidFill>
                <a:latin typeface="맑은 고딕" panose="020B0503020000020004" pitchFamily="50" charset="-127"/>
                <a:ea typeface="맑은 고딕" panose="020B0503020000020004" pitchFamily="50" charset="-127"/>
              </a:rPr>
              <a:t>done</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외에 입력이 들어오면</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대문자 알파벳을 입력하세요</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라고 오류 메시지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“done” </a:t>
            </a:r>
            <a:r>
              <a:rPr lang="ko-KR" altLang="en-US" sz="1100" kern="0" dirty="0">
                <a:solidFill>
                  <a:srgbClr val="000000"/>
                </a:solidFill>
                <a:latin typeface="맑은 고딕" panose="020B0503020000020004" pitchFamily="50" charset="-127"/>
                <a:ea typeface="맑은 고딕" panose="020B0503020000020004" pitchFamily="50" charset="-127"/>
              </a:rPr>
              <a:t>이 </a:t>
            </a:r>
            <a:r>
              <a:rPr lang="en-US" altLang="ko-KR" sz="1100" kern="0" dirty="0">
                <a:solidFill>
                  <a:srgbClr val="000000"/>
                </a:solidFill>
                <a:latin typeface="맑은 고딕" panose="020B0503020000020004" pitchFamily="50" charset="-127"/>
                <a:ea typeface="맑은 고딕" panose="020B0503020000020004" pitchFamily="50" charset="-127"/>
              </a:rPr>
              <a:t>input </a:t>
            </a:r>
            <a:r>
              <a:rPr lang="ko-KR" altLang="en-US" sz="1100" kern="0" dirty="0">
                <a:solidFill>
                  <a:srgbClr val="000000"/>
                </a:solidFill>
                <a:latin typeface="맑은 고딕" panose="020B0503020000020004" pitchFamily="50" charset="-127"/>
                <a:ea typeface="맑은 고딕" panose="020B0503020000020004" pitchFamily="50" charset="-127"/>
              </a:rPr>
              <a:t>으로 들어 올 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지금까지의 변환된 메시지를 </a:t>
            </a:r>
            <a:r>
              <a:rPr lang="en-US" altLang="ko-KR" sz="1100" kern="0" dirty="0">
                <a:solidFill>
                  <a:srgbClr val="000000"/>
                </a:solidFill>
                <a:latin typeface="맑은 고딕" panose="020B0503020000020004" pitchFamily="50" charset="-127"/>
                <a:ea typeface="맑은 고딕" panose="020B0503020000020004" pitchFamily="50" charset="-127"/>
              </a:rPr>
              <a:t>“decrypted.txt” </a:t>
            </a:r>
            <a:r>
              <a:rPr lang="ko-KR" altLang="en-US" sz="1100" kern="0" dirty="0">
                <a:solidFill>
                  <a:srgbClr val="000000"/>
                </a:solidFill>
                <a:latin typeface="맑은 고딕" panose="020B0503020000020004" pitchFamily="50" charset="-127"/>
                <a:ea typeface="맑은 고딕" panose="020B0503020000020004" pitchFamily="50" charset="-127"/>
              </a:rPr>
              <a:t>에 저장 후 프로그램을 종료한다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7030A0"/>
                </a:solidFill>
                <a:latin typeface="맑은 고딕" panose="020B0503020000020004" pitchFamily="50" charset="-127"/>
                <a:ea typeface="맑은 고딕" panose="020B0503020000020004" pitchFamily="50" charset="-127"/>
              </a:rPr>
              <a:t>어떤 알파벳으로 변경하시겠습니까</a:t>
            </a:r>
            <a:r>
              <a:rPr lang="en-US" altLang="ko-KR" sz="1100" kern="0" dirty="0">
                <a:solidFill>
                  <a:srgbClr val="7030A0"/>
                </a:solidFill>
                <a:latin typeface="맑은 고딕" panose="020B0503020000020004" pitchFamily="50" charset="-127"/>
                <a:ea typeface="맑은 고딕" panose="020B0503020000020004" pitchFamily="50" charset="-127"/>
              </a:rPr>
              <a:t>? &gt;&gt;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을 출력한 후</a:t>
            </a:r>
            <a:r>
              <a:rPr lang="en-US" altLang="ko-KR" sz="1100" kern="0" dirty="0">
                <a:solidFill>
                  <a:srgbClr val="000000"/>
                </a:solidFill>
                <a:latin typeface="맑은 고딕" panose="020B0503020000020004" pitchFamily="50" charset="-127"/>
                <a:ea typeface="맑은 고딕" panose="020B0503020000020004" pitchFamily="50" charset="-127"/>
              </a:rPr>
              <a:t>, input </a:t>
            </a:r>
            <a:r>
              <a:rPr lang="ko-KR" altLang="en-US" sz="1100" kern="0" dirty="0">
                <a:solidFill>
                  <a:srgbClr val="000000"/>
                </a:solidFill>
                <a:latin typeface="맑은 고딕" panose="020B0503020000020004" pitchFamily="50" charset="-127"/>
                <a:ea typeface="맑은 고딕" panose="020B0503020000020004" pitchFamily="50" charset="-127"/>
              </a:rPr>
              <a:t>을 입력 받는다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1</a:t>
            </a:r>
            <a:r>
              <a:rPr lang="ko-KR" altLang="en-US" sz="1100" kern="0" dirty="0">
                <a:solidFill>
                  <a:srgbClr val="000000"/>
                </a:solidFill>
                <a:latin typeface="맑은 고딕" panose="020B0503020000020004" pitchFamily="50" charset="-127"/>
                <a:ea typeface="맑은 고딕" panose="020B0503020000020004" pitchFamily="50" charset="-127"/>
              </a:rPr>
              <a:t>번과 마찬가지로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소문자 알파벳</a:t>
            </a:r>
            <a:r>
              <a:rPr lang="ko-KR" altLang="en-US" sz="1100" kern="0" dirty="0">
                <a:solidFill>
                  <a:srgbClr val="000000"/>
                </a:solidFill>
                <a:latin typeface="맑은 고딕" panose="020B0503020000020004" pitchFamily="50" charset="-127"/>
                <a:ea typeface="맑은 고딕" panose="020B0503020000020004" pitchFamily="50" charset="-127"/>
              </a:rPr>
              <a:t>과 </a:t>
            </a:r>
            <a:r>
              <a:rPr lang="en-US" altLang="ko-KR" sz="1100" kern="0" dirty="0">
                <a:solidFill>
                  <a:srgbClr val="000000"/>
                </a:solidFill>
                <a:latin typeface="맑은 고딕" panose="020B0503020000020004" pitchFamily="50" charset="-127"/>
                <a:ea typeface="맑은 고딕" panose="020B0503020000020004" pitchFamily="50" charset="-127"/>
              </a:rPr>
              <a:t>“done”</a:t>
            </a:r>
            <a:r>
              <a:rPr lang="ko-KR" altLang="en-US" sz="1100" kern="0" dirty="0">
                <a:solidFill>
                  <a:srgbClr val="000000"/>
                </a:solidFill>
                <a:latin typeface="맑은 고딕" panose="020B0503020000020004" pitchFamily="50" charset="-127"/>
                <a:ea typeface="맑은 고딕" panose="020B0503020000020004" pitchFamily="50" charset="-127"/>
              </a:rPr>
              <a:t> 외에는</a:t>
            </a:r>
            <a:r>
              <a:rPr lang="en-US" altLang="ko-KR" sz="1100" kern="0" dirty="0">
                <a:solidFill>
                  <a:srgbClr val="000000"/>
                </a:solidFill>
                <a:latin typeface="맑은 고딕" panose="020B0503020000020004" pitchFamily="50" charset="-127"/>
                <a:ea typeface="맑은 고딕" panose="020B0503020000020004" pitchFamily="50" charset="-127"/>
              </a:rPr>
              <a:t> input</a:t>
            </a:r>
            <a:r>
              <a:rPr lang="ko-KR" altLang="en-US" sz="1100" kern="0" dirty="0">
                <a:solidFill>
                  <a:srgbClr val="000000"/>
                </a:solidFill>
                <a:latin typeface="맑은 고딕" panose="020B0503020000020004" pitchFamily="50" charset="-127"/>
                <a:ea typeface="맑은 고딕" panose="020B0503020000020004" pitchFamily="50" charset="-127"/>
              </a:rPr>
              <a:t> 오류 처리를 해준다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입력된 두개의 문자로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문자열 치환 룰</a:t>
            </a:r>
            <a:r>
              <a:rPr lang="ko-KR" altLang="en-US" sz="1100" kern="0" dirty="0">
                <a:solidFill>
                  <a:srgbClr val="000000"/>
                </a:solidFill>
                <a:latin typeface="맑은 고딕" panose="020B0503020000020004" pitchFamily="50" charset="-127"/>
                <a:ea typeface="맑은 고딕" panose="020B0503020000020004" pitchFamily="50" charset="-127"/>
              </a:rPr>
              <a:t>을 </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FF0000"/>
                </a:solidFill>
                <a:latin typeface="맑은 고딕" panose="020B0503020000020004" pitchFamily="50" charset="-127"/>
                <a:ea typeface="맑은 고딕" panose="020B0503020000020004" pitchFamily="50" charset="-127"/>
              </a:rPr>
              <a:t>업데이트</a:t>
            </a:r>
            <a:r>
              <a:rPr lang="en-US" altLang="ko-KR" sz="1100" kern="0" dirty="0">
                <a:solidFill>
                  <a:srgbClr val="000000"/>
                </a:solidFill>
                <a:latin typeface="맑은 고딕" panose="020B0503020000020004" pitchFamily="50" charset="-127"/>
                <a:ea typeface="맑은 고딕" panose="020B0503020000020004" pitchFamily="50" charset="-127"/>
              </a:rPr>
              <a:t>”</a:t>
            </a:r>
            <a:r>
              <a:rPr lang="ko-KR" altLang="en-US" sz="1100" kern="0" dirty="0">
                <a:solidFill>
                  <a:srgbClr val="000000"/>
                </a:solidFill>
                <a:latin typeface="맑은 고딕" panose="020B0503020000020004" pitchFamily="50" charset="-127"/>
                <a:ea typeface="맑은 고딕" panose="020B0503020000020004" pitchFamily="50" charset="-127"/>
              </a:rPr>
              <a:t>한다</a:t>
            </a:r>
            <a:r>
              <a:rPr lang="en-US" altLang="ko-KR" sz="1100" kern="0" dirty="0">
                <a:solidFill>
                  <a:srgbClr val="000000"/>
                </a:solidFill>
                <a:latin typeface="맑은 고딕" panose="020B0503020000020004" pitchFamily="50" charset="-127"/>
                <a:ea typeface="맑은 고딕" panose="020B0503020000020004" pitchFamily="50" charset="-127"/>
              </a:rPr>
              <a:t>. </a:t>
            </a:r>
          </a:p>
          <a:p>
            <a:pPr marL="0" indent="0">
              <a:lnSpc>
                <a:spcPct val="110000"/>
              </a:lnSpc>
              <a:buNone/>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3.   </a:t>
            </a:r>
            <a:r>
              <a:rPr lang="ko-KR" altLang="en-US" sz="1100" kern="0" dirty="0">
                <a:solidFill>
                  <a:srgbClr val="000000"/>
                </a:solidFill>
                <a:latin typeface="맑은 고딕" panose="020B0503020000020004" pitchFamily="50" charset="-127"/>
                <a:ea typeface="맑은 고딕" panose="020B0503020000020004" pitchFamily="50" charset="-127"/>
              </a:rPr>
              <a:t>현재까지의 문자열 치환 룰에 따라 치환된 암호문을 출력한다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7030A0"/>
                </a:solidFill>
                <a:latin typeface="맑은 고딕" panose="020B0503020000020004" pitchFamily="50" charset="-127"/>
                <a:ea typeface="맑은 고딕" panose="020B0503020000020004" pitchFamily="50" charset="-127"/>
              </a:rPr>
              <a:t>A -&gt;     b    </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의 포맷으로</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각 알파벳의 치환 표를 출력 한다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r>
              <a:rPr lang="ko-KR" altLang="en-US" sz="1100" kern="0" dirty="0">
                <a:solidFill>
                  <a:srgbClr val="000000"/>
                </a:solidFill>
                <a:latin typeface="맑은 고딕" panose="020B0503020000020004" pitchFamily="50" charset="-127"/>
                <a:ea typeface="맑은 고딕" panose="020B0503020000020004" pitchFamily="50" charset="-127"/>
              </a:rPr>
              <a:t>     단</a:t>
            </a:r>
            <a:r>
              <a:rPr lang="en-US" altLang="ko-KR" sz="1100" kern="0" dirty="0">
                <a:solidFill>
                  <a:srgbClr val="000000"/>
                </a:solidFill>
                <a:latin typeface="맑은 고딕" panose="020B0503020000020004" pitchFamily="50" charset="-127"/>
                <a:ea typeface="맑은 고딕" panose="020B0503020000020004" pitchFamily="50" charset="-127"/>
              </a:rPr>
              <a:t>,  “-&gt;” </a:t>
            </a:r>
            <a:r>
              <a:rPr lang="ko-KR" altLang="en-US" sz="1100" kern="0" dirty="0">
                <a:solidFill>
                  <a:srgbClr val="000000"/>
                </a:solidFill>
                <a:latin typeface="맑은 고딕" panose="020B0503020000020004" pitchFamily="50" charset="-127"/>
                <a:ea typeface="맑은 고딕" panose="020B0503020000020004" pitchFamily="50" charset="-127"/>
              </a:rPr>
              <a:t>이후 문자의 끝 까지</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a:solidFill>
                  <a:srgbClr val="FF0000"/>
                </a:solidFill>
                <a:latin typeface="맑은 고딕" panose="020B0503020000020004" pitchFamily="50" charset="-127"/>
                <a:ea typeface="맑은 고딕" panose="020B0503020000020004" pitchFamily="50" charset="-127"/>
              </a:rPr>
              <a:t>6</a:t>
            </a:r>
            <a:r>
              <a:rPr lang="ko-KR" altLang="en-US" sz="1100" kern="0" dirty="0">
                <a:solidFill>
                  <a:srgbClr val="000000"/>
                </a:solidFill>
                <a:latin typeface="맑은 고딕" panose="020B0503020000020004" pitchFamily="50" charset="-127"/>
                <a:ea typeface="맑은 고딕" panose="020B0503020000020004" pitchFamily="50" charset="-127"/>
              </a:rPr>
              <a:t>자로 통일한다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그 후에 공백은 </a:t>
            </a:r>
            <a:r>
              <a:rPr lang="en-US" altLang="ko-KR" sz="1100" kern="0" dirty="0">
                <a:solidFill>
                  <a:srgbClr val="FF0000"/>
                </a:solidFill>
                <a:latin typeface="맑은 고딕" panose="020B0503020000020004" pitchFamily="50" charset="-127"/>
                <a:ea typeface="맑은 고딕" panose="020B0503020000020004" pitchFamily="50" charset="-127"/>
              </a:rPr>
              <a:t>3</a:t>
            </a:r>
            <a:r>
              <a:rPr lang="ko-KR" altLang="en-US" sz="1100" kern="0" dirty="0">
                <a:solidFill>
                  <a:srgbClr val="000000"/>
                </a:solidFill>
                <a:latin typeface="맑은 고딕" panose="020B0503020000020004" pitchFamily="50" charset="-127"/>
                <a:ea typeface="맑은 고딕" panose="020B0503020000020004" pitchFamily="50" charset="-127"/>
              </a:rPr>
              <a:t>개이다</a:t>
            </a:r>
            <a:r>
              <a:rPr lang="en-US" altLang="ko-KR" sz="1100" kern="0" dirty="0">
                <a:solidFill>
                  <a:srgbClr val="000000"/>
                </a:solidFill>
                <a:latin typeface="맑은 고딕" panose="020B0503020000020004" pitchFamily="50" charset="-127"/>
                <a:ea typeface="맑은 고딕" panose="020B0503020000020004" pitchFamily="50" charset="-127"/>
              </a:rPr>
              <a:t>.  ( ex) “A-&gt;     b   B-&gt;     c   C-&gt;     d   “)</a:t>
            </a:r>
          </a:p>
          <a:p>
            <a:pPr marL="0" indent="0">
              <a:lnSpc>
                <a:spcPct val="110000"/>
              </a:lnSpc>
              <a:buNone/>
            </a:pP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이후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FF0000"/>
                </a:solidFill>
                <a:latin typeface="맑은 고딕" panose="020B0503020000020004" pitchFamily="50" charset="-127"/>
                <a:ea typeface="맑은 고딕" panose="020B0503020000020004" pitchFamily="50" charset="-127"/>
              </a:rPr>
              <a:t>치환된 암호문에 대해</a:t>
            </a:r>
            <a:r>
              <a:rPr lang="en-US" altLang="ko-KR" sz="1100" kern="0" dirty="0">
                <a:solidFill>
                  <a:srgbClr val="FF0000"/>
                </a:solidFill>
                <a:latin typeface="맑은 고딕" panose="020B0503020000020004" pitchFamily="50" charset="-127"/>
                <a:ea typeface="맑은 고딕" panose="020B0503020000020004" pitchFamily="50" charset="-127"/>
              </a:rPr>
              <a:t>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ko-KR" altLang="en-US" sz="1100" kern="0" dirty="0">
                <a:solidFill>
                  <a:srgbClr val="000000"/>
                </a:solidFill>
                <a:latin typeface="맑은 고딕" panose="020B0503020000020004" pitchFamily="50" charset="-127"/>
                <a:ea typeface="맑은 고딕" panose="020B0503020000020004" pitchFamily="50" charset="-127"/>
              </a:rPr>
              <a:t>번의 출력을 출력 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빈도수는 대문자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소문자</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알파벳에 대하여 구한다</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dirty="0">
                <a:solidFill>
                  <a:srgbClr val="000000"/>
                </a:solidFill>
                <a:latin typeface="맑은 고딕" panose="020B0503020000020004" pitchFamily="50" charset="-127"/>
                <a:ea typeface="맑은 고딕" panose="020B0503020000020004" pitchFamily="50" charset="-127"/>
              </a:rPr>
              <a:t>다시 </a:t>
            </a:r>
            <a:r>
              <a:rPr lang="en-US" altLang="ko-KR" sz="1100" kern="0" dirty="0">
                <a:solidFill>
                  <a:srgbClr val="000000"/>
                </a:solidFill>
                <a:latin typeface="맑은 고딕" panose="020B0503020000020004" pitchFamily="50" charset="-127"/>
                <a:ea typeface="맑은 고딕" panose="020B0503020000020004" pitchFamily="50" charset="-127"/>
              </a:rPr>
              <a:t>2</a:t>
            </a:r>
            <a:r>
              <a:rPr lang="ko-KR" altLang="en-US" sz="1100" kern="0" dirty="0">
                <a:solidFill>
                  <a:srgbClr val="000000"/>
                </a:solidFill>
                <a:latin typeface="맑은 고딕" panose="020B0503020000020004" pitchFamily="50" charset="-127"/>
                <a:ea typeface="맑은 고딕" panose="020B0503020000020004" pitchFamily="50" charset="-127"/>
              </a:rPr>
              <a:t>번으로 돌아간다</a:t>
            </a:r>
            <a:r>
              <a:rPr lang="en-US" altLang="ko-KR" sz="1100" kern="0" dirty="0">
                <a:solidFill>
                  <a:srgbClr val="000000"/>
                </a:solidFill>
                <a:latin typeface="맑은 고딕" panose="020B0503020000020004" pitchFamily="50" charset="-127"/>
                <a:ea typeface="맑은 고딕" panose="020B0503020000020004" pitchFamily="50" charset="-127"/>
              </a:rPr>
              <a:t>.</a:t>
            </a:r>
          </a:p>
          <a:p>
            <a:pPr marL="0" indent="0">
              <a:lnSpc>
                <a:spcPct val="110000"/>
              </a:lnSpc>
              <a:buNone/>
            </a:pPr>
            <a:endParaRPr lang="ko-KR" altLang="en-US" sz="1100" dirty="0"/>
          </a:p>
        </p:txBody>
      </p:sp>
    </p:spTree>
    <p:extLst>
      <p:ext uri="{BB962C8B-B14F-4D97-AF65-F5344CB8AC3E}">
        <p14:creationId xmlns:p14="http://schemas.microsoft.com/office/powerpoint/2010/main" val="54150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lnSpcReduction="10000"/>
          </a:bodyPr>
          <a:lstStyle/>
          <a:p>
            <a:pPr marL="0" indent="0">
              <a:buNone/>
            </a:pPr>
            <a:r>
              <a:rPr lang="en-US" altLang="ko-KR" sz="1600" b="1" dirty="0"/>
              <a:t>APS ZU BMS THAAMT KB SOP CHAAPJ MQ LPUWHKX. K UHJ SM JMZ SMLHJ VJ QXKPBLU -- UM PCPB SOMZDO TP QHEP SOP LKQQKEZASKPU MQ SMLHJ HBL SMVMXXMT, K USKAA OHCP H LXPHV. KS KU H LXPHV LPPWAJ XMMSPL KB SOP HVPXKEHB LXPHV.K OHCP H LXPHV SOHS MBP LHJ SOKU BHSKMB TKAA XKUP ZW HBL AKCP MZS SOP SXZP VPHBKBD MQ KSU EXPPL : "TP OMAL SOPUP SXZSOU SM IP UPAQ-PCKLPBS, SOHS HAA VPB HXP EXPHSPL PGZHA." K OHCP H LXPHV SOHS MBP LHJ MB SOP XPL OKAAU MQ DPMXDKH SOP UMBU MQ QMXVPX UAHCPU HBL SOP UMBU MQ QMXVPX UAHCP MTBPXU TKAA IP HIAP SM UKS LMTB SMDPSOPX HS SOP SHIAP MQ IXMSOPXOMML.K OHCP H LXPHV SOHS MBP LHJ PCPB SOP USHSP MQ VKUUKUUKWWK, H USHSP UTPASPXKBD TKSO SOP OPHS MQ KBFZUSKEP, UTPASPXKBD TKSO SOP OPHS MQ MWWXPUUKMB, TKAA IP SXHBUQMXVPL KBSM HB MHUKU MQ QXPPLMV HBL FZUSKEP.K OHCP H LXPHV SOHS VJ QMZX AKSSAP EOKALXPB TKAA MBP LHJ AKCP KB H BHSKMB TOPXP SOPJ TKAA BMS IP FZLDPL IJ SOP EMAMX MQ SOPKX URKB IZS IJ SOP EMBSPBS MQ SOPKX EOHXHESPX.K OHCP H LXPHV SMLHJ.K OHCP H LXPHV SOHS MBP LHJ LMTB KB HAHIHVH, TKSO KSU CKEKMZU XHEKUSU, TKSO KSU DMCPXBMX OHCKBD OKU AKWU LXKWWKBD TKSO SOP TMXLU MQ KBSPXWMUKSKMB HBL BZAAKQKEHSKMB -- MBP LHJ XKDOS SOPXP KB HAHIHVH AKSSAP IAHER IMJU HBL IAHER DKXAU TKAA IP HIAP SM FMKB OHBLU TKSO AKSSAP TOKSP IMJU HBL TOKSP DKXAU HU UKUSPXU HBL IXMSOPXU.K OHCP H LXPHV SMLHJ.K OHCP H LXPHV SOHS MBP LHJ PCPXJ CHAAPJ UOHAA IP PNHASPL, HBL PCPXJ OKAA HBL VMZBSHKB UOHAA IP VHLP AMT, SOP XMZDO WAHEPU TKAA IP VHLP WAHKB, HBL SOP EXMMRPL WAHEPU TKAA IP VHLP USXHKDOS, HBL SOP DAMXJ MQ SOP AMXL UOHAA IP XPCPHAPL HBL HAA QAPUO UOHAA UPP KS SMDPSOPX.</a:t>
            </a:r>
            <a:endParaRPr lang="ko-KR" altLang="en-US" sz="1600" b="1"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74796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프로그래밍 예시</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그림 11">
            <a:extLst>
              <a:ext uri="{FF2B5EF4-FFF2-40B4-BE49-F238E27FC236}">
                <a16:creationId xmlns:a16="http://schemas.microsoft.com/office/drawing/2014/main" id="{45435F4B-63E0-49B8-8BAE-B5735077E1A5}"/>
              </a:ext>
            </a:extLst>
          </p:cNvPr>
          <p:cNvPicPr>
            <a:picLocks noChangeAspect="1"/>
          </p:cNvPicPr>
          <p:nvPr/>
        </p:nvPicPr>
        <p:blipFill>
          <a:blip r:embed="rId2"/>
          <a:stretch>
            <a:fillRect/>
          </a:stretch>
        </p:blipFill>
        <p:spPr>
          <a:xfrm>
            <a:off x="1509712" y="1841500"/>
            <a:ext cx="8982075" cy="4114800"/>
          </a:xfrm>
          <a:prstGeom prst="rect">
            <a:avLst/>
          </a:prstGeom>
        </p:spPr>
      </p:pic>
    </p:spTree>
    <p:extLst>
      <p:ext uri="{BB962C8B-B14F-4D97-AF65-F5344CB8AC3E}">
        <p14:creationId xmlns:p14="http://schemas.microsoft.com/office/powerpoint/2010/main" val="218756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해석</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9125593F-A5B7-46F5-9CDE-989ADF3AEA2D}"/>
              </a:ext>
            </a:extLst>
          </p:cNvPr>
          <p:cNvPicPr>
            <a:picLocks noChangeAspect="1"/>
          </p:cNvPicPr>
          <p:nvPr/>
        </p:nvPicPr>
        <p:blipFill>
          <a:blip r:embed="rId2"/>
          <a:stretch>
            <a:fillRect/>
          </a:stretch>
        </p:blipFill>
        <p:spPr>
          <a:xfrm>
            <a:off x="1425463" y="1851011"/>
            <a:ext cx="9163050" cy="3819525"/>
          </a:xfrm>
          <a:prstGeom prst="rect">
            <a:avLst/>
          </a:prstGeom>
        </p:spPr>
      </p:pic>
      <p:sp>
        <p:nvSpPr>
          <p:cNvPr id="5" name="TextBox 4">
            <a:extLst>
              <a:ext uri="{FF2B5EF4-FFF2-40B4-BE49-F238E27FC236}">
                <a16:creationId xmlns:a16="http://schemas.microsoft.com/office/drawing/2014/main" id="{8A1F8561-EAEF-482F-8E92-83B837A6BF44}"/>
              </a:ext>
            </a:extLst>
          </p:cNvPr>
          <p:cNvSpPr txBox="1"/>
          <p:nvPr/>
        </p:nvSpPr>
        <p:spPr>
          <a:xfrm>
            <a:off x="3916545" y="5874818"/>
            <a:ext cx="4321147" cy="369332"/>
          </a:xfrm>
          <a:prstGeom prst="rect">
            <a:avLst/>
          </a:prstGeom>
          <a:noFill/>
        </p:spPr>
        <p:txBody>
          <a:bodyPr wrap="square" rtlCol="0">
            <a:spAutoFit/>
          </a:bodyPr>
          <a:lstStyle/>
          <a:p>
            <a:r>
              <a:rPr lang="en-US" altLang="ko-KR" dirty="0" err="1"/>
              <a:t>Marthi</a:t>
            </a:r>
            <a:r>
              <a:rPr lang="en-US" altLang="ko-KR" dirty="0"/>
              <a:t>.</a:t>
            </a:r>
            <a:r>
              <a:rPr lang="ko-KR" altLang="en-US" dirty="0"/>
              <a:t> </a:t>
            </a:r>
            <a:r>
              <a:rPr lang="en-US" altLang="ko-KR" dirty="0" err="1"/>
              <a:t>Luter</a:t>
            </a:r>
            <a:r>
              <a:rPr lang="en-US" altLang="ko-KR" dirty="0"/>
              <a:t>. King </a:t>
            </a:r>
            <a:r>
              <a:rPr lang="ko-KR" altLang="en-US" dirty="0"/>
              <a:t>의 </a:t>
            </a:r>
            <a:r>
              <a:rPr lang="en-US" altLang="ko-KR" dirty="0"/>
              <a:t>“I have a dream”</a:t>
            </a:r>
            <a:endParaRPr lang="ko-KR" altLang="en-US" dirty="0"/>
          </a:p>
        </p:txBody>
      </p:sp>
    </p:spTree>
    <p:extLst>
      <p:ext uri="{BB962C8B-B14F-4D97-AF65-F5344CB8AC3E}">
        <p14:creationId xmlns:p14="http://schemas.microsoft.com/office/powerpoint/2010/main" val="326434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기술 실습</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just" fontAlgn="base" latinLnBrk="1">
                        <a:lnSpc>
                          <a:spcPct val="190000"/>
                        </a:lnSpc>
                        <a:spcBef>
                          <a:spcPts val="0"/>
                        </a:spcBef>
                        <a:spcAft>
                          <a:spcPts val="0"/>
                        </a:spcAft>
                      </a:pP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고전암호 크래킹</a:t>
                      </a:r>
                      <a:endParaRPr lang="ko-KR" altLang="en-US" sz="1400" kern="0" spc="0" dirty="0">
                        <a:solidFill>
                          <a:srgbClr val="000000"/>
                        </a:solidFill>
                        <a:effectLst/>
                        <a:latin typeface="바탕" panose="02030600000101010101" pitchFamily="18" charset="-127"/>
                        <a:ea typeface="휴먼명조"/>
                      </a:endParaRPr>
                    </a:p>
                    <a:p>
                      <a:pPr marL="0" marR="0" indent="0" algn="just" fontAlgn="base" latinLnBrk="1">
                        <a:lnSpc>
                          <a:spcPct val="150000"/>
                        </a:lnSpc>
                        <a:spcBef>
                          <a:spcPts val="0"/>
                        </a:spcBef>
                        <a:spcAft>
                          <a:spcPts val="0"/>
                        </a:spcAft>
                      </a:pPr>
                      <a:r>
                        <a:rPr lang="en-US" altLang="ko-KR" sz="1400" kern="0" spc="0" dirty="0">
                          <a:solidFill>
                            <a:srgbClr val="000000"/>
                          </a:solidFill>
                          <a:effectLst/>
                          <a:latin typeface="휴먼명조"/>
                          <a:ea typeface="휴먼명조"/>
                        </a:rPr>
                        <a:t>     - </a:t>
                      </a:r>
                      <a:r>
                        <a:rPr lang="ko-KR" altLang="en-US" sz="1400" kern="0" spc="0" dirty="0">
                          <a:solidFill>
                            <a:srgbClr val="000000"/>
                          </a:solidFill>
                          <a:effectLst/>
                          <a:latin typeface="휴먼명조"/>
                          <a:ea typeface="휴먼명조"/>
                        </a:rPr>
                        <a:t>카이사르 암호</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치환암호</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ko-KR" altLang="en-US" sz="1400" kern="0" spc="0" dirty="0">
                          <a:solidFill>
                            <a:srgbClr val="000000"/>
                          </a:solidFill>
                          <a:effectLst/>
                          <a:latin typeface="휴먼명조"/>
                          <a:ea typeface="휴먼명조"/>
                        </a:rPr>
                        <a:t> 암호</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776" marR="8776" marT="8776" marB="8776"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고전암호</a:t>
            </a:r>
            <a:endParaRPr lang="ko-KR" altLang="en-US" dirty="0"/>
          </a:p>
        </p:txBody>
      </p:sp>
    </p:spTree>
    <p:extLst>
      <p:ext uri="{BB962C8B-B14F-4D97-AF65-F5344CB8AC3E}">
        <p14:creationId xmlns:p14="http://schemas.microsoft.com/office/powerpoint/2010/main" val="361461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en-US" altLang="ko-KR" sz="1000" kern="0">
                <a:solidFill>
                  <a:srgbClr val="000000"/>
                </a:solidFill>
                <a:latin typeface="맑은 고딕" panose="020B0503020000020004" pitchFamily="50" charset="-127"/>
                <a:ea typeface="맑은 고딕" panose="020B0503020000020004" pitchFamily="50" charset="-127"/>
              </a:rPr>
              <a:t>key</a:t>
            </a:r>
            <a:r>
              <a:rPr lang="ko-KR" altLang="en-US" sz="1000" kern="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암호문</a:t>
            </a:r>
          </a:p>
        </p:txBody>
      </p:sp>
      <p:sp>
        <p:nvSpPr>
          <p:cNvPr id="6" name="화살표: 오른쪽 5">
            <a:hlinkClick r:id="" action="ppaction://noaction"/>
            <a:extLst>
              <a:ext uri="{FF2B5EF4-FFF2-40B4-BE49-F238E27FC236}">
                <a16:creationId xmlns:a16="http://schemas.microsoft.com/office/drawing/2014/main" id="{6F025185-364E-4783-8970-2002EA2A754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2885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에니그마</a:t>
            </a:r>
            <a:r>
              <a:rPr lang="ko-KR" altLang="en-US" dirty="0"/>
              <a:t> 영화</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1688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a:t>
            </a:r>
            <a:r>
              <a:rPr lang="en-US" altLang="ko-KR" sz="2000" b="1">
                <a:solidFill>
                  <a:schemeClr val="bg1">
                    <a:lumMod val="65000"/>
                  </a:schemeClr>
                </a:solidFill>
              </a:rPr>
              <a:t>/Cipher</a:t>
            </a:r>
            <a:r>
              <a:rPr lang="en-US" altLang="ko-KR" sz="2000" b="1" dirty="0">
                <a:solidFill>
                  <a:schemeClr val="bg1">
                    <a:lumMod val="65000"/>
                  </a:schemeClr>
                </a:solidFill>
              </a:rPr>
              <a:t>/6</a:t>
            </a:r>
            <a:br>
              <a:rPr lang="en-US" altLang="ko-KR" dirty="0"/>
            </a:br>
            <a:r>
              <a:rPr lang="ko-KR" altLang="en-US" dirty="0"/>
              <a:t>고전암호 실습 </a:t>
            </a:r>
            <a:r>
              <a:rPr lang="en-US" altLang="ko-KR" dirty="0"/>
              <a:t>– </a:t>
            </a:r>
            <a:r>
              <a:rPr lang="ko-KR" altLang="en-US" dirty="0" err="1"/>
              <a:t>에니그마</a:t>
            </a:r>
            <a:r>
              <a:rPr lang="ko-KR" altLang="en-US" dirty="0"/>
              <a:t> 구조</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71886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/Training/Cipher/6</a:t>
            </a:r>
            <a:br>
              <a:rPr lang="en-US" altLang="ko-KR" dirty="0"/>
            </a:br>
            <a:r>
              <a:rPr lang="ko-KR" altLang="en-US" dirty="0"/>
              <a:t>고전암호 실습 </a:t>
            </a:r>
            <a:r>
              <a:rPr lang="en-US" altLang="ko-KR" dirty="0"/>
              <a:t>– </a:t>
            </a:r>
            <a:r>
              <a:rPr lang="ko-KR" altLang="en-US" dirty="0" err="1"/>
              <a:t>에니그마</a:t>
            </a:r>
            <a:r>
              <a:rPr lang="ko-KR" altLang="en-US" dirty="0"/>
              <a:t> 해독</a:t>
            </a:r>
          </a:p>
        </p:txBody>
      </p:sp>
      <p:sp>
        <p:nvSpPr>
          <p:cNvPr id="16" name="화살표: 오른쪽 15">
            <a:hlinkClick r:id="" action="ppaction://noaction"/>
            <a:extLst>
              <a:ext uri="{FF2B5EF4-FFF2-40B4-BE49-F238E27FC236}">
                <a16:creationId xmlns:a16="http://schemas.microsoft.com/office/drawing/2014/main" id="{D3BBF55D-9530-477E-B322-C490450DF56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224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1</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a:solidFill>
                  <a:srgbClr val="000000"/>
                </a:solidFill>
                <a:latin typeface="맑은 고딕" panose="020B0503020000020004" pitchFamily="50" charset="-127"/>
                <a:ea typeface="맑은 고딕" panose="020B0503020000020004" pitchFamily="50" charset="-127"/>
              </a:rPr>
              <a:t>      key</a:t>
            </a:r>
            <a:r>
              <a:rPr lang="en-US" altLang="ko-KR" sz="1000" kern="0" dirty="0">
                <a:solidFill>
                  <a:srgbClr val="000000"/>
                </a:solidFill>
                <a:latin typeface="맑은 고딕" panose="020B0503020000020004" pitchFamily="50" charset="-127"/>
                <a:ea typeface="맑은 고딕" panose="020B0503020000020004" pitchFamily="50" charset="-127"/>
              </a:rPr>
              <a:t>=3</a:t>
            </a: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파이썬 기본 문법을 작성할 수 있다</a:t>
            </a:r>
            <a:r>
              <a:rPr lang="en-US" altLang="ko-KR" sz="1000" kern="0" dirty="0">
                <a:solidFill>
                  <a:srgbClr val="000000"/>
                </a:solidFill>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98B08CB-BE7B-4E3F-B3F9-C71913BF7F06}"/>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6282C3FA-33D3-4CF3-BEE7-4C9EA2FF331D}"/>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2E695A1D-A3D3-439B-B811-C882760CE950}"/>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587568FE-9993-4AC7-AA93-3458B61A8AB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화살표: 오른쪽 34">
            <a:hlinkClick r:id="" action="ppaction://noaction"/>
            <a:extLst>
              <a:ext uri="{FF2B5EF4-FFF2-40B4-BE49-F238E27FC236}">
                <a16:creationId xmlns:a16="http://schemas.microsoft.com/office/drawing/2014/main" id="{D79ED9CC-DAC6-4D87-A036-9EBC09DFDBA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404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6F33F77-0FA1-4DDC-9782-912BE77CDC9B}"/>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9BDFFE5-4D30-4CDF-9705-DD5BE998723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877B000-7D81-494C-A9DC-49311414D421}"/>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FA0C82B-6109-48F4-A92F-671FF4C778A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1149FC60-4487-4D5B-8F5A-F69B0C879E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9882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en-US" altLang="ko-KR" sz="1000"/>
              <a:t>“cipher</a:t>
            </a:r>
            <a:r>
              <a:rPr lang="en-US" altLang="ko-KR" sz="1000" dirty="0"/>
              <a:t>.txt”, </a:t>
            </a:r>
            <a:r>
              <a:rPr lang="en-US" altLang="ko-KR" sz="1000"/>
              <a:t>“decryption</a:t>
            </a:r>
            <a:r>
              <a:rPr lang="en-US" altLang="ko-KR" sz="1000" dirty="0"/>
              <a:t>.py” </a:t>
            </a:r>
            <a:r>
              <a:rPr lang="ko-KR" altLang="en-US" sz="1000" dirty="0"/>
              <a:t>파일 생성</a:t>
            </a:r>
            <a:endParaRPr lang="en-US" altLang="ko-KR" sz="1000" dirty="0"/>
          </a:p>
          <a:p>
            <a:pPr marL="228600" indent="-228600">
              <a:lnSpc>
                <a:spcPct val="140000"/>
              </a:lnSpc>
              <a:buAutoNum type="arabicPeriod"/>
            </a:pPr>
            <a:endParaRPr lang="en-US" altLang="ko-KR" sz="1000" dirty="0"/>
          </a:p>
          <a:p>
            <a:pPr marL="228600" indent="-228600">
              <a:lnSpc>
                <a:spcPct val="140000"/>
              </a:lnSpc>
              <a:buAutoNum type="arabicPeriod"/>
            </a:pPr>
            <a:endParaRPr lang="en-US" altLang="ko-KR" sz="1000" dirty="0"/>
          </a:p>
          <a:p>
            <a:pPr>
              <a:lnSpc>
                <a:spcPct val="140000"/>
              </a:lnSpc>
            </a:pPr>
            <a:endParaRPr lang="en-US" altLang="ko-KR" sz="1000" dirty="0"/>
          </a:p>
          <a:p>
            <a:pPr>
              <a:lnSpc>
                <a:spcPct val="140000"/>
              </a:lnSpc>
            </a:pPr>
            <a:r>
              <a:rPr lang="en-US" altLang="ko-KR" sz="1000" dirty="0"/>
              <a:t>2. </a:t>
            </a:r>
            <a:r>
              <a:rPr lang="en-US" altLang="ko-KR" sz="1000"/>
              <a:t>“cipher</a:t>
            </a:r>
            <a:r>
              <a:rPr lang="en-US" altLang="ko-KR" sz="1000" dirty="0"/>
              <a:t>.txt” </a:t>
            </a:r>
            <a:r>
              <a:rPr lang="ko-KR" altLang="en-US" sz="1000" dirty="0"/>
              <a:t>파일에 암호문 복사</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3. </a:t>
            </a:r>
            <a:r>
              <a:rPr lang="en-US" altLang="ko-KR" sz="1000"/>
              <a:t>“decryption</a:t>
            </a:r>
            <a:r>
              <a:rPr lang="en-US" altLang="ko-KR" sz="1000" dirty="0"/>
              <a:t>.py.py” </a:t>
            </a:r>
            <a:r>
              <a:rPr lang="ko-KR" altLang="en-US" sz="1000" dirty="0"/>
              <a:t>기초 작성</a:t>
            </a:r>
          </a:p>
          <a:p>
            <a:pPr>
              <a:lnSpc>
                <a:spcPct val="140000"/>
              </a:lnSpc>
            </a:pP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4. </a:t>
            </a:r>
            <a:r>
              <a:rPr lang="en-US" altLang="ko-KR" sz="1000"/>
              <a:t>“decryption</a:t>
            </a:r>
            <a:r>
              <a:rPr lang="en-US" altLang="ko-KR" sz="1000" dirty="0"/>
              <a:t>.py.py” </a:t>
            </a:r>
            <a:r>
              <a:rPr lang="ko-KR" altLang="en-US" sz="1000" dirty="0"/>
              <a:t>작성</a:t>
            </a: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5</a:t>
            </a:r>
            <a:r>
              <a:rPr lang="en-US" altLang="ko-KR" sz="1000"/>
              <a:t>. decryption</a:t>
            </a:r>
            <a:r>
              <a:rPr lang="en-US" altLang="ko-KR" sz="1000" dirty="0"/>
              <a:t>.py </a:t>
            </a:r>
            <a:r>
              <a:rPr lang="ko-KR" altLang="en-US" sz="1000" dirty="0"/>
              <a:t>실행</a:t>
            </a:r>
            <a:endParaRPr lang="en-US" altLang="ko-KR" sz="1000" dirty="0"/>
          </a:p>
        </p:txBody>
      </p:sp>
      <p:pic>
        <p:nvPicPr>
          <p:cNvPr id="7" name="그림 6">
            <a:extLst>
              <a:ext uri="{FF2B5EF4-FFF2-40B4-BE49-F238E27FC236}">
                <a16:creationId xmlns:a16="http://schemas.microsoft.com/office/drawing/2014/main" id="{6A92F535-737A-4E7E-A418-AAE652ADFE9F}"/>
              </a:ext>
            </a:extLst>
          </p:cNvPr>
          <p:cNvPicPr>
            <a:picLocks noChangeAspect="1"/>
          </p:cNvPicPr>
          <p:nvPr/>
        </p:nvPicPr>
        <p:blipFill>
          <a:blip r:embed="rId2"/>
          <a:stretch>
            <a:fillRect/>
          </a:stretch>
        </p:blipFill>
        <p:spPr>
          <a:xfrm>
            <a:off x="496940" y="672914"/>
            <a:ext cx="5407156" cy="410900"/>
          </a:xfrm>
          <a:prstGeom prst="rect">
            <a:avLst/>
          </a:prstGeom>
        </p:spPr>
      </p:pic>
      <p:pic>
        <p:nvPicPr>
          <p:cNvPr id="16" name="그림 15">
            <a:extLst>
              <a:ext uri="{FF2B5EF4-FFF2-40B4-BE49-F238E27FC236}">
                <a16:creationId xmlns:a16="http://schemas.microsoft.com/office/drawing/2014/main" id="{27F95EDA-569B-4FB2-B8C1-A4F23D8189D4}"/>
              </a:ext>
            </a:extLst>
          </p:cNvPr>
          <p:cNvPicPr>
            <a:picLocks noChangeAspect="1"/>
          </p:cNvPicPr>
          <p:nvPr/>
        </p:nvPicPr>
        <p:blipFill>
          <a:blip r:embed="rId3"/>
          <a:stretch>
            <a:fillRect/>
          </a:stretch>
        </p:blipFill>
        <p:spPr>
          <a:xfrm>
            <a:off x="496940" y="1666873"/>
            <a:ext cx="5407156" cy="1250405"/>
          </a:xfrm>
          <a:prstGeom prst="rect">
            <a:avLst/>
          </a:prstGeom>
        </p:spPr>
      </p:pic>
      <p:pic>
        <p:nvPicPr>
          <p:cNvPr id="21" name="그림 20">
            <a:extLst>
              <a:ext uri="{FF2B5EF4-FFF2-40B4-BE49-F238E27FC236}">
                <a16:creationId xmlns:a16="http://schemas.microsoft.com/office/drawing/2014/main" id="{F6C104C3-F5A9-437A-8789-2CF8A77C87A2}"/>
              </a:ext>
            </a:extLst>
          </p:cNvPr>
          <p:cNvPicPr>
            <a:picLocks noChangeAspect="1"/>
          </p:cNvPicPr>
          <p:nvPr/>
        </p:nvPicPr>
        <p:blipFill>
          <a:blip r:embed="rId4"/>
          <a:stretch>
            <a:fillRect/>
          </a:stretch>
        </p:blipFill>
        <p:spPr>
          <a:xfrm>
            <a:off x="496940" y="3508851"/>
            <a:ext cx="5411777" cy="1009362"/>
          </a:xfrm>
          <a:prstGeom prst="rect">
            <a:avLst/>
          </a:prstGeom>
        </p:spPr>
      </p:pic>
      <p:pic>
        <p:nvPicPr>
          <p:cNvPr id="23" name="그림 22">
            <a:extLst>
              <a:ext uri="{FF2B5EF4-FFF2-40B4-BE49-F238E27FC236}">
                <a16:creationId xmlns:a16="http://schemas.microsoft.com/office/drawing/2014/main" id="{A59A2EAD-2631-493C-88F2-63F874436A0F}"/>
              </a:ext>
            </a:extLst>
          </p:cNvPr>
          <p:cNvPicPr>
            <a:picLocks noChangeAspect="1"/>
          </p:cNvPicPr>
          <p:nvPr/>
        </p:nvPicPr>
        <p:blipFill>
          <a:blip r:embed="rId5"/>
          <a:stretch>
            <a:fillRect/>
          </a:stretch>
        </p:blipFill>
        <p:spPr>
          <a:xfrm>
            <a:off x="6282538" y="672914"/>
            <a:ext cx="5412521" cy="2904004"/>
          </a:xfrm>
          <a:prstGeom prst="rect">
            <a:avLst/>
          </a:prstGeom>
        </p:spPr>
      </p:pic>
      <p:pic>
        <p:nvPicPr>
          <p:cNvPr id="26" name="그림 25">
            <a:extLst>
              <a:ext uri="{FF2B5EF4-FFF2-40B4-BE49-F238E27FC236}">
                <a16:creationId xmlns:a16="http://schemas.microsoft.com/office/drawing/2014/main" id="{297938BA-6BF2-42E4-B078-369F391F8FB0}"/>
              </a:ext>
            </a:extLst>
          </p:cNvPr>
          <p:cNvPicPr>
            <a:picLocks noChangeAspect="1"/>
          </p:cNvPicPr>
          <p:nvPr/>
        </p:nvPicPr>
        <p:blipFill>
          <a:blip r:embed="rId6"/>
          <a:stretch>
            <a:fillRect/>
          </a:stretch>
        </p:blipFill>
        <p:spPr>
          <a:xfrm>
            <a:off x="6282538" y="4119399"/>
            <a:ext cx="5412521" cy="736990"/>
          </a:xfrm>
          <a:prstGeom prst="rect">
            <a:avLst/>
          </a:prstGeom>
        </p:spPr>
      </p:pic>
      <p:grpSp>
        <p:nvGrpSpPr>
          <p:cNvPr id="10" name="그룹 9">
            <a:extLst>
              <a:ext uri="{FF2B5EF4-FFF2-40B4-BE49-F238E27FC236}">
                <a16:creationId xmlns:a16="http://schemas.microsoft.com/office/drawing/2014/main" id="{4DB58B12-BAA8-4374-878F-02C5409DE6EE}"/>
              </a:ext>
            </a:extLst>
          </p:cNvPr>
          <p:cNvGrpSpPr/>
          <p:nvPr/>
        </p:nvGrpSpPr>
        <p:grpSpPr>
          <a:xfrm>
            <a:off x="11593737" y="6457890"/>
            <a:ext cx="678993" cy="400110"/>
            <a:chOff x="10627762" y="-30288"/>
            <a:chExt cx="597159" cy="400110"/>
          </a:xfrm>
        </p:grpSpPr>
        <p:sp>
          <p:nvSpPr>
            <p:cNvPr id="11" name="사각형: 둥근 모서리 10">
              <a:extLst>
                <a:ext uri="{FF2B5EF4-FFF2-40B4-BE49-F238E27FC236}">
                  <a16:creationId xmlns:a16="http://schemas.microsoft.com/office/drawing/2014/main" id="{FDDCBE1A-958A-4B95-B7C1-E5704BC429C6}"/>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D912A439-DD84-4A0B-8D52-BDCB9F556A5B}"/>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3" name="화살표: 오른쪽 12">
              <a:hlinkClick r:id="" action="ppaction://noaction"/>
              <a:extLst>
                <a:ext uri="{FF2B5EF4-FFF2-40B4-BE49-F238E27FC236}">
                  <a16:creationId xmlns:a16="http://schemas.microsoft.com/office/drawing/2014/main" id="{5DA8A7BF-DE0A-42FA-B11B-11FCB638ACEF}"/>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2068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암호의 크랙</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119109" y="1707827"/>
            <a:ext cx="7460381" cy="869790"/>
          </a:xfrm>
          <a:prstGeom prst="rect">
            <a:avLst/>
          </a:prstGeom>
          <a:noFill/>
        </p:spPr>
        <p:txBody>
          <a:bodyPr wrap="square" rtlCol="0">
            <a:spAutoFit/>
          </a:bodyPr>
          <a:lstStyle/>
          <a:p>
            <a:pPr>
              <a:lnSpc>
                <a:spcPct val="150000"/>
              </a:lnSpc>
            </a:pPr>
            <a:r>
              <a:rPr lang="ko-KR" altLang="en-US" b="1" dirty="0">
                <a:solidFill>
                  <a:srgbClr val="7030A0"/>
                </a:solidFill>
              </a:rPr>
              <a:t>키가 주어지지 않았다면</a:t>
            </a:r>
            <a:r>
              <a:rPr lang="en-US" altLang="ko-KR" b="1" dirty="0">
                <a:solidFill>
                  <a:srgbClr val="7030A0"/>
                </a:solidFill>
              </a:rPr>
              <a:t>?</a:t>
            </a:r>
          </a:p>
          <a:p>
            <a:pPr>
              <a:lnSpc>
                <a:spcPct val="150000"/>
              </a:lnSpc>
            </a:pPr>
            <a:r>
              <a:rPr lang="ko-KR" altLang="en-US" dirty="0"/>
              <a:t>      </a:t>
            </a:r>
            <a:r>
              <a:rPr lang="en-US" altLang="ko-KR" dirty="0"/>
              <a:t>=&gt; </a:t>
            </a:r>
            <a:r>
              <a:rPr lang="ko-KR" altLang="en-US" dirty="0"/>
              <a:t>키의 종류는 </a:t>
            </a:r>
            <a:r>
              <a:rPr lang="en-US" altLang="ko-KR" dirty="0"/>
              <a:t>26</a:t>
            </a:r>
            <a:r>
              <a:rPr lang="ko-KR" altLang="en-US" dirty="0"/>
              <a:t>가지</a:t>
            </a:r>
            <a:r>
              <a:rPr lang="en-US" altLang="ko-KR" dirty="0"/>
              <a:t>. </a:t>
            </a:r>
            <a:r>
              <a:rPr lang="ko-KR" altLang="en-US" dirty="0"/>
              <a:t>전사</a:t>
            </a:r>
            <a:r>
              <a:rPr lang="en-US" altLang="ko-KR" dirty="0"/>
              <a:t>(brute force attack) </a:t>
            </a:r>
            <a:r>
              <a:rPr lang="ko-KR" altLang="en-US" dirty="0"/>
              <a:t>공격이 가능</a:t>
            </a:r>
            <a:r>
              <a:rPr lang="en-US" altLang="ko-KR" dirty="0"/>
              <a:t>.</a:t>
            </a:r>
            <a:endParaRPr lang="ko-KR" altLang="en-US" dirty="0">
              <a:solidFill>
                <a:srgbClr val="FF0000"/>
              </a:solidFill>
            </a:endParaRPr>
          </a:p>
        </p:txBody>
      </p:sp>
      <p:graphicFrame>
        <p:nvGraphicFramePr>
          <p:cNvPr id="18" name="내용 개체 틀 3">
            <a:extLst>
              <a:ext uri="{FF2B5EF4-FFF2-40B4-BE49-F238E27FC236}">
                <a16:creationId xmlns:a16="http://schemas.microsoft.com/office/drawing/2014/main" id="{9CA58087-6548-48E3-8664-4F32022E8CD7}"/>
              </a:ext>
            </a:extLst>
          </p:cNvPr>
          <p:cNvGraphicFramePr>
            <a:graphicFrameLocks/>
          </p:cNvGraphicFramePr>
          <p:nvPr/>
        </p:nvGraphicFramePr>
        <p:xfrm>
          <a:off x="3300386" y="2719124"/>
          <a:ext cx="1866570" cy="3586668"/>
        </p:xfrm>
        <a:graphic>
          <a:graphicData uri="http://schemas.openxmlformats.org/drawingml/2006/table">
            <a:tbl>
              <a:tblPr/>
              <a:tblGrid>
                <a:gridCol w="373314">
                  <a:extLst>
                    <a:ext uri="{9D8B030D-6E8A-4147-A177-3AD203B41FA5}">
                      <a16:colId xmlns:a16="http://schemas.microsoft.com/office/drawing/2014/main" val="1593522546"/>
                    </a:ext>
                  </a:extLst>
                </a:gridCol>
                <a:gridCol w="373314">
                  <a:extLst>
                    <a:ext uri="{9D8B030D-6E8A-4147-A177-3AD203B41FA5}">
                      <a16:colId xmlns:a16="http://schemas.microsoft.com/office/drawing/2014/main" val="1964046374"/>
                    </a:ext>
                  </a:extLst>
                </a:gridCol>
                <a:gridCol w="373314">
                  <a:extLst>
                    <a:ext uri="{9D8B030D-6E8A-4147-A177-3AD203B41FA5}">
                      <a16:colId xmlns:a16="http://schemas.microsoft.com/office/drawing/2014/main" val="2741757376"/>
                    </a:ext>
                  </a:extLst>
                </a:gridCol>
                <a:gridCol w="373314">
                  <a:extLst>
                    <a:ext uri="{9D8B030D-6E8A-4147-A177-3AD203B41FA5}">
                      <a16:colId xmlns:a16="http://schemas.microsoft.com/office/drawing/2014/main" val="1375627817"/>
                    </a:ext>
                  </a:extLst>
                </a:gridCol>
                <a:gridCol w="373314">
                  <a:extLst>
                    <a:ext uri="{9D8B030D-6E8A-4147-A177-3AD203B41FA5}">
                      <a16:colId xmlns:a16="http://schemas.microsoft.com/office/drawing/2014/main" val="2217977798"/>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aphicFrame>
        <p:nvGraphicFramePr>
          <p:cNvPr id="21" name="내용 개체 틀 3">
            <a:extLst>
              <a:ext uri="{FF2B5EF4-FFF2-40B4-BE49-F238E27FC236}">
                <a16:creationId xmlns:a16="http://schemas.microsoft.com/office/drawing/2014/main" id="{CABD99D2-8B77-4964-9413-505FC2480F06}"/>
              </a:ext>
            </a:extLst>
          </p:cNvPr>
          <p:cNvGraphicFramePr>
            <a:graphicFrameLocks/>
          </p:cNvGraphicFramePr>
          <p:nvPr/>
        </p:nvGraphicFramePr>
        <p:xfrm>
          <a:off x="6714461" y="2719124"/>
          <a:ext cx="1866570" cy="3586668"/>
        </p:xfrm>
        <a:graphic>
          <a:graphicData uri="http://schemas.openxmlformats.org/drawingml/2006/table">
            <a:tbl>
              <a:tblPr/>
              <a:tblGrid>
                <a:gridCol w="373314">
                  <a:extLst>
                    <a:ext uri="{9D8B030D-6E8A-4147-A177-3AD203B41FA5}">
                      <a16:colId xmlns:a16="http://schemas.microsoft.com/office/drawing/2014/main" val="1593522546"/>
                    </a:ext>
                  </a:extLst>
                </a:gridCol>
                <a:gridCol w="373314">
                  <a:extLst>
                    <a:ext uri="{9D8B030D-6E8A-4147-A177-3AD203B41FA5}">
                      <a16:colId xmlns:a16="http://schemas.microsoft.com/office/drawing/2014/main" val="1964046374"/>
                    </a:ext>
                  </a:extLst>
                </a:gridCol>
                <a:gridCol w="373314">
                  <a:extLst>
                    <a:ext uri="{9D8B030D-6E8A-4147-A177-3AD203B41FA5}">
                      <a16:colId xmlns:a16="http://schemas.microsoft.com/office/drawing/2014/main" val="2741757376"/>
                    </a:ext>
                  </a:extLst>
                </a:gridCol>
                <a:gridCol w="373314">
                  <a:extLst>
                    <a:ext uri="{9D8B030D-6E8A-4147-A177-3AD203B41FA5}">
                      <a16:colId xmlns:a16="http://schemas.microsoft.com/office/drawing/2014/main" val="1375627817"/>
                    </a:ext>
                  </a:extLst>
                </a:gridCol>
                <a:gridCol w="373314">
                  <a:extLst>
                    <a:ext uri="{9D8B030D-6E8A-4147-A177-3AD203B41FA5}">
                      <a16:colId xmlns:a16="http://schemas.microsoft.com/office/drawing/2014/main" val="2217977798"/>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G</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I</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F</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H</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E</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O</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G</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D</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F</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C</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l" fontAlgn="base" latinLnBrk="0">
                        <a:lnSpc>
                          <a:spcPct val="160000"/>
                        </a:lnSpc>
                        <a:spcBef>
                          <a:spcPts val="0"/>
                        </a:spcBef>
                        <a:spcAft>
                          <a:spcPts val="0"/>
                        </a:spcAft>
                      </a:pPr>
                      <a:endParaRPr 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N</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K</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R</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U</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M</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J</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Q</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T</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L</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I</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P</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S</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aphicFrame>
        <p:nvGraphicFramePr>
          <p:cNvPr id="39" name="내용 개체 틀 3">
            <a:extLst>
              <a:ext uri="{FF2B5EF4-FFF2-40B4-BE49-F238E27FC236}">
                <a16:creationId xmlns:a16="http://schemas.microsoft.com/office/drawing/2014/main" id="{07D1D739-0040-45EA-B9E0-FC96FCCF656B}"/>
              </a:ext>
            </a:extLst>
          </p:cNvPr>
          <p:cNvGraphicFramePr>
            <a:graphicFrameLocks/>
          </p:cNvGraphicFramePr>
          <p:nvPr/>
        </p:nvGraphicFramePr>
        <p:xfrm>
          <a:off x="5754051" y="2724441"/>
          <a:ext cx="373314" cy="3586668"/>
        </p:xfrm>
        <a:graphic>
          <a:graphicData uri="http://schemas.openxmlformats.org/drawingml/2006/table">
            <a:tbl>
              <a:tblPr/>
              <a:tblGrid>
                <a:gridCol w="373314">
                  <a:extLst>
                    <a:ext uri="{9D8B030D-6E8A-4147-A177-3AD203B41FA5}">
                      <a16:colId xmlns:a16="http://schemas.microsoft.com/office/drawing/2014/main" val="1593522546"/>
                    </a:ext>
                  </a:extLst>
                </a:gridCol>
              </a:tblGrid>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0</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706695"/>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1</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58599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651176"/>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3</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133713"/>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4</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401460"/>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5</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18544"/>
                  </a:ext>
                </a:extLst>
              </a:tr>
              <a:tr h="896667">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233967"/>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23</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79841"/>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24</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104482"/>
                  </a:ext>
                </a:extLst>
              </a:tr>
              <a:tr h="298889">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함초롬바탕" panose="02030604000101010101" pitchFamily="18" charset="-127"/>
                        </a:rPr>
                        <a:t>25</a:t>
                      </a:r>
                      <a:endParaRPr lang="ko-KR" altLang="en-US" sz="1000" kern="0" spc="0" dirty="0">
                        <a:solidFill>
                          <a:srgbClr val="000000"/>
                        </a:solidFill>
                        <a:effectLst/>
                        <a:latin typeface="함초롬바탕" panose="02030604000101010101" pitchFamily="18" charset="-127"/>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78621"/>
                  </a:ext>
                </a:extLst>
              </a:tr>
            </a:tbl>
          </a:graphicData>
        </a:graphic>
      </p:graphicFrame>
      <p:grpSp>
        <p:nvGrpSpPr>
          <p:cNvPr id="42" name="그룹 41">
            <a:extLst>
              <a:ext uri="{FF2B5EF4-FFF2-40B4-BE49-F238E27FC236}">
                <a16:creationId xmlns:a16="http://schemas.microsoft.com/office/drawing/2014/main" id="{25A361D8-B0C6-4347-8C92-BB01B20C0B93}"/>
              </a:ext>
            </a:extLst>
          </p:cNvPr>
          <p:cNvGrpSpPr/>
          <p:nvPr/>
        </p:nvGrpSpPr>
        <p:grpSpPr>
          <a:xfrm>
            <a:off x="5166956" y="2883489"/>
            <a:ext cx="1547505" cy="0"/>
            <a:chOff x="5166956" y="2686639"/>
            <a:chExt cx="1547505" cy="0"/>
          </a:xfrm>
        </p:grpSpPr>
        <p:cxnSp>
          <p:nvCxnSpPr>
            <p:cNvPr id="40" name="직선 화살표 연결선 39">
              <a:extLst>
                <a:ext uri="{FF2B5EF4-FFF2-40B4-BE49-F238E27FC236}">
                  <a16:creationId xmlns:a16="http://schemas.microsoft.com/office/drawing/2014/main" id="{31C1E213-DCA2-4FEA-899B-847785F56CE7}"/>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D1B4D4DD-ECCA-4E22-B317-AEE3112FCBE5}"/>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5" name="그룹 44">
            <a:extLst>
              <a:ext uri="{FF2B5EF4-FFF2-40B4-BE49-F238E27FC236}">
                <a16:creationId xmlns:a16="http://schemas.microsoft.com/office/drawing/2014/main" id="{63AD345A-2D1F-4A97-87B5-A6FCC072B44A}"/>
              </a:ext>
            </a:extLst>
          </p:cNvPr>
          <p:cNvGrpSpPr/>
          <p:nvPr/>
        </p:nvGrpSpPr>
        <p:grpSpPr>
          <a:xfrm>
            <a:off x="5166956" y="3167864"/>
            <a:ext cx="1547505" cy="0"/>
            <a:chOff x="5166956" y="2686639"/>
            <a:chExt cx="1547505" cy="0"/>
          </a:xfrm>
        </p:grpSpPr>
        <p:cxnSp>
          <p:nvCxnSpPr>
            <p:cNvPr id="46" name="직선 화살표 연결선 45">
              <a:extLst>
                <a:ext uri="{FF2B5EF4-FFF2-40B4-BE49-F238E27FC236}">
                  <a16:creationId xmlns:a16="http://schemas.microsoft.com/office/drawing/2014/main" id="{270C82C1-3523-4399-A5A9-62B523374592}"/>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FB57D83-2295-4D8F-8440-77A233BC7B0A}"/>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그룹 47">
            <a:extLst>
              <a:ext uri="{FF2B5EF4-FFF2-40B4-BE49-F238E27FC236}">
                <a16:creationId xmlns:a16="http://schemas.microsoft.com/office/drawing/2014/main" id="{2556AA4F-4302-49DC-907F-E47D6FF41DB8}"/>
              </a:ext>
            </a:extLst>
          </p:cNvPr>
          <p:cNvGrpSpPr/>
          <p:nvPr/>
        </p:nvGrpSpPr>
        <p:grpSpPr>
          <a:xfrm>
            <a:off x="5166956" y="3489946"/>
            <a:ext cx="1547505" cy="0"/>
            <a:chOff x="5166956" y="2686639"/>
            <a:chExt cx="1547505" cy="0"/>
          </a:xfrm>
        </p:grpSpPr>
        <p:cxnSp>
          <p:nvCxnSpPr>
            <p:cNvPr id="49" name="직선 화살표 연결선 48">
              <a:extLst>
                <a:ext uri="{FF2B5EF4-FFF2-40B4-BE49-F238E27FC236}">
                  <a16:creationId xmlns:a16="http://schemas.microsoft.com/office/drawing/2014/main" id="{450109A4-7E9D-4A2F-855C-82A3E7907F65}"/>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D39C286E-4C18-4504-A622-DF5EC73748D9}"/>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그룹 50">
            <a:extLst>
              <a:ext uri="{FF2B5EF4-FFF2-40B4-BE49-F238E27FC236}">
                <a16:creationId xmlns:a16="http://schemas.microsoft.com/office/drawing/2014/main" id="{78FDB869-7C2D-4C2D-8CAD-284D471902F6}"/>
              </a:ext>
            </a:extLst>
          </p:cNvPr>
          <p:cNvGrpSpPr/>
          <p:nvPr/>
        </p:nvGrpSpPr>
        <p:grpSpPr>
          <a:xfrm>
            <a:off x="5166955" y="3783748"/>
            <a:ext cx="1547505" cy="0"/>
            <a:chOff x="5166956" y="2686639"/>
            <a:chExt cx="1547505" cy="0"/>
          </a:xfrm>
        </p:grpSpPr>
        <p:cxnSp>
          <p:nvCxnSpPr>
            <p:cNvPr id="52" name="직선 화살표 연결선 51">
              <a:extLst>
                <a:ext uri="{FF2B5EF4-FFF2-40B4-BE49-F238E27FC236}">
                  <a16:creationId xmlns:a16="http://schemas.microsoft.com/office/drawing/2014/main" id="{3BA52078-B998-4699-8F26-C51C89C188AE}"/>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7ACF5AE2-0436-480A-8355-BE565DCC13BF}"/>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그룹 53">
            <a:extLst>
              <a:ext uri="{FF2B5EF4-FFF2-40B4-BE49-F238E27FC236}">
                <a16:creationId xmlns:a16="http://schemas.microsoft.com/office/drawing/2014/main" id="{06BA1347-9919-4876-AE1A-9AEEDBE37803}"/>
              </a:ext>
            </a:extLst>
          </p:cNvPr>
          <p:cNvGrpSpPr/>
          <p:nvPr/>
        </p:nvGrpSpPr>
        <p:grpSpPr>
          <a:xfrm>
            <a:off x="5169785" y="4077550"/>
            <a:ext cx="1547505" cy="0"/>
            <a:chOff x="5166956" y="2686639"/>
            <a:chExt cx="1547505" cy="0"/>
          </a:xfrm>
        </p:grpSpPr>
        <p:cxnSp>
          <p:nvCxnSpPr>
            <p:cNvPr id="55" name="직선 화살표 연결선 54">
              <a:extLst>
                <a:ext uri="{FF2B5EF4-FFF2-40B4-BE49-F238E27FC236}">
                  <a16:creationId xmlns:a16="http://schemas.microsoft.com/office/drawing/2014/main" id="{70EDD42F-F6CB-4793-998C-20EF0F25974D}"/>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1AC6CBAE-2455-4981-B676-A6AD461DB4F2}"/>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그룹 56">
            <a:extLst>
              <a:ext uri="{FF2B5EF4-FFF2-40B4-BE49-F238E27FC236}">
                <a16:creationId xmlns:a16="http://schemas.microsoft.com/office/drawing/2014/main" id="{82391D9A-BE7E-44C0-8A8C-97050E0838A3}"/>
              </a:ext>
            </a:extLst>
          </p:cNvPr>
          <p:cNvGrpSpPr/>
          <p:nvPr/>
        </p:nvGrpSpPr>
        <p:grpSpPr>
          <a:xfrm>
            <a:off x="5166955" y="4380779"/>
            <a:ext cx="1547505" cy="0"/>
            <a:chOff x="5166956" y="2686639"/>
            <a:chExt cx="1547505" cy="0"/>
          </a:xfrm>
        </p:grpSpPr>
        <p:cxnSp>
          <p:nvCxnSpPr>
            <p:cNvPr id="58" name="직선 화살표 연결선 57">
              <a:extLst>
                <a:ext uri="{FF2B5EF4-FFF2-40B4-BE49-F238E27FC236}">
                  <a16:creationId xmlns:a16="http://schemas.microsoft.com/office/drawing/2014/main" id="{3B32822A-2C9E-459D-AED6-DDA408A5BAF4}"/>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BBB3A373-A749-41EC-90C4-1A6387AC55AB}"/>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그룹 59">
            <a:extLst>
              <a:ext uri="{FF2B5EF4-FFF2-40B4-BE49-F238E27FC236}">
                <a16:creationId xmlns:a16="http://schemas.microsoft.com/office/drawing/2014/main" id="{6AC1D88D-69C2-40DF-A9C2-C4F4DF28A841}"/>
              </a:ext>
            </a:extLst>
          </p:cNvPr>
          <p:cNvGrpSpPr/>
          <p:nvPr/>
        </p:nvGrpSpPr>
        <p:grpSpPr>
          <a:xfrm>
            <a:off x="5166955" y="5570127"/>
            <a:ext cx="1547505" cy="0"/>
            <a:chOff x="5166956" y="2686639"/>
            <a:chExt cx="1547505" cy="0"/>
          </a:xfrm>
        </p:grpSpPr>
        <p:cxnSp>
          <p:nvCxnSpPr>
            <p:cNvPr id="61" name="직선 화살표 연결선 60">
              <a:extLst>
                <a:ext uri="{FF2B5EF4-FFF2-40B4-BE49-F238E27FC236}">
                  <a16:creationId xmlns:a16="http://schemas.microsoft.com/office/drawing/2014/main" id="{47E61A01-BDA1-41A5-AF93-69F78656E34B}"/>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4DB924FC-D4A0-4460-B25A-8D922EDEC219}"/>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6635651D-A014-4F19-83A7-F01AC5526B5C}"/>
              </a:ext>
            </a:extLst>
          </p:cNvPr>
          <p:cNvGrpSpPr/>
          <p:nvPr/>
        </p:nvGrpSpPr>
        <p:grpSpPr>
          <a:xfrm>
            <a:off x="5166955" y="5863929"/>
            <a:ext cx="1547505" cy="0"/>
            <a:chOff x="5166956" y="2686639"/>
            <a:chExt cx="1547505" cy="0"/>
          </a:xfrm>
        </p:grpSpPr>
        <p:cxnSp>
          <p:nvCxnSpPr>
            <p:cNvPr id="64" name="직선 화살표 연결선 63">
              <a:extLst>
                <a:ext uri="{FF2B5EF4-FFF2-40B4-BE49-F238E27FC236}">
                  <a16:creationId xmlns:a16="http://schemas.microsoft.com/office/drawing/2014/main" id="{E32ED8C5-AB3B-40C5-907E-4FD4DCA1C63B}"/>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BAA82DFF-DA8C-4521-897E-9507EFD34493}"/>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그룹 65">
            <a:extLst>
              <a:ext uri="{FF2B5EF4-FFF2-40B4-BE49-F238E27FC236}">
                <a16:creationId xmlns:a16="http://schemas.microsoft.com/office/drawing/2014/main" id="{174EF234-F01C-48A6-BBBE-662FE1B74C88}"/>
              </a:ext>
            </a:extLst>
          </p:cNvPr>
          <p:cNvGrpSpPr/>
          <p:nvPr/>
        </p:nvGrpSpPr>
        <p:grpSpPr>
          <a:xfrm>
            <a:off x="5166955" y="6148304"/>
            <a:ext cx="1547505" cy="0"/>
            <a:chOff x="5166956" y="2686639"/>
            <a:chExt cx="1547505" cy="0"/>
          </a:xfrm>
        </p:grpSpPr>
        <p:cxnSp>
          <p:nvCxnSpPr>
            <p:cNvPr id="67" name="직선 화살표 연결선 66">
              <a:extLst>
                <a:ext uri="{FF2B5EF4-FFF2-40B4-BE49-F238E27FC236}">
                  <a16:creationId xmlns:a16="http://schemas.microsoft.com/office/drawing/2014/main" id="{F1BB3252-6765-4305-80CA-0BEBCCF885BF}"/>
                </a:ext>
              </a:extLst>
            </p:cNvPr>
            <p:cNvCxnSpPr>
              <a:cxnSpLocks/>
            </p:cNvCxnSpPr>
            <p:nvPr/>
          </p:nvCxnSpPr>
          <p:spPr>
            <a:xfrm>
              <a:off x="516695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AB793A53-851A-4300-87A8-8F8B48429621}"/>
                </a:ext>
              </a:extLst>
            </p:cNvPr>
            <p:cNvCxnSpPr>
              <a:cxnSpLocks/>
            </p:cNvCxnSpPr>
            <p:nvPr/>
          </p:nvCxnSpPr>
          <p:spPr>
            <a:xfrm>
              <a:off x="6127366" y="2686639"/>
              <a:ext cx="587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그룹 34">
            <a:extLst>
              <a:ext uri="{FF2B5EF4-FFF2-40B4-BE49-F238E27FC236}">
                <a16:creationId xmlns:a16="http://schemas.microsoft.com/office/drawing/2014/main" id="{B930A054-CAF1-4FA3-88C9-20E2EE5B7AEE}"/>
              </a:ext>
            </a:extLst>
          </p:cNvPr>
          <p:cNvGrpSpPr/>
          <p:nvPr/>
        </p:nvGrpSpPr>
        <p:grpSpPr>
          <a:xfrm>
            <a:off x="11593737" y="6457890"/>
            <a:ext cx="678993" cy="400110"/>
            <a:chOff x="10627762" y="-30288"/>
            <a:chExt cx="597159" cy="400110"/>
          </a:xfrm>
        </p:grpSpPr>
        <p:sp>
          <p:nvSpPr>
            <p:cNvPr id="36" name="사각형: 둥근 모서리 35">
              <a:extLst>
                <a:ext uri="{FF2B5EF4-FFF2-40B4-BE49-F238E27FC236}">
                  <a16:creationId xmlns:a16="http://schemas.microsoft.com/office/drawing/2014/main" id="{6DE86D2A-7262-42B6-A2C3-6D94ECFA5A5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FCD553AD-A17A-4AF7-9570-7D2A85D94C3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8" name="화살표: 오른쪽 37">
              <a:hlinkClick r:id="" action="ppaction://noaction"/>
              <a:extLst>
                <a:ext uri="{FF2B5EF4-FFF2-40B4-BE49-F238E27FC236}">
                  <a16:creationId xmlns:a16="http://schemas.microsoft.com/office/drawing/2014/main" id="{2230B6A2-6049-4385-BCA4-09E14B206565}"/>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1" name="화살표: 오른쪽 40">
            <a:hlinkClick r:id="" action="ppaction://noaction"/>
            <a:extLst>
              <a:ext uri="{FF2B5EF4-FFF2-40B4-BE49-F238E27FC236}">
                <a16:creationId xmlns:a16="http://schemas.microsoft.com/office/drawing/2014/main" id="{A9BF070A-2379-490A-8B0D-2EA886A7C1B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4516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크래킹 </a:t>
            </a:r>
            <a:r>
              <a:rPr lang="en-US" altLang="ko-KR" dirty="0"/>
              <a:t>– </a:t>
            </a:r>
            <a:r>
              <a:rPr lang="ko-KR" altLang="en-US" dirty="0"/>
              <a:t>카이사르 암호 </a:t>
            </a:r>
            <a:r>
              <a:rPr lang="en-US" altLang="ko-KR" dirty="0"/>
              <a:t>2</a:t>
            </a:r>
            <a:endParaRPr lang="ko-KR" altLang="en-US" dirty="0"/>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더 깊은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그러나</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여기엔 키 값을 알 수 없었다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이 암호문을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언어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python 3</a:t>
            </a: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그룹 15">
            <a:extLst>
              <a:ext uri="{FF2B5EF4-FFF2-40B4-BE49-F238E27FC236}">
                <a16:creationId xmlns:a16="http://schemas.microsoft.com/office/drawing/2014/main" id="{5CBC0565-1C65-4120-8B7A-725E042BB1D7}"/>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5B14A78-8A8C-434A-BD7F-8D3DFDEB8AA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C0121E15-F698-4855-99BC-F5411F45981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1E4BCE6A-6B25-46F7-80DC-F038CD9C36F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13DB0223-A4A5-400C-AC8D-7DC7963E3A9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848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양피지 이미지 검색결과">
            <a:extLst>
              <a:ext uri="{FF2B5EF4-FFF2-40B4-BE49-F238E27FC236}">
                <a16:creationId xmlns:a16="http://schemas.microsoft.com/office/drawing/2014/main" id="{51BA357D-4595-4764-9645-E5C8EEA1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51" y="1690688"/>
            <a:ext cx="11089879" cy="4566959"/>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HMALY YLJLPCPUN HU VYKLY MYVT AOL ZLUHAL AV KPZTHUASL HSS VM AOL JVYWZ PU NHBS HUK HWWLHY PU YVTL, OL SLK AOL JVYWZ AV JYVZZ AOL YBIPJVU YPCLY. HA AOL APTL, AOL YBIPJVU YPCLY DHZ AOL IVYKLY ILADLLU YVTL HUK AOL WYVCPUJLZ, HUK PA DHZ UVA HSSVDLK AV JYVZZ AOL YPCLY DPAO AYVVWZ. JHLZHY ZHPK OPZ KPJL DLYL AOYVDU HZ OL JYVZZLK AOPZ YPCLY.</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AF329C67-4BCE-4642-925B-521666FCC1F1}"/>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8E5DFF2D-7B05-41E4-945C-CE046E8FD010}"/>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0082760-2BD6-45FF-AD3B-FCEC3728459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B8C90DA2-AB03-43B0-BBFF-A1174C8A9559}"/>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F07D6D5B-1A6F-4A8C-B4DF-0CD1F7F431E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585180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2007</Words>
  <Application>Microsoft Office PowerPoint</Application>
  <PresentationFormat>와이드스크린</PresentationFormat>
  <Paragraphs>315</Paragraphs>
  <Slides>25</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Nanum Gothic</vt:lpstr>
      <vt:lpstr>돋움</vt:lpstr>
      <vt:lpstr>맑은 고딕</vt:lpstr>
      <vt:lpstr>바탕</vt:lpstr>
      <vt:lpstr>함초롬바탕</vt:lpstr>
      <vt:lpstr>휴먼명조</vt:lpstr>
      <vt:lpstr>Arial</vt:lpstr>
      <vt:lpstr>Office 테마</vt:lpstr>
      <vt:lpstr>정보보호</vt:lpstr>
      <vt:lpstr>/Theory/T4   고전암호</vt:lpstr>
      <vt:lpstr>/Theory/T4/Ceasar   카이사르 암호</vt:lpstr>
      <vt:lpstr>/Theory/T4/Ceasar    고전암호 크래킹 – 카이사르 암호 1</vt:lpstr>
      <vt:lpstr>/Theory/T4/Ceasar     암호문</vt:lpstr>
      <vt:lpstr>PowerPoint 프레젠테이션</vt:lpstr>
      <vt:lpstr>/Theory/T4/Ceasar   카이사르 암호의 크랙</vt:lpstr>
      <vt:lpstr>/Theory/T4/Ceasar    고전암호 크래킹 – 카이사르 암호 2</vt:lpstr>
      <vt:lpstr>/Theory/T4/Ceasar    암호문</vt:lpstr>
      <vt:lpstr>/Theory/T4/Ceasar    고전암호 크래킹 – 카이사르 암호 2</vt:lpstr>
      <vt:lpstr>/Theory/T4/Ceasar    암호문</vt:lpstr>
      <vt:lpstr>/Theory/T4/Substitution  치환 암호</vt:lpstr>
      <vt:lpstr>/Theory/T4/Substitution  치환 암호의 크랙</vt:lpstr>
      <vt:lpstr>/Theory/T4/Substitution  치환 암호의 크랙</vt:lpstr>
      <vt:lpstr>/Theory/T4/Substitution  치환 암호 변환기</vt:lpstr>
      <vt:lpstr>/Theory/T4/Ceasar    프로그래밍 조건</vt:lpstr>
      <vt:lpstr>/Theory/T4/Ceasar    암호문</vt:lpstr>
      <vt:lpstr>/Theory/T4/Ceasar    프로그래밍 예시</vt:lpstr>
      <vt:lpstr>/Theory/T4/Ceasar    해석</vt:lpstr>
      <vt:lpstr>/Theory/T4/Vigenere  비즈네르 암호</vt:lpstr>
      <vt:lpstr>/Training/Cipher/6 고전암호 실습 – 비즈네르 암호</vt:lpstr>
      <vt:lpstr>/Training/Cipher/6 암호문</vt:lpstr>
      <vt:lpstr>/Training/Cipher/6 고전암호 실습 – 에니그마 영화</vt:lpstr>
      <vt:lpstr>/Training/Cipher/6 고전암호 실습 – 에니그마 구조</vt:lpstr>
      <vt:lpstr>/Training/Cipher/6 고전암호 실습 – 에니그마 해독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정보보호</dc:title>
  <dc:creator>arizona95</dc:creator>
  <cp:lastModifiedBy>백 도우</cp:lastModifiedBy>
  <cp:revision>3</cp:revision>
  <dcterms:created xsi:type="dcterms:W3CDTF">2021-03-14T23:34:23Z</dcterms:created>
  <dcterms:modified xsi:type="dcterms:W3CDTF">2023-02-13T01:58:36Z</dcterms:modified>
</cp:coreProperties>
</file>