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602" r:id="rId5"/>
    <p:sldId id="616" r:id="rId6"/>
    <p:sldId id="294" r:id="rId7"/>
    <p:sldId id="297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06B5C-0A30-4288-818E-E9C0818F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1489F-F433-410B-BD31-3C09D1C9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5EBE1-9573-49FA-8016-4B9ABCD0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2FB0A-5A1B-46C6-A690-8496EF8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D9094-7AD1-4153-90B1-928D8224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A2CE3-A710-4768-91A5-E2C8F00D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09289-C773-4595-B9D6-1BF074733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54B72-0635-421F-B68A-40C6DC9D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7B143-1B77-496F-BC89-7A45D0FC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C2051-4794-4F57-AFEB-64BF5C9E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68742-CA54-4D55-BA72-27EF0097C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68E5E-CD8F-46DC-AC07-19AE579C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D0873-4173-4E3A-8D7E-A9DB0A6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8047A-A8E8-4E7C-985C-3B485CBE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082F1-6757-490A-B33C-95586228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883C-05E1-4CC7-93B1-C26AABD9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9229F-90BE-4C69-9623-4999A543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41946-81C2-46FF-B413-DA47ECFC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70443-83F0-46F1-BC3F-DD77156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150CA-A0B5-4A0E-BF1D-E443B4B6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1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E4CBA-CF0F-4384-AA10-E7A10B5D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86085-7AA7-44B3-A943-27997F70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93E6A-1E1A-4A76-9072-92F7BFE7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54B5E-E6A1-48C0-9BB8-00A3EA33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DCD39-5642-456F-BD89-A8FA177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9EE80-E505-4680-9626-A993C3F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C25B1-70AC-4C5D-A656-55426107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8FDEB-8B79-4603-ACB9-6628836A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2B917-C466-498B-B8C9-116FB3FA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FF742-73C8-4BE3-98B6-796B5C98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3B3D7-14C9-40FF-939B-69C66276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2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38D23-7A2E-47B2-9AB2-B0772352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B1E8-A7C2-442C-82F0-8DEDBAF44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E5473-3159-49A7-9C2A-1FB70312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270849-57FC-47BD-B8A2-C6FE5F6F2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1C652B-2590-4C1D-A313-D6FE5F896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2E7A49-EE75-4B97-9CA6-5C4863EB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05D647-5B0D-4362-8A6D-3520AC9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DD5156-5D95-402E-8A29-009718CB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6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2B48-F58C-4A60-B61E-487B9A0A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2EF09A-DC99-4668-81A6-3125BECE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45F2C-5096-4BF8-80F3-1B542DB6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368821-1D0F-4A8D-9100-85124ED2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D291B1-E32F-4DE4-9E89-D2FAF08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968DDA-F6F5-4422-B035-F9B8939A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BE38B-3069-4BF2-9ACA-F9431D0C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3B70A-C2CC-4769-99AA-FB617598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B1EC-F0F5-461F-BC9F-7F62DCAB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55097-655D-4426-9BA3-0CF33EDFF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68554-1297-4BD1-97E4-8FCF9BB0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A532CB-BDB2-4BFA-A161-08C38140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A6562-1E28-4429-B4D2-9451193F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18664-B0E9-4D9D-A2DD-DB34BED6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C801B5-09FD-4E23-9B1F-006291B89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E7155-354B-428A-91C7-48B22C20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9969F-9A65-44CF-B2D6-11ADFAE3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091E9-F944-4FC8-9B0F-C2360EAA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13AAA-A54B-4C05-BB01-FFC9C234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E7327B-B5E9-44C9-9F8A-5F6F1C2E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D31DA-1403-4A44-A36D-D2F1B606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45BAD-4BD1-4BA6-8E60-2D044005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2401-9B56-44A9-939D-104B0EBAF13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48D16-B767-4E07-9279-59EC1B213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1C03D-3FBE-4CF1-9B95-891A27D0A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5A078-A718-4EE3-BCBE-50419A302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2ACD7-A841-4D24-892C-8D72F4F1B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강</a:t>
            </a:r>
            <a:endParaRPr lang="en-US" altLang="ko-KR"/>
          </a:p>
          <a:p>
            <a:r>
              <a:rPr lang="ko-KR" altLang="en-US"/>
              <a:t>시스템 해킹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45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0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200</a:t>
            </a:r>
            <a:r>
              <a:rPr lang="ko-KR" altLang="en-US" sz="1000" dirty="0"/>
              <a:t>개의 패킷 캡처 및 저장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tshark</a:t>
            </a:r>
            <a:r>
              <a:rPr lang="en-US" altLang="ko-KR" sz="1000" dirty="0"/>
              <a:t> -c 200 –</a:t>
            </a:r>
            <a:r>
              <a:rPr lang="en-US" altLang="ko-KR" sz="1000"/>
              <a:t>w packet</a:t>
            </a:r>
            <a:r>
              <a:rPr lang="en-US" altLang="ko-KR" sz="1000" dirty="0"/>
              <a:t>.txt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2) </a:t>
            </a:r>
            <a:r>
              <a:rPr lang="ko-KR" altLang="en-US" sz="1000" dirty="0"/>
              <a:t>저장된 패킷 검토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tshark</a:t>
            </a:r>
            <a:r>
              <a:rPr lang="en-US" altLang="ko-KR" sz="1000" dirty="0"/>
              <a:t> -</a:t>
            </a:r>
            <a:r>
              <a:rPr lang="en-US" altLang="ko-KR" sz="1000"/>
              <a:t>r packet</a:t>
            </a:r>
            <a:r>
              <a:rPr lang="en-US" altLang="ko-KR" sz="1000" dirty="0"/>
              <a:t>.txt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※ navy123 (</a:t>
            </a:r>
            <a:r>
              <a:rPr lang="ko-KR" altLang="en-US" sz="1000" dirty="0"/>
              <a:t>비밀번호 </a:t>
            </a:r>
            <a:r>
              <a:rPr lang="en-US" altLang="ko-KR" sz="1000"/>
              <a:t>: qwer1031</a:t>
            </a:r>
            <a:r>
              <a:rPr lang="en-US" altLang="ko-KR" sz="1000" dirty="0"/>
              <a:t>) </a:t>
            </a:r>
            <a:r>
              <a:rPr lang="ko-KR" altLang="en-US" sz="1000" dirty="0"/>
              <a:t>사용자가 </a:t>
            </a:r>
            <a:r>
              <a:rPr lang="en-US" altLang="ko-KR" sz="1000" dirty="0"/>
              <a:t>FTP</a:t>
            </a:r>
            <a:r>
              <a:rPr lang="ko-KR" altLang="en-US" sz="1000" dirty="0"/>
              <a:t>에 접속했음을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 dirty="0" err="1"/>
              <a:t>vsftpd</a:t>
            </a:r>
            <a:r>
              <a:rPr lang="en-US" altLang="ko-KR" sz="1000" dirty="0"/>
              <a:t> </a:t>
            </a:r>
            <a:r>
              <a:rPr lang="ko-KR" altLang="en-US" sz="1000" dirty="0"/>
              <a:t>차단 사용자 목록에 해당 계정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9"/>
            <a:ext cx="5616792" cy="505208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  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vsftpd</a:t>
            </a:r>
            <a:r>
              <a:rPr lang="en-US" altLang="ko-KR" sz="1000"/>
              <a:t>/user</a:t>
            </a:r>
            <a:r>
              <a:rPr lang="en-US" altLang="ko-KR" sz="1000" dirty="0" err="1"/>
              <a:t>_list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맨 마지막에 ‘</a:t>
            </a:r>
            <a:r>
              <a:rPr lang="en-US" altLang="ko-KR" sz="1000" dirty="0"/>
              <a:t>navy123’ </a:t>
            </a:r>
            <a:r>
              <a:rPr lang="ko-KR" altLang="en-US" sz="1000" dirty="0"/>
              <a:t>입력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vsftpd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service </a:t>
            </a:r>
            <a:r>
              <a:rPr lang="en-US" altLang="ko-KR" sz="1000" err="1"/>
              <a:t>vsftpd</a:t>
            </a:r>
            <a:r>
              <a:rPr lang="en-US" altLang="ko-KR" sz="1000"/>
              <a:t> restart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※ </a:t>
            </a:r>
            <a:r>
              <a:rPr lang="ko-KR" altLang="en-US" sz="1000" dirty="0"/>
              <a:t>다시 패킷을 캡처하면 </a:t>
            </a:r>
            <a:r>
              <a:rPr lang="en-US" altLang="ko-KR" sz="1000" dirty="0"/>
              <a:t>navy123 </a:t>
            </a:r>
            <a:r>
              <a:rPr lang="ko-KR" altLang="en-US" sz="1000" dirty="0"/>
              <a:t>사용자의 </a:t>
            </a:r>
            <a:r>
              <a:rPr lang="en-US" altLang="ko-KR" sz="1000" dirty="0"/>
              <a:t>FTP </a:t>
            </a:r>
            <a:r>
              <a:rPr lang="ko-KR" altLang="en-US" sz="1000" dirty="0"/>
              <a:t>접근이 거부됨을 확인할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7" name="Picture 34">
            <a:extLst>
              <a:ext uri="{FF2B5EF4-FFF2-40B4-BE49-F238E27FC236}">
                <a16:creationId xmlns:a16="http://schemas.microsoft.com/office/drawing/2014/main" id="{C3E184BD-4519-40CB-8627-41235BA5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4" t="80601" r="19333" b="2136"/>
          <a:stretch>
            <a:fillRect/>
          </a:stretch>
        </p:blipFill>
        <p:spPr>
          <a:xfrm>
            <a:off x="570593" y="920963"/>
            <a:ext cx="4300093" cy="60210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847C6A-0C4E-40C3-B79F-B635824B71D1}"/>
              </a:ext>
            </a:extLst>
          </p:cNvPr>
          <p:cNvGraphicFramePr>
            <a:graphicFrameLocks noGrp="1"/>
          </p:cNvGraphicFramePr>
          <p:nvPr/>
        </p:nvGraphicFramePr>
        <p:xfrm>
          <a:off x="570593" y="1658568"/>
          <a:ext cx="4932807" cy="98018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814915203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tshark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2671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 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캡처할 패킷들의 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-w 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캡처한 패킷들을 저장할 파일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-r :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캡처된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패킷들이 저장된 파일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79775"/>
                  </a:ext>
                </a:extLst>
              </a:tr>
            </a:tbl>
          </a:graphicData>
        </a:graphic>
      </p:graphicFrame>
      <p:pic>
        <p:nvPicPr>
          <p:cNvPr id="10" name="Picture 36">
            <a:extLst>
              <a:ext uri="{FF2B5EF4-FFF2-40B4-BE49-F238E27FC236}">
                <a16:creationId xmlns:a16="http://schemas.microsoft.com/office/drawing/2014/main" id="{0B2D52D7-8B2A-431B-90DB-7A08F5C32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13784" r="1234" b="4042"/>
          <a:stretch/>
        </p:blipFill>
        <p:spPr>
          <a:xfrm>
            <a:off x="570022" y="3277627"/>
            <a:ext cx="4841422" cy="257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8">
            <a:extLst>
              <a:ext uri="{FF2B5EF4-FFF2-40B4-BE49-F238E27FC236}">
                <a16:creationId xmlns:a16="http://schemas.microsoft.com/office/drawing/2014/main" id="{5EEEF75B-AA02-45F9-9FA8-FEEA82375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294" b="14213"/>
          <a:stretch/>
        </p:blipFill>
        <p:spPr>
          <a:xfrm>
            <a:off x="6281892" y="855949"/>
            <a:ext cx="5033807" cy="22476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E24A63-6A2A-4567-9AEC-153B392CE67B}"/>
              </a:ext>
            </a:extLst>
          </p:cNvPr>
          <p:cNvGraphicFramePr>
            <a:graphicFrameLocks noGrp="1"/>
          </p:cNvGraphicFramePr>
          <p:nvPr/>
        </p:nvGraphicFramePr>
        <p:xfrm>
          <a:off x="6281892" y="3212200"/>
          <a:ext cx="4932807" cy="73634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277954937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_list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77403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vsftpd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_list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설정에 따라 접속 허용 목록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(white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접근 거부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(black list)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지정할 수 있음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11958"/>
                  </a:ext>
                </a:extLst>
              </a:tr>
            </a:tbl>
          </a:graphicData>
        </a:graphic>
      </p:graphicFrame>
      <p:pic>
        <p:nvPicPr>
          <p:cNvPr id="14" name="Picture 40">
            <a:extLst>
              <a:ext uri="{FF2B5EF4-FFF2-40B4-BE49-F238E27FC236}">
                <a16:creationId xmlns:a16="http://schemas.microsoft.com/office/drawing/2014/main" id="{EC205F13-DB4D-47D5-980E-E30E80030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92" y="4506414"/>
            <a:ext cx="5005578" cy="56451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16F562-66DB-47A3-ABB9-C161B92AF74F}"/>
              </a:ext>
            </a:extLst>
          </p:cNvPr>
          <p:cNvSpPr txBox="1">
            <a:spLocks/>
          </p:cNvSpPr>
          <p:nvPr/>
        </p:nvSpPr>
        <p:spPr>
          <a:xfrm>
            <a:off x="6183086" y="5529725"/>
            <a:ext cx="5616792" cy="9592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F64BA6-C2B2-4A18-BB87-B49CD588434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4A2051-289E-4A23-AE45-C548601B603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41D386-6256-4413-A7D6-79612E117A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화살표: 오른쪽 17">
              <a:hlinkClick r:id="" action="ppaction://noaction"/>
              <a:extLst>
                <a:ext uri="{FF2B5EF4-FFF2-40B4-BE49-F238E27FC236}">
                  <a16:creationId xmlns:a16="http://schemas.microsoft.com/office/drawing/2014/main" id="{650BC3A8-2AC6-4D71-9591-46303462FC9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02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/Training/Unit/Sys/5</a:t>
            </a:r>
            <a:br>
              <a:rPr lang="en-US" altLang="ko-KR" dirty="0"/>
            </a:br>
            <a:r>
              <a:rPr lang="en-US" altLang="ko-KR" dirty="0"/>
              <a:t> 5.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계정 우회 접속 탐지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서버에 계정 우회 접속하여 사용 중인 사용자를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분석 도구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알아내고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접속 로그 파일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/var/log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/secure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2)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제한 설정 파일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pam.d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우회 접속을 탐지하고 대응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E9CCA2-7560-45A5-8A46-ED28BB2E650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6DE843-9ABD-435E-A5FF-7D5520B7854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69AAD6-9176-402D-BFC2-B19F8F1F524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02EF713-5D02-4251-A324-8B9EADC68DA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79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시스템 접속 로그 점검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tail /var/log/secure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※ </a:t>
            </a:r>
            <a:r>
              <a:rPr lang="ko-KR" altLang="en-US" sz="1000" dirty="0"/>
              <a:t>원격에서 </a:t>
            </a:r>
            <a:r>
              <a:rPr lang="en-US" altLang="ko-KR" sz="1000" dirty="0" err="1">
                <a:solidFill>
                  <a:srgbClr val="0070C0"/>
                </a:solidFill>
              </a:rPr>
              <a:t>ssh</a:t>
            </a:r>
            <a:r>
              <a:rPr lang="ko-KR" altLang="en-US" sz="1000" dirty="0">
                <a:solidFill>
                  <a:srgbClr val="0070C0"/>
                </a:solidFill>
              </a:rPr>
              <a:t>를 통해 </a:t>
            </a:r>
            <a:r>
              <a:rPr lang="en-US" altLang="ko-KR" sz="1000" dirty="0">
                <a:solidFill>
                  <a:srgbClr val="0070C0"/>
                </a:solidFill>
              </a:rPr>
              <a:t>test </a:t>
            </a:r>
            <a:r>
              <a:rPr lang="ko-KR" altLang="en-US" sz="1000" dirty="0">
                <a:solidFill>
                  <a:srgbClr val="0070C0"/>
                </a:solidFill>
              </a:rPr>
              <a:t>계정 접속 후 </a:t>
            </a:r>
            <a:r>
              <a:rPr lang="en-US" altLang="ko-KR" sz="1000" dirty="0" err="1">
                <a:solidFill>
                  <a:srgbClr val="0070C0"/>
                </a:solidFill>
              </a:rPr>
              <a:t>su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rgbClr val="0070C0"/>
                </a:solidFill>
              </a:rPr>
              <a:t>명령으로 </a:t>
            </a:r>
            <a:r>
              <a:rPr lang="en-US" altLang="ko-KR" sz="1000" dirty="0">
                <a:solidFill>
                  <a:srgbClr val="0070C0"/>
                </a:solidFill>
              </a:rPr>
              <a:t>root </a:t>
            </a:r>
            <a:r>
              <a:rPr lang="ko-KR" altLang="en-US" sz="1000" dirty="0">
                <a:solidFill>
                  <a:srgbClr val="0070C0"/>
                </a:solidFill>
              </a:rPr>
              <a:t>계정으로 전환함</a:t>
            </a:r>
            <a:r>
              <a:rPr lang="ko-KR" altLang="en-US" sz="1000" dirty="0"/>
              <a:t>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su</a:t>
            </a:r>
            <a:r>
              <a:rPr lang="en-US" altLang="ko-KR" sz="1000" dirty="0"/>
              <a:t> </a:t>
            </a:r>
            <a:r>
              <a:rPr lang="ko-KR" altLang="en-US" sz="1000" dirty="0"/>
              <a:t>사용 제한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pam.d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su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#auth required pam_wheel.so </a:t>
            </a:r>
            <a:r>
              <a:rPr lang="en-US" altLang="ko-KR" sz="1000" dirty="0" err="1"/>
              <a:t>use_uid</a:t>
            </a:r>
            <a:r>
              <a:rPr lang="ko-KR" altLang="en-US" sz="1000" dirty="0"/>
              <a:t>에서 </a:t>
            </a:r>
            <a:r>
              <a:rPr lang="en-US" altLang="ko-KR" sz="1000" dirty="0"/>
              <a:t>#(</a:t>
            </a:r>
            <a:r>
              <a:rPr lang="ko-KR" altLang="en-US" sz="1000" dirty="0"/>
              <a:t>주석</a:t>
            </a:r>
            <a:r>
              <a:rPr lang="en-US" altLang="ko-KR" sz="1000" dirty="0"/>
              <a:t>) </a:t>
            </a:r>
            <a:r>
              <a:rPr lang="ko-KR" altLang="en-US" sz="1000" dirty="0"/>
              <a:t>제거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77450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</a:t>
            </a:r>
            <a:r>
              <a:rPr lang="ko-KR" altLang="en-US" sz="1000" dirty="0"/>
              <a:t>다시 로그를 확인하면 </a:t>
            </a:r>
            <a:r>
              <a:rPr lang="en-US" altLang="ko-KR" sz="1000" dirty="0"/>
              <a:t>navy123 </a:t>
            </a:r>
            <a:r>
              <a:rPr lang="ko-KR" altLang="en-US" sz="1000" dirty="0"/>
              <a:t>계정 접속 후 </a:t>
            </a:r>
            <a:r>
              <a:rPr lang="en-US" altLang="ko-KR" sz="1000" dirty="0"/>
              <a:t>root </a:t>
            </a:r>
            <a:r>
              <a:rPr lang="ko-KR" altLang="en-US" sz="1000" dirty="0"/>
              <a:t>계정으로 전환되지 않음을 확인할 수 있다</a:t>
            </a:r>
            <a:r>
              <a:rPr lang="en-US" altLang="ko-KR" sz="1000" dirty="0"/>
              <a:t>.</a:t>
            </a:r>
          </a:p>
        </p:txBody>
      </p:sp>
      <p:pic>
        <p:nvPicPr>
          <p:cNvPr id="7" name="Picture 42">
            <a:extLst>
              <a:ext uri="{FF2B5EF4-FFF2-40B4-BE49-F238E27FC236}">
                <a16:creationId xmlns:a16="http://schemas.microsoft.com/office/drawing/2014/main" id="{BC385B03-C822-4C67-BC17-8209D9217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" t="13865" r="713" b="3014"/>
          <a:stretch/>
        </p:blipFill>
        <p:spPr>
          <a:xfrm>
            <a:off x="547007" y="884701"/>
            <a:ext cx="4898572" cy="24399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F4C8086-E19B-462A-9CA8-459B472F8D3D}"/>
              </a:ext>
            </a:extLst>
          </p:cNvPr>
          <p:cNvGraphicFramePr>
            <a:graphicFrameLocks noGrp="1"/>
          </p:cNvGraphicFramePr>
          <p:nvPr/>
        </p:nvGraphicFramePr>
        <p:xfrm>
          <a:off x="547578" y="3655169"/>
          <a:ext cx="4932807" cy="4925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35726347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tail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9298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tail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파일의 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</a:t>
                      </a:r>
                      <a:r>
                        <a:rPr lang="en-US" altLang="ko-KR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행</a:t>
                      </a:r>
                      <a:r>
                        <a:rPr lang="en-US" altLang="ko-KR" sz="10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(line)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출력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2529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7FCA47-A7D7-4F4B-8038-69A7D2A9139E}"/>
              </a:ext>
            </a:extLst>
          </p:cNvPr>
          <p:cNvGraphicFramePr>
            <a:graphicFrameLocks noGrp="1"/>
          </p:cNvGraphicFramePr>
          <p:nvPr/>
        </p:nvGraphicFramePr>
        <p:xfrm>
          <a:off x="550068" y="4174175"/>
          <a:ext cx="4932807" cy="4925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409043473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uid=0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7629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계정은 관리자 권한을 가진다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67500"/>
                  </a:ext>
                </a:extLst>
              </a:tr>
            </a:tbl>
          </a:graphicData>
        </a:graphic>
      </p:graphicFrame>
      <p:pic>
        <p:nvPicPr>
          <p:cNvPr id="13" name="Picture 44">
            <a:extLst>
              <a:ext uri="{FF2B5EF4-FFF2-40B4-BE49-F238E27FC236}">
                <a16:creationId xmlns:a16="http://schemas.microsoft.com/office/drawing/2014/main" id="{0045126F-08FC-4771-9D61-6F8902489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5" b="49604"/>
          <a:stretch/>
        </p:blipFill>
        <p:spPr>
          <a:xfrm>
            <a:off x="6391729" y="720992"/>
            <a:ext cx="4760686" cy="136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46">
            <a:extLst>
              <a:ext uri="{FF2B5EF4-FFF2-40B4-BE49-F238E27FC236}">
                <a16:creationId xmlns:a16="http://schemas.microsoft.com/office/drawing/2014/main" id="{A28C8146-D035-4A9C-813B-6469F977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29" y="2370412"/>
            <a:ext cx="4780407" cy="11170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C56F90-7683-44C6-8F22-DF14E7DE3B15}"/>
              </a:ext>
            </a:extLst>
          </p:cNvPr>
          <p:cNvGraphicFramePr>
            <a:graphicFrameLocks noGrp="1"/>
          </p:cNvGraphicFramePr>
          <p:nvPr/>
        </p:nvGraphicFramePr>
        <p:xfrm>
          <a:off x="6392300" y="3599625"/>
          <a:ext cx="4932807" cy="122402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344534541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PAM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(Pluggable Authentication Modules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53260"/>
                  </a:ext>
                </a:extLst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레드햇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기반 리눅스에서 많은 프로그램이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PAM(Pluggable Authentication Modules)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중앙 인증 메커니즘을 사용하도록 구성된다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PAM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플러그 가능한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(pluggable)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(modular)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아키텍처를 사용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관리자가 시스템에 대한 인증 정책을 설정할 때 유연성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(flexibility)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2016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254592-FBE8-4AAF-A7D8-B4F597D4E1CF}"/>
              </a:ext>
            </a:extLst>
          </p:cNvPr>
          <p:cNvGraphicFramePr>
            <a:graphicFrameLocks noGrp="1"/>
          </p:cNvGraphicFramePr>
          <p:nvPr/>
        </p:nvGraphicFramePr>
        <p:xfrm>
          <a:off x="547578" y="5376141"/>
          <a:ext cx="4932807" cy="98018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4322357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pam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_wheel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.so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36320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pam</a:t>
                      </a:r>
                      <a:r>
                        <a:rPr lang="en-US" altLang="ko-KR" sz="10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wheel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모듈은 휠 그룹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(wheel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시행하는 데 사용된다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휠 그룹에 포함된 계정에 대한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사용을 허용한다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이름의 그룹이 없으면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그룹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대상으로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87017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175EE9C-5C2D-492B-B0BC-C2F0D9F2A36A}"/>
              </a:ext>
            </a:extLst>
          </p:cNvPr>
          <p:cNvSpPr txBox="1">
            <a:spLocks/>
          </p:cNvSpPr>
          <p:nvPr/>
        </p:nvSpPr>
        <p:spPr>
          <a:xfrm>
            <a:off x="6183086" y="5242769"/>
            <a:ext cx="5616792" cy="12462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E8A83-84C8-40CE-8A56-9A690170D4F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8C1627A-B8F9-49C4-B95C-AFB4FA87346B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F83EAF-CEC9-4FE9-87ED-66E5474C23E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97710E03-9510-4373-94DC-274D82D30D5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78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시스템 로그 점검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4"/>
            <a:ext cx="4432683" cy="1800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/var/log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/secure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로그를 점검하여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계정으로 원격 접속을 시도한 호스트의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찾아내시오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8000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내용 검색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grep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키워드 파일명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로그를 점검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5D6D54-8014-4712-B111-84FDA5BA6AE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A40F11-BBF5-48DB-A768-38C602830DB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5E013C-3CB3-44FF-8BEB-18148F542D0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6FC6158-12EB-4ADF-B786-A5D0E1D1FC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67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/var/log</a:t>
            </a:r>
            <a:r>
              <a:rPr lang="en-US" altLang="ko-KR" sz="1000"/>
              <a:t>/secure </a:t>
            </a:r>
            <a:r>
              <a:rPr lang="ko-KR" altLang="en-US" sz="1000" dirty="0"/>
              <a:t>로그에서 </a:t>
            </a:r>
            <a:r>
              <a:rPr lang="en-US" altLang="ko-KR" sz="1000" dirty="0"/>
              <a:t>root </a:t>
            </a:r>
            <a:r>
              <a:rPr lang="ko-KR" altLang="en-US" sz="1000" dirty="0"/>
              <a:t>검색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grep </a:t>
            </a:r>
            <a:r>
              <a:rPr lang="en-US" altLang="ko-KR" sz="1000" dirty="0"/>
              <a:t>root /var/log</a:t>
            </a:r>
            <a:r>
              <a:rPr lang="en-US" altLang="ko-KR" sz="1000"/>
              <a:t>/secure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※ </a:t>
            </a:r>
            <a:r>
              <a:rPr lang="en-US" altLang="ko-KR" sz="1000" dirty="0">
                <a:solidFill>
                  <a:srgbClr val="0070C0"/>
                </a:solidFill>
              </a:rPr>
              <a:t>192.168.174.1</a:t>
            </a:r>
            <a:r>
              <a:rPr lang="ko-KR" altLang="en-US" sz="1000" dirty="0">
                <a:solidFill>
                  <a:srgbClr val="0070C0"/>
                </a:solidFill>
              </a:rPr>
              <a:t>에서 </a:t>
            </a:r>
            <a:r>
              <a:rPr lang="en-US" altLang="ko-KR" sz="1000" dirty="0" err="1">
                <a:solidFill>
                  <a:srgbClr val="0070C0"/>
                </a:solidFill>
              </a:rPr>
              <a:t>ssh</a:t>
            </a:r>
            <a:r>
              <a:rPr lang="ko-KR" altLang="en-US" sz="1000" dirty="0">
                <a:solidFill>
                  <a:srgbClr val="0070C0"/>
                </a:solidFill>
              </a:rPr>
              <a:t>를 통해 </a:t>
            </a:r>
            <a:r>
              <a:rPr lang="en-US" altLang="ko-KR" sz="1000" dirty="0">
                <a:solidFill>
                  <a:srgbClr val="0070C0"/>
                </a:solidFill>
              </a:rPr>
              <a:t>root</a:t>
            </a:r>
            <a:r>
              <a:rPr lang="ko-KR" altLang="en-US" sz="1000" dirty="0">
                <a:solidFill>
                  <a:srgbClr val="0070C0"/>
                </a:solidFill>
              </a:rPr>
              <a:t>로 로그인</a:t>
            </a:r>
            <a:r>
              <a:rPr lang="ko-KR" altLang="en-US" sz="1000" dirty="0"/>
              <a:t>했음을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및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입력 후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로그에서 발견한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입력</a:t>
            </a: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14757363-6E3B-4AF9-B363-510E4A43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876481"/>
            <a:ext cx="5019040" cy="2900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EBFE7B-6841-478B-8867-ACE3C2831DF3}"/>
              </a:ext>
            </a:extLst>
          </p:cNvPr>
          <p:cNvGraphicFramePr>
            <a:graphicFrameLocks noGrp="1"/>
          </p:cNvGraphicFramePr>
          <p:nvPr/>
        </p:nvGraphicFramePr>
        <p:xfrm>
          <a:off x="611934" y="4114973"/>
          <a:ext cx="4932807" cy="4925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67807887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grep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47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 파일명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파일에서 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키워드가 포함된 행</a:t>
                      </a:r>
                      <a:r>
                        <a:rPr lang="en-US" altLang="ko-KR" sz="10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(line)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모두 출력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09659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94B0E58-7E52-4ACA-A830-E19D8BA5EE5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BAC0E03-97C8-48B2-9DD4-6D17B5E5D3B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D45BFC-D44D-4A60-AF78-849417F584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BF439323-8302-463F-B615-CF9C95B97BA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19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vi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편집기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cd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vitest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vi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vitest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: </a:t>
              </a:r>
              <a:r>
                <a:rPr lang="en-US" altLang="ko-KR" sz="1100" dirty="0"/>
                <a:t>]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&lt;ex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:q  </a:t>
              </a:r>
              <a:r>
                <a:rPr lang="ko-KR" altLang="en-US" sz="1100" dirty="0"/>
                <a:t>편집기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:q!  </a:t>
              </a:r>
              <a:r>
                <a:rPr lang="ko-KR" altLang="en-US" sz="1100" dirty="0"/>
                <a:t>변경된 내용이 있더라도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저장하지 않고 무조건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wq</a:t>
              </a:r>
              <a:r>
                <a:rPr lang="ko-KR" altLang="en-US" sz="1100" dirty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/>
                <a:t>변경된 내용을 저장하고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i</a:t>
              </a:r>
              <a:r>
                <a:rPr lang="en-US" altLang="ko-KR" sz="1100" dirty="0">
                  <a:solidFill>
                    <a:srgbClr val="FF0000"/>
                  </a:solidFill>
                </a:rPr>
                <a:t>, a, o </a:t>
              </a:r>
              <a:r>
                <a:rPr lang="en-US" altLang="ko-KR" sz="1100" dirty="0"/>
                <a:t>]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</a:t>
              </a:r>
              <a:r>
                <a:rPr lang="ko-KR" altLang="en-US" sz="1100" dirty="0"/>
                <a:t>편집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문자열 입력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수정 가능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esc</a:t>
              </a:r>
              <a:r>
                <a:rPr lang="ko-KR" altLang="en-US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/>
                <a:t>]  &lt;</a:t>
              </a:r>
              <a:r>
                <a:rPr lang="ko-KR" altLang="en-US" sz="1100" dirty="0"/>
                <a:t>편집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D6B2FEA-F440-48EB-B6C2-7CC2CAFC62DA}"/>
              </a:ext>
            </a:extLst>
          </p:cNvPr>
          <p:cNvSpPr/>
          <p:nvPr/>
        </p:nvSpPr>
        <p:spPr>
          <a:xfrm>
            <a:off x="6342696" y="2830061"/>
            <a:ext cx="1308016" cy="5752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 </a:t>
            </a:r>
            <a:r>
              <a:rPr lang="ko-KR" altLang="en-US" dirty="0"/>
              <a:t>시작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5028F8-64C1-4D67-B5B6-8315E4B7EE63}"/>
              </a:ext>
            </a:extLst>
          </p:cNvPr>
          <p:cNvSpPr/>
          <p:nvPr/>
        </p:nvSpPr>
        <p:spPr>
          <a:xfrm>
            <a:off x="6342696" y="4231089"/>
            <a:ext cx="1308016" cy="5752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 </a:t>
            </a:r>
            <a:r>
              <a:rPr lang="ko-KR" altLang="en-US" dirty="0"/>
              <a:t>종료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24574C-B760-4467-BF8C-E09108EA280F}"/>
              </a:ext>
            </a:extLst>
          </p:cNvPr>
          <p:cNvGrpSpPr/>
          <p:nvPr/>
        </p:nvGrpSpPr>
        <p:grpSpPr>
          <a:xfrm>
            <a:off x="8318543" y="2444644"/>
            <a:ext cx="1386741" cy="1090897"/>
            <a:chOff x="8580825" y="1522106"/>
            <a:chExt cx="1386741" cy="109089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06A5064-DCCB-4472-8BB3-39AD09F9A59B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모드 변경</a:t>
              </a:r>
              <a:r>
                <a:rPr lang="en-US" altLang="ko-KR" sz="1600" b="1" dirty="0"/>
                <a:t>,</a:t>
              </a:r>
            </a:p>
            <a:p>
              <a:pPr algn="ctr"/>
              <a:r>
                <a:rPr lang="ko-KR" altLang="en-US" sz="1600" b="1" dirty="0"/>
                <a:t>복사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이동</a:t>
              </a:r>
              <a:endParaRPr lang="en-US" altLang="ko-KR" sz="1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4FBF0F-9DBE-49B6-AD9C-8F0A981EDAD6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명령 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EE5521-FD21-4827-AE9B-567B045509CB}"/>
              </a:ext>
            </a:extLst>
          </p:cNvPr>
          <p:cNvGrpSpPr/>
          <p:nvPr/>
        </p:nvGrpSpPr>
        <p:grpSpPr>
          <a:xfrm>
            <a:off x="8318543" y="3878624"/>
            <a:ext cx="1386741" cy="1090897"/>
            <a:chOff x="8580825" y="1522106"/>
            <a:chExt cx="1386741" cy="109089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866CF1F-A69B-4E44-8242-6CB039B89BC8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치환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저장 및 종료</a:t>
              </a:r>
              <a:endParaRPr lang="en-US" altLang="ko-KR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FBD8BE-C049-450F-9E9F-774BAE22D5A6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ex </a:t>
              </a:r>
              <a:r>
                <a:rPr lang="ko-KR" altLang="en-US" sz="1200" dirty="0"/>
                <a:t>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17F36D-1AE7-4897-9DF4-8C21C1B4A8EF}"/>
              </a:ext>
            </a:extLst>
          </p:cNvPr>
          <p:cNvGrpSpPr/>
          <p:nvPr/>
        </p:nvGrpSpPr>
        <p:grpSpPr>
          <a:xfrm>
            <a:off x="10373115" y="2444644"/>
            <a:ext cx="1386741" cy="1090897"/>
            <a:chOff x="8580825" y="1522106"/>
            <a:chExt cx="1386741" cy="109089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53C7AD-ADD8-4B56-9F32-66B82A99ADFA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문서작성</a:t>
              </a:r>
              <a:r>
                <a:rPr lang="en-US" altLang="ko-KR" sz="1600" b="1" dirty="0"/>
                <a:t>,</a:t>
              </a:r>
            </a:p>
            <a:p>
              <a:pPr algn="ctr"/>
              <a:r>
                <a:rPr lang="ko-KR" altLang="en-US" sz="1600" b="1" dirty="0"/>
                <a:t>편집</a:t>
              </a:r>
              <a:endParaRPr lang="en-US" altLang="ko-KR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B95D2A-2859-4279-BB9A-01B312CDF7DA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편집 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394DB85-90E3-4387-8150-857A171FFECB}"/>
              </a:ext>
            </a:extLst>
          </p:cNvPr>
          <p:cNvSpPr/>
          <p:nvPr/>
        </p:nvSpPr>
        <p:spPr>
          <a:xfrm>
            <a:off x="7832381" y="3005674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47AB51D-6EDD-497F-BA0D-9C517477047C}"/>
              </a:ext>
            </a:extLst>
          </p:cNvPr>
          <p:cNvSpPr/>
          <p:nvPr/>
        </p:nvSpPr>
        <p:spPr>
          <a:xfrm rot="10800000">
            <a:off x="7854432" y="4453254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9C8D319-809D-47E1-96AC-C5D8A88AF528}"/>
              </a:ext>
            </a:extLst>
          </p:cNvPr>
          <p:cNvSpPr/>
          <p:nvPr/>
        </p:nvSpPr>
        <p:spPr>
          <a:xfrm>
            <a:off x="9898118" y="2830061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14DAF29-4A61-4A7F-B5AB-4114F9BDC074}"/>
              </a:ext>
            </a:extLst>
          </p:cNvPr>
          <p:cNvSpPr/>
          <p:nvPr/>
        </p:nvSpPr>
        <p:spPr>
          <a:xfrm rot="10800000">
            <a:off x="9898118" y="3181288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977CA9-94D2-43AA-B42D-F0F1E85FF619}"/>
              </a:ext>
            </a:extLst>
          </p:cNvPr>
          <p:cNvSpPr txBox="1"/>
          <p:nvPr/>
        </p:nvSpPr>
        <p:spPr>
          <a:xfrm>
            <a:off x="9675005" y="2512804"/>
            <a:ext cx="667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i</a:t>
            </a:r>
            <a:r>
              <a:rPr lang="en-US" altLang="ko-KR" sz="1000" dirty="0">
                <a:solidFill>
                  <a:srgbClr val="FF0000"/>
                </a:solidFill>
              </a:rPr>
              <a:t>, a, o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683103-3B2A-45F0-9D2F-7BD9529D4F24}"/>
              </a:ext>
            </a:extLst>
          </p:cNvPr>
          <p:cNvSpPr txBox="1"/>
          <p:nvPr/>
        </p:nvSpPr>
        <p:spPr>
          <a:xfrm>
            <a:off x="9790462" y="3409403"/>
            <a:ext cx="56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ESC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7AA074-A11C-4379-840D-A23BA7E0EEEC}"/>
              </a:ext>
            </a:extLst>
          </p:cNvPr>
          <p:cNvSpPr txBox="1"/>
          <p:nvPr/>
        </p:nvSpPr>
        <p:spPr>
          <a:xfrm>
            <a:off x="8408962" y="3599491"/>
            <a:ext cx="386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: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65A0B67-BBF1-4952-9971-E3CEAA85DB02}"/>
              </a:ext>
            </a:extLst>
          </p:cNvPr>
          <p:cNvSpPr/>
          <p:nvPr/>
        </p:nvSpPr>
        <p:spPr>
          <a:xfrm rot="5400000">
            <a:off x="8768477" y="3659681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87D4E-84D6-4D9F-AE42-BA8181B6783B}"/>
              </a:ext>
            </a:extLst>
          </p:cNvPr>
          <p:cNvSpPr txBox="1"/>
          <p:nvPr/>
        </p:nvSpPr>
        <p:spPr>
          <a:xfrm>
            <a:off x="7726332" y="4171730"/>
            <a:ext cx="51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:</a:t>
            </a:r>
            <a:r>
              <a:rPr lang="en-US" altLang="ko-KR" sz="1000" dirty="0" err="1">
                <a:solidFill>
                  <a:srgbClr val="FF0000"/>
                </a:solidFill>
              </a:rPr>
              <a:t>wq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0D2EE2D-E6EC-41A9-B30D-6F25B6DCEE51}"/>
              </a:ext>
            </a:extLst>
          </p:cNvPr>
          <p:cNvSpPr/>
          <p:nvPr/>
        </p:nvSpPr>
        <p:spPr>
          <a:xfrm rot="16200000">
            <a:off x="8994653" y="3658036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07409E-E44A-4471-86BE-F6F765F26CDA}"/>
              </a:ext>
            </a:extLst>
          </p:cNvPr>
          <p:cNvSpPr txBox="1"/>
          <p:nvPr/>
        </p:nvSpPr>
        <p:spPr>
          <a:xfrm>
            <a:off x="9248468" y="3599491"/>
            <a:ext cx="386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25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vi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편집기</a:t>
            </a:r>
            <a:endParaRPr lang="ko-KR" altLang="en-US" dirty="0"/>
          </a:p>
        </p:txBody>
      </p: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내용 개체 틀 3">
            <a:extLst>
              <a:ext uri="{FF2B5EF4-FFF2-40B4-BE49-F238E27FC236}">
                <a16:creationId xmlns:a16="http://schemas.microsoft.com/office/drawing/2014/main" id="{D0530845-4185-455A-9514-70D5BAA7BC4E}"/>
              </a:ext>
            </a:extLst>
          </p:cNvPr>
          <p:cNvGraphicFramePr>
            <a:graphicFrameLocks/>
          </p:cNvGraphicFramePr>
          <p:nvPr/>
        </p:nvGraphicFramePr>
        <p:xfrm>
          <a:off x="1743398" y="2663161"/>
          <a:ext cx="7951664" cy="1531678"/>
        </p:xfrm>
        <a:graphic>
          <a:graphicData uri="http://schemas.openxmlformats.org/drawingml/2006/table">
            <a:tbl>
              <a:tblPr/>
              <a:tblGrid>
                <a:gridCol w="2529175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5422489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</a:tblGrid>
              <a:tr h="157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57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직전에 내린 명령을 취소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300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/exp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‘exp’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같은 문자열을 현재 커서가 위치한 곳부터 아래 방향으로 검색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15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?exp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‘exp’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같은 문자열을 뒤에서부터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윗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방향으로 검색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1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찾은 문자 중에서 다음 문자로 이동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157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찾은 문자 중에서 이전 문자로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/Training/Unit/Sys/3</a:t>
            </a:r>
            <a:br>
              <a:rPr lang="en-US" altLang="ko-KR" dirty="0"/>
            </a:br>
            <a:r>
              <a:rPr lang="en-US" altLang="ko-KR" dirty="0"/>
              <a:t> 3.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명령어 제한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19670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(rlogin,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rsh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rexec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중지하고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수록된 호스트 정보를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정보 파일의 소유자 외에는 접근할 수 없도록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9819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편집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vi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제한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18166-9E63-4D61-BB05-67E2EDD7002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E415D15-689F-4E27-9B8C-C8BBE51D13C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F42726-15C6-4903-9EED-3C825915EF4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D766A5A-57E3-4447-B6E7-1840A49E758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46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rlogin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/rlogin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rsh</a:t>
            </a:r>
            <a:r>
              <a:rPr lang="en-US" altLang="ko-KR" sz="1000" dirty="0"/>
              <a:t>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rsh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rexec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R-</a:t>
            </a:r>
            <a:r>
              <a:rPr lang="ko-KR" altLang="en-US" sz="1000" dirty="0"/>
              <a:t>서비스 비활성화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cat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/>
              <a:t>rlogin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err="1"/>
              <a:t>rsh</a:t>
            </a:r>
            <a:r>
              <a:rPr lang="en-US" altLang="ko-KR" sz="1000"/>
              <a:t>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 | grep disable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117098-AC2E-4AF9-9B78-9B94DCD8EB8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505" b="39473"/>
          <a:stretch/>
        </p:blipFill>
        <p:spPr bwMode="auto">
          <a:xfrm>
            <a:off x="682069" y="1553846"/>
            <a:ext cx="4777613" cy="1568565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705017E2-13E1-4A43-9389-2A1938DE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94" b="38526"/>
          <a:stretch/>
        </p:blipFill>
        <p:spPr>
          <a:xfrm>
            <a:off x="682069" y="3693635"/>
            <a:ext cx="4858531" cy="15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38D9FDA7-4D1A-471D-A4F2-45FC2B0E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53" y="1327531"/>
            <a:ext cx="4975733" cy="73418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07CCF-A532-44CD-A607-091A7696E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53" y="3020251"/>
            <a:ext cx="3863445" cy="33405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88DF408-18FA-483E-A1D2-ECA8B34241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13A0F82-CE7F-4DF3-9F01-0ED8953D807F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8D806-013D-4342-93BC-0E99670E3D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428D6FCE-7651-4D86-9AC4-BB32C24CD55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84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6)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</a:t>
            </a:r>
            <a:r>
              <a:rPr lang="en-US" altLang="ko-KR" sz="1000"/>
              <a:t>) xinetd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service xinetd restart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0705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</a:t>
            </a:r>
            <a:r>
              <a:rPr lang="en-US" altLang="ko-KR" sz="1000"/>
              <a:t>700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9)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700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E8F543-4B21-4BE2-A553-C48DB650CEC3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515452"/>
          <a:ext cx="4932807" cy="122402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67394794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/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65527"/>
                  </a:ext>
                </a:extLst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(rlogin,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rsh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 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4844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5D251-DD24-49C0-B60E-4994D7E7A136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2867809"/>
          <a:ext cx="4932807" cy="17117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51772631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~/.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90713"/>
                  </a:ext>
                </a:extLst>
              </a:tr>
              <a:tr h="1453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파일과 유사하게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0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시스템에 전역적으로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(globally)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.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해당 계정 접근 시에만 적용된다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92199"/>
                  </a:ext>
                </a:extLst>
              </a:tr>
            </a:tbl>
          </a:graphicData>
        </a:graphic>
      </p:graphicFrame>
      <p:pic>
        <p:nvPicPr>
          <p:cNvPr id="11" name="Picture 28">
            <a:extLst>
              <a:ext uri="{FF2B5EF4-FFF2-40B4-BE49-F238E27FC236}">
                <a16:creationId xmlns:a16="http://schemas.microsoft.com/office/drawing/2014/main" id="{968E0337-4106-4EAC-BF96-386F65B1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5380115"/>
            <a:ext cx="5019040" cy="6704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B8548DEE-1065-4E82-B67E-6CE038AD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8" y="1111454"/>
            <a:ext cx="4861560" cy="10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D747B25A-341F-4D83-BF42-F6B40846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28" y="3216932"/>
            <a:ext cx="4602480" cy="10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FEDB8B-2514-4783-911F-090859734658}"/>
              </a:ext>
            </a:extLst>
          </p:cNvPr>
          <p:cNvSpPr txBox="1">
            <a:spLocks/>
          </p:cNvSpPr>
          <p:nvPr/>
        </p:nvSpPr>
        <p:spPr>
          <a:xfrm>
            <a:off x="6183086" y="4522543"/>
            <a:ext cx="5616792" cy="1966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04A819-9527-40B3-A930-34332102371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0F0EEF2-3CA1-4C1A-BB0D-29B474CF59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E1A243-A4BA-4772-85F4-5ED2DA18A3C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423405C-4958-48C5-B98D-DE37797AEDC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0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/Training/Unit/Sys/4</a:t>
            </a:r>
            <a:br>
              <a:rPr lang="en-US" altLang="ko-KR" dirty="0"/>
            </a:br>
            <a:r>
              <a:rPr lang="en-US" altLang="ko-KR" dirty="0"/>
              <a:t> 4.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계정 원격 접속 탐지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FTP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접속하여 사용 중인 사용자를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분석 도구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알아내고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설정을 통해 해당 계정의 접속을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캡처 및 저장 시작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-c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–w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저장된 패킷 보기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–r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 사용자 목록 파일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/user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_list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4)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원격 접속을 탐지하고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A45B3D-2CB8-453B-8D79-65C1065A79D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18C406-B480-452C-B3B9-2E255F46DA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9C9462-9415-46AA-A63D-09128298265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E90C56FA-1520-44BB-864E-6B7C29FF30D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7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1642</Words>
  <Application>Microsoft Office PowerPoint</Application>
  <PresentationFormat>와이드스크린</PresentationFormat>
  <Paragraphs>351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함초롬바탕</vt:lpstr>
      <vt:lpstr>Arial</vt:lpstr>
      <vt:lpstr>Office 테마</vt:lpstr>
      <vt:lpstr>정보보호</vt:lpstr>
      <vt:lpstr>/Training/Unit/Sys/2  2. 시스템 로그 점검</vt:lpstr>
      <vt:lpstr>PowerPoint 프레젠테이션</vt:lpstr>
      <vt:lpstr>/Theory/T2/22  # vi : 리눅스 기본 편집기</vt:lpstr>
      <vt:lpstr>/Theory/T2/22  # vi : 리눅스 기본 편집기</vt:lpstr>
      <vt:lpstr>/Training/Unit/Sys/3  3. R-명령어 제한</vt:lpstr>
      <vt:lpstr>PowerPoint 프레젠테이션</vt:lpstr>
      <vt:lpstr>PowerPoint 프레젠테이션</vt:lpstr>
      <vt:lpstr>/Training/Unit/Sys/4  4. 계정 원격 접속 탐지</vt:lpstr>
      <vt:lpstr>PowerPoint 프레젠테이션</vt:lpstr>
      <vt:lpstr>/Training/Unit/Sys/5  5. 계정 우회 접속 탐지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도우</dc:creator>
  <cp:lastModifiedBy>백 도우</cp:lastModifiedBy>
  <cp:revision>3</cp:revision>
  <dcterms:created xsi:type="dcterms:W3CDTF">2021-04-04T20:44:15Z</dcterms:created>
  <dcterms:modified xsi:type="dcterms:W3CDTF">2023-02-13T02:16:14Z</dcterms:modified>
</cp:coreProperties>
</file>