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4" r:id="rId3"/>
    <p:sldId id="315" r:id="rId4"/>
    <p:sldId id="320" r:id="rId5"/>
    <p:sldId id="319" r:id="rId6"/>
    <p:sldId id="317" r:id="rId7"/>
    <p:sldId id="268" r:id="rId8"/>
    <p:sldId id="316" r:id="rId9"/>
    <p:sldId id="314" r:id="rId10"/>
    <p:sldId id="322" r:id="rId11"/>
    <p:sldId id="269" r:id="rId12"/>
    <p:sldId id="744" r:id="rId13"/>
    <p:sldId id="742" r:id="rId14"/>
    <p:sldId id="745" r:id="rId15"/>
    <p:sldId id="746" r:id="rId16"/>
    <p:sldId id="743" r:id="rId17"/>
    <p:sldId id="749" r:id="rId18"/>
    <p:sldId id="748" r:id="rId19"/>
    <p:sldId id="747" r:id="rId20"/>
    <p:sldId id="750" r:id="rId21"/>
    <p:sldId id="267" r:id="rId22"/>
    <p:sldId id="278" r:id="rId23"/>
    <p:sldId id="751" r:id="rId24"/>
    <p:sldId id="279" r:id="rId25"/>
    <p:sldId id="283" r:id="rId26"/>
    <p:sldId id="752" r:id="rId27"/>
    <p:sldId id="284" r:id="rId28"/>
    <p:sldId id="285" r:id="rId29"/>
    <p:sldId id="753" r:id="rId30"/>
    <p:sldId id="754" r:id="rId31"/>
    <p:sldId id="75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A972-78E1-4777-9942-637698DF861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6209-54FE-4DB8-A6AB-64C27252C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7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7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4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7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2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1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7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1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6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30FA-B2F9-44FE-A940-B40AAB1C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9DBBC-3F15-4929-8D53-C6A436B3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10206-96DD-470B-8DB3-3B22CA58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BDF63-42EE-46C9-BE67-13DB6EB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9AD75-ABB1-4D83-83F4-4C4D2FE4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5582-7F24-4245-8127-B7B9959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217F0-1C82-48C0-96A7-BAE7DDB8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01E5A-5251-48EB-B6DD-84EE62A7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48F9-7D29-4440-8230-2B0AB3A1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FDB03-245D-464C-8472-327D1BC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037A0-678B-4256-98D9-8E3796564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DB0D6-C740-454D-A1E2-C03800CDA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47427-D814-4055-AAF0-9D4E984A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EBC8-6629-43B4-B564-77C1BE03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E0BAC-5734-40F3-96E4-C167550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4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2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A1A2-AB6E-4F15-8D6A-6B2DFFBB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008C3-4726-4B1C-AFC1-86AF228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D0E38-CE58-49D2-8E6D-805E7368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3B602-60A6-444B-91DD-C031FB52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730B-640E-4D4A-8C9C-D2A3578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CEBF-827F-4427-8398-F46195D3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81CA1-26D0-4F07-820C-1D125613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B0F4A-F494-49D1-BB75-9A92AF2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5EA6-5FB7-42D4-BE45-1D07F97E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CF1E2-AC2E-45F6-BDBD-2D79396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3D02-E98B-4634-9EC7-7ACDDD8F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DC06F-4F4C-483A-99F4-FC41A62AC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52407-12C9-410B-9159-EAED8A9F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E3429-6A00-44B6-8416-F7ACD910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319C2-4E0E-441E-9E01-F4C46CF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4042-7A9F-49ED-9C2A-7189B83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65E2-8658-40F1-A92A-1AFDCF72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3303F-C9A4-483A-B1C1-DD445238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F600E-A976-4701-B392-1CCCB594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155AF5-69B9-419A-8A40-467AE0DD1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BC241-9A09-4D72-B9C7-3DE887BE3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5FB7B-3B66-4EFC-B183-3AECBAB8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8A9660-67A0-4AA1-9AA9-10FCC88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8E0E60-7C1A-4C57-9A58-D866243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EFBB-2D19-4E5A-86AD-97C0692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923A7-40BC-41F0-98E6-44BB3668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96D39-C0B5-4BC9-B18E-4678867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B8FA-0FA6-4478-A380-9C6D8816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60036-0387-44E2-A054-E316F5CF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FCED-2B16-49A0-9D59-FDD02D8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D66BF-1030-4934-A15E-3097911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1D57-7F32-47F6-96A0-C269C1AF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702E-3B68-4411-817E-C1921904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5FD5-5AAB-4789-A109-C411F5CA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56DB-8C93-4405-906D-0A3DBD0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16891-868D-438E-A85B-CB4A320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5C0E4-F25C-46AA-8040-A9666C61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A434-B4E5-4122-A9DD-6039639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932A0-04DB-441F-B8F8-91EC58450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7E959-348B-4BF9-93BC-BED6F5D5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82961-C398-4BB8-A699-E2BEA86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0B469-CF42-42E9-AF88-F44865DB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155B8-D333-4FC4-8175-1C1AB93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88DFA-5BEF-488C-BAE2-E31602C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23F66-34FA-40BC-BCB9-7BB58D4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CB400-58A5-4329-895D-39FEE7EB6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4ED1-AFF7-4A61-A2AC-F79CD816EF4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381FB-C669-4F4C-992A-97729844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5F120-C066-4CF6-ADC7-33CEB044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8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UDP Flooding Attack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UDP Flooding </a:t>
            </a:r>
            <a:r>
              <a:rPr lang="ko-KR" altLang="en-US" dirty="0"/>
              <a:t>공격의 경우 </a:t>
            </a:r>
            <a:r>
              <a:rPr lang="en-US" altLang="ko-KR" dirty="0"/>
              <a:t>SYN Flooding </a:t>
            </a:r>
            <a:r>
              <a:rPr lang="ko-KR" altLang="en-US" dirty="0"/>
              <a:t>공격과는 달리 </a:t>
            </a:r>
            <a:r>
              <a:rPr lang="ko-KR" altLang="en-US" dirty="0">
                <a:solidFill>
                  <a:srgbClr val="FF0000"/>
                </a:solidFill>
              </a:rPr>
              <a:t>네트워크 </a:t>
            </a:r>
            <a:r>
              <a:rPr lang="en-US" altLang="ko-KR" dirty="0">
                <a:solidFill>
                  <a:srgbClr val="FF0000"/>
                </a:solidFill>
              </a:rPr>
              <a:t>bandwidth </a:t>
            </a:r>
            <a:r>
              <a:rPr lang="ko-KR" altLang="en-US" dirty="0"/>
              <a:t>를 </a:t>
            </a:r>
            <a:r>
              <a:rPr lang="ko-KR" altLang="en-US" dirty="0" err="1"/>
              <a:t>소모시키는</a:t>
            </a:r>
            <a:r>
              <a:rPr lang="ko-KR" altLang="en-US" dirty="0"/>
              <a:t> 것이 목적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공격 호스트로는 효과를 볼 수 없기 때문에 </a:t>
            </a:r>
            <a:r>
              <a:rPr lang="en-US" altLang="ko-KR" dirty="0">
                <a:solidFill>
                  <a:srgbClr val="FF0000"/>
                </a:solidFill>
              </a:rPr>
              <a:t>DDoS</a:t>
            </a:r>
            <a:r>
              <a:rPr lang="en-US" altLang="ko-KR" dirty="0"/>
              <a:t> </a:t>
            </a:r>
            <a:r>
              <a:rPr lang="ko-KR" altLang="en-US" dirty="0"/>
              <a:t>로 구성해서 공격이 이루어진다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2BA1F-AE33-4E41-862E-4E4D6C54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94" y="2928825"/>
            <a:ext cx="7533352" cy="2795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9CBDE-FC8C-4E3F-A291-BD23E33854D6}"/>
              </a:ext>
            </a:extLst>
          </p:cNvPr>
          <p:cNvSpPr txBox="1"/>
          <p:nvPr/>
        </p:nvSpPr>
        <p:spPr>
          <a:xfrm>
            <a:off x="1229096" y="5946854"/>
            <a:ext cx="88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보안대책 </a:t>
            </a:r>
            <a:r>
              <a:rPr lang="en-US" altLang="ko-KR" dirty="0"/>
              <a:t>: </a:t>
            </a:r>
            <a:r>
              <a:rPr lang="ko-KR" altLang="en-US" dirty="0"/>
              <a:t>단위시간당 패킷 조절 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Threshold </a:t>
            </a:r>
            <a:r>
              <a:rPr lang="en-US" altLang="ko-KR" dirty="0"/>
              <a:t>), </a:t>
            </a:r>
            <a:r>
              <a:rPr lang="ko-KR" altLang="en-US" dirty="0"/>
              <a:t>방화벽설정</a:t>
            </a:r>
            <a:r>
              <a:rPr lang="en-US" altLang="ko-KR" dirty="0"/>
              <a:t>, </a:t>
            </a:r>
            <a:r>
              <a:rPr lang="en-US" altLang="ko-KR" dirty="0" err="1"/>
              <a:t>ips,ids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5472572" cy="532832"/>
            <a:chOff x="2167176" y="996746"/>
            <a:chExt cx="9427754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9427754" cy="639763"/>
              <a:chOff x="292" y="967"/>
              <a:chExt cx="7479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7479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8931615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C000"/>
                  </a:solidFill>
                </a:rPr>
                <a:t>DRDoS</a:t>
              </a:r>
              <a:r>
                <a:rPr lang="en-US" altLang="ko-KR" dirty="0">
                  <a:solidFill>
                    <a:srgbClr val="FFC000"/>
                  </a:solidFill>
                </a:rPr>
                <a:t>(Distributed Reflection Denial of Service)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Picture 3" descr="tcp-refl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88067"/>
            <a:ext cx="7992887" cy="46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0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증폭 공격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(DNS Amplification)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97C31125-175B-41E5-8957-CB9F98B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3995"/>
            <a:ext cx="7620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재귀 쿼리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컴퓨터 네트워크 39장 - 도메인 네임 스페이스(Domain Name Space) -">
            <a:extLst>
              <a:ext uri="{FF2B5EF4-FFF2-40B4-BE49-F238E27FC236}">
                <a16:creationId xmlns:a16="http://schemas.microsoft.com/office/drawing/2014/main" id="{BAD8057E-801F-454D-A530-487AB48CD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0" y="1690688"/>
            <a:ext cx="4955337" cy="48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컴퓨터 네트워크 39장 - 도메인 네임 스페이스(Domain Name Space) -">
            <a:extLst>
              <a:ext uri="{FF2B5EF4-FFF2-40B4-BE49-F238E27FC236}">
                <a16:creationId xmlns:a16="http://schemas.microsoft.com/office/drawing/2014/main" id="{3AAD7A59-7C0F-45EF-A52D-0320F360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92" y="1603603"/>
            <a:ext cx="2133600" cy="4581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6D7BF03-1954-41FB-BC68-333CB91F4D04}"/>
              </a:ext>
            </a:extLst>
          </p:cNvPr>
          <p:cNvCxnSpPr>
            <a:cxnSpLocks/>
          </p:cNvCxnSpPr>
          <p:nvPr/>
        </p:nvCxnSpPr>
        <p:spPr>
          <a:xfrm flipV="1">
            <a:off x="3494314" y="5641521"/>
            <a:ext cx="4661807" cy="318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60F30F-233E-4C66-A2E9-1DC5DAF274B6}"/>
              </a:ext>
            </a:extLst>
          </p:cNvPr>
          <p:cNvSpPr txBox="1"/>
          <p:nvPr/>
        </p:nvSpPr>
        <p:spPr>
          <a:xfrm>
            <a:off x="10665277" y="5431393"/>
            <a:ext cx="8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4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E78D56-A556-40ED-94A9-8E6AF5628F97}"/>
              </a:ext>
            </a:extLst>
          </p:cNvPr>
          <p:cNvSpPr txBox="1"/>
          <p:nvPr/>
        </p:nvSpPr>
        <p:spPr>
          <a:xfrm>
            <a:off x="10646226" y="2400737"/>
            <a:ext cx="86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</a:p>
          <a:p>
            <a:r>
              <a:rPr lang="en-US" altLang="ko-KR" dirty="0"/>
              <a:t>=TLD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56B1B1-97A5-4074-8369-8F55114373D0}"/>
              </a:ext>
            </a:extLst>
          </p:cNvPr>
          <p:cNvSpPr txBox="1"/>
          <p:nvPr/>
        </p:nvSpPr>
        <p:spPr>
          <a:xfrm>
            <a:off x="10646226" y="3342939"/>
            <a:ext cx="86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</a:p>
          <a:p>
            <a:r>
              <a:rPr lang="en-US" altLang="ko-KR" dirty="0"/>
              <a:t>=SLD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B9C85E-2B90-4EEF-9394-E6A07A429C86}"/>
              </a:ext>
            </a:extLst>
          </p:cNvPr>
          <p:cNvSpPr txBox="1"/>
          <p:nvPr/>
        </p:nvSpPr>
        <p:spPr>
          <a:xfrm>
            <a:off x="10646227" y="4403449"/>
            <a:ext cx="8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53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재귀 쿼리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32" name="Picture 12" descr="반복적 질의 2단계">
            <a:extLst>
              <a:ext uri="{FF2B5EF4-FFF2-40B4-BE49-F238E27FC236}">
                <a16:creationId xmlns:a16="http://schemas.microsoft.com/office/drawing/2014/main" id="{DAD7032C-1F53-41D9-8AE1-9E441134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77" y="2000251"/>
            <a:ext cx="7597443" cy="36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1FED53-C3A7-4ACA-B94B-70E1138E158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37714" y="3780064"/>
            <a:ext cx="816429" cy="3265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315E3D-1D4F-4C71-93C2-A47D7EFD3D3B}"/>
              </a:ext>
            </a:extLst>
          </p:cNvPr>
          <p:cNvSpPr/>
          <p:nvPr/>
        </p:nvSpPr>
        <p:spPr>
          <a:xfrm>
            <a:off x="7519307" y="3665764"/>
            <a:ext cx="31840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NS - 여러분이 google.com을 칠 때 - 웹 부트캠퍼를 위한 컴퓨터 과학">
            <a:extLst>
              <a:ext uri="{FF2B5EF4-FFF2-40B4-BE49-F238E27FC236}">
                <a16:creationId xmlns:a16="http://schemas.microsoft.com/office/drawing/2014/main" id="{DAAADBC9-C6B3-446A-A5DD-BD786026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77" y="2000250"/>
            <a:ext cx="7597443" cy="36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재귀 쿼리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3132D2-2E2B-417B-AFD8-B676EE51923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62207" y="4212771"/>
            <a:ext cx="767443" cy="1159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9A8404-3F1E-449B-8198-C73D4CF6F2DE}"/>
              </a:ext>
            </a:extLst>
          </p:cNvPr>
          <p:cNvSpPr/>
          <p:nvPr/>
        </p:nvSpPr>
        <p:spPr>
          <a:xfrm>
            <a:off x="7543800" y="4098471"/>
            <a:ext cx="31840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반복적 질의 4단계">
            <a:extLst>
              <a:ext uri="{FF2B5EF4-FFF2-40B4-BE49-F238E27FC236}">
                <a16:creationId xmlns:a16="http://schemas.microsoft.com/office/drawing/2014/main" id="{89F58ABF-06D0-48AA-AD87-E7439668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77" y="2008413"/>
            <a:ext cx="7567294" cy="36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재귀 쿼리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5D36D2-9494-4109-B0F8-75A9BCB82EF5}"/>
              </a:ext>
            </a:extLst>
          </p:cNvPr>
          <p:cNvSpPr txBox="1"/>
          <p:nvPr/>
        </p:nvSpPr>
        <p:spPr>
          <a:xfrm>
            <a:off x="1836571" y="5760534"/>
            <a:ext cx="823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서버는 재귀적 질의와 반복적 질의 두가지의 시스템이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예시는 </a:t>
            </a:r>
            <a:r>
              <a:rPr lang="ko-KR" altLang="en-US" dirty="0">
                <a:solidFill>
                  <a:srgbClr val="FF0000"/>
                </a:solidFill>
              </a:rPr>
              <a:t>재귀적 질의 </a:t>
            </a:r>
            <a:r>
              <a:rPr lang="ko-KR" altLang="en-US" dirty="0"/>
              <a:t>시스템 이다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7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쿼리의 타입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8264202-C8A2-4E1E-BEB8-2ABF1835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35" y="1764674"/>
            <a:ext cx="7688993" cy="33286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CF69EE-3687-4A7C-859E-B4395462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40" y="5033283"/>
            <a:ext cx="7677150" cy="1085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CABF6F-B4BF-45D9-948C-4B9E6B2D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240" y="6048623"/>
            <a:ext cx="7458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2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쿼리의 타입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6A686F-8AAA-433A-910E-08D55BE4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017350"/>
            <a:ext cx="4791075" cy="3362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2509E1-0514-4519-93EE-036E3E46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77" y="2036400"/>
            <a:ext cx="5400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증폭 공격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(DNS Amplification)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97C31125-175B-41E5-8957-CB9F98B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2269671"/>
            <a:ext cx="4751547" cy="32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74DDD-7E51-4429-84D0-B1ED0D28412F}"/>
              </a:ext>
            </a:extLst>
          </p:cNvPr>
          <p:cNvSpPr txBox="1"/>
          <p:nvPr/>
        </p:nvSpPr>
        <p:spPr>
          <a:xfrm>
            <a:off x="5772150" y="2204357"/>
            <a:ext cx="582158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를 이용한 트래픽 증폭 공격이다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출발지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변조를 </a:t>
            </a:r>
            <a:r>
              <a:rPr lang="ko-KR" altLang="en-US" dirty="0"/>
              <a:t>통해 공격지로 </a:t>
            </a:r>
            <a:r>
              <a:rPr lang="en-US" altLang="ko-KR" dirty="0"/>
              <a:t>response data </a:t>
            </a:r>
            <a:r>
              <a:rPr lang="ko-KR" altLang="en-US" dirty="0"/>
              <a:t> 트래픽을 향하게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질의에 대한 </a:t>
            </a:r>
            <a:r>
              <a:rPr lang="ko-KR" altLang="en-US" dirty="0">
                <a:solidFill>
                  <a:srgbClr val="FF0000"/>
                </a:solidFill>
              </a:rPr>
              <a:t>인증 절차가 없기 </a:t>
            </a:r>
            <a:r>
              <a:rPr lang="ko-KR" altLang="en-US" dirty="0"/>
              <a:t>때문에 변조가 가능하다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마치 거울에 반사 </a:t>
            </a:r>
            <a:r>
              <a:rPr lang="ko-KR" altLang="en-US" dirty="0" err="1"/>
              <a:t>하듯이</a:t>
            </a:r>
            <a:r>
              <a:rPr lang="ko-KR" altLang="en-US" dirty="0"/>
              <a:t> 공격 하는 </a:t>
            </a:r>
            <a:r>
              <a:rPr lang="en-US" altLang="ko-KR" dirty="0"/>
              <a:t>DRDOS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과정에서 </a:t>
            </a:r>
            <a:r>
              <a:rPr lang="en-US" altLang="ko-KR" dirty="0">
                <a:solidFill>
                  <a:srgbClr val="FF0000"/>
                </a:solidFill>
              </a:rPr>
              <a:t>ANY</a:t>
            </a:r>
            <a:r>
              <a:rPr lang="en-US" altLang="ko-KR" dirty="0"/>
              <a:t> </a:t>
            </a:r>
            <a:r>
              <a:rPr lang="ko-KR" altLang="en-US" dirty="0"/>
              <a:t>타입의 쿼리를 이용하여 트래픽이 증폭 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공격자 입장에서</a:t>
            </a:r>
            <a:r>
              <a:rPr lang="en-US" altLang="ko-KR" dirty="0"/>
              <a:t>, Open DNS </a:t>
            </a:r>
            <a:r>
              <a:rPr lang="ko-KR" altLang="en-US" dirty="0"/>
              <a:t>가 모두 좀비 피씨인 셈으로</a:t>
            </a:r>
            <a:r>
              <a:rPr lang="en-US" altLang="ko-KR" dirty="0"/>
              <a:t>, </a:t>
            </a:r>
            <a:r>
              <a:rPr lang="ko-KR" altLang="en-US" dirty="0"/>
              <a:t>효율적인 공격이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03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3627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02566E22-D1D4-45C8-A585-B9A1007597B2}"/>
              </a:ext>
            </a:extLst>
          </p:cNvPr>
          <p:cNvSpPr txBox="1"/>
          <p:nvPr/>
        </p:nvSpPr>
        <p:spPr>
          <a:xfrm>
            <a:off x="1844303" y="2258410"/>
            <a:ext cx="9443193" cy="334813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DoS(Denial of Service(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서비스 거부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대상이 수용할 수 있는 능력 이상의 정보를 제공하거나 사용자 또는 네트워크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용량을 </a:t>
            </a:r>
            <a:r>
              <a:rPr lang="ko-KR" altLang="en-US" spc="111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초과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정상적으로 작동하지 못하게 하는 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공격의 특징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파괴 공격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디스크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파괴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시스템 자원 고갈 공격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CPU,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메모리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디스크의 과다한 사용으로 인한 부하 가중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네트워크 자원 고갈 공격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쓰레기 데이터로 네트워크 대역폭의 고갈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BBA922-C259-4001-A13E-0A2CF7948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261" y="1135715"/>
            <a:ext cx="3142228" cy="13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DNS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증폭 공격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(DNS Amplification)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97C31125-175B-41E5-8957-CB9F98B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2269671"/>
            <a:ext cx="4751547" cy="32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74DDD-7E51-4429-84D0-B1ED0D28412F}"/>
              </a:ext>
            </a:extLst>
          </p:cNvPr>
          <p:cNvSpPr txBox="1"/>
          <p:nvPr/>
        </p:nvSpPr>
        <p:spPr>
          <a:xfrm>
            <a:off x="5772150" y="2029898"/>
            <a:ext cx="582158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방어방법은 다양하다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서버에서 재귀를 할 수 없도록 설정한다 </a:t>
            </a:r>
            <a:r>
              <a:rPr lang="en-US" altLang="ko-KR" dirty="0"/>
              <a:t>(</a:t>
            </a: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도메인 정보가 없는 질의에 대해 응답을 못 할 수도 있다</a:t>
            </a:r>
            <a:r>
              <a:rPr lang="en-US" altLang="ko-KR" dirty="0"/>
              <a:t>. -&gt;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resolve.conf</a:t>
            </a:r>
            <a:r>
              <a:rPr lang="en-US" altLang="ko-KR" dirty="0"/>
              <a:t> </a:t>
            </a:r>
            <a:r>
              <a:rPr lang="ko-KR" altLang="en-US" dirty="0"/>
              <a:t>파일에 외부 </a:t>
            </a:r>
            <a:r>
              <a:rPr lang="en-US" altLang="ko-KR" dirty="0"/>
              <a:t>DNS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ANY </a:t>
            </a:r>
            <a:r>
              <a:rPr lang="ko-KR" altLang="en-US" dirty="0"/>
              <a:t>쿼리를 못하게 설정한다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IP</a:t>
            </a:r>
            <a:r>
              <a:rPr lang="ko-KR" altLang="en-US" dirty="0"/>
              <a:t> 변조 필터링 </a:t>
            </a:r>
            <a:r>
              <a:rPr lang="en-US" altLang="ko-KR" dirty="0"/>
              <a:t>(syn-cookie mechanism) </a:t>
            </a:r>
            <a:r>
              <a:rPr lang="ko-KR" altLang="en-US" dirty="0"/>
              <a:t>보안장비를 배치한다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방화벽 설정을 통해 특정 </a:t>
            </a:r>
            <a:r>
              <a:rPr lang="en-US" altLang="ko-KR" dirty="0"/>
              <a:t>byte </a:t>
            </a:r>
            <a:r>
              <a:rPr lang="ko-KR" altLang="en-US" dirty="0"/>
              <a:t>이상의 </a:t>
            </a:r>
            <a:r>
              <a:rPr lang="en-US" altLang="ko-KR" dirty="0"/>
              <a:t>DNS </a:t>
            </a:r>
            <a:r>
              <a:rPr lang="ko-KR" altLang="en-US" dirty="0"/>
              <a:t>응답을 차단한다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 초마다</a:t>
            </a:r>
            <a:r>
              <a:rPr lang="en-US" altLang="ko-KR" dirty="0"/>
              <a:t> </a:t>
            </a:r>
            <a:r>
              <a:rPr lang="ko-KR" altLang="en-US" dirty="0"/>
              <a:t>쿼리의 제한을 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내부 사용자의 주소만 재귀 쿼리를 허용한다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4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008432" y="1918399"/>
            <a:ext cx="7399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Resource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고갈형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 Flooding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Bandwidth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잠식형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Smurf Attack, UDP Diagnostic Port Denial service 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Route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Router Discovery Attack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 program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취약점을 이용한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DoS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Land attack, Ping of Death Attack, Teardrop Attack</a:t>
            </a:r>
          </a:p>
        </p:txBody>
      </p:sp>
    </p:spTree>
    <p:extLst>
      <p:ext uri="{BB962C8B-B14F-4D97-AF65-F5344CB8AC3E}">
        <p14:creationId xmlns:p14="http://schemas.microsoft.com/office/powerpoint/2010/main" val="342416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속여먹다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골탕 먹이다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라는 뜻을 지닌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‘Spoof’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나온 말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해커가 악용하려는 호스트의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주소나 이메일 주소를 바꾸어서 이를 통해 해킹하는 것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95079" y="2730851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46736F7-C564-4A51-820D-A8F5A5A36221}"/>
              </a:ext>
            </a:extLst>
          </p:cNvPr>
          <p:cNvSpPr txBox="1"/>
          <p:nvPr/>
        </p:nvSpPr>
        <p:spPr>
          <a:xfrm>
            <a:off x="1896571" y="3092757"/>
            <a:ext cx="8280009" cy="77820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신뢰 관계에 있는 두 시스템 사이에서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허가받지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않은 자가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자신의 </a:t>
            </a:r>
            <a:r>
              <a:rPr lang="en-US" altLang="ko-KR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신뢰 관계에 있는 호스트의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바꾸어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속이는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11458-5B1D-4046-B3C1-686E05D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416" y="4061668"/>
            <a:ext cx="5357504" cy="25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Non-Blind IP </a:t>
            </a:r>
            <a:r>
              <a:rPr lang="ko-KR" altLang="en-US" b="1" dirty="0" err="1"/>
              <a:t>스푸핑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- </a:t>
            </a:r>
            <a:r>
              <a:rPr lang="en-US" altLang="ko-KR" dirty="0"/>
              <a:t>Host A</a:t>
            </a:r>
            <a:r>
              <a:rPr lang="ko-KR" altLang="en-US" dirty="0"/>
              <a:t>와 </a:t>
            </a:r>
            <a:r>
              <a:rPr lang="en-US" altLang="ko-KR" dirty="0"/>
              <a:t>Host B</a:t>
            </a:r>
            <a:r>
              <a:rPr lang="ko-KR" altLang="en-US" dirty="0"/>
              <a:t>가 주고받는 </a:t>
            </a:r>
            <a:r>
              <a:rPr lang="en-US" altLang="ko-KR" dirty="0"/>
              <a:t>Packet 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볼 수 있는 상태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Sequence Number </a:t>
            </a:r>
            <a:r>
              <a:rPr lang="ko-KR" altLang="en-US" dirty="0"/>
              <a:t>를 알 수 있기 때문에 쉽게 공격이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Connection </a:t>
            </a:r>
            <a:r>
              <a:rPr lang="ko-KR" altLang="en-US" dirty="0"/>
              <a:t>을 계속 유지할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Connect </a:t>
            </a:r>
            <a:r>
              <a:rPr lang="ko-KR" altLang="en-US" dirty="0"/>
              <a:t>가 되어 있는 상태를 살피고 있다가 중간에 끼어드는 </a:t>
            </a:r>
            <a:r>
              <a:rPr lang="en-US" altLang="ko-KR" dirty="0">
                <a:solidFill>
                  <a:srgbClr val="FF0000"/>
                </a:solidFill>
              </a:rPr>
              <a:t>Connection Hijacking </a:t>
            </a:r>
            <a:r>
              <a:rPr lang="ko-KR" altLang="en-US" dirty="0"/>
              <a:t>할 때 흔히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Connection </a:t>
            </a:r>
            <a:r>
              <a:rPr lang="ko-KR" altLang="en-US" dirty="0"/>
              <a:t>을 끊어 버리거나</a:t>
            </a:r>
            <a:r>
              <a:rPr lang="en-US" altLang="ko-KR" dirty="0"/>
              <a:t>, </a:t>
            </a:r>
            <a:r>
              <a:rPr lang="ko-KR" altLang="en-US" dirty="0"/>
              <a:t>중간에 해커가 원하는 명령을 수행하게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A8041-73E1-46FA-A189-0C0331FB21A2}"/>
              </a:ext>
            </a:extLst>
          </p:cNvPr>
          <p:cNvSpPr txBox="1"/>
          <p:nvPr/>
        </p:nvSpPr>
        <p:spPr>
          <a:xfrm>
            <a:off x="1143989" y="3877293"/>
            <a:ext cx="9904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Blind IP </a:t>
            </a:r>
            <a:r>
              <a:rPr lang="ko-KR" altLang="en-US" b="1" dirty="0" err="1"/>
              <a:t>스푸핑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- </a:t>
            </a:r>
            <a:r>
              <a:rPr lang="en-US" altLang="ko-KR" dirty="0"/>
              <a:t>Host A</a:t>
            </a:r>
            <a:r>
              <a:rPr lang="ko-KR" altLang="en-US" dirty="0"/>
              <a:t>와 </a:t>
            </a:r>
            <a:r>
              <a:rPr lang="en-US" altLang="ko-KR" dirty="0"/>
              <a:t>Host B</a:t>
            </a:r>
            <a:r>
              <a:rPr lang="ko-KR" altLang="en-US" dirty="0"/>
              <a:t>가 주고받는 </a:t>
            </a:r>
            <a:r>
              <a:rPr lang="en-US" altLang="ko-KR" dirty="0"/>
              <a:t>Packet 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볼 수 없는 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Sequence Number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추정</a:t>
            </a:r>
            <a:r>
              <a:rPr lang="ko-KR" altLang="en-US" dirty="0"/>
              <a:t>해야 하기 때문에 공격이 어렵다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Connection </a:t>
            </a:r>
            <a:r>
              <a:rPr lang="ko-KR" altLang="en-US" dirty="0"/>
              <a:t>을 계속 유지하기가 곤란하다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Sequence number 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추측이 가능한 </a:t>
            </a:r>
            <a:r>
              <a:rPr lang="ko-KR" altLang="en-US" dirty="0"/>
              <a:t>경우에만 공격이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FF0000"/>
                </a:solidFill>
              </a:rPr>
              <a:t>rsh</a:t>
            </a:r>
            <a:r>
              <a:rPr lang="en-US" altLang="ko-KR" dirty="0">
                <a:solidFill>
                  <a:srgbClr val="FF0000"/>
                </a:solidFill>
              </a:rPr>
              <a:t>, rlogin </a:t>
            </a:r>
            <a:r>
              <a:rPr lang="ko-KR" altLang="en-US" dirty="0">
                <a:solidFill>
                  <a:srgbClr val="FF0000"/>
                </a:solidFill>
              </a:rPr>
              <a:t>과 같은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를 가지고 인증하는 서비스를 </a:t>
            </a:r>
            <a:r>
              <a:rPr lang="ko-KR" altLang="en-US" dirty="0"/>
              <a:t>공격할 때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DOS </a:t>
            </a:r>
            <a:r>
              <a:rPr lang="ko-KR" altLang="en-US" dirty="0">
                <a:solidFill>
                  <a:srgbClr val="FF0000"/>
                </a:solidFill>
              </a:rPr>
              <a:t>공격이 </a:t>
            </a:r>
            <a:r>
              <a:rPr lang="ko-KR" altLang="en-US" dirty="0"/>
              <a:t>우선적으로 필요하다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보안조치 </a:t>
            </a:r>
            <a:r>
              <a:rPr lang="en-US" altLang="ko-KR" dirty="0"/>
              <a:t>: sequence </a:t>
            </a:r>
            <a:r>
              <a:rPr lang="ko-KR" altLang="en-US" dirty="0"/>
              <a:t>생성 규칙을 추측 불가능하게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92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3627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Blind 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423593" y="2636913"/>
            <a:ext cx="6905625" cy="3463925"/>
            <a:chOff x="414" y="1776"/>
            <a:chExt cx="4350" cy="2182"/>
          </a:xfrm>
        </p:grpSpPr>
        <p:pic>
          <p:nvPicPr>
            <p:cNvPr id="19" name="Picture 5" descr="server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993"/>
              <a:ext cx="76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 descr="04-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2089"/>
              <a:ext cx="941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 descr="attack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3054"/>
              <a:ext cx="79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 flipV="1">
              <a:off x="1483" y="2647"/>
              <a:ext cx="812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1623" y="2345"/>
              <a:ext cx="2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3147" y="2717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243" y="2813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414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B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766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A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124" y="3024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DoS attack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3481" y="3058"/>
              <a:ext cx="844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Send SYN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and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Sed data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149" y="2092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Send SYN/ACK</a:t>
              </a:r>
            </a:p>
          </p:txBody>
        </p: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rot="-5400000">
              <a:off x="3053" y="2117"/>
              <a:ext cx="623" cy="125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309" y="2603"/>
              <a:ext cx="1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 b="1"/>
                <a:t>Send guessed SYN/ACK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62514B-ABAD-4220-A29B-54712A200F05}"/>
              </a:ext>
            </a:extLst>
          </p:cNvPr>
          <p:cNvSpPr txBox="1"/>
          <p:nvPr/>
        </p:nvSpPr>
        <p:spPr>
          <a:xfrm>
            <a:off x="1555516" y="4947799"/>
            <a:ext cx="36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공격한다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22E38-944D-4E20-9686-C3ABB44CEF5D}"/>
              </a:ext>
            </a:extLst>
          </p:cNvPr>
          <p:cNvSpPr txBox="1"/>
          <p:nvPr/>
        </p:nvSpPr>
        <p:spPr>
          <a:xfrm>
            <a:off x="7068618" y="5547872"/>
            <a:ext cx="436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공격자가 소스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변조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SYN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패킷을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 보낸다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DDAE5-585D-4503-AE89-2DEE5E4E60AD}"/>
              </a:ext>
            </a:extLst>
          </p:cNvPr>
          <p:cNvSpPr txBox="1"/>
          <p:nvPr/>
        </p:nvSpPr>
        <p:spPr>
          <a:xfrm>
            <a:off x="4399884" y="2233132"/>
            <a:ext cx="46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dirty="0"/>
              <a:t>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ACK/SYN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패킷으로 응답한다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6D58D8-BBA6-451B-9CBC-4B8D66F6EE87}"/>
              </a:ext>
            </a:extLst>
          </p:cNvPr>
          <p:cNvSpPr txBox="1"/>
          <p:nvPr/>
        </p:nvSpPr>
        <p:spPr>
          <a:xfrm>
            <a:off x="5177906" y="4292390"/>
            <a:ext cx="63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공격자는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보내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인 것처럼 연결을 성립한다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41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4033" name="_x226146984" descr="EMB00002058253e">
            <a:extLst>
              <a:ext uri="{FF2B5EF4-FFF2-40B4-BE49-F238E27FC236}">
                <a16:creationId xmlns:a16="http://schemas.microsoft.com/office/drawing/2014/main" id="{23F087D4-AE16-4D38-88AA-42E3328D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954996"/>
            <a:ext cx="8186937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933056A1-F396-4D2B-AF4F-FF2ADFCC11F8}"/>
              </a:ext>
            </a:extLst>
          </p:cNvPr>
          <p:cNvSpPr txBox="1"/>
          <p:nvPr/>
        </p:nvSpPr>
        <p:spPr>
          <a:xfrm>
            <a:off x="1896571" y="2258411"/>
            <a:ext cx="8280009" cy="168665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로컬에서 통신하고 있는 서버와 클라이언트의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주소에 대한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구조를 공격자의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속임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클라이언트가 서버로 가는 패킷이나 서버에서 클라이언트로 가는 패킷이 공격자에게 향하도록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575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221240" y="968044"/>
            <a:ext cx="8280009" cy="3627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Spoofing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0F99286-A88E-473E-BF3C-020099F31BF1}"/>
              </a:ext>
            </a:extLst>
          </p:cNvPr>
          <p:cNvSpPr txBox="1"/>
          <p:nvPr/>
        </p:nvSpPr>
        <p:spPr>
          <a:xfrm>
            <a:off x="933202" y="1471421"/>
            <a:ext cx="10325595" cy="160919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쿼리와 응답 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비 연결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특성을 이용한 공격으로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서버와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클라이언트간에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연결 상태를 유지하지 않고 트랜잭션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ID,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출발지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/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목적지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IP(Port)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만 일치하면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제일 먼저 수신한 응답을 신뢰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하기 때문에 이후에 수신된 응답을 모두 폐기한다는 특성을 이용한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3D7C80-8609-4D91-9EBB-A7B0BF80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28" y="3298971"/>
            <a:ext cx="467742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9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221240" y="968044"/>
            <a:ext cx="8280009" cy="3627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Cache Poisoning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0F99286-A88E-473E-BF3C-020099F31BF1}"/>
              </a:ext>
            </a:extLst>
          </p:cNvPr>
          <p:cNvSpPr txBox="1"/>
          <p:nvPr/>
        </p:nvSpPr>
        <p:spPr>
          <a:xfrm>
            <a:off x="933202" y="1471421"/>
            <a:ext cx="10325595" cy="160919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서버의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캐시 정보를 조작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하여 공격하는 방법으로 </a:t>
            </a:r>
            <a:r>
              <a:rPr lang="en-US" altLang="ko-KR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Recursive DNS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(Cache 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 빈번한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반복적 쿼리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요청함으로써 발생하는 부하를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막기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위해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캐시와 </a:t>
            </a:r>
            <a:r>
              <a:rPr lang="en-US" altLang="ko-KR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TTL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(Time to Live)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동안 유지하는데 공격자가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다수의 쿼리 요청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과 이에 따른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조작된 응답을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전송하여 가짜 사이트로 유도하게 만들게 됩니다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AF41A5-56B4-44B8-B268-90A64A1C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801" y="3512186"/>
            <a:ext cx="6269825" cy="29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Session Hijacking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6081" name="_x226147144" descr="EMB000020582546">
            <a:extLst>
              <a:ext uri="{FF2B5EF4-FFF2-40B4-BE49-F238E27FC236}">
                <a16:creationId xmlns:a16="http://schemas.microsoft.com/office/drawing/2014/main" id="{A7A25BB1-C9B0-42D3-AF0D-DD77FD0E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280008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C52B4F94-8970-460A-A964-747E9C9C1CCE}"/>
              </a:ext>
            </a:extLst>
          </p:cNvPr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세션을 가로채는 공격 방법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이론적 배경은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Spoofing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시퀀스 넘버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62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5B64A-CDCA-4F61-8AAA-CAB1B43D90F2}"/>
              </a:ext>
            </a:extLst>
          </p:cNvPr>
          <p:cNvSpPr txBox="1"/>
          <p:nvPr/>
        </p:nvSpPr>
        <p:spPr>
          <a:xfrm>
            <a:off x="1110343" y="1478478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정상적인 세션 성립 절차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CEF0DC4-8726-428B-BDF5-20DF8988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024"/>
              </p:ext>
            </p:extLst>
          </p:nvPr>
        </p:nvGraphicFramePr>
        <p:xfrm>
          <a:off x="5747656" y="980923"/>
          <a:ext cx="6169231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854">
                  <a:extLst>
                    <a:ext uri="{9D8B030D-6E8A-4147-A177-3AD203B41FA5}">
                      <a16:colId xmlns:a16="http://schemas.microsoft.com/office/drawing/2014/main" val="3981777024"/>
                    </a:ext>
                  </a:extLst>
                </a:gridCol>
                <a:gridCol w="4432377">
                  <a:extLst>
                    <a:ext uri="{9D8B030D-6E8A-4147-A177-3AD203B41FA5}">
                      <a16:colId xmlns:a16="http://schemas.microsoft.com/office/drawing/2014/main" val="1181203091"/>
                    </a:ext>
                  </a:extLst>
                </a:gridCol>
              </a:tblGrid>
              <a:tr h="27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47186"/>
                  </a:ext>
                </a:extLst>
              </a:tr>
              <a:tr h="2957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Client_My_Seq</a:t>
                      </a:r>
                      <a:endParaRPr lang="en-US" sz="14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클라이언트가 관리하는 자신의 시퀀스 넘버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12798518"/>
                  </a:ext>
                </a:extLst>
              </a:tr>
              <a:tr h="2957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Client_Server_Seq</a:t>
                      </a:r>
                      <a:endParaRPr lang="en-US" sz="14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클라이언트가 알고 있는 서버의 시퀀스 넘버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50237480"/>
                  </a:ext>
                </a:extLst>
              </a:tr>
              <a:tr h="2957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Server_My_Seq</a:t>
                      </a:r>
                      <a:endParaRPr lang="en-US" sz="14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서버가 관리하는 자신의 시퀀스 넘버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24761560"/>
                  </a:ext>
                </a:extLst>
              </a:tr>
              <a:tr h="2957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Server_Client_Seq</a:t>
                      </a:r>
                      <a:endParaRPr lang="en-US" sz="14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서버가 알고 있는 클라이언트의 시퀀스 넘버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19595813"/>
                  </a:ext>
                </a:extLst>
              </a:tr>
              <a:tr h="2957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Data_Len</a:t>
                      </a:r>
                      <a:endParaRPr lang="en-US" sz="1400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데이터 길이</a:t>
                      </a:r>
                      <a:endParaRPr lang="ko-KR" altLang="en-US" sz="1400" b="0" i="0" dirty="0"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60696361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DFAACF-E6D6-403C-8BC0-EC4B1B79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8" y="3429000"/>
            <a:ext cx="6169231" cy="316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E31A3-10C2-461D-ABE6-1F892FFDD5CF}"/>
              </a:ext>
            </a:extLst>
          </p:cNvPr>
          <p:cNvSpPr txBox="1"/>
          <p:nvPr/>
        </p:nvSpPr>
        <p:spPr>
          <a:xfrm>
            <a:off x="201880" y="2142973"/>
            <a:ext cx="5456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연결하기 전 클라이언트의 포트는 </a:t>
            </a:r>
            <a:r>
              <a:rPr lang="en-US" altLang="ko-KR" sz="1200" dirty="0"/>
              <a:t>Closed </a:t>
            </a:r>
            <a:r>
              <a:rPr lang="ko-KR" altLang="en-US" sz="1200" dirty="0"/>
              <a:t>상태</a:t>
            </a:r>
            <a:r>
              <a:rPr lang="en-US" altLang="ko-KR" sz="1200" dirty="0"/>
              <a:t>, </a:t>
            </a:r>
            <a:r>
              <a:rPr lang="ko-KR" altLang="en-US" sz="1200" dirty="0"/>
              <a:t>서버는 </a:t>
            </a:r>
            <a:r>
              <a:rPr lang="en-US" altLang="ko-KR" sz="1200" dirty="0"/>
              <a:t>Listen </a:t>
            </a:r>
            <a:r>
              <a:rPr lang="ko-KR" altLang="en-US" sz="1200" dirty="0"/>
              <a:t>상태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② </a:t>
            </a:r>
            <a:r>
              <a:rPr lang="ko-KR" altLang="en-US" sz="1200" dirty="0"/>
              <a:t>클라이언트는 </a:t>
            </a:r>
            <a:r>
              <a:rPr lang="en-US" altLang="ko-KR" sz="1200" dirty="0"/>
              <a:t>32</a:t>
            </a:r>
            <a:r>
              <a:rPr lang="ko-KR" altLang="en-US" sz="1200" dirty="0"/>
              <a:t>비트 숫자 중 임의의 숫자</a:t>
            </a:r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Client_My_Seq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생성하여 서버에 </a:t>
            </a:r>
            <a:r>
              <a:rPr lang="en-US" altLang="ko-KR" sz="1200" dirty="0"/>
              <a:t>Syn </a:t>
            </a:r>
            <a:r>
              <a:rPr lang="ko-KR" altLang="en-US" sz="1200" dirty="0"/>
              <a:t>패킷을 보낸다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서버는 클라이언트가 보낸 </a:t>
            </a:r>
            <a:r>
              <a:rPr lang="en-US" altLang="ko-KR" sz="1200" dirty="0" err="1"/>
              <a:t>Client_My_Seq</a:t>
            </a:r>
            <a:r>
              <a:rPr lang="en-US" altLang="ko-KR" sz="1200" dirty="0"/>
              <a:t> </a:t>
            </a:r>
            <a:r>
              <a:rPr lang="ko-KR" altLang="en-US" sz="1200" dirty="0"/>
              <a:t>값을 읽어 </a:t>
            </a:r>
            <a:r>
              <a:rPr lang="en-US" altLang="ko-KR" sz="1200" dirty="0" err="1">
                <a:solidFill>
                  <a:srgbClr val="FF0000"/>
                </a:solidFill>
              </a:rPr>
              <a:t>Server_Client_Seq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값으로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클라이언트는 </a:t>
            </a:r>
            <a:r>
              <a:rPr lang="en-US" altLang="ko-KR" sz="1200" dirty="0" err="1">
                <a:solidFill>
                  <a:srgbClr val="FF0000"/>
                </a:solidFill>
              </a:rPr>
              <a:t>Syn_Sent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③ </a:t>
            </a:r>
            <a:r>
              <a:rPr lang="ko-KR" altLang="en-US" sz="1200" dirty="0"/>
              <a:t>서버는 </a:t>
            </a:r>
            <a:r>
              <a:rPr lang="en-US" altLang="ko-KR" sz="1200" dirty="0" err="1">
                <a:solidFill>
                  <a:srgbClr val="FF0000"/>
                </a:solidFill>
              </a:rPr>
              <a:t>Server_My_Seq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값을 생성하고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Server_Client_Seq</a:t>
            </a:r>
            <a:r>
              <a:rPr lang="en-US" altLang="ko-KR" sz="1200" dirty="0"/>
              <a:t> </a:t>
            </a:r>
            <a:r>
              <a:rPr lang="ko-KR" altLang="en-US" sz="1200" dirty="0"/>
              <a:t>에 </a:t>
            </a:r>
            <a:r>
              <a:rPr lang="ko-KR" altLang="en-US" sz="1200" dirty="0">
                <a:solidFill>
                  <a:srgbClr val="FF0000"/>
                </a:solidFill>
              </a:rPr>
              <a:t>패킷의 길이만큼 </a:t>
            </a:r>
            <a:r>
              <a:rPr lang="ko-KR" altLang="en-US" sz="1200" dirty="0"/>
              <a:t>더해서 클라이언트로 보낸다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 데이터는 </a:t>
            </a:r>
            <a:r>
              <a:rPr lang="en-US" altLang="ko-KR" sz="1200" dirty="0"/>
              <a:t>0 </a:t>
            </a:r>
            <a:r>
              <a:rPr lang="ko-KR" altLang="en-US" sz="1200" dirty="0"/>
              <a:t>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단지 </a:t>
            </a:r>
            <a:r>
              <a:rPr lang="en-US" altLang="ko-KR" sz="1200" dirty="0"/>
              <a:t>+1 </a:t>
            </a:r>
            <a:r>
              <a:rPr lang="ko-KR" altLang="en-US" sz="1200" dirty="0"/>
              <a:t>이라고만 표시한다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서버는 </a:t>
            </a:r>
            <a:r>
              <a:rPr lang="en-US" altLang="ko-KR" sz="1200" dirty="0" err="1">
                <a:solidFill>
                  <a:srgbClr val="FF0000"/>
                </a:solidFill>
              </a:rPr>
              <a:t>Syn_Received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상태가 되며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클라이언트는 </a:t>
            </a:r>
            <a:r>
              <a:rPr lang="en-US" altLang="ko-KR" sz="1200" dirty="0"/>
              <a:t>Server_Client_Seq+1 </a:t>
            </a:r>
            <a:r>
              <a:rPr lang="ko-KR" altLang="en-US" sz="1200" dirty="0"/>
              <a:t>을 받아 자신의 </a:t>
            </a:r>
            <a:r>
              <a:rPr lang="en-US" altLang="ko-KR" sz="1200" dirty="0" err="1">
                <a:solidFill>
                  <a:srgbClr val="FF0000"/>
                </a:solidFill>
              </a:rPr>
              <a:t>Client_My_Seq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비교해 </a:t>
            </a:r>
            <a:r>
              <a:rPr lang="ko-KR" altLang="en-US" sz="1200" dirty="0"/>
              <a:t>일치하면 </a:t>
            </a:r>
            <a:r>
              <a:rPr lang="en-US" altLang="ko-KR" sz="1200" dirty="0" err="1"/>
              <a:t>Server_My_Seq</a:t>
            </a:r>
            <a:r>
              <a:rPr lang="en-US" altLang="ko-KR" sz="1200" dirty="0"/>
              <a:t> </a:t>
            </a:r>
            <a:r>
              <a:rPr lang="ko-KR" altLang="en-US" sz="1200" dirty="0"/>
              <a:t>값을 </a:t>
            </a:r>
            <a:r>
              <a:rPr lang="en-US" altLang="ko-KR" sz="1200" dirty="0" err="1">
                <a:solidFill>
                  <a:srgbClr val="FF0000"/>
                </a:solidFill>
              </a:rPr>
              <a:t>Client_Server_Seq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값으로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④ </a:t>
            </a:r>
            <a:r>
              <a:rPr lang="ko-KR" altLang="en-US" sz="1200" dirty="0"/>
              <a:t>클라이언트는 </a:t>
            </a:r>
            <a:r>
              <a:rPr lang="en-US" altLang="ko-KR" sz="1200" dirty="0">
                <a:solidFill>
                  <a:srgbClr val="FF0000"/>
                </a:solidFill>
              </a:rPr>
              <a:t>Client_Server_Seq+1 </a:t>
            </a:r>
            <a:r>
              <a:rPr lang="ko-KR" altLang="en-US" sz="1200" dirty="0"/>
              <a:t>을 서버에 보내고 </a:t>
            </a:r>
            <a:r>
              <a:rPr lang="en-US" altLang="ko-KR" sz="1200" dirty="0">
                <a:solidFill>
                  <a:srgbClr val="FF0000"/>
                </a:solidFill>
              </a:rPr>
              <a:t>Established</a:t>
            </a:r>
            <a:r>
              <a:rPr lang="en-US" altLang="ko-KR" sz="1200" dirty="0"/>
              <a:t>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서버도 클라이언트가 보낸 </a:t>
            </a:r>
            <a:r>
              <a:rPr lang="en-US" altLang="ko-KR" sz="1200" dirty="0"/>
              <a:t>Client_Server_Seq+1 </a:t>
            </a:r>
            <a:r>
              <a:rPr lang="ko-KR" altLang="en-US" sz="1200" dirty="0"/>
              <a:t>과 자신의 </a:t>
            </a:r>
            <a:r>
              <a:rPr lang="en-US" altLang="ko-KR" sz="1200" dirty="0" err="1">
                <a:solidFill>
                  <a:srgbClr val="FF0000"/>
                </a:solidFill>
              </a:rPr>
              <a:t>Server_My_Seq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와 비교해 </a:t>
            </a:r>
            <a:r>
              <a:rPr lang="ko-KR" altLang="en-US" sz="1200" dirty="0"/>
              <a:t>일치하면 </a:t>
            </a:r>
            <a:r>
              <a:rPr lang="en-US" altLang="ko-KR" sz="1200" dirty="0">
                <a:solidFill>
                  <a:srgbClr val="FF0000"/>
                </a:solidFill>
              </a:rPr>
              <a:t>Established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이렇게 정상적인 동기화 상태가 되면 다음과 같은 상태가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Client_My_Seq</a:t>
            </a:r>
            <a:r>
              <a:rPr lang="en-US" altLang="ko-KR" sz="1200" dirty="0">
                <a:solidFill>
                  <a:srgbClr val="FF0000"/>
                </a:solidFill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</a:rPr>
              <a:t>Server_Client_Seq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Server_My_Seq</a:t>
            </a:r>
            <a:r>
              <a:rPr lang="en-US" altLang="ko-KR" sz="1200" dirty="0">
                <a:solidFill>
                  <a:srgbClr val="FF0000"/>
                </a:solidFill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</a:rPr>
              <a:t>Client_Server_Seq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FB3E68-07F5-45E5-9647-5CB93556A202}"/>
              </a:ext>
            </a:extLst>
          </p:cNvPr>
          <p:cNvSpPr txBox="1">
            <a:spLocks/>
          </p:cNvSpPr>
          <p:nvPr/>
        </p:nvSpPr>
        <p:spPr>
          <a:xfrm>
            <a:off x="723703" y="147118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Session Hijacking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5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Ping of Death </a:t>
            </a:r>
            <a:r>
              <a:rPr lang="ko-KR" altLang="en-US" b="1" dirty="0"/>
              <a:t>공격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dirty="0"/>
              <a:t>① </a:t>
            </a:r>
            <a:r>
              <a:rPr lang="en-US" altLang="ko-KR" dirty="0"/>
              <a:t>ping</a:t>
            </a:r>
            <a:r>
              <a:rPr lang="ko-KR" altLang="en-US" dirty="0"/>
              <a:t>을 이용하여 </a:t>
            </a:r>
            <a:r>
              <a:rPr lang="en-US" altLang="ko-KR" dirty="0"/>
              <a:t>ICMP </a:t>
            </a:r>
            <a:r>
              <a:rPr lang="ko-KR" altLang="en-US" dirty="0"/>
              <a:t>패킷의 크기를 정상보다 </a:t>
            </a:r>
            <a:r>
              <a:rPr lang="ko-KR" altLang="en-US" dirty="0">
                <a:solidFill>
                  <a:srgbClr val="FF0000"/>
                </a:solidFill>
              </a:rPr>
              <a:t>아주 크게 </a:t>
            </a:r>
            <a:r>
              <a:rPr lang="ko-KR" altLang="en-US" dirty="0"/>
              <a:t>만듦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크게 만들어진 패킷은 네트워크를 통해 </a:t>
            </a:r>
            <a:r>
              <a:rPr lang="ko-KR" altLang="en-US" dirty="0" err="1"/>
              <a:t>라우팅되어</a:t>
            </a:r>
            <a:r>
              <a:rPr lang="ko-KR" altLang="en-US" dirty="0"/>
              <a:t> 공격 네트워크에 도달하</a:t>
            </a:r>
          </a:p>
          <a:p>
            <a:r>
              <a:rPr lang="ko-KR" altLang="en-US" dirty="0"/>
              <a:t>는 동안 </a:t>
            </a:r>
            <a:r>
              <a:rPr lang="ko-KR" altLang="en-US" dirty="0">
                <a:solidFill>
                  <a:srgbClr val="FF0000"/>
                </a:solidFill>
              </a:rPr>
              <a:t>아주 작은 조각으로 </a:t>
            </a:r>
            <a:r>
              <a:rPr lang="ko-KR" altLang="en-US" dirty="0"/>
              <a:t>쪼개짐</a:t>
            </a:r>
            <a:r>
              <a:rPr lang="en-US" altLang="ko-KR" dirty="0"/>
              <a:t>. (</a:t>
            </a:r>
            <a:r>
              <a:rPr lang="ko-KR" altLang="en-US" dirty="0"/>
              <a:t>전송이 가능한 패킷의 길이 한계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공격 대상은 </a:t>
            </a:r>
            <a:r>
              <a:rPr lang="ko-KR" altLang="en-US" dirty="0" err="1"/>
              <a:t>조각화된</a:t>
            </a:r>
            <a:r>
              <a:rPr lang="ko-KR" altLang="en-US" dirty="0"/>
              <a:t> 패킷을 모두 </a:t>
            </a:r>
            <a:r>
              <a:rPr lang="ko-KR" altLang="en-US" dirty="0">
                <a:solidFill>
                  <a:srgbClr val="FF0000"/>
                </a:solidFill>
              </a:rPr>
              <a:t>재조합</a:t>
            </a:r>
            <a:r>
              <a:rPr lang="ko-KR" altLang="en-US" dirty="0"/>
              <a:t>해야 하므로 정상적인 </a:t>
            </a:r>
            <a:r>
              <a:rPr lang="en-US" altLang="ko-KR" dirty="0"/>
              <a:t>ping</a:t>
            </a:r>
            <a:r>
              <a:rPr lang="ko-KR" altLang="en-US" dirty="0"/>
              <a:t>보다 </a:t>
            </a:r>
            <a:r>
              <a:rPr lang="ko-KR" altLang="en-US" dirty="0">
                <a:solidFill>
                  <a:srgbClr val="FF0000"/>
                </a:solidFill>
              </a:rPr>
              <a:t>부하</a:t>
            </a:r>
          </a:p>
          <a:p>
            <a:r>
              <a:rPr lang="ko-KR" altLang="en-US" dirty="0"/>
              <a:t>가 훨씬 많이 걸림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3" descr="ping_o_death">
            <a:extLst>
              <a:ext uri="{FF2B5EF4-FFF2-40B4-BE49-F238E27FC236}">
                <a16:creationId xmlns:a16="http://schemas.microsoft.com/office/drawing/2014/main" id="{3856B977-A0FD-45BF-BFDF-5A1341CD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44" y="3037220"/>
            <a:ext cx="5543220" cy="317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36FAB-5865-4939-8037-B950E165EC4A}"/>
              </a:ext>
            </a:extLst>
          </p:cNvPr>
          <p:cNvSpPr txBox="1"/>
          <p:nvPr/>
        </p:nvSpPr>
        <p:spPr>
          <a:xfrm>
            <a:off x="1056905" y="6074666"/>
            <a:ext cx="976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보안 대책 </a:t>
            </a:r>
            <a:r>
              <a:rPr lang="en-US" altLang="ko-KR" dirty="0"/>
              <a:t>-</a:t>
            </a:r>
            <a:r>
              <a:rPr lang="ko-KR" altLang="en-US" dirty="0"/>
              <a:t> 반복적으로 들어오는 일정 수 이상의 </a:t>
            </a:r>
            <a:r>
              <a:rPr lang="en-US" altLang="ko-KR" dirty="0"/>
              <a:t>ICMP </a:t>
            </a:r>
            <a:r>
              <a:rPr lang="ko-KR" altLang="en-US" dirty="0"/>
              <a:t>패킷을 무시하도록 설정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이상탐지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78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F63A9-3C25-4CBD-8992-4ED937A9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35" y="1240971"/>
            <a:ext cx="7075727" cy="5039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B474F-E896-439D-A0CB-6657A2924160}"/>
              </a:ext>
            </a:extLst>
          </p:cNvPr>
          <p:cNvSpPr txBox="1"/>
          <p:nvPr/>
        </p:nvSpPr>
        <p:spPr>
          <a:xfrm>
            <a:off x="296883" y="1240971"/>
            <a:ext cx="4334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클라이언트는 서버와 모두 접속되어 있는 </a:t>
            </a:r>
            <a:r>
              <a:rPr lang="en-US" altLang="ko-KR" sz="1200" dirty="0">
                <a:solidFill>
                  <a:srgbClr val="FF0000"/>
                </a:solidFill>
              </a:rPr>
              <a:t>Established</a:t>
            </a:r>
            <a:r>
              <a:rPr lang="en-US" altLang="ko-KR" sz="1200" dirty="0"/>
              <a:t> </a:t>
            </a:r>
            <a:r>
              <a:rPr lang="ko-KR" altLang="en-US" sz="1200" dirty="0"/>
              <a:t>상태</a:t>
            </a:r>
            <a:r>
              <a:rPr lang="en-US" altLang="ko-KR" sz="1200" dirty="0"/>
              <a:t>, </a:t>
            </a:r>
            <a:r>
              <a:rPr lang="ko-KR" altLang="en-US" sz="1200" dirty="0"/>
              <a:t>공격자는 적절한 시퀀스 넘버를 획득하기 위해 </a:t>
            </a:r>
            <a:r>
              <a:rPr lang="ko-KR" altLang="en-US" sz="1200" dirty="0" err="1">
                <a:solidFill>
                  <a:srgbClr val="FF0000"/>
                </a:solidFill>
              </a:rPr>
              <a:t>스니핑</a:t>
            </a:r>
            <a:r>
              <a:rPr lang="ko-KR" altLang="en-US" sz="1200" dirty="0" err="1"/>
              <a:t>을</a:t>
            </a:r>
            <a:r>
              <a:rPr lang="ko-KR" altLang="en-US" sz="1200" dirty="0"/>
              <a:t> 하고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② </a:t>
            </a:r>
            <a:r>
              <a:rPr lang="ko-KR" altLang="en-US" sz="1200" dirty="0"/>
              <a:t>공격자는 공격 시점에 비동기화 상태 중 세션이 </a:t>
            </a:r>
            <a:r>
              <a:rPr lang="ko-KR" altLang="en-US" sz="1200" dirty="0">
                <a:solidFill>
                  <a:srgbClr val="FF0000"/>
                </a:solidFill>
              </a:rPr>
              <a:t>완전히 끊어지지 않는</a:t>
            </a:r>
            <a:r>
              <a:rPr lang="ko-KR" altLang="en-US" sz="1200" dirty="0"/>
              <a:t> 시퀀스 넘버의 범위에서 </a:t>
            </a:r>
            <a:r>
              <a:rPr lang="en-US" altLang="ko-KR" sz="1200" dirty="0">
                <a:solidFill>
                  <a:srgbClr val="FF0000"/>
                </a:solidFill>
              </a:rPr>
              <a:t>RST </a:t>
            </a:r>
            <a:r>
              <a:rPr lang="ko-KR" altLang="en-US" sz="1200" dirty="0">
                <a:solidFill>
                  <a:srgbClr val="FF0000"/>
                </a:solidFill>
              </a:rPr>
              <a:t>패킷을 </a:t>
            </a:r>
            <a:r>
              <a:rPr lang="ko-KR" altLang="en-US" sz="1200" dirty="0"/>
              <a:t>생성하여 서버에 보낸다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서버는 잠시 </a:t>
            </a:r>
            <a:r>
              <a:rPr lang="en-US" altLang="ko-KR" sz="1200" dirty="0">
                <a:solidFill>
                  <a:srgbClr val="FF0000"/>
                </a:solidFill>
              </a:rPr>
              <a:t>Closed </a:t>
            </a:r>
            <a:r>
              <a:rPr lang="ko-KR" altLang="en-US" sz="1200" dirty="0"/>
              <a:t>상태가 되나 </a:t>
            </a:r>
            <a:r>
              <a:rPr lang="ko-KR" altLang="en-US" sz="1200" dirty="0">
                <a:solidFill>
                  <a:srgbClr val="FF0000"/>
                </a:solidFill>
              </a:rPr>
              <a:t>클라이언트는 그대로 </a:t>
            </a:r>
            <a:r>
              <a:rPr lang="en-US" altLang="ko-KR" sz="1200" dirty="0">
                <a:solidFill>
                  <a:srgbClr val="FF0000"/>
                </a:solidFill>
              </a:rPr>
              <a:t>Established </a:t>
            </a:r>
            <a:r>
              <a:rPr lang="ko-KR" altLang="en-US" sz="1200" dirty="0"/>
              <a:t>상태이다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③ </a:t>
            </a:r>
            <a:r>
              <a:rPr lang="ko-KR" altLang="en-US" sz="1200" dirty="0"/>
              <a:t>공격자는</a:t>
            </a:r>
            <a:r>
              <a:rPr lang="en-US" altLang="ko-KR" sz="1200" dirty="0" err="1">
                <a:solidFill>
                  <a:srgbClr val="FF0000"/>
                </a:solidFill>
              </a:rPr>
              <a:t>A_Client_My_Seq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를 생성하여 </a:t>
            </a:r>
            <a:r>
              <a:rPr lang="ko-KR" altLang="en-US" sz="1200" dirty="0"/>
              <a:t>서버에 보낸다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④ </a:t>
            </a:r>
            <a:r>
              <a:rPr lang="ko-KR" altLang="en-US" sz="1200" dirty="0"/>
              <a:t>서버는 새로운 </a:t>
            </a:r>
            <a:r>
              <a:rPr lang="en-US" altLang="ko-KR" sz="1200" dirty="0" err="1"/>
              <a:t>A_Client_My_Seq</a:t>
            </a:r>
            <a:r>
              <a:rPr lang="en-US" altLang="ko-KR" sz="1200" dirty="0"/>
              <a:t> </a:t>
            </a:r>
            <a:r>
              <a:rPr lang="ko-KR" altLang="en-US" sz="1200" dirty="0"/>
              <a:t>를 받아들이고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Server_My_Seq</a:t>
            </a:r>
            <a:r>
              <a:rPr lang="en-US" altLang="ko-KR" sz="1200" dirty="0"/>
              <a:t> </a:t>
            </a:r>
            <a:r>
              <a:rPr lang="ko-KR" altLang="en-US" sz="1200" dirty="0"/>
              <a:t>를 재생성하여 </a:t>
            </a:r>
            <a:r>
              <a:rPr lang="ko-KR" altLang="en-US" sz="1200" dirty="0">
                <a:solidFill>
                  <a:srgbClr val="FF0000"/>
                </a:solidFill>
              </a:rPr>
              <a:t>공격자에게</a:t>
            </a:r>
            <a:r>
              <a:rPr lang="ko-KR" altLang="en-US" sz="1200" dirty="0"/>
              <a:t> 보낸 후 </a:t>
            </a:r>
            <a:r>
              <a:rPr lang="en-US" altLang="ko-KR" sz="1200" dirty="0" err="1">
                <a:solidFill>
                  <a:srgbClr val="FF0000"/>
                </a:solidFill>
              </a:rPr>
              <a:t>Syn_Received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⑤ </a:t>
            </a:r>
            <a:r>
              <a:rPr lang="ko-KR" altLang="en-US" sz="1200" dirty="0"/>
              <a:t>공격자는 정상 연결처럼 서버와 시퀀스 넘버를 교환하고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공격자와 서버 모두 </a:t>
            </a:r>
            <a:r>
              <a:rPr lang="en-US" altLang="ko-KR" sz="1200" dirty="0"/>
              <a:t>Established </a:t>
            </a:r>
            <a:r>
              <a:rPr lang="ko-KR" altLang="en-US" sz="1200" dirty="0"/>
              <a:t>상태가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원래의 클라이언트는 </a:t>
            </a:r>
            <a:r>
              <a:rPr lang="ko-KR" altLang="en-US" sz="1200" dirty="0">
                <a:solidFill>
                  <a:srgbClr val="FF0000"/>
                </a:solidFill>
              </a:rPr>
              <a:t>여전히 </a:t>
            </a:r>
            <a:r>
              <a:rPr lang="en-US" altLang="ko-KR" sz="1200" dirty="0">
                <a:solidFill>
                  <a:srgbClr val="FF0000"/>
                </a:solidFill>
              </a:rPr>
              <a:t>Established </a:t>
            </a:r>
            <a:r>
              <a:rPr lang="ko-KR" altLang="en-US" sz="1200" dirty="0" err="1">
                <a:solidFill>
                  <a:srgbClr val="FF0000"/>
                </a:solidFill>
              </a:rPr>
              <a:t>상태고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서버의 네트워크 상태로 인한 잠시 동안의 연결 문제로 받아들이며</a:t>
            </a:r>
            <a:r>
              <a:rPr lang="en-US" altLang="ko-KR" sz="1200" dirty="0"/>
              <a:t>, </a:t>
            </a:r>
            <a:r>
              <a:rPr lang="ko-KR" altLang="en-US" sz="1200" dirty="0"/>
              <a:t>연결은 끊어졌지만 인증 세션은 열린 상태이다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⑥ </a:t>
            </a:r>
            <a:r>
              <a:rPr lang="ko-KR" altLang="en-US" sz="1200" dirty="0"/>
              <a:t>공격자는 </a:t>
            </a:r>
            <a:r>
              <a:rPr lang="ko-KR" altLang="en-US" sz="1200" dirty="0">
                <a:solidFill>
                  <a:srgbClr val="FF0000"/>
                </a:solidFill>
              </a:rPr>
              <a:t>공격 전 클라이언트가 서버와 통신을 하던 시퀀스 넘버를 모두 알고 있는 </a:t>
            </a:r>
            <a:r>
              <a:rPr lang="ko-KR" altLang="en-US" sz="1200" dirty="0"/>
              <a:t>상태이므로 클라이언트와 정상적인 통신을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서버와는 공격자가 </a:t>
            </a:r>
            <a:r>
              <a:rPr lang="ko-KR" altLang="en-US" sz="1200" dirty="0">
                <a:solidFill>
                  <a:srgbClr val="FF0000"/>
                </a:solidFill>
              </a:rPr>
              <a:t>새로 생성한 시퀀스 넘버를 </a:t>
            </a:r>
            <a:r>
              <a:rPr lang="ko-KR" altLang="en-US" sz="1200" dirty="0"/>
              <a:t>가지고 통신을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2CBD2D-3162-474E-9193-EEAF97FBF37E}"/>
              </a:ext>
            </a:extLst>
          </p:cNvPr>
          <p:cNvSpPr txBox="1">
            <a:spLocks/>
          </p:cNvSpPr>
          <p:nvPr/>
        </p:nvSpPr>
        <p:spPr>
          <a:xfrm>
            <a:off x="723703" y="147118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Session Hijacking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06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48901-A343-417B-B212-8F78251F97D0}"/>
              </a:ext>
            </a:extLst>
          </p:cNvPr>
          <p:cNvSpPr txBox="1"/>
          <p:nvPr/>
        </p:nvSpPr>
        <p:spPr>
          <a:xfrm>
            <a:off x="938151" y="1086592"/>
            <a:ext cx="9809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보안 대책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패킷의 유실 및 재전송 증가를 탐지한다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공격자가 중간에 끼어서 작동하므로 패킷의 유실과 재전송이 발생하여 서버와의 응답 시간이 길어진다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네트워크 트래픽을 감시하여 </a:t>
            </a:r>
            <a:r>
              <a:rPr lang="en-US" altLang="ko-KR" b="1" dirty="0"/>
              <a:t>ACK Storm </a:t>
            </a:r>
            <a:r>
              <a:rPr lang="ko-KR" altLang="en-US" b="1" dirty="0"/>
              <a:t>을 탐지한다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클라이언트와 서버는 시퀀스 넘버를 맞추기 위해 서로 </a:t>
            </a:r>
            <a:r>
              <a:rPr lang="en-US" altLang="ko-KR" dirty="0"/>
              <a:t>ACK </a:t>
            </a:r>
            <a:r>
              <a:rPr lang="ko-KR" altLang="en-US" dirty="0"/>
              <a:t>패킷을 보내는 과정에서 무한 루프에 걸리게 된다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en-US" altLang="ko-KR" dirty="0"/>
              <a:t>ACK </a:t>
            </a:r>
            <a:r>
              <a:rPr lang="ko-KR" altLang="en-US" dirty="0"/>
              <a:t>패킷의 비율이 급격하게 증가하게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 전송할 때 암호화 방식을 사용한다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데이터 전송의 암호화는 </a:t>
            </a:r>
            <a:r>
              <a:rPr lang="ko-KR" altLang="en-US" dirty="0" err="1"/>
              <a:t>스니핑에</a:t>
            </a:r>
            <a:r>
              <a:rPr lang="ko-KR" altLang="en-US" dirty="0"/>
              <a:t> 대한 대응책이 되기도 한다</a:t>
            </a:r>
            <a:r>
              <a:rPr lang="en-US" altLang="ko-KR" dirty="0"/>
              <a:t>. </a:t>
            </a:r>
            <a:r>
              <a:rPr lang="ko-KR" altLang="en-US" dirty="0"/>
              <a:t>데이터 전송할 때 암호화를 하면 시퀀스 넘버를 추측하기 어렵게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지속적인 인증</a:t>
            </a:r>
            <a:r>
              <a:rPr lang="en-US" altLang="ko-KR" b="1" dirty="0"/>
              <a:t>(Continuous Authentication) </a:t>
            </a:r>
            <a:r>
              <a:rPr lang="ko-KR" altLang="en-US" b="1" dirty="0"/>
              <a:t>을 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지속적인 인증이란 대부분의 시스템이 로그인 시 </a:t>
            </a:r>
            <a:r>
              <a:rPr lang="ko-KR" altLang="en-US" dirty="0" err="1"/>
              <a:t>스워드를</a:t>
            </a:r>
            <a:r>
              <a:rPr lang="ko-KR" altLang="en-US" dirty="0"/>
              <a:t> 한번 입력하고 난 뒤에 다시 재 인증을 거치지 않는데</a:t>
            </a:r>
            <a:r>
              <a:rPr lang="en-US" altLang="ko-KR" dirty="0"/>
              <a:t>, </a:t>
            </a:r>
            <a:r>
              <a:rPr lang="ko-KR" altLang="en-US" dirty="0"/>
              <a:t>어떤 측정한 행동을 하거나 일정 시간이 되면 시 패스워드 등을 물어 접속자가 정당한 인증을 받은 </a:t>
            </a:r>
            <a:r>
              <a:rPr lang="ko-KR" altLang="en-US" dirty="0" err="1"/>
              <a:t>유요한</a:t>
            </a:r>
            <a:r>
              <a:rPr lang="ko-KR" altLang="en-US" dirty="0"/>
              <a:t> 사용자인지 확인하는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68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7CC9CE13-633B-4420-91A5-6837BA82ADEF}"/>
              </a:ext>
            </a:extLst>
          </p:cNvPr>
          <p:cNvSpPr txBox="1"/>
          <p:nvPr/>
        </p:nvSpPr>
        <p:spPr>
          <a:xfrm>
            <a:off x="1995079" y="1870336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통신하는 두 당사자 사이에 끼어들어 당사자들이 교환하는 공개 정보를 자기 것과 바꿔 들키지 않고 도청하거나 통신내용을 바꾸는 수법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2063553" y="2895523"/>
            <a:ext cx="8280009" cy="334864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 환경에서의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스니핑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 Jamming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Redirect Attack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Spoofing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Redirect</a:t>
            </a:r>
          </a:p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914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09950" y="5382587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7105" name="_x226146824" descr="EMB00002058254a">
            <a:extLst>
              <a:ext uri="{FF2B5EF4-FFF2-40B4-BE49-F238E27FC236}">
                <a16:creationId xmlns:a16="http://schemas.microsoft.com/office/drawing/2014/main" id="{54CE9B47-77FF-4818-98E1-F312D531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50" y="3700692"/>
            <a:ext cx="8280009" cy="26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32700D17-AA2B-4E4C-A938-FD4C5288D72D}"/>
              </a:ext>
            </a:extLst>
          </p:cNvPr>
          <p:cNvSpPr txBox="1"/>
          <p:nvPr/>
        </p:nvSpPr>
        <p:spPr>
          <a:xfrm>
            <a:off x="1915387" y="2066439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748A75F-7ADF-4F53-AABF-D4BADD5A25F4}"/>
              </a:ext>
            </a:extLst>
          </p:cNvPr>
          <p:cNvSpPr txBox="1"/>
          <p:nvPr/>
        </p:nvSpPr>
        <p:spPr>
          <a:xfrm>
            <a:off x="1816879" y="2428345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위조된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Reply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브로드캐스트로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네트워크에 주기적으로 보내어 다른 모든 호스트들이 공격자 호스트를 라우터로 믿게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트래픽을 공격자의 호스트를 지나가게 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11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2536202"/>
            <a:ext cx="7454900" cy="392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Protocol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7897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Spoofing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8129" name="_x226146984" descr="EMB00002058254e">
            <a:extLst>
              <a:ext uri="{FF2B5EF4-FFF2-40B4-BE49-F238E27FC236}">
                <a16:creationId xmlns:a16="http://schemas.microsoft.com/office/drawing/2014/main" id="{45DB1BA6-9D3E-4B42-B3CB-168ADF89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71" y="3429001"/>
            <a:ext cx="8378517" cy="30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378E1FE7-C901-4D98-942E-5D261BE9781D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비슷한 공격 방법으로 다른 세그먼트에 존재하는 호스트 간의 트래픽을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하고자 할 때 사용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6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ICMP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9153" name="_x226148424" descr="EMB000020582552">
            <a:extLst>
              <a:ext uri="{FF2B5EF4-FFF2-40B4-BE49-F238E27FC236}">
                <a16:creationId xmlns:a16="http://schemas.microsoft.com/office/drawing/2014/main" id="{2574F4FF-B15E-4853-B5E7-4A8494D2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444049"/>
            <a:ext cx="7560840" cy="29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CEDB6BBA-A213-4E3F-9C59-839F2E335FEC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에러 메시지를 전송하거나 네트워크 흐름을 통제하기 위한 프로토콜로 이를 이용하여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할 수 있는 방법이 존재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Smurf(</a:t>
            </a:r>
            <a:r>
              <a:rPr lang="ko-KR" altLang="en-US" b="1" dirty="0"/>
              <a:t>스머프</a:t>
            </a:r>
            <a:r>
              <a:rPr lang="en-US" altLang="ko-KR" b="1" dirty="0"/>
              <a:t>) </a:t>
            </a:r>
            <a:r>
              <a:rPr lang="ko-KR" altLang="en-US" b="1" dirty="0"/>
              <a:t>공격</a:t>
            </a:r>
            <a:endParaRPr lang="en-US" altLang="ko-KR" b="1" dirty="0"/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웜이 네트워크를 공격할 때 많이 사용하는 것으로 </a:t>
            </a:r>
            <a:r>
              <a:rPr lang="en-US" altLang="ko-KR" dirty="0">
                <a:solidFill>
                  <a:srgbClr val="FF0000"/>
                </a:solidFill>
              </a:rPr>
              <a:t>ICMP </a:t>
            </a:r>
            <a:r>
              <a:rPr lang="ko-KR" altLang="en-US" dirty="0">
                <a:solidFill>
                  <a:srgbClr val="FF0000"/>
                </a:solidFill>
              </a:rPr>
              <a:t>패킷 </a:t>
            </a:r>
            <a:r>
              <a:rPr lang="ko-KR" altLang="en-US" dirty="0"/>
              <a:t>이용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라우터는 기본적으로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지원하지 않아 다른 네트워크에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할 때는 </a:t>
            </a:r>
            <a:r>
              <a:rPr lang="ko-KR" altLang="en-US" dirty="0">
                <a:solidFill>
                  <a:srgbClr val="FF0000"/>
                </a:solidFill>
              </a:rPr>
              <a:t>다이렉트 </a:t>
            </a:r>
            <a:r>
              <a:rPr lang="ko-KR" altLang="en-US" dirty="0" err="1">
                <a:solidFill>
                  <a:srgbClr val="FF0000"/>
                </a:solidFill>
              </a:rPr>
              <a:t>브로드캐스트를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하게 됨</a:t>
            </a:r>
            <a:r>
              <a:rPr lang="en-US" altLang="ko-KR" dirty="0"/>
              <a:t>. (ex)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192.168.1.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255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ICMP Request</a:t>
            </a:r>
            <a:r>
              <a:rPr lang="ko-KR" altLang="en-US" dirty="0"/>
              <a:t>를 받게 된 네트워크는 </a:t>
            </a:r>
            <a:r>
              <a:rPr lang="en-US" altLang="ko-KR" dirty="0"/>
              <a:t>ICMP Request </a:t>
            </a:r>
            <a:r>
              <a:rPr lang="ko-KR" altLang="en-US" dirty="0"/>
              <a:t>패킷의 위조된 시작 </a:t>
            </a:r>
            <a:r>
              <a:rPr lang="en-US" altLang="ko-KR" dirty="0"/>
              <a:t>IP </a:t>
            </a:r>
            <a:r>
              <a:rPr lang="ko-KR" altLang="en-US" dirty="0"/>
              <a:t>주소로 </a:t>
            </a:r>
            <a:r>
              <a:rPr lang="en-US" altLang="ko-KR" dirty="0">
                <a:solidFill>
                  <a:srgbClr val="FF0000"/>
                </a:solidFill>
              </a:rPr>
              <a:t>ICMP Reply</a:t>
            </a:r>
            <a:r>
              <a:rPr lang="ko-KR" altLang="en-US" dirty="0"/>
              <a:t>를 다시 보냄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공격 대상은 수많은 </a:t>
            </a:r>
            <a:r>
              <a:rPr lang="en-US" altLang="ko-KR" dirty="0"/>
              <a:t>ICMP Reply</a:t>
            </a:r>
            <a:r>
              <a:rPr lang="ko-KR" altLang="en-US" dirty="0"/>
              <a:t>를 받게 되고 </a:t>
            </a:r>
            <a:r>
              <a:rPr lang="en-US" altLang="ko-KR" dirty="0"/>
              <a:t>Ping of Death</a:t>
            </a:r>
            <a:r>
              <a:rPr lang="ko-KR" altLang="en-US" dirty="0"/>
              <a:t>처럼 수많은 패킷이 시스템을 과부하 상태로 만듦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1C314F-D9DF-4420-B224-42AE8762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01" y="3429000"/>
            <a:ext cx="6611273" cy="2972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B7FCF4-C0FC-4AE1-BC1F-C0663E628183}"/>
              </a:ext>
            </a:extLst>
          </p:cNvPr>
          <p:cNvSpPr txBox="1"/>
          <p:nvPr/>
        </p:nvSpPr>
        <p:spPr>
          <a:xfrm>
            <a:off x="1056903" y="6032298"/>
            <a:ext cx="976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보안 대책 </a:t>
            </a:r>
            <a:r>
              <a:rPr lang="en-US" altLang="ko-KR" dirty="0"/>
              <a:t>-</a:t>
            </a:r>
            <a:r>
              <a:rPr lang="ko-KR" altLang="en-US" dirty="0"/>
              <a:t> 다이렉트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막음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92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A3F5A-4576-40E5-BD5B-99B024A27175}"/>
              </a:ext>
            </a:extLst>
          </p:cNvPr>
          <p:cNvSpPr txBox="1"/>
          <p:nvPr/>
        </p:nvSpPr>
        <p:spPr>
          <a:xfrm>
            <a:off x="737794" y="1234830"/>
            <a:ext cx="8235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Land – Local Area Network Denial Attack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시스템을 </a:t>
            </a:r>
            <a:r>
              <a:rPr lang="ko-KR" altLang="en-US" dirty="0">
                <a:solidFill>
                  <a:srgbClr val="FF0000"/>
                </a:solidFill>
              </a:rPr>
              <a:t>나쁜 상태</a:t>
            </a:r>
            <a:r>
              <a:rPr lang="ko-KR" altLang="en-US" dirty="0"/>
              <a:t>에 빠지게 하는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패킷을 전송할 때 </a:t>
            </a:r>
            <a:r>
              <a:rPr lang="ko-KR" altLang="en-US" dirty="0">
                <a:solidFill>
                  <a:srgbClr val="FF0000"/>
                </a:solidFill>
              </a:rPr>
              <a:t>출발지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/>
              <a:t>주소와 </a:t>
            </a:r>
            <a:r>
              <a:rPr lang="ko-KR" altLang="en-US" dirty="0">
                <a:solidFill>
                  <a:srgbClr val="FF0000"/>
                </a:solidFill>
              </a:rPr>
              <a:t>목적지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/>
              <a:t>주소의 값을 </a:t>
            </a:r>
            <a:r>
              <a:rPr lang="ko-KR" altLang="en-US" dirty="0">
                <a:solidFill>
                  <a:srgbClr val="FF0000"/>
                </a:solidFill>
              </a:rPr>
              <a:t>똑같이</a:t>
            </a:r>
            <a:r>
              <a:rPr lang="ko-KR" altLang="en-US" dirty="0"/>
              <a:t> 만들어서 공격 대상에게 보냄</a:t>
            </a:r>
            <a:r>
              <a:rPr lang="en-US" altLang="ko-KR" dirty="0"/>
              <a:t>(</a:t>
            </a:r>
            <a:r>
              <a:rPr lang="ko-KR" altLang="en-US" dirty="0"/>
              <a:t>조작된 </a:t>
            </a:r>
            <a:r>
              <a:rPr lang="en-US" altLang="ko-KR" dirty="0"/>
              <a:t>IP </a:t>
            </a:r>
            <a:r>
              <a:rPr lang="ko-KR" altLang="en-US" dirty="0"/>
              <a:t>주소 값은 공격 대상의 </a:t>
            </a:r>
            <a:r>
              <a:rPr lang="en-US" altLang="ko-KR" dirty="0"/>
              <a:t>IP </a:t>
            </a:r>
            <a:r>
              <a:rPr lang="ko-KR" altLang="en-US" dirty="0"/>
              <a:t>주소여야 함</a:t>
            </a:r>
            <a:r>
              <a:rPr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Land </a:t>
            </a:r>
            <a:r>
              <a:rPr lang="ko-KR" altLang="en-US" dirty="0"/>
              <a:t>공격법은 동시 </a:t>
            </a:r>
            <a:r>
              <a:rPr lang="ko-KR" altLang="en-US" dirty="0">
                <a:solidFill>
                  <a:srgbClr val="FF0000"/>
                </a:solidFill>
              </a:rPr>
              <a:t>사용자 수를 점유</a:t>
            </a:r>
            <a:r>
              <a:rPr lang="ko-KR" altLang="en-US" dirty="0"/>
              <a:t>하여 </a:t>
            </a:r>
            <a:r>
              <a:rPr lang="en-US" altLang="ko-KR" dirty="0">
                <a:solidFill>
                  <a:srgbClr val="FF0000"/>
                </a:solidFill>
              </a:rPr>
              <a:t>CPU</a:t>
            </a:r>
            <a:r>
              <a:rPr lang="en-US" altLang="ko-KR" dirty="0"/>
              <a:t> </a:t>
            </a:r>
            <a:r>
              <a:rPr lang="ko-KR" altLang="en-US" dirty="0"/>
              <a:t>부하까지 올림</a:t>
            </a:r>
            <a:r>
              <a:rPr lang="en-US" altLang="ko-KR" dirty="0"/>
              <a:t>.</a:t>
            </a:r>
          </a:p>
        </p:txBody>
      </p:sp>
      <p:pic>
        <p:nvPicPr>
          <p:cNvPr id="7" name="_x226146984" descr="EMB000020582534">
            <a:extLst>
              <a:ext uri="{FF2B5EF4-FFF2-40B4-BE49-F238E27FC236}">
                <a16:creationId xmlns:a16="http://schemas.microsoft.com/office/drawing/2014/main" id="{DD220433-BDAD-47AA-B04B-3C31CCF0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92" y="2989156"/>
            <a:ext cx="8354830" cy="30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0DB61-A3A5-4914-8C9D-2630F1F71303}"/>
              </a:ext>
            </a:extLst>
          </p:cNvPr>
          <p:cNvSpPr txBox="1"/>
          <p:nvPr/>
        </p:nvSpPr>
        <p:spPr>
          <a:xfrm>
            <a:off x="853044" y="6177885"/>
            <a:ext cx="976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보안 대책 </a:t>
            </a:r>
            <a:r>
              <a:rPr lang="en-US" altLang="ko-KR" dirty="0"/>
              <a:t>-</a:t>
            </a:r>
            <a:r>
              <a:rPr lang="ko-KR" altLang="en-US" dirty="0"/>
              <a:t> 라우터나 방화벽에서 출발지 </a:t>
            </a:r>
            <a:r>
              <a:rPr lang="en-US" altLang="ko-KR" dirty="0"/>
              <a:t>IP </a:t>
            </a:r>
            <a:r>
              <a:rPr lang="ko-KR" altLang="en-US" dirty="0"/>
              <a:t>주소가 내부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ko-KR" altLang="en-US" dirty="0">
                <a:solidFill>
                  <a:srgbClr val="FF0000"/>
                </a:solidFill>
              </a:rPr>
              <a:t>동일한 패킷 차단</a:t>
            </a:r>
          </a:p>
        </p:txBody>
      </p:sp>
    </p:spTree>
    <p:extLst>
      <p:ext uri="{BB962C8B-B14F-4D97-AF65-F5344CB8AC3E}">
        <p14:creationId xmlns:p14="http://schemas.microsoft.com/office/powerpoint/2010/main" val="94079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Boink</a:t>
            </a:r>
            <a:r>
              <a:rPr lang="en-US" altLang="ko-KR" b="1" dirty="0"/>
              <a:t>, Bonk, Teardrop</a:t>
            </a:r>
          </a:p>
          <a:p>
            <a:endParaRPr lang="en-US" altLang="ko-KR" b="1" dirty="0"/>
          </a:p>
          <a:p>
            <a:r>
              <a:rPr lang="en-US" altLang="ko-KR" dirty="0" err="1"/>
              <a:t>Boink</a:t>
            </a:r>
            <a:r>
              <a:rPr lang="en-US" altLang="ko-KR" dirty="0"/>
              <a:t>(</a:t>
            </a:r>
            <a:r>
              <a:rPr lang="ko-KR" altLang="en-US" dirty="0" err="1"/>
              <a:t>보잉크</a:t>
            </a:r>
            <a:r>
              <a:rPr lang="en-US" altLang="ko-KR" dirty="0"/>
              <a:t>), Bonk(</a:t>
            </a:r>
            <a:r>
              <a:rPr lang="ko-KR" altLang="en-US" dirty="0" err="1"/>
              <a:t>봉크</a:t>
            </a:r>
            <a:r>
              <a:rPr lang="en-US" altLang="ko-KR" dirty="0"/>
              <a:t>), Teardrop(</a:t>
            </a:r>
            <a:r>
              <a:rPr lang="ko-KR" altLang="en-US" dirty="0" err="1"/>
              <a:t>티어드랍</a:t>
            </a:r>
            <a:r>
              <a:rPr lang="en-US" altLang="ko-KR" dirty="0"/>
              <a:t>)</a:t>
            </a:r>
            <a:r>
              <a:rPr lang="ko-KR" altLang="en-US" dirty="0"/>
              <a:t>은 시스템의 패킷 재전송과 재조</a:t>
            </a:r>
          </a:p>
          <a:p>
            <a:r>
              <a:rPr lang="ko-KR" altLang="en-US" dirty="0"/>
              <a:t>합에 </a:t>
            </a:r>
            <a:r>
              <a:rPr lang="en-US" altLang="ko-KR" dirty="0">
                <a:solidFill>
                  <a:srgbClr val="FF0000"/>
                </a:solidFill>
              </a:rPr>
              <a:t>CPU</a:t>
            </a:r>
            <a:r>
              <a:rPr lang="ko-KR" altLang="en-US" dirty="0"/>
              <a:t> 과부하가 걸리도록 </a:t>
            </a:r>
            <a:r>
              <a:rPr lang="ko-KR" altLang="en-US" dirty="0">
                <a:solidFill>
                  <a:srgbClr val="FF0000"/>
                </a:solidFill>
              </a:rPr>
              <a:t>시퀀스 넘버</a:t>
            </a:r>
            <a:r>
              <a:rPr lang="ko-KR" altLang="en-US" dirty="0"/>
              <a:t>를 속임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F0A6E-F8DB-479A-87E1-F8356510D401}"/>
              </a:ext>
            </a:extLst>
          </p:cNvPr>
          <p:cNvSpPr txBox="1"/>
          <p:nvPr/>
        </p:nvSpPr>
        <p:spPr>
          <a:xfrm>
            <a:off x="983672" y="4518575"/>
            <a:ext cx="10224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Bonk</a:t>
            </a:r>
            <a:r>
              <a:rPr lang="en-US" altLang="ko-KR" dirty="0"/>
              <a:t> : </a:t>
            </a:r>
            <a:r>
              <a:rPr lang="ko-KR" altLang="en-US" dirty="0"/>
              <a:t>처음 패킷을 </a:t>
            </a:r>
            <a:r>
              <a:rPr lang="en-US" altLang="ko-KR" dirty="0"/>
              <a:t>1</a:t>
            </a:r>
            <a:r>
              <a:rPr lang="ko-KR" altLang="en-US" dirty="0"/>
              <a:t>번으로 보낸 후 두 번째와 세 번째 패킷의 시퀀스 넘버를 </a:t>
            </a:r>
            <a:r>
              <a:rPr lang="ko-KR" altLang="en-US" dirty="0">
                <a:solidFill>
                  <a:srgbClr val="FF0000"/>
                </a:solidFill>
              </a:rPr>
              <a:t>모두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ko-KR" altLang="en-US" dirty="0"/>
              <a:t>으로 조작해서 보냄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Boink</a:t>
            </a:r>
            <a:r>
              <a:rPr lang="en-US" altLang="ko-KR" dirty="0"/>
              <a:t> : </a:t>
            </a:r>
            <a:r>
              <a:rPr lang="ko-KR" altLang="en-US" dirty="0"/>
              <a:t>처음 패킷을 </a:t>
            </a:r>
            <a:r>
              <a:rPr lang="en-US" altLang="ko-KR" dirty="0"/>
              <a:t>1</a:t>
            </a:r>
            <a:r>
              <a:rPr lang="ko-KR" altLang="en-US" dirty="0"/>
              <a:t>번으로 보낸 후 두 번째 패킷은 </a:t>
            </a:r>
            <a:r>
              <a:rPr lang="en-US" altLang="ko-KR" dirty="0"/>
              <a:t>101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세 번째 패킷은 </a:t>
            </a:r>
            <a:r>
              <a:rPr lang="en-US" altLang="ko-KR" dirty="0"/>
              <a:t>201</a:t>
            </a:r>
            <a:r>
              <a:rPr lang="ko-KR" altLang="en-US" dirty="0"/>
              <a:t>번 등으로 </a:t>
            </a:r>
            <a:r>
              <a:rPr lang="ko-KR" altLang="en-US" dirty="0">
                <a:solidFill>
                  <a:srgbClr val="FF0000"/>
                </a:solidFill>
              </a:rPr>
              <a:t>정상적으로 보내다가 중간</a:t>
            </a:r>
            <a:r>
              <a:rPr lang="ko-KR" altLang="en-US" dirty="0"/>
              <a:t>에서 일정한 시퀀스 넘버를 보냄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Teardrop</a:t>
            </a:r>
            <a:r>
              <a:rPr lang="en-US" altLang="ko-KR" dirty="0"/>
              <a:t> : </a:t>
            </a:r>
            <a:r>
              <a:rPr lang="ko-KR" altLang="en-US" dirty="0"/>
              <a:t>시퀀스 넘버를 일정하게 바꾸는 것을 넘어 </a:t>
            </a:r>
            <a:r>
              <a:rPr lang="ko-KR" altLang="en-US" dirty="0">
                <a:solidFill>
                  <a:srgbClr val="FF0000"/>
                </a:solidFill>
              </a:rPr>
              <a:t>중첩과 빈 공간</a:t>
            </a:r>
            <a:r>
              <a:rPr lang="ko-KR" altLang="en-US" dirty="0"/>
              <a:t>을 만들어 시퀀스 넘버가 좀더 복잡해지도록 섞음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43C44-E65D-48E9-9F83-2840ABE0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92" y="2414797"/>
            <a:ext cx="3200611" cy="201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A9469-FDE4-4E95-B749-70D9E4E70D19}"/>
              </a:ext>
            </a:extLst>
          </p:cNvPr>
          <p:cNvSpPr txBox="1"/>
          <p:nvPr/>
        </p:nvSpPr>
        <p:spPr>
          <a:xfrm>
            <a:off x="983672" y="6361952"/>
            <a:ext cx="976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보안 대책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SYN Flooding</a:t>
            </a:r>
            <a:r>
              <a:rPr lang="ko-KR" altLang="en-US" dirty="0"/>
              <a:t>이나 </a:t>
            </a:r>
            <a:r>
              <a:rPr lang="en-US" altLang="ko-KR" dirty="0"/>
              <a:t>Ping of Death </a:t>
            </a:r>
            <a:r>
              <a:rPr lang="ko-KR" altLang="en-US" dirty="0"/>
              <a:t>공격의 대응책과 같음</a:t>
            </a:r>
          </a:p>
        </p:txBody>
      </p:sp>
    </p:spTree>
    <p:extLst>
      <p:ext uri="{BB962C8B-B14F-4D97-AF65-F5344CB8AC3E}">
        <p14:creationId xmlns:p14="http://schemas.microsoft.com/office/powerpoint/2010/main" val="101577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3672408" cy="532832"/>
            <a:chOff x="2167176" y="996746"/>
            <a:chExt cx="6326561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6201973" cy="639763"/>
              <a:chOff x="292" y="967"/>
              <a:chExt cx="4920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4920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6326561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Distributed Denial of Service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 descr="d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9" y="2079685"/>
            <a:ext cx="8361362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48C5B-9A65-403B-89C7-C6BBE268F008}"/>
              </a:ext>
            </a:extLst>
          </p:cNvPr>
          <p:cNvSpPr txBox="1"/>
          <p:nvPr/>
        </p:nvSpPr>
        <p:spPr>
          <a:xfrm>
            <a:off x="8461168" y="1727640"/>
            <a:ext cx="30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다중</a:t>
            </a:r>
            <a:r>
              <a:rPr lang="ko-KR" altLang="en-US" dirty="0"/>
              <a:t> 기기 </a:t>
            </a:r>
            <a:r>
              <a:rPr lang="ko-KR" altLang="en-US" dirty="0" err="1"/>
              <a:t>봇넷의</a:t>
            </a:r>
            <a:r>
              <a:rPr lang="ko-KR" altLang="en-US" dirty="0"/>
              <a:t> </a:t>
            </a:r>
            <a:r>
              <a:rPr lang="en-US" altLang="ko-KR" dirty="0"/>
              <a:t>Dos </a:t>
            </a:r>
            <a:r>
              <a:rPr lang="ko-KR" altLang="en-US" dirty="0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2382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AB19-6365-4B16-B816-AEF53F47CA9B}"/>
              </a:ext>
            </a:extLst>
          </p:cNvPr>
          <p:cNvSpPr txBox="1"/>
          <p:nvPr/>
        </p:nvSpPr>
        <p:spPr>
          <a:xfrm>
            <a:off x="1122217" y="1211283"/>
            <a:ext cx="990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Flooding(</a:t>
            </a:r>
            <a:r>
              <a:rPr lang="ko-KR" altLang="en-US" b="1" dirty="0" err="1"/>
              <a:t>플러딩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서버별로 </a:t>
            </a:r>
            <a:r>
              <a:rPr lang="ko-KR" altLang="en-US" dirty="0">
                <a:solidFill>
                  <a:srgbClr val="FF0000"/>
                </a:solidFill>
              </a:rPr>
              <a:t>한정되어 있는 접속 가능 공간에 </a:t>
            </a:r>
            <a:r>
              <a:rPr lang="ko-KR" altLang="en-US" dirty="0"/>
              <a:t>존재하지 않는 클라이언트가 접속</a:t>
            </a:r>
          </a:p>
          <a:p>
            <a:r>
              <a:rPr lang="ko-KR" altLang="en-US" dirty="0"/>
              <a:t>한 것처럼 속여 다른 사용자가 서비스를 제공받지 못하게 하는 것</a:t>
            </a:r>
          </a:p>
        </p:txBody>
      </p:sp>
      <p:pic>
        <p:nvPicPr>
          <p:cNvPr id="4" name="_x226146984" descr="EMB00002058252c">
            <a:extLst>
              <a:ext uri="{FF2B5EF4-FFF2-40B4-BE49-F238E27FC236}">
                <a16:creationId xmlns:a16="http://schemas.microsoft.com/office/drawing/2014/main" id="{2A5CCF37-9F38-42BA-874A-AF7518726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91" y="3034144"/>
            <a:ext cx="3645200" cy="23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F0A6E-F8DB-479A-87E1-F8356510D401}"/>
              </a:ext>
            </a:extLst>
          </p:cNvPr>
          <p:cNvSpPr txBox="1"/>
          <p:nvPr/>
        </p:nvSpPr>
        <p:spPr>
          <a:xfrm>
            <a:off x="5308270" y="3184730"/>
            <a:ext cx="6264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공격자는 많은 숫자의 </a:t>
            </a:r>
            <a:r>
              <a:rPr lang="en-US" altLang="ko-KR" dirty="0">
                <a:solidFill>
                  <a:srgbClr val="FF0000"/>
                </a:solidFill>
              </a:rPr>
              <a:t>SYN </a:t>
            </a:r>
            <a:r>
              <a:rPr lang="ko-KR" altLang="en-US" dirty="0">
                <a:solidFill>
                  <a:srgbClr val="FF0000"/>
                </a:solidFill>
              </a:rPr>
              <a:t>패킷을 </a:t>
            </a:r>
            <a:r>
              <a:rPr lang="ko-KR" altLang="en-US" dirty="0"/>
              <a:t>서버에 보냄</a:t>
            </a:r>
          </a:p>
          <a:p>
            <a:r>
              <a:rPr lang="ko-KR" altLang="en-US" dirty="0"/>
              <a:t>② 서버는 받은 </a:t>
            </a:r>
            <a:r>
              <a:rPr lang="en-US" altLang="ko-KR" dirty="0"/>
              <a:t>SYN </a:t>
            </a:r>
            <a:r>
              <a:rPr lang="ko-KR" altLang="en-US" dirty="0"/>
              <a:t>패킷에 대한</a:t>
            </a:r>
          </a:p>
          <a:p>
            <a:r>
              <a:rPr lang="ko-KR" altLang="en-US" dirty="0"/>
              <a:t>③ </a:t>
            </a:r>
            <a:r>
              <a:rPr lang="en-US" altLang="ko-KR" dirty="0"/>
              <a:t>SYN/ACK </a:t>
            </a:r>
            <a:r>
              <a:rPr lang="ko-KR" altLang="en-US" dirty="0"/>
              <a:t>패킷을 각 클라이언트로 보냄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서버는 자신이 보낸 </a:t>
            </a:r>
            <a:r>
              <a:rPr lang="en-US" altLang="ko-KR" dirty="0"/>
              <a:t>SYN/ACK </a:t>
            </a:r>
            <a:r>
              <a:rPr lang="ko-KR" altLang="en-US" dirty="0"/>
              <a:t>패킷에 대</a:t>
            </a:r>
          </a:p>
          <a:p>
            <a:r>
              <a:rPr lang="ko-KR" altLang="en-US" dirty="0"/>
              <a:t>한 </a:t>
            </a:r>
            <a:r>
              <a:rPr lang="en-US" altLang="ko-KR" dirty="0">
                <a:solidFill>
                  <a:srgbClr val="FF0000"/>
                </a:solidFill>
              </a:rPr>
              <a:t>ACK </a:t>
            </a:r>
            <a:r>
              <a:rPr lang="ko-KR" altLang="en-US" dirty="0">
                <a:solidFill>
                  <a:srgbClr val="FF0000"/>
                </a:solidFill>
              </a:rPr>
              <a:t>패킷을 받지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⑤ </a:t>
            </a:r>
            <a:r>
              <a:rPr lang="ko-KR" altLang="en-US" dirty="0"/>
              <a:t>서버는 세션의 </a:t>
            </a:r>
            <a:r>
              <a:rPr lang="ko-KR" altLang="en-US" dirty="0">
                <a:solidFill>
                  <a:srgbClr val="FF0000"/>
                </a:solidFill>
              </a:rPr>
              <a:t>연결을 기다리게 </a:t>
            </a:r>
            <a:r>
              <a:rPr lang="ko-KR" altLang="en-US" dirty="0"/>
              <a:t>되면서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백로그</a:t>
            </a:r>
            <a:r>
              <a:rPr lang="en-US" altLang="ko-KR" dirty="0"/>
              <a:t>Backlog</a:t>
            </a:r>
            <a:r>
              <a:rPr lang="ko-KR" altLang="en-US" dirty="0"/>
              <a:t>에 빠졌다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최대 수용 가능 </a:t>
            </a:r>
            <a:r>
              <a:rPr lang="en-US" altLang="ko-KR" dirty="0"/>
              <a:t>Backlog</a:t>
            </a:r>
            <a:r>
              <a:rPr lang="ko-KR" altLang="en-US" dirty="0"/>
              <a:t> 초과할 시 공격은 성공함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A3F5A-4576-40E5-BD5B-99B024A27175}"/>
              </a:ext>
            </a:extLst>
          </p:cNvPr>
          <p:cNvSpPr txBox="1"/>
          <p:nvPr/>
        </p:nvSpPr>
        <p:spPr>
          <a:xfrm>
            <a:off x="737794" y="1234830"/>
            <a:ext cx="82355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Flooding </a:t>
            </a:r>
            <a:r>
              <a:rPr lang="ko-KR" altLang="en-US" b="1" dirty="0"/>
              <a:t>보안 대책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1. </a:t>
            </a:r>
            <a:r>
              <a:rPr lang="ko-KR" altLang="en-US" dirty="0" err="1">
                <a:solidFill>
                  <a:srgbClr val="FF0000"/>
                </a:solidFill>
              </a:rPr>
              <a:t>백로그</a:t>
            </a:r>
            <a:r>
              <a:rPr lang="ko-KR" altLang="en-US" dirty="0">
                <a:solidFill>
                  <a:srgbClr val="FF0000"/>
                </a:solidFill>
              </a:rPr>
              <a:t> 큐</a:t>
            </a:r>
            <a:r>
              <a:rPr lang="ko-KR" altLang="en-US" dirty="0"/>
              <a:t> 사이즈를 늘려준다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서버에서 클라이언트로 보내는 </a:t>
            </a:r>
            <a:r>
              <a:rPr lang="en-US" altLang="ko-KR" dirty="0">
                <a:solidFill>
                  <a:srgbClr val="FF0000"/>
                </a:solidFill>
              </a:rPr>
              <a:t>SYN+ACK </a:t>
            </a:r>
            <a:r>
              <a:rPr lang="ko-KR" altLang="en-US" dirty="0">
                <a:solidFill>
                  <a:srgbClr val="FF0000"/>
                </a:solidFill>
              </a:rPr>
              <a:t>패킷에 암호화 기술</a:t>
            </a:r>
            <a:r>
              <a:rPr lang="ko-KR" altLang="en-US" dirty="0"/>
              <a:t>을 이용해서 </a:t>
            </a:r>
            <a:r>
              <a:rPr lang="ko-KR" altLang="en-US" dirty="0">
                <a:solidFill>
                  <a:srgbClr val="FF0000"/>
                </a:solidFill>
              </a:rPr>
              <a:t>인증 정보가 담긴 시퀀스 넘버</a:t>
            </a:r>
            <a:r>
              <a:rPr lang="ko-KR" altLang="en-US" dirty="0"/>
              <a:t>를 생성하여 클라이언트에 보내는 </a:t>
            </a:r>
            <a:r>
              <a:rPr lang="en-US" altLang="ko-KR" dirty="0" err="1">
                <a:solidFill>
                  <a:srgbClr val="FF0000"/>
                </a:solidFill>
              </a:rPr>
              <a:t>Syn_Cookie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클라이언트로부터 </a:t>
            </a:r>
            <a:r>
              <a:rPr lang="en-US" altLang="ko-KR" sz="1600" dirty="0"/>
              <a:t>SYN </a:t>
            </a:r>
            <a:r>
              <a:rPr lang="ko-KR" altLang="en-US" sz="1600" dirty="0"/>
              <a:t>패킷을 받으면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인증 정보가 담긴 </a:t>
            </a:r>
            <a:r>
              <a:rPr lang="en-US" altLang="ko-KR" sz="1600" dirty="0" err="1"/>
              <a:t>Syn_Cookie</a:t>
            </a:r>
            <a:r>
              <a:rPr lang="ko-KR" altLang="en-US" sz="1600" dirty="0"/>
              <a:t>를 시퀀스 값에 넣고 세션을 닫음</a:t>
            </a:r>
            <a:r>
              <a:rPr lang="en-US" altLang="ko-KR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클라이언트가 </a:t>
            </a:r>
            <a:r>
              <a:rPr lang="en-US" altLang="ko-KR" sz="1600" dirty="0" err="1"/>
              <a:t>Syn_Cookie</a:t>
            </a:r>
            <a:r>
              <a:rPr lang="ko-KR" altLang="en-US" sz="1600" dirty="0"/>
              <a:t>가 포함된 값 으로 </a:t>
            </a:r>
            <a:r>
              <a:rPr lang="en-US" altLang="ko-KR" sz="1600" dirty="0"/>
              <a:t>ACK</a:t>
            </a:r>
            <a:r>
              <a:rPr lang="ko-KR" altLang="en-US" sz="1600" dirty="0"/>
              <a:t>를 보내면 서버는 세션을 다시 열고 통신을 시작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dirty="0"/>
              <a:t>3. </a:t>
            </a:r>
            <a:r>
              <a:rPr lang="en-US" altLang="ko-KR" dirty="0" err="1">
                <a:solidFill>
                  <a:srgbClr val="FF0000"/>
                </a:solidFill>
              </a:rPr>
              <a:t>Time_Wait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즉 </a:t>
            </a:r>
            <a:r>
              <a:rPr lang="en-US" altLang="ko-KR" dirty="0"/>
              <a:t>ACK</a:t>
            </a:r>
            <a:r>
              <a:rPr lang="ko-KR" altLang="en-US" dirty="0"/>
              <a:t>를 기다리는 시간을 </a:t>
            </a:r>
            <a:r>
              <a:rPr lang="ko-KR" altLang="en-US" dirty="0" err="1"/>
              <a:t>짧게한다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침입 탐지 시스템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IDS</a:t>
            </a:r>
            <a:r>
              <a:rPr lang="en-US" altLang="ko-KR" dirty="0"/>
              <a:t>)</a:t>
            </a:r>
            <a:r>
              <a:rPr lang="ko-KR" altLang="en-US" dirty="0"/>
              <a:t>이나 침입 차단 시스템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IPS</a:t>
            </a:r>
            <a:r>
              <a:rPr lang="en-US" altLang="ko-KR" dirty="0"/>
              <a:t>)</a:t>
            </a:r>
            <a:r>
              <a:rPr lang="ko-KR" altLang="en-US" dirty="0"/>
              <a:t>을 설치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짧은 시간 안에 똑같은 형태의 패킷을 보내는 형태의 </a:t>
            </a:r>
            <a:r>
              <a:rPr lang="ko-KR" altLang="en-US" dirty="0"/>
              <a:t>공격을 인지했을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그에 해당하는 </a:t>
            </a:r>
            <a:r>
              <a:rPr lang="en-US" altLang="ko-KR" dirty="0"/>
              <a:t>IP </a:t>
            </a:r>
            <a:r>
              <a:rPr lang="ko-KR" altLang="en-US" dirty="0"/>
              <a:t>주소 대역의 접속을 금지하거나 방화벽 또는 라우터에서 해당 접속을 금지시킴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381C89-BA4F-45B8-B8A2-F823969E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41" y="936245"/>
            <a:ext cx="1888632" cy="201074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779530-3AF7-4132-A631-BB602AC72BFA}"/>
              </a:ext>
            </a:extLst>
          </p:cNvPr>
          <p:cNvCxnSpPr/>
          <p:nvPr/>
        </p:nvCxnSpPr>
        <p:spPr>
          <a:xfrm>
            <a:off x="10028940" y="1380529"/>
            <a:ext cx="1235034" cy="28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EE1C5A0-8664-4F26-B667-90409BD8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303" y="2804490"/>
            <a:ext cx="2801772" cy="34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2246</Words>
  <Application>Microsoft Office PowerPoint</Application>
  <PresentationFormat>와이드스크린</PresentationFormat>
  <Paragraphs>282</Paragraphs>
  <Slides>36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HY헤드라인M</vt:lpstr>
      <vt:lpstr>나눔고딕</vt:lpstr>
      <vt:lpstr>Dotum</vt:lpstr>
      <vt:lpstr>맑은 고딕</vt:lpstr>
      <vt:lpstr>문체부 훈민정음체</vt:lpstr>
      <vt:lpstr>함초롬바탕</vt:lpstr>
      <vt:lpstr>Arial</vt:lpstr>
      <vt:lpstr>Helvetica</vt:lpstr>
      <vt:lpstr>Times New Roman</vt:lpstr>
      <vt:lpstr>Wingdings</vt:lpstr>
      <vt:lpstr>Office 테마</vt:lpstr>
      <vt:lpstr>정보보호 8강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/Theory/T32   DNS 증폭 공격(DNS Amplification)</vt:lpstr>
      <vt:lpstr>/Theory/T32   DNS 재귀 쿼리</vt:lpstr>
      <vt:lpstr>/Theory/T32   DNS 재귀 쿼리</vt:lpstr>
      <vt:lpstr>/Theory/T32   DNS 재귀 쿼리</vt:lpstr>
      <vt:lpstr>/Theory/T32   DNS 재귀 쿼리</vt:lpstr>
      <vt:lpstr>/Theory/T32   DNS 쿼리의 타입</vt:lpstr>
      <vt:lpstr>/Theory/T32   DNS 쿼리의 타입</vt:lpstr>
      <vt:lpstr>/Theory/T32   DNS 증폭 공격(DNS Amplification)</vt:lpstr>
      <vt:lpstr>/Theory/T32   DNS 증폭 공격(DNS Amplification)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8강</dc:title>
  <dc:creator>Author</dc:creator>
  <cp:lastModifiedBy>dowoo</cp:lastModifiedBy>
  <cp:revision>17</cp:revision>
  <dcterms:created xsi:type="dcterms:W3CDTF">2024-03-22T07:33:14Z</dcterms:created>
  <dcterms:modified xsi:type="dcterms:W3CDTF">2024-03-27T22:30:08Z</dcterms:modified>
</cp:coreProperties>
</file>