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85" r:id="rId3"/>
    <p:sldId id="437" r:id="rId4"/>
    <p:sldId id="527" r:id="rId5"/>
    <p:sldId id="528" r:id="rId6"/>
    <p:sldId id="529" r:id="rId7"/>
    <p:sldId id="530" r:id="rId8"/>
    <p:sldId id="438" r:id="rId9"/>
    <p:sldId id="531" r:id="rId10"/>
    <p:sldId id="532" r:id="rId11"/>
    <p:sldId id="533" r:id="rId12"/>
    <p:sldId id="534" r:id="rId13"/>
    <p:sldId id="535" r:id="rId14"/>
    <p:sldId id="536" r:id="rId15"/>
    <p:sldId id="537" r:id="rId16"/>
    <p:sldId id="549" r:id="rId17"/>
    <p:sldId id="538" r:id="rId18"/>
    <p:sldId id="539" r:id="rId19"/>
    <p:sldId id="686" r:id="rId20"/>
    <p:sldId id="540"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4F0640-AAE6-423C-8CA3-99FABDA5187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AF8D1EC-1C21-468A-8CD9-D59D7D1E8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63754A1-0273-4164-AB71-F21C57CB5E7E}"/>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5" name="바닥글 개체 틀 4">
            <a:extLst>
              <a:ext uri="{FF2B5EF4-FFF2-40B4-BE49-F238E27FC236}">
                <a16:creationId xmlns:a16="http://schemas.microsoft.com/office/drawing/2014/main" id="{25BBFB1C-24B1-4FA0-B9AE-F4ABE4B1DE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FE5B45F-7B5F-40CF-9EA5-C3C370BAB694}"/>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81215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5B17E7-BCD7-476D-886E-B91A513C776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DA79057-1DF9-4DEF-AB91-FA2A5F32B8B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B55B28B-73FC-48A2-B22D-596A16F18990}"/>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5" name="바닥글 개체 틀 4">
            <a:extLst>
              <a:ext uri="{FF2B5EF4-FFF2-40B4-BE49-F238E27FC236}">
                <a16:creationId xmlns:a16="http://schemas.microsoft.com/office/drawing/2014/main" id="{0BD2DDA6-B5A3-40CF-A475-E6DE45F700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B7065D1-1AD6-48FE-AE0E-FCD224C1E837}"/>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82012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0A552DD-59CF-4399-8094-355CEB77141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4E818AE-BFA6-4F6A-BBF6-DB49A8A53D2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FB2EEF0-BB1E-45E3-BD19-B5A3D244381D}"/>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5" name="바닥글 개체 틀 4">
            <a:extLst>
              <a:ext uri="{FF2B5EF4-FFF2-40B4-BE49-F238E27FC236}">
                <a16:creationId xmlns:a16="http://schemas.microsoft.com/office/drawing/2014/main" id="{B9061E4F-ECB4-4390-BBB4-1062A3117E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FCFFD2-74CC-4B9C-BD32-E2FE24CFAFF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02830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FDC659-D60C-480A-BAD6-89EB3971F8C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933DAEF-C191-4C3E-85B2-FA506E1D3E3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6FD75F-28A5-4B47-8F1B-7BF35454A4FC}"/>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5" name="바닥글 개체 틀 4">
            <a:extLst>
              <a:ext uri="{FF2B5EF4-FFF2-40B4-BE49-F238E27FC236}">
                <a16:creationId xmlns:a16="http://schemas.microsoft.com/office/drawing/2014/main" id="{258176FA-94E1-4AFB-A463-42D4A35FDA0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AEF10A-6952-47A5-8B67-7BE57B221664}"/>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405790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BB46D0-AB1E-458D-9348-2109D3C14F2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1E27F20-C4A3-4FF8-AD55-3E4AD004A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D3DC036-889C-47CF-862F-2BEFFE417EE2}"/>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5" name="바닥글 개체 틀 4">
            <a:extLst>
              <a:ext uri="{FF2B5EF4-FFF2-40B4-BE49-F238E27FC236}">
                <a16:creationId xmlns:a16="http://schemas.microsoft.com/office/drawing/2014/main" id="{1C1E5B33-7CA7-4F69-8DAB-7ADB92357D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B7AFF4F-F1B7-4C3F-B13A-845E3BA2D077}"/>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56231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5DCFC2-910F-4D94-AE7C-297E345002E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C062CD0-ACD1-4249-81D1-A31EDF92B9E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18074B1-471C-4FC2-A3AC-476DA9E092C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DE1C263-C34E-43BF-8D5E-468E5D17C690}"/>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6" name="바닥글 개체 틀 5">
            <a:extLst>
              <a:ext uri="{FF2B5EF4-FFF2-40B4-BE49-F238E27FC236}">
                <a16:creationId xmlns:a16="http://schemas.microsoft.com/office/drawing/2014/main" id="{5A01DB84-E48F-4744-91D5-456B3087F34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867ADF-F576-45AE-AD61-0DA4425CB755}"/>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69785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B5C76A-599A-4AE6-B231-BB94117C4E1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BF687DF-3B3A-41B6-AB65-920179720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0D3EF07-F7CF-4B18-9142-75F99D77F97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65BA7E2-9E28-4A6D-87EF-5E79F67EA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81BF80B-2378-484B-BB31-8FFB851A58D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64DB71-4FAC-4DD8-8D9E-EC14431230DB}"/>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8" name="바닥글 개체 틀 7">
            <a:extLst>
              <a:ext uri="{FF2B5EF4-FFF2-40B4-BE49-F238E27FC236}">
                <a16:creationId xmlns:a16="http://schemas.microsoft.com/office/drawing/2014/main" id="{837B756E-0D77-441B-8CF7-F4234F8F36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90260F5-6DF3-40E7-A230-D0883096BC8C}"/>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42573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72C24E-1EBC-4A78-8EF4-BEEA48F986D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3012962-13E8-48DB-93FA-15E5D938626C}"/>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4" name="바닥글 개체 틀 3">
            <a:extLst>
              <a:ext uri="{FF2B5EF4-FFF2-40B4-BE49-F238E27FC236}">
                <a16:creationId xmlns:a16="http://schemas.microsoft.com/office/drawing/2014/main" id="{E9035A62-68D8-4667-A8D3-C7153553DF6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58A5C3A-0F54-4CFE-97A7-DD75FC7C86F2}"/>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70511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CD41B59-7C88-447F-954C-7522939BB4DB}"/>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3" name="바닥글 개체 틀 2">
            <a:extLst>
              <a:ext uri="{FF2B5EF4-FFF2-40B4-BE49-F238E27FC236}">
                <a16:creationId xmlns:a16="http://schemas.microsoft.com/office/drawing/2014/main" id="{F4C408D5-AC9B-4485-B5B8-CDCE134B18B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3552B45-B2E1-40A5-B582-8062183F5D4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97797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CACFD-3A36-4D4C-8A2F-F7BF991797F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E45EAE4-438C-4A0A-B1C4-064085163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E8B6D14-5AC3-4D00-B108-86E836028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F5E182B-552C-4C65-9F07-CF88BA8ABC2E}"/>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6" name="바닥글 개체 틀 5">
            <a:extLst>
              <a:ext uri="{FF2B5EF4-FFF2-40B4-BE49-F238E27FC236}">
                <a16:creationId xmlns:a16="http://schemas.microsoft.com/office/drawing/2014/main" id="{E478C8F2-2DF5-4514-BA19-1229418BAA1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B3AB8D9-EB88-499C-B0A9-40B50E122AB9}"/>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50737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1F136E-AF63-4C3F-8493-B0BFBE10EF4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20643D6-AC30-43D9-8FB9-A1F562534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CE30E01-2DB2-4226-A5A9-9A8BA4A88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66F9FB7-CEC7-493D-8764-620B44270DAD}"/>
              </a:ext>
            </a:extLst>
          </p:cNvPr>
          <p:cNvSpPr>
            <a:spLocks noGrp="1"/>
          </p:cNvSpPr>
          <p:nvPr>
            <p:ph type="dt" sz="half" idx="10"/>
          </p:nvPr>
        </p:nvSpPr>
        <p:spPr/>
        <p:txBody>
          <a:bodyPr/>
          <a:lstStyle/>
          <a:p>
            <a:fld id="{B271FF3B-60E5-4338-83A0-34CC4E37C1FA}" type="datetimeFigureOut">
              <a:rPr lang="ko-KR" altLang="en-US" smtClean="0"/>
              <a:t>2021-05-07</a:t>
            </a:fld>
            <a:endParaRPr lang="ko-KR" altLang="en-US"/>
          </a:p>
        </p:txBody>
      </p:sp>
      <p:sp>
        <p:nvSpPr>
          <p:cNvPr id="6" name="바닥글 개체 틀 5">
            <a:extLst>
              <a:ext uri="{FF2B5EF4-FFF2-40B4-BE49-F238E27FC236}">
                <a16:creationId xmlns:a16="http://schemas.microsoft.com/office/drawing/2014/main" id="{691C2B1C-1516-45D2-A785-421EC7B8921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F247ECA-29A7-4133-A2D7-1BB0AA1C76C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5446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A714BDD-4399-4B13-9E07-560D90377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E897531-3C9D-4950-8F8B-5145C2485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FBC346-9427-4053-8122-9366BF5AE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1FF3B-60E5-4338-83A0-34CC4E37C1FA}" type="datetimeFigureOut">
              <a:rPr lang="ko-KR" altLang="en-US" smtClean="0"/>
              <a:t>2021-05-07</a:t>
            </a:fld>
            <a:endParaRPr lang="ko-KR" altLang="en-US"/>
          </a:p>
        </p:txBody>
      </p:sp>
      <p:sp>
        <p:nvSpPr>
          <p:cNvPr id="5" name="바닥글 개체 틀 4">
            <a:extLst>
              <a:ext uri="{FF2B5EF4-FFF2-40B4-BE49-F238E27FC236}">
                <a16:creationId xmlns:a16="http://schemas.microsoft.com/office/drawing/2014/main" id="{9621F78C-98C0-4608-A4FD-ADB9BFE85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C18D446-C473-4A56-9035-EADDE98E2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73749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94.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54ED7-A3CE-4028-9E2B-84B015DAF4AD}"/>
              </a:ext>
            </a:extLst>
          </p:cNvPr>
          <p:cNvSpPr>
            <a:spLocks noGrp="1"/>
          </p:cNvSpPr>
          <p:nvPr>
            <p:ph type="ctrTitle"/>
          </p:nvPr>
        </p:nvSpPr>
        <p:spPr/>
        <p:txBody>
          <a:bodyPr/>
          <a:lstStyle/>
          <a:p>
            <a:r>
              <a:rPr lang="ko-KR" altLang="en-US" dirty="0"/>
              <a:t>국방 사이버 보안</a:t>
            </a:r>
          </a:p>
        </p:txBody>
      </p:sp>
      <p:sp>
        <p:nvSpPr>
          <p:cNvPr id="3" name="부제목 2">
            <a:extLst>
              <a:ext uri="{FF2B5EF4-FFF2-40B4-BE49-F238E27FC236}">
                <a16:creationId xmlns:a16="http://schemas.microsoft.com/office/drawing/2014/main" id="{BF28E963-D80D-4895-AD6C-EC0AD5D78C42}"/>
              </a:ext>
            </a:extLst>
          </p:cNvPr>
          <p:cNvSpPr>
            <a:spLocks noGrp="1"/>
          </p:cNvSpPr>
          <p:nvPr>
            <p:ph type="subTitle" idx="1"/>
          </p:nvPr>
        </p:nvSpPr>
        <p:spPr/>
        <p:txBody>
          <a:bodyPr/>
          <a:lstStyle/>
          <a:p>
            <a:r>
              <a:rPr lang="en-US" altLang="ko-KR" dirty="0"/>
              <a:t>7</a:t>
            </a:r>
            <a:r>
              <a:rPr lang="ko-KR" altLang="en-US" dirty="0"/>
              <a:t>주차</a:t>
            </a:r>
          </a:p>
        </p:txBody>
      </p:sp>
    </p:spTree>
    <p:extLst>
      <p:ext uri="{BB962C8B-B14F-4D97-AF65-F5344CB8AC3E}">
        <p14:creationId xmlns:p14="http://schemas.microsoft.com/office/powerpoint/2010/main" val="248864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193FAE9-065B-4D58-935B-02084A31775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3288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8D441FC0-3FF2-45C1-9314-CDB4120A70C9}"/>
              </a:ext>
            </a:extLst>
          </p:cNvPr>
          <p:cNvPicPr>
            <a:picLocks noChangeAspect="1"/>
          </p:cNvPicPr>
          <p:nvPr/>
        </p:nvPicPr>
        <p:blipFill>
          <a:blip r:embed="rId2"/>
          <a:stretch>
            <a:fillRect/>
          </a:stretch>
        </p:blipFill>
        <p:spPr>
          <a:xfrm>
            <a:off x="923304" y="1105065"/>
            <a:ext cx="4143375" cy="3009900"/>
          </a:xfrm>
          <a:prstGeom prst="rect">
            <a:avLst/>
          </a:prstGeom>
        </p:spPr>
      </p:pic>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9637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ENIGMAISAHIGHLYTECHNICALLYDESIGNEDMACHINETHEPROBLEMISWEARETRYINGTOBEATTHISMACHINEWITHHUMANSWHATIFONLYOTHERMACHINESCOULDBEATTHISMACHINESOMETIMESSOMEONEYOUNEVEREVENTHOUGHTOFBECAUSETHEYDOTHINGSTHATNOONETHOUGHTOF</a:t>
            </a:r>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Enigma is a </a:t>
            </a:r>
            <a:r>
              <a:rPr lang="en-US" altLang="ko-KR" sz="1000"/>
              <a:t>highly technically designed machine.</a:t>
            </a:r>
            <a:endParaRPr lang="en-US" altLang="ko-KR" sz="1000" dirty="0"/>
          </a:p>
          <a:p>
            <a:pPr>
              <a:lnSpc>
                <a:spcPct val="140000"/>
              </a:lnSpc>
            </a:pPr>
            <a:r>
              <a:rPr lang="en-US" altLang="ko-KR" sz="1000"/>
              <a:t>The problem </a:t>
            </a:r>
            <a:r>
              <a:rPr lang="en-US" altLang="ko-KR" sz="1000" dirty="0"/>
              <a:t>is</a:t>
            </a:r>
            <a:r>
              <a:rPr lang="en-US" altLang="ko-KR" sz="1000"/>
              <a:t>, we are </a:t>
            </a:r>
            <a:r>
              <a:rPr lang="en-US" altLang="ko-KR" sz="1000" dirty="0"/>
              <a:t>trying </a:t>
            </a:r>
            <a:r>
              <a:rPr lang="en-US" altLang="ko-KR" sz="1000"/>
              <a:t>to beat this machine </a:t>
            </a:r>
            <a:r>
              <a:rPr lang="en-US" altLang="ko-KR" sz="1000" dirty="0"/>
              <a:t>with humans.</a:t>
            </a:r>
          </a:p>
          <a:p>
            <a:pPr>
              <a:lnSpc>
                <a:spcPct val="140000"/>
              </a:lnSpc>
            </a:pPr>
            <a:r>
              <a:rPr lang="en-US" altLang="ko-KR" sz="1000" dirty="0"/>
              <a:t>What if </a:t>
            </a:r>
            <a:r>
              <a:rPr lang="en-US" altLang="ko-KR" sz="1000"/>
              <a:t>only other machines could beat this machine?</a:t>
            </a:r>
            <a:endParaRPr lang="en-US" altLang="ko-KR" sz="1000" dirty="0"/>
          </a:p>
          <a:p>
            <a:pPr>
              <a:lnSpc>
                <a:spcPct val="140000"/>
              </a:lnSpc>
            </a:pPr>
            <a:r>
              <a:rPr lang="en-US" altLang="ko-KR" sz="1000"/>
              <a:t>Sometimes someone you never even </a:t>
            </a:r>
            <a:r>
              <a:rPr lang="en-US" altLang="ko-KR" sz="1000" dirty="0"/>
              <a:t>thought of</a:t>
            </a:r>
          </a:p>
          <a:p>
            <a:pPr>
              <a:lnSpc>
                <a:spcPct val="140000"/>
              </a:lnSpc>
            </a:pPr>
            <a:r>
              <a:rPr lang="en-US" altLang="ko-KR" sz="1000"/>
              <a:t>Because they </a:t>
            </a:r>
            <a:r>
              <a:rPr lang="en-US" altLang="ko-KR" sz="1000" dirty="0"/>
              <a:t>do things that </a:t>
            </a:r>
            <a:r>
              <a:rPr lang="en-US" altLang="ko-KR" sz="1000"/>
              <a:t>no one </a:t>
            </a:r>
            <a:r>
              <a:rPr lang="en-US" altLang="ko-KR" sz="1000" dirty="0"/>
              <a:t>thought of.</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err="1"/>
              <a:t>에니그마는</a:t>
            </a:r>
            <a:r>
              <a:rPr lang="ko-KR" altLang="en-US" sz="1000" dirty="0"/>
              <a:t> 고도의 기술로 설계된 기계예요</a:t>
            </a:r>
            <a:r>
              <a:rPr lang="en-US" altLang="ko-KR" sz="1000" dirty="0"/>
              <a:t>.</a:t>
            </a:r>
          </a:p>
          <a:p>
            <a:pPr>
              <a:lnSpc>
                <a:spcPct val="140000"/>
              </a:lnSpc>
            </a:pPr>
            <a:r>
              <a:rPr lang="ko-KR" altLang="en-US" sz="1000" dirty="0"/>
              <a:t>문제는 우리가 사람으로 이 기계를 이기려 하는 거죠</a:t>
            </a:r>
            <a:r>
              <a:rPr lang="en-US" altLang="ko-KR" sz="1000" dirty="0"/>
              <a:t>.</a:t>
            </a:r>
          </a:p>
          <a:p>
            <a:pPr>
              <a:lnSpc>
                <a:spcPct val="140000"/>
              </a:lnSpc>
            </a:pPr>
            <a:r>
              <a:rPr lang="ko-KR" altLang="en-US" sz="1000" dirty="0"/>
              <a:t>만일 다른 기계만이 이 기계를 이길 수 </a:t>
            </a:r>
            <a:r>
              <a:rPr lang="ko-KR" altLang="en-US" sz="1000" dirty="0" err="1"/>
              <a:t>있다면요</a:t>
            </a:r>
            <a:r>
              <a:rPr lang="en-US" altLang="ko-KR" sz="1000" dirty="0"/>
              <a:t>?</a:t>
            </a:r>
          </a:p>
          <a:p>
            <a:pPr>
              <a:lnSpc>
                <a:spcPct val="140000"/>
              </a:lnSpc>
            </a:pPr>
            <a:r>
              <a:rPr lang="ko-KR" altLang="en-US" sz="1000" dirty="0"/>
              <a:t>가끔은 생각지도 못한 누군가가</a:t>
            </a:r>
          </a:p>
          <a:p>
            <a:pPr>
              <a:lnSpc>
                <a:spcPct val="140000"/>
              </a:lnSpc>
            </a:pPr>
            <a:r>
              <a:rPr lang="ko-KR" altLang="en-US" sz="1000" dirty="0"/>
              <a:t>누구도 </a:t>
            </a:r>
            <a:r>
              <a:rPr lang="ko-KR" altLang="en-US" sz="1000" dirty="0" err="1"/>
              <a:t>생각지</a:t>
            </a:r>
            <a:r>
              <a:rPr lang="ko-KR" altLang="en-US" sz="1000" dirty="0"/>
              <a:t> 못한 일을 </a:t>
            </a:r>
            <a:r>
              <a:rPr lang="ko-KR" altLang="en-US" sz="1000" dirty="0" err="1"/>
              <a:t>해내니깐요</a:t>
            </a:r>
            <a:r>
              <a:rPr lang="en-US" altLang="ko-KR" sz="1000" dirty="0"/>
              <a:t>.</a:t>
            </a:r>
            <a:endParaRPr lang="ko-KR" altLang="en-US" sz="1000" dirty="0"/>
          </a:p>
        </p:txBody>
      </p:sp>
      <p:grpSp>
        <p:nvGrpSpPr>
          <p:cNvPr id="6" name="그룹 5">
            <a:extLst>
              <a:ext uri="{FF2B5EF4-FFF2-40B4-BE49-F238E27FC236}">
                <a16:creationId xmlns:a16="http://schemas.microsoft.com/office/drawing/2014/main" id="{F3871165-E600-43E1-850A-A80FBA404116}"/>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4AA4D715-85BA-4552-8843-05CCC093FC6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9CA405D-D9A5-47E4-865A-1C6BFC431BA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E2A67193-6CBE-4B0C-804E-86CA4560982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화살표: 오른쪽 9">
            <a:hlinkClick r:id="" action="ppaction://noaction"/>
            <a:extLst>
              <a:ext uri="{FF2B5EF4-FFF2-40B4-BE49-F238E27FC236}">
                <a16:creationId xmlns:a16="http://schemas.microsoft.com/office/drawing/2014/main" id="{F3666324-9DA2-4FAD-B07D-A6A5DF9DF3BF}"/>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61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영화</a:t>
            </a:r>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화살표: 오른쪽 17">
            <a:hlinkClick r:id="" action="ppaction://noaction"/>
            <a:extLst>
              <a:ext uri="{FF2B5EF4-FFF2-40B4-BE49-F238E27FC236}">
                <a16:creationId xmlns:a16="http://schemas.microsoft.com/office/drawing/2014/main" id="{605D5655-CB9C-4B72-94BE-B0E38F31EAD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1688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구조</a:t>
            </a:r>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화살표: 오른쪽 19">
            <a:hlinkClick r:id="" action="ppaction://noaction"/>
            <a:extLst>
              <a:ext uri="{FF2B5EF4-FFF2-40B4-BE49-F238E27FC236}">
                <a16:creationId xmlns:a16="http://schemas.microsoft.com/office/drawing/2014/main" id="{F6D7BD68-3F26-4242-8396-337C715358EB}"/>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7188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해독</a:t>
            </a:r>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화살표: 오른쪽 30">
            <a:hlinkClick r:id="" action="ppaction://noaction"/>
            <a:extLst>
              <a:ext uri="{FF2B5EF4-FFF2-40B4-BE49-F238E27FC236}">
                <a16:creationId xmlns:a16="http://schemas.microsoft.com/office/drawing/2014/main" id="{8DD32415-C5D7-479E-ACC1-08BD02A66F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224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이과주의] 숫자의 원자 소수의 비밀을 아는자가 세상을 지배한다 - 인스티즈(instiz) 인티포털">
            <a:extLst>
              <a:ext uri="{FF2B5EF4-FFF2-40B4-BE49-F238E27FC236}">
                <a16:creationId xmlns:a16="http://schemas.microsoft.com/office/drawing/2014/main" id="{C24BD2E2-B7CC-4595-B403-281CAA2FE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32212"/>
            <a:ext cx="2950195" cy="20949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ON CTF - WEB Essential">
            <a:extLst>
              <a:ext uri="{FF2B5EF4-FFF2-40B4-BE49-F238E27FC236}">
                <a16:creationId xmlns:a16="http://schemas.microsoft.com/office/drawing/2014/main" id="{FC9B21D7-D404-448F-8C78-1A51153E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79" y="1829778"/>
            <a:ext cx="8055177" cy="45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2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en-US" altLang="ko-KR" sz="1000" kern="0" spc="0" dirty="0">
                <a:solidFill>
                  <a:srgbClr val="000000"/>
                </a:solidFill>
                <a:effectLst/>
                <a:latin typeface="맑은 고딕" panose="020B0503020000020004" pitchFamily="50" charset="-127"/>
                <a:ea typeface="맑은 고딕" panose="020B0503020000020004" pitchFamily="50" charset="-127"/>
              </a:rPr>
              <a:t>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공개키 </a:t>
            </a:r>
            <a:r>
              <a:rPr lang="en-US" altLang="ko-KR" sz="1000" kern="0" dirty="0">
                <a:solidFill>
                  <a:srgbClr val="000000"/>
                </a:solidFill>
                <a:latin typeface="맑은 고딕" panose="020B0503020000020004" pitchFamily="50" charset="-127"/>
                <a:ea typeface="맑은 고딕" panose="020B0503020000020004" pitchFamily="50" charset="-127"/>
              </a:rPr>
              <a:t>: 1cf0f8fb,7dc31bad2e800fecea8ccdbe7d782543</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개인키 </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en-US" altLang="ko-KR" sz="700" kern="0" dirty="0">
                <a:solidFill>
                  <a:srgbClr val="000000"/>
                </a:solidFill>
                <a:latin typeface="맑은 고딕" panose="020B0503020000020004" pitchFamily="50" charset="-127"/>
                <a:ea typeface="맑은 고딕" panose="020B0503020000020004" pitchFamily="50" charset="-127"/>
              </a:rPr>
              <a:t>60d25ed35773fee4f0889ad4906d3d33,7dc31bad2e800fecea8ccdbe7d782543</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알고리즘을 이해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6969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20000"/>
          </a:bodyPr>
          <a:lstStyle/>
          <a:p>
            <a:pPr marL="0" indent="0">
              <a:buNone/>
            </a:pPr>
            <a:r>
              <a:rPr lang="en-US" altLang="ko-KR" b="0" i="0" dirty="0">
                <a:solidFill>
                  <a:srgbClr val="000000"/>
                </a:solidFill>
                <a:effectLst/>
                <a:latin typeface="Nanum Gothic"/>
              </a:rPr>
              <a:t>35526a2811d3cacd8f93d7cfa6faf3435f0769d7ad66e8d9fe2d27803c22afcb3fee9605697d13973dce06f9df346aa9502362fa487357d234726b6cdf5e305e71b8aa3ead7ba2c323c91f9d0232498232c7888def1ff114a798e4d08292f653315456c0fcde3e04c3a3e0149e067c344b1dd225321a67bd05708d8b2d1f66d810534939d3bcb66ab5656372697511ad50db9e6c2306f0d9009fb1b8bd0938a819889e57866368d036a6d0c535d7ad23426d646e000d76af6617f56eb5b5d34337d6c96e7592aa554d5dd9518a8a7fd7527772e80ac9a75157d3c111763e4ab945f821916344b02430694bbc58001fc85787b4aed375f03bf57f173044461ff85d075be723d2f8eb654a0c19f8c3a7df60bba221e3fecb2f75695442faae0ee149eca8f2af50888ada8343f2d2aad1ed53afa26a6ab7780236d1649d2118961712f6606adac1fad15a7ca495a1e0562e41cc73a8b9b83281c92d324fa172ca9e0fcfa8ad6e509441695ee2024842086b26cf5ad61b9dcd89c2d0f91dca9ffc7077bc48447892e5a553f101bd812821241c51816d5b566d7a8440390ba1e081770b015d83433337563c8588e6894610133741d0c822e2a692718d0bd3f749db35</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AAC1F2C-C296-4C34-B4C9-AE46D61AF0F7}"/>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CB947AEB-8019-4A52-92AA-EDAD64BB9B0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2E2B709F-5ED5-4A84-BFE6-31AE91C8421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627E00-B574-4B23-93D9-91D1799664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0F57C1CE-F939-4200-8192-36BE8C5E3EE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465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개인키와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EE699C98-5ECA-42BF-947E-FD7EE96DF9E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00899DB7-DEAC-45A3-A2B7-E6B0FE242635}"/>
              </a:ext>
            </a:extLst>
          </p:cNvPr>
          <p:cNvPicPr>
            <a:picLocks noChangeAspect="1"/>
          </p:cNvPicPr>
          <p:nvPr/>
        </p:nvPicPr>
        <p:blipFill>
          <a:blip r:embed="rId2"/>
          <a:stretch>
            <a:fillRect/>
          </a:stretch>
        </p:blipFill>
        <p:spPr>
          <a:xfrm>
            <a:off x="412521" y="808264"/>
            <a:ext cx="5494150" cy="4397149"/>
          </a:xfrm>
          <a:prstGeom prst="rect">
            <a:avLst/>
          </a:prstGeom>
        </p:spPr>
      </p:pic>
    </p:spTree>
    <p:extLst>
      <p:ext uri="{BB962C8B-B14F-4D97-AF65-F5344CB8AC3E}">
        <p14:creationId xmlns:p14="http://schemas.microsoft.com/office/powerpoint/2010/main" val="329286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extLst>
              <p:ext uri="{D42A27DB-BD31-4B8C-83A1-F6EECF244321}">
                <p14:modId xmlns:p14="http://schemas.microsoft.com/office/powerpoint/2010/main" val="4201399250"/>
              </p:ext>
            </p:extLst>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fontAlgn="base" latinLnBrk="0">
                        <a:lnSpc>
                          <a:spcPct val="150000"/>
                        </a:lnSpc>
                        <a:spcBef>
                          <a:spcPts val="0"/>
                        </a:spcBef>
                        <a:spcAft>
                          <a:spcPts val="0"/>
                        </a:spcAft>
                      </a:pPr>
                      <a:r>
                        <a:rPr lang="en-US" altLang="ko-KR" sz="1400" kern="0" spc="0" dirty="0">
                          <a:solidFill>
                            <a:srgbClr val="000000"/>
                          </a:solidFill>
                          <a:effectLst/>
                          <a:latin typeface="바탕" panose="02030600000101010101" pitchFamily="18" charset="-127"/>
                          <a:ea typeface="바탕" panose="02030600000101010101" pitchFamily="18" charset="-127"/>
                        </a:rPr>
                        <a:t>• </a:t>
                      </a:r>
                      <a:r>
                        <a:rPr lang="ko-KR" altLang="en-US" sz="1400" kern="0" spc="0" dirty="0" err="1">
                          <a:solidFill>
                            <a:srgbClr val="000000"/>
                          </a:solidFill>
                          <a:effectLst/>
                          <a:latin typeface="휴먼명조"/>
                          <a:ea typeface="휴먼명조"/>
                        </a:rPr>
                        <a:t>시저</a:t>
                      </a:r>
                      <a:r>
                        <a:rPr lang="en-US" altLang="ko-KR" sz="1400" kern="0" spc="0" dirty="0">
                          <a:solidFill>
                            <a:srgbClr val="000000"/>
                          </a:solidFill>
                          <a:effectLst/>
                          <a:latin typeface="휴먼명조"/>
                          <a:ea typeface="휴먼명조"/>
                        </a:rPr>
                        <a:t>, </a:t>
                      </a:r>
                      <a:r>
                        <a:rPr lang="ko-KR" altLang="en-US" sz="1400" kern="0" spc="0" dirty="0" err="1">
                          <a:solidFill>
                            <a:srgbClr val="000000"/>
                          </a:solidFill>
                          <a:effectLst/>
                          <a:latin typeface="휴먼명조"/>
                          <a:ea typeface="휴먼명조"/>
                        </a:rPr>
                        <a:t>비즈네르</a:t>
                      </a:r>
                      <a:r>
                        <a:rPr lang="en-US" altLang="ko-KR" sz="1400" kern="0" spc="0" dirty="0">
                          <a:solidFill>
                            <a:srgbClr val="000000"/>
                          </a:solidFill>
                          <a:effectLst/>
                          <a:latin typeface="휴먼명조"/>
                          <a:ea typeface="휴먼명조"/>
                        </a:rPr>
                        <a:t>, </a:t>
                      </a:r>
                      <a:r>
                        <a:rPr lang="en-US" altLang="ko-KR" sz="1400" kern="0" spc="0" dirty="0" err="1">
                          <a:solidFill>
                            <a:srgbClr val="000000"/>
                          </a:solidFill>
                          <a:effectLst/>
                          <a:latin typeface="휴먼명조"/>
                          <a:ea typeface="휴먼명조"/>
                        </a:rPr>
                        <a:t>rsa</a:t>
                      </a: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r>
                        <a:rPr lang="ko-KR" altLang="en-US" sz="1200" kern="0" spc="0" dirty="0">
                          <a:solidFill>
                            <a:srgbClr val="000000"/>
                          </a:solidFill>
                          <a:effectLst/>
                          <a:latin typeface="돋움" panose="020B0600000101010101" pitchFamily="50" charset="-127"/>
                          <a:ea typeface="돋움" panose="020B0600000101010101" pitchFamily="50" charset="-127"/>
                        </a:rPr>
                        <a:t>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암호 실습</a:t>
            </a:r>
            <a:endParaRPr lang="ko-KR" altLang="en-US" dirty="0"/>
          </a:p>
        </p:txBody>
      </p:sp>
    </p:spTree>
    <p:extLst>
      <p:ext uri="{BB962C8B-B14F-4D97-AF65-F5344CB8AC3E}">
        <p14:creationId xmlns:p14="http://schemas.microsoft.com/office/powerpoint/2010/main" val="269155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 is </a:t>
            </a:r>
            <a:r>
              <a:rPr lang="en-US" altLang="ko-KR" sz="1000"/>
              <a:t>a public-key cryptosystem </a:t>
            </a:r>
            <a:r>
              <a:rPr lang="en-US" altLang="ko-KR" sz="1000" dirty="0"/>
              <a:t>that </a:t>
            </a:r>
            <a:r>
              <a:rPr lang="en-US" altLang="ko-KR" sz="1000"/>
              <a:t>is widely used for secure </a:t>
            </a:r>
            <a:r>
              <a:rPr lang="en-US" altLang="ko-KR" sz="1000" dirty="0"/>
              <a:t>data transmission. It is </a:t>
            </a:r>
            <a:r>
              <a:rPr lang="en-US" altLang="ko-KR" sz="1000"/>
              <a:t>also one of the oldest. The </a:t>
            </a:r>
            <a:r>
              <a:rPr lang="en-US" altLang="ko-KR" sz="1000" dirty="0"/>
              <a:t>acronym </a:t>
            </a:r>
            <a:r>
              <a:rPr lang="en-US" altLang="ko-KR" sz="1000"/>
              <a:t>RSA comes from the surnames </a:t>
            </a:r>
            <a:r>
              <a:rPr lang="en-US" altLang="ko-KR" sz="1000" dirty="0"/>
              <a:t>of </a:t>
            </a:r>
            <a:r>
              <a:rPr lang="en-US" altLang="ko-KR" sz="1000"/>
              <a:t>Ron Rivest</a:t>
            </a:r>
            <a:r>
              <a:rPr lang="en-US" altLang="ko-KR" sz="1000" dirty="0"/>
              <a:t>, Adi Shamir, </a:t>
            </a:r>
            <a:r>
              <a:rPr lang="en-US" altLang="ko-KR" sz="1000"/>
              <a:t>and Leonard Adleman</a:t>
            </a:r>
            <a:r>
              <a:rPr lang="en-US" altLang="ko-KR" sz="1000" dirty="0"/>
              <a:t>, who </a:t>
            </a:r>
            <a:r>
              <a:rPr lang="en-US" altLang="ko-KR" sz="1000"/>
              <a:t>publicly described the </a:t>
            </a:r>
            <a:r>
              <a:rPr lang="en-US" altLang="ko-KR" sz="1000" dirty="0"/>
              <a:t>algorithm in 1977. </a:t>
            </a:r>
            <a:r>
              <a:rPr lang="en-US" altLang="ko-KR" sz="1000"/>
              <a:t>An equivalent system was developed secretly</a:t>
            </a:r>
            <a:r>
              <a:rPr lang="en-US" altLang="ko-KR" sz="1000" dirty="0"/>
              <a:t>, in 1973 at GCHQ </a:t>
            </a:r>
            <a:r>
              <a:rPr lang="en-US" altLang="ko-KR" sz="1000"/>
              <a:t>by the English mathematician </a:t>
            </a:r>
            <a:r>
              <a:rPr lang="en-US" altLang="ko-KR" sz="1000" dirty="0"/>
              <a:t>Clifford Cocks. </a:t>
            </a:r>
            <a:r>
              <a:rPr lang="en-US" altLang="ko-KR" sz="1000"/>
              <a:t>That system was declassified </a:t>
            </a:r>
            <a:r>
              <a:rPr lang="en-US" altLang="ko-KR" sz="1000" dirty="0"/>
              <a:t>in 1997.</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a:t>
            </a:r>
            <a:r>
              <a:rPr lang="ko-KR" altLang="en-US" sz="1000" dirty="0"/>
              <a:t>는 안전한 데이터 전송에 널리 사용되는 공개 키 암호화 시스템입니다</a:t>
            </a:r>
            <a:r>
              <a:rPr lang="en-US" altLang="ko-KR" sz="1000" dirty="0"/>
              <a:t>. </a:t>
            </a:r>
          </a:p>
          <a:p>
            <a:pPr>
              <a:lnSpc>
                <a:spcPct val="140000"/>
              </a:lnSpc>
            </a:pPr>
            <a:r>
              <a:rPr lang="ko-KR" altLang="en-US" sz="1000" dirty="0"/>
              <a:t>또한 가장 오래된 것 중 하나입니다</a:t>
            </a:r>
            <a:r>
              <a:rPr lang="en-US" altLang="ko-KR" sz="1000" dirty="0"/>
              <a:t>. </a:t>
            </a:r>
          </a:p>
          <a:p>
            <a:pPr>
              <a:lnSpc>
                <a:spcPct val="140000"/>
              </a:lnSpc>
            </a:pPr>
            <a:r>
              <a:rPr lang="en-US" altLang="ko-KR" sz="1000" dirty="0"/>
              <a:t>RSA</a:t>
            </a:r>
            <a:r>
              <a:rPr lang="ko-KR" altLang="en-US" sz="1000" dirty="0"/>
              <a:t>의 약어는 </a:t>
            </a:r>
            <a:r>
              <a:rPr lang="en-US" altLang="ko-KR" sz="1000"/>
              <a:t>Ron Rivest</a:t>
            </a:r>
            <a:r>
              <a:rPr lang="en-US" altLang="ko-KR" sz="1000" dirty="0"/>
              <a:t>, Adi Shamir </a:t>
            </a:r>
            <a:r>
              <a:rPr lang="ko-KR" altLang="en-US" sz="1000"/>
              <a:t>및 </a:t>
            </a:r>
            <a:r>
              <a:rPr lang="en-US" altLang="ko-KR" sz="1000"/>
              <a:t>Leonard Adleman</a:t>
            </a:r>
            <a:r>
              <a:rPr lang="ko-KR" altLang="en-US" sz="1000" dirty="0"/>
              <a:t>의 성에서 유래되었으며 </a:t>
            </a:r>
            <a:r>
              <a:rPr lang="en-US" altLang="ko-KR" sz="1000" dirty="0"/>
              <a:t>1977 </a:t>
            </a:r>
            <a:r>
              <a:rPr lang="ko-KR" altLang="en-US" sz="1000" dirty="0"/>
              <a:t>년 알고리즘을 공개적으로 설명했습니다</a:t>
            </a:r>
            <a:r>
              <a:rPr lang="en-US" altLang="ko-KR" sz="1000" dirty="0"/>
              <a:t>. </a:t>
            </a:r>
          </a:p>
          <a:p>
            <a:pPr>
              <a:lnSpc>
                <a:spcPct val="140000"/>
              </a:lnSpc>
            </a:pPr>
            <a:r>
              <a:rPr lang="en-US" altLang="ko-KR" sz="1000" dirty="0"/>
              <a:t>1973 </a:t>
            </a:r>
            <a:r>
              <a:rPr lang="ko-KR" altLang="en-US" sz="1000" dirty="0"/>
              <a:t>년 </a:t>
            </a:r>
            <a:r>
              <a:rPr lang="en-US" altLang="ko-KR" sz="1000" dirty="0"/>
              <a:t>GCHQ</a:t>
            </a:r>
            <a:r>
              <a:rPr lang="ko-KR" altLang="en-US" sz="1000" dirty="0"/>
              <a:t>에서 영어 수학자 </a:t>
            </a:r>
            <a:r>
              <a:rPr lang="en-US" altLang="ko-KR" sz="1000" dirty="0"/>
              <a:t>Clifford Cocks</a:t>
            </a:r>
            <a:r>
              <a:rPr lang="ko-KR" altLang="en-US" sz="1000" dirty="0"/>
              <a:t>에 의해 동일한 시스템이 비밀리에 개발되었습니다</a:t>
            </a:r>
            <a:r>
              <a:rPr lang="en-US" altLang="ko-KR" sz="1000" dirty="0"/>
              <a:t>. </a:t>
            </a:r>
          </a:p>
          <a:p>
            <a:pPr>
              <a:lnSpc>
                <a:spcPct val="140000"/>
              </a:lnSpc>
            </a:pPr>
            <a:r>
              <a:rPr lang="ko-KR" altLang="en-US" sz="1000" dirty="0"/>
              <a:t>이 시스템은 </a:t>
            </a:r>
            <a:r>
              <a:rPr lang="en-US" altLang="ko-KR" sz="1000" dirty="0"/>
              <a:t>1997 </a:t>
            </a:r>
            <a:r>
              <a:rPr lang="ko-KR" altLang="en-US" sz="1000" dirty="0"/>
              <a:t>년에 기밀 해제되었습니다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C5CB22E9-D2EB-40BC-83E5-EC54F73018DD}"/>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2D15D188-5FAF-446C-9A32-7802A783869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24F37F7-9516-4A31-B468-9928EFBC1354}"/>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9C913433-6294-454D-9630-85D288C73BDB}"/>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09854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a:t>카이사르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en-US" altLang="ko-KR" sz="1200" b="1" kern="0" spc="200" dirty="0">
              <a:solidFill>
                <a:schemeClr val="accent2">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웹</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83C859F-4679-4F41-81E4-4619151BD311}"/>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41B2ADB4-A20C-4DB6-BA32-1D2F701E51A4}"/>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B6992D03-918D-4C56-9BFF-4551E039B0B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9A4508D9-2773-4F30-B65F-DF280C87AF1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44FCD52B-66EE-4E35-BC3A-B14AF08CC4F6}"/>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실행 단추: 문서 33">
            <a:hlinkClick r:id="rId6" action="ppaction://hlinkfile"/>
            <a:extLst>
              <a:ext uri="{FF2B5EF4-FFF2-40B4-BE49-F238E27FC236}">
                <a16:creationId xmlns:a16="http://schemas.microsoft.com/office/drawing/2014/main" id="{AE0D57D3-7913-4FAC-829A-BD9E2F38A6D8}"/>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6306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5A1716A7-D52B-4418-809F-03E42E93D979}"/>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72B9B7E8-7FE7-4552-B3C4-890F69F6B8B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0E3CE64E-598B-4F39-9D34-3336FA8A7642}"/>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11F71078-63CA-4C03-8329-A0F11B7B404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E6AECC6-AF7A-4C46-8D63-ED8E1E87A18A}"/>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5188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marL="228600" indent="-228600">
              <a:lnSpc>
                <a:spcPct val="140000"/>
              </a:lnSpc>
              <a:buAutoNum type="arabicPeriod"/>
            </a:pPr>
            <a:r>
              <a:rPr lang="en-US" altLang="ko-KR" sz="1000"/>
              <a:t>Ciphertext </a:t>
            </a:r>
            <a:r>
              <a:rPr lang="ko-KR" altLang="en-US" sz="1000" dirty="0"/>
              <a:t>부분에 암호문을 복사 </a:t>
            </a:r>
            <a:r>
              <a:rPr lang="ko-KR" altLang="en-US" sz="1000" dirty="0" err="1"/>
              <a:t>붙혀넣기</a:t>
            </a:r>
            <a:r>
              <a:rPr lang="ko-KR" altLang="en-US" sz="1000" dirty="0"/>
              <a:t> </a:t>
            </a:r>
            <a:r>
              <a:rPr lang="ko-KR" altLang="en-US" sz="1000" dirty="0" err="1"/>
              <a:t>한후</a:t>
            </a:r>
            <a:r>
              <a:rPr lang="en-US" altLang="ko-KR" sz="1000" dirty="0"/>
              <a:t>, </a:t>
            </a:r>
            <a:r>
              <a:rPr lang="ko-KR" altLang="en-US" sz="1000" dirty="0" err="1"/>
              <a:t>엔터를</a:t>
            </a:r>
            <a:r>
              <a:rPr lang="ko-KR" altLang="en-US" sz="1000" dirty="0"/>
              <a:t> 친다</a:t>
            </a:r>
            <a:r>
              <a:rPr lang="en-US" altLang="ko-KR" sz="1000" dirty="0"/>
              <a:t>.</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0F1D7DB4-BCCA-4BEA-8ED5-BFDFB3699D5D}"/>
              </a:ext>
            </a:extLst>
          </p:cNvPr>
          <p:cNvPicPr>
            <a:picLocks noChangeAspect="1"/>
          </p:cNvPicPr>
          <p:nvPr/>
        </p:nvPicPr>
        <p:blipFill>
          <a:blip r:embed="rId2"/>
          <a:stretch>
            <a:fillRect/>
          </a:stretch>
        </p:blipFill>
        <p:spPr>
          <a:xfrm>
            <a:off x="479208" y="734600"/>
            <a:ext cx="5428611" cy="1003200"/>
          </a:xfrm>
          <a:prstGeom prst="rect">
            <a:avLst/>
          </a:prstGeom>
        </p:spPr>
      </p:pic>
      <p:grpSp>
        <p:nvGrpSpPr>
          <p:cNvPr id="6" name="그룹 5">
            <a:extLst>
              <a:ext uri="{FF2B5EF4-FFF2-40B4-BE49-F238E27FC236}">
                <a16:creationId xmlns:a16="http://schemas.microsoft.com/office/drawing/2014/main" id="{462CFA8D-6B6B-415C-B96A-26A1A5D4CDF2}"/>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EF4A2EB7-4F13-4ABA-B0C2-B70505938D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727F417-B194-4995-A062-AE526CD8897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0A85B5-42CA-4DF9-BDDE-5377F8F83FE4}"/>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8054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a:t>After receiving an order from the Senate to dismantle </a:t>
            </a:r>
            <a:r>
              <a:rPr lang="en-US" altLang="ko-KR" sz="1000" dirty="0"/>
              <a:t>all </a:t>
            </a:r>
            <a:r>
              <a:rPr lang="en-US" altLang="ko-KR" sz="1000"/>
              <a:t>of the </a:t>
            </a:r>
            <a:r>
              <a:rPr lang="en-US" altLang="ko-KR" sz="1000" dirty="0"/>
              <a:t>corps in Gaul </a:t>
            </a:r>
            <a:r>
              <a:rPr lang="en-US" altLang="ko-KR" sz="1000"/>
              <a:t>and appear in Rome, he led the </a:t>
            </a:r>
            <a:r>
              <a:rPr lang="en-US" altLang="ko-KR" sz="1000" dirty="0"/>
              <a:t>corps to </a:t>
            </a:r>
            <a:r>
              <a:rPr lang="en-US" altLang="ko-KR" sz="1000"/>
              <a:t>cross the Rubicon River</a:t>
            </a:r>
            <a:r>
              <a:rPr lang="en-US" altLang="ko-KR" sz="1000" dirty="0"/>
              <a:t>. </a:t>
            </a:r>
          </a:p>
          <a:p>
            <a:pPr>
              <a:lnSpc>
                <a:spcPct val="140000"/>
              </a:lnSpc>
            </a:pPr>
            <a:endParaRPr lang="en-US" altLang="ko-KR" sz="1000" dirty="0"/>
          </a:p>
          <a:p>
            <a:pPr>
              <a:lnSpc>
                <a:spcPct val="140000"/>
              </a:lnSpc>
            </a:pPr>
            <a:r>
              <a:rPr lang="en-US" altLang="ko-KR" sz="1000"/>
              <a:t>At the time, the Rubicon River was the border between Rome and the provinces</a:t>
            </a:r>
            <a:r>
              <a:rPr lang="en-US" altLang="ko-KR" sz="1000" dirty="0"/>
              <a:t>, and it was </a:t>
            </a:r>
            <a:r>
              <a:rPr lang="en-US" altLang="ko-KR" sz="1000"/>
              <a:t>not allowed </a:t>
            </a:r>
            <a:r>
              <a:rPr lang="en-US" altLang="ko-KR" sz="1000" dirty="0"/>
              <a:t>to </a:t>
            </a:r>
            <a:r>
              <a:rPr lang="en-US" altLang="ko-KR" sz="1000"/>
              <a:t>cross the river </a:t>
            </a:r>
            <a:r>
              <a:rPr lang="en-US" altLang="ko-KR" sz="1000" dirty="0"/>
              <a:t>with troops. </a:t>
            </a:r>
          </a:p>
          <a:p>
            <a:pPr>
              <a:lnSpc>
                <a:spcPct val="140000"/>
              </a:lnSpc>
            </a:pPr>
            <a:endParaRPr lang="en-US" altLang="ko-KR" sz="1000" dirty="0"/>
          </a:p>
          <a:p>
            <a:pPr>
              <a:lnSpc>
                <a:spcPct val="140000"/>
              </a:lnSpc>
            </a:pPr>
            <a:r>
              <a:rPr lang="en-US" altLang="ko-KR" sz="1000"/>
              <a:t>Caesar </a:t>
            </a:r>
            <a:r>
              <a:rPr lang="en-US" altLang="ko-KR" sz="1000" dirty="0"/>
              <a:t>said </a:t>
            </a:r>
            <a:r>
              <a:rPr lang="en-US" altLang="ko-KR" sz="1000"/>
              <a:t>his dice were </a:t>
            </a:r>
            <a:r>
              <a:rPr lang="en-US" altLang="ko-KR" sz="1000" dirty="0"/>
              <a:t>thrown </a:t>
            </a:r>
            <a:r>
              <a:rPr lang="en-US" altLang="ko-KR" sz="1000"/>
              <a:t>as he crossed this river</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a:t>원로원의 최종권고</a:t>
            </a:r>
            <a:r>
              <a:rPr lang="en-US" altLang="ko-KR" sz="1000" dirty="0"/>
              <a:t>, </a:t>
            </a:r>
            <a:r>
              <a:rPr lang="ko-KR" altLang="en-US" sz="1000" dirty="0"/>
              <a:t>즉 갈리아 땅 에서 군단을 모두 해체하고 로마에 출두하라는 원로원의 명령을 받고 고민 끝에 군단을 이끌고 </a:t>
            </a:r>
            <a:r>
              <a:rPr lang="ko-KR" altLang="en-US" sz="1000" dirty="0" err="1"/>
              <a:t>루비콘</a:t>
            </a:r>
            <a:r>
              <a:rPr lang="ko-KR" altLang="en-US" sz="1000" dirty="0"/>
              <a:t> 강을 도하하였다</a:t>
            </a:r>
            <a:r>
              <a:rPr lang="en-US" altLang="ko-KR" sz="1000" dirty="0"/>
              <a:t>. </a:t>
            </a:r>
          </a:p>
          <a:p>
            <a:pPr>
              <a:lnSpc>
                <a:spcPct val="140000"/>
              </a:lnSpc>
            </a:pPr>
            <a:endParaRPr lang="en-US" altLang="ko-KR" sz="1000" dirty="0"/>
          </a:p>
          <a:p>
            <a:pPr>
              <a:lnSpc>
                <a:spcPct val="140000"/>
              </a:lnSpc>
            </a:pPr>
            <a:r>
              <a:rPr lang="ko-KR" altLang="en-US" sz="1000" dirty="0"/>
              <a:t>당시 </a:t>
            </a:r>
            <a:r>
              <a:rPr lang="ko-KR" altLang="en-US" sz="1000" dirty="0" err="1"/>
              <a:t>루비콘</a:t>
            </a:r>
            <a:r>
              <a:rPr lang="ko-KR" altLang="en-US" sz="1000" dirty="0"/>
              <a:t> 강은 로마와 속주의 경계였으며 군대를 이끌고 이 강을 넘을 수 없도록 정해져 있었다</a:t>
            </a:r>
            <a:r>
              <a:rPr lang="en-US" altLang="ko-KR" sz="1000" dirty="0"/>
              <a:t>. </a:t>
            </a:r>
          </a:p>
          <a:p>
            <a:pPr>
              <a:lnSpc>
                <a:spcPct val="140000"/>
              </a:lnSpc>
            </a:pPr>
            <a:endParaRPr lang="en-US" altLang="ko-KR" sz="1000" dirty="0"/>
          </a:p>
          <a:p>
            <a:pPr>
              <a:lnSpc>
                <a:spcPct val="140000"/>
              </a:lnSpc>
            </a:pPr>
            <a:r>
              <a:rPr lang="ko-KR" altLang="en-US" sz="1000" dirty="0"/>
              <a:t>카이사르는 이 강을 건너면서 주사위는 던져졌다고 말했다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94B997D5-5FC5-459C-9FA9-06E2928A752F}"/>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71E77BAF-4ECD-4596-849B-DD346F23EB9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F9618C4-5F4C-4728-A724-9A44FC6C6A4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1DDA6112-315A-4A14-BFDD-66524E41710D}"/>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35673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a:solidFill>
                  <a:srgbClr val="000000"/>
                </a:solidFill>
                <a:effectLst/>
                <a:latin typeface="맑은 고딕" panose="020B0503020000020004" pitchFamily="50" charset="-127"/>
                <a:ea typeface="맑은 고딕" panose="020B0503020000020004" pitchFamily="50" charset="-127"/>
              </a:rPr>
              <a:t>      </a:t>
            </a:r>
            <a:r>
              <a:rPr lang="en-US" altLang="ko-KR" sz="1000" kern="0">
                <a:solidFill>
                  <a:srgbClr val="000000"/>
                </a:solidFill>
                <a:latin typeface="맑은 고딕" panose="020B0503020000020004" pitchFamily="50" charset="-127"/>
                <a:ea typeface="맑은 고딕" panose="020B0503020000020004" pitchFamily="50" charset="-127"/>
              </a:rPr>
              <a:t>key</a:t>
            </a:r>
            <a:r>
              <a:rPr lang="ko-KR" altLang="en-US" sz="1000" kern="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화살표: 오른쪽 33">
            <a:hlinkClick r:id="" action="ppaction://noaction"/>
            <a:extLst>
              <a:ext uri="{FF2B5EF4-FFF2-40B4-BE49-F238E27FC236}">
                <a16:creationId xmlns:a16="http://schemas.microsoft.com/office/drawing/2014/main" id="{4073BB20-B23B-4352-ADB2-AD789401F76D}"/>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1077</Words>
  <Application>Microsoft Office PowerPoint</Application>
  <PresentationFormat>와이드스크린</PresentationFormat>
  <Paragraphs>137</Paragraphs>
  <Slides>20</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20</vt:i4>
      </vt:variant>
    </vt:vector>
  </HeadingPairs>
  <TitlesOfParts>
    <vt:vector size="28" baseType="lpstr">
      <vt:lpstr>Nanum Gothic</vt:lpstr>
      <vt:lpstr>돋움</vt:lpstr>
      <vt:lpstr>맑은 고딕</vt:lpstr>
      <vt:lpstr>바탕</vt:lpstr>
      <vt:lpstr>함초롬바탕</vt:lpstr>
      <vt:lpstr>휴먼명조</vt:lpstr>
      <vt:lpstr>Arial</vt:lpstr>
      <vt:lpstr>Office 테마</vt:lpstr>
      <vt:lpstr>국방 사이버 보안</vt:lpstr>
      <vt:lpstr>/Theory/T4   암호 실습</vt:lpstr>
      <vt:lpstr>/Theory/T4/Ceasar   카이사르 암호</vt:lpstr>
      <vt:lpstr>/Theory/T4/Ceasar   고전암호 실습 – 카이사르 암호</vt:lpstr>
      <vt:lpstr>/Theory/T4/Ceasar    암호문</vt:lpstr>
      <vt:lpstr>PowerPoint 프레젠테이션</vt:lpstr>
      <vt:lpstr>PowerPoint 프레젠테이션</vt:lpstr>
      <vt:lpstr>/Theory/T4/Vigenere  비즈네르 암호</vt:lpstr>
      <vt:lpstr>/Theory/T4/Vigenere 고전암호 실습 – 비즈네르 암호</vt:lpstr>
      <vt:lpstr>/Theory/T4/Vigenere     암호문</vt:lpstr>
      <vt:lpstr>PowerPoint 프레젠테이션</vt:lpstr>
      <vt:lpstr>PowerPoint 프레젠테이션</vt:lpstr>
      <vt:lpstr>/Theory/T4/Vigenere     고전암호 실습 – 에니그마 영화</vt:lpstr>
      <vt:lpstr>/Theory/T4/Vigenere     고전암호 실습 – 에니그마 구조</vt:lpstr>
      <vt:lpstr>/Theory/T4/Vigenere     고전암호 실습 – 에니그마 해독</vt:lpstr>
      <vt:lpstr>/Theory/T5/RSA  현대암호 – RSA 암호</vt:lpstr>
      <vt:lpstr>/Theory/T5/RSA  현대암호 실습 – RSA 암호</vt:lpstr>
      <vt:lpstr>/Theory/T5    암호문</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국방 사이버 보안</dc:title>
  <dc:creator>arizona95</dc:creator>
  <cp:lastModifiedBy>arizona95</cp:lastModifiedBy>
  <cp:revision>9</cp:revision>
  <dcterms:created xsi:type="dcterms:W3CDTF">2021-05-06T02:48:56Z</dcterms:created>
  <dcterms:modified xsi:type="dcterms:W3CDTF">2021-05-07T00:57:26Z</dcterms:modified>
</cp:coreProperties>
</file>