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86" r:id="rId3"/>
    <p:sldId id="493" r:id="rId4"/>
    <p:sldId id="511" r:id="rId5"/>
    <p:sldId id="485" r:id="rId6"/>
    <p:sldId id="410" r:id="rId7"/>
    <p:sldId id="411" r:id="rId8"/>
    <p:sldId id="414" r:id="rId9"/>
    <p:sldId id="415" r:id="rId10"/>
    <p:sldId id="416" r:id="rId11"/>
    <p:sldId id="512" r:id="rId12"/>
    <p:sldId id="513" r:id="rId13"/>
    <p:sldId id="607" r:id="rId14"/>
    <p:sldId id="608" r:id="rId15"/>
    <p:sldId id="514" r:id="rId16"/>
    <p:sldId id="515" r:id="rId17"/>
    <p:sldId id="570" r:id="rId18"/>
    <p:sldId id="279" r:id="rId19"/>
    <p:sldId id="280" r:id="rId20"/>
    <p:sldId id="281" r:id="rId21"/>
    <p:sldId id="282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601" r:id="rId31"/>
    <p:sldId id="605" r:id="rId32"/>
    <p:sldId id="606" r:id="rId33"/>
    <p:sldId id="604" r:id="rId34"/>
    <p:sldId id="612" r:id="rId35"/>
    <p:sldId id="613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52E9E-2AEC-42ED-8918-87640730E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C28BBA-1BA2-45D3-A946-F7EB247AF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6F1D52-DB73-4FEC-8175-FD63899FF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D978-9E01-41E8-98A7-9FA0242D6A63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C85C83-8B48-4D15-8E8A-3DB394E73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6B9AE7-B9F2-4740-96D9-8383987F3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5A49-0B43-450A-9B05-AF672F9CC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66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CDA38C-95E6-4D61-A577-D4D35E2FE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7994C8-FC76-4EB3-9086-F63FB47D0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B4201-C0F6-4B80-9BB7-0B321EBA7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D978-9E01-41E8-98A7-9FA0242D6A63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886005-86FC-451E-B6CA-09EF9154F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EAEC83-31F0-4BE5-BD59-FA8A90D83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5A49-0B43-450A-9B05-AF672F9CC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97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0C5F86-22A9-4ECB-9E51-F6F3E4B0CA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0B59DD-8024-4E99-A63D-2358A1E9A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9FE2D2-B8E2-403A-BBE5-54796C7CE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D978-9E01-41E8-98A7-9FA0242D6A63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95E6DA-867A-41D6-A8FF-66E28D8D1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BB637C-3D2D-4112-9F9B-A860C4B24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5A49-0B43-450A-9B05-AF672F9CC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58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0B4411-BCCE-4161-BEDF-69108BAA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1B0F2B-F305-4BFB-9F9C-9DEDE4E91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C3CB94-C397-48E0-AE28-C7853170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D978-9E01-41E8-98A7-9FA0242D6A63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3DAFFC-6F5A-44C1-BA34-000E7E476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751E26-141C-4C65-A54F-A4FA165CF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5A49-0B43-450A-9B05-AF672F9CC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024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F6DB8-6790-421D-9818-D7E7F828D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19B417-F59F-4801-8C5D-3DB19C924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AE7AC6-9153-486E-BA20-7D625B69B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D978-9E01-41E8-98A7-9FA0242D6A63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A2B42-35F4-47AA-91F8-F46EE5997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FB8F60-DB4F-4376-981A-6BA9E94A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5A49-0B43-450A-9B05-AF672F9CC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292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A73CC-7768-417A-8F19-3DD95C26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6B86F9-DC0E-4D37-BA47-98BA315BED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33917A-5274-494F-96DB-0905DF0BE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04947F-5D03-46FF-94F3-2137584B2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D978-9E01-41E8-98A7-9FA0242D6A63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055B9D-4261-488A-A81E-CACED6318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AE4AD1-1A1A-4038-B71A-07621A72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5A49-0B43-450A-9B05-AF672F9CC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827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C96C3-FCE0-4B7A-97D4-DBA6674F8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1CBD61-41F4-4050-B00E-CB30DB44C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027FFA-A9D4-4519-A259-0796539A6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1AC302-2F29-45D1-9587-38562E3F3D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424FA3-15F9-45EE-9C2E-6E9A6C3A41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E1AE93-9961-493E-B792-5D75B6C20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D978-9E01-41E8-98A7-9FA0242D6A63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17B4AA1-7B8D-430E-9733-A8D4F449B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78FA9D-0639-4C4E-B41B-72565E7FF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5A49-0B43-450A-9B05-AF672F9CC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301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D6EDB-C21C-4F8C-8800-C005B3876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2EE492-E3B0-493E-B768-49BE3416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D978-9E01-41E8-98A7-9FA0242D6A63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576C02-1923-4E26-B581-05FCEE3D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3B7DFF-A06C-4DBD-A53B-0F3A69414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5A49-0B43-450A-9B05-AF672F9CC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60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715D10-7510-4672-858F-46900FCBF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D978-9E01-41E8-98A7-9FA0242D6A63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3F5879-0F4D-410F-AA1B-C8AA2C893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E9B9B7-79C1-4A55-845C-59D767A77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5A49-0B43-450A-9B05-AF672F9CC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817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35C49-4BCC-4AAA-AE3A-A0CB7B47F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23E6BB-8E8A-4AC4-A19A-C1A0EC51B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CE2B05-0F68-45FE-85E2-9786B6627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D2CEC2-FCE9-4CBA-AEB9-E40B60B8D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D978-9E01-41E8-98A7-9FA0242D6A63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C6970E-5962-4EF0-946A-7F672A03B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BAF51F-BB11-45FE-88B3-23F626100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5A49-0B43-450A-9B05-AF672F9CC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305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C27DB-2EAB-4D9B-8CDD-EB1551613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188EA2-B4CC-4988-8A54-6F9B1E2BE2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583497-D2ED-4DAA-BD10-2C69CB089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36F82B-ECC8-417D-BF55-76B63BB61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D978-9E01-41E8-98A7-9FA0242D6A63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0DAC27-159F-4BC5-AE7E-0AE22E0DA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D937BD-0BD1-4136-BDBF-77AB5D72F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5A49-0B43-450A-9B05-AF672F9CC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821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234F26-0592-429A-9A64-2FB4D84F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4CD965-4312-425A-B48C-102C83ED6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C43309-74A6-4C14-B128-13358A267D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CD978-9E01-41E8-98A7-9FA0242D6A63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6EA160-527A-46C7-829B-53E666D2FE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3151BD-E7BF-44B5-B44C-7F19FB5146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F5A49-0B43-450A-9B05-AF672F9CC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696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jpe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211ED-3735-497C-82AC-79987291FB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정보보호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877799-6DDB-4A83-9647-EB6A317EB6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강</a:t>
            </a:r>
          </a:p>
        </p:txBody>
      </p:sp>
    </p:spTree>
    <p:extLst>
      <p:ext uri="{BB962C8B-B14F-4D97-AF65-F5344CB8AC3E}">
        <p14:creationId xmlns:p14="http://schemas.microsoft.com/office/powerpoint/2010/main" val="3694425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/T3/FSSTND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리눅스 파일시스템 표준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1D2BC99-C4B4-41BF-BECE-C88F7C2AD8EF}"/>
              </a:ext>
            </a:extLst>
          </p:cNvPr>
          <p:cNvGrpSpPr/>
          <p:nvPr/>
        </p:nvGrpSpPr>
        <p:grpSpPr>
          <a:xfrm>
            <a:off x="2682932" y="3101682"/>
            <a:ext cx="6826136" cy="1056381"/>
            <a:chOff x="1520863" y="2529618"/>
            <a:chExt cx="3664276" cy="105638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B86245C-E4E2-4801-BD7C-2863AF3837E8}"/>
                </a:ext>
              </a:extLst>
            </p:cNvPr>
            <p:cNvSpPr/>
            <p:nvPr/>
          </p:nvSpPr>
          <p:spPr>
            <a:xfrm>
              <a:off x="1520863" y="2529618"/>
              <a:ext cx="769022" cy="293603"/>
            </a:xfrm>
            <a:prstGeom prst="rect">
              <a:avLst/>
            </a:prstGeom>
            <a:solidFill>
              <a:srgbClr val="DCE7ED"/>
            </a:solidFill>
            <a:ln w="19050" cap="rnd">
              <a:solidFill>
                <a:srgbClr val="435D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/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lost+found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5680995-63CC-4A62-87F7-35F5498BA431}"/>
                </a:ext>
              </a:extLst>
            </p:cNvPr>
            <p:cNvSpPr txBox="1"/>
            <p:nvPr/>
          </p:nvSpPr>
          <p:spPr>
            <a:xfrm>
              <a:off x="1520863" y="2829895"/>
              <a:ext cx="3664276" cy="756104"/>
            </a:xfrm>
            <a:prstGeom prst="rect">
              <a:avLst/>
            </a:prstGeom>
            <a:noFill/>
            <a:ln w="12700">
              <a:solidFill>
                <a:srgbClr val="435D7B"/>
              </a:solidFill>
            </a:ln>
          </p:spPr>
          <p:txBody>
            <a:bodyPr wrap="square" rtlCol="0">
              <a:spAutoFit/>
            </a:bodyPr>
            <a:lstStyle/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수행 중 파일시스템의 이상 유</a:t>
              </a:r>
              <a:r>
                <a:rPr lang="en-US" altLang="ko-KR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/</a:t>
              </a: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무를 진단하고 복구하는 프로그램인 </a:t>
              </a:r>
              <a:r>
                <a:rPr lang="en-US" altLang="ko-KR" sz="1000" b="0" i="0" dirty="0" err="1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fsck</a:t>
              </a:r>
              <a:r>
                <a:rPr lang="en-US" altLang="ko-KR" sz="1000" b="0" i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(file system check</a:t>
              </a:r>
              <a:r>
                <a:rPr lang="en-US" altLang="ko-KR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)</a:t>
              </a: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에 의해 사용되는 디렉토리</a:t>
              </a:r>
            </a:p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일반 사용자 계정으로 로그인한 상태에서는 접근 불가</a:t>
              </a:r>
            </a:p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관리자 계정인 </a:t>
              </a:r>
              <a:r>
                <a:rPr lang="en-US" altLang="ko-KR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root</a:t>
              </a: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로 접속해야 디렉토리의 내용을 볼 수 있음</a:t>
              </a:r>
              <a:endParaRPr lang="ko-KR" altLang="en-US" sz="1000" dirty="0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CD815C4B-FF2C-4247-B23C-D78142E223E6}"/>
                </a:ext>
              </a:extLst>
            </p:cNvPr>
            <p:cNvSpPr/>
            <p:nvPr/>
          </p:nvSpPr>
          <p:spPr>
            <a:xfrm>
              <a:off x="2289885" y="2529618"/>
              <a:ext cx="2895254" cy="293603"/>
            </a:xfrm>
            <a:prstGeom prst="roundRect">
              <a:avLst>
                <a:gd name="adj" fmla="val 0"/>
              </a:avLst>
            </a:prstGeom>
            <a:solidFill>
              <a:srgbClr val="F7F8FC"/>
            </a:solidFill>
            <a:ln w="19050">
              <a:solidFill>
                <a:srgbClr val="435D7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복구 프로그램인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fsck</a:t>
              </a:r>
              <a:r>
                <a:rPr lang="ko-KR" altLang="en-US" sz="1200" dirty="0">
                  <a:solidFill>
                    <a:schemeClr val="tx1"/>
                  </a:solidFill>
                </a:rPr>
                <a:t>에 의해 사용되는 디렉토리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DD5FEBB-20F7-46BD-9113-175881AFED7A}"/>
              </a:ext>
            </a:extLst>
          </p:cNvPr>
          <p:cNvGrpSpPr/>
          <p:nvPr/>
        </p:nvGrpSpPr>
        <p:grpSpPr>
          <a:xfrm>
            <a:off x="482391" y="1835474"/>
            <a:ext cx="3664276" cy="1055356"/>
            <a:chOff x="1520863" y="2529618"/>
            <a:chExt cx="3664276" cy="105535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DCD9D72-FA92-48D8-B072-FEAECB46DD35}"/>
                </a:ext>
              </a:extLst>
            </p:cNvPr>
            <p:cNvSpPr/>
            <p:nvPr/>
          </p:nvSpPr>
          <p:spPr>
            <a:xfrm>
              <a:off x="1520863" y="2529618"/>
              <a:ext cx="769022" cy="293603"/>
            </a:xfrm>
            <a:prstGeom prst="rect">
              <a:avLst/>
            </a:prstGeom>
            <a:solidFill>
              <a:srgbClr val="DCE7ED"/>
            </a:solidFill>
            <a:ln w="19050" cap="rnd">
              <a:solidFill>
                <a:srgbClr val="435D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/var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99EDD0F-90CB-4947-89C3-EB57DB54B0EA}"/>
                </a:ext>
              </a:extLst>
            </p:cNvPr>
            <p:cNvSpPr txBox="1"/>
            <p:nvPr/>
          </p:nvSpPr>
          <p:spPr>
            <a:xfrm>
              <a:off x="1520863" y="2829895"/>
              <a:ext cx="3664276" cy="755079"/>
            </a:xfrm>
            <a:prstGeom prst="rect">
              <a:avLst/>
            </a:prstGeom>
            <a:noFill/>
            <a:ln w="12700">
              <a:solidFill>
                <a:srgbClr val="435D7B"/>
              </a:solidFill>
            </a:ln>
          </p:spPr>
          <p:txBody>
            <a:bodyPr wrap="square" rtlCol="0">
              <a:spAutoFit/>
            </a:bodyPr>
            <a:lstStyle/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dirty="0"/>
                <a:t>시스템에서 사용되는 동적인 파일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변경되는 파일</a:t>
              </a:r>
              <a:r>
                <a:rPr lang="en-US" altLang="ko-KR" sz="1000" dirty="0"/>
                <a:t>)</a:t>
              </a:r>
              <a:r>
                <a:rPr lang="ko-KR" altLang="en-US" sz="1000" dirty="0"/>
                <a:t>들 저장</a:t>
              </a:r>
            </a:p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dirty="0"/>
                <a:t>각종 시스템 로그 파일</a:t>
              </a:r>
              <a:r>
                <a:rPr lang="en-US" altLang="ko-KR" sz="1000" dirty="0"/>
                <a:t>, </a:t>
              </a:r>
              <a:r>
                <a:rPr lang="ko-KR" altLang="en-US" sz="1000" dirty="0"/>
                <a:t>사용자 로그인에 대한 보안 기록 등</a:t>
              </a: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D47BC9CE-9F4A-4406-A6F5-2D20D055BE83}"/>
                </a:ext>
              </a:extLst>
            </p:cNvPr>
            <p:cNvSpPr/>
            <p:nvPr/>
          </p:nvSpPr>
          <p:spPr>
            <a:xfrm>
              <a:off x="2289885" y="2529618"/>
              <a:ext cx="2895254" cy="293603"/>
            </a:xfrm>
            <a:prstGeom prst="roundRect">
              <a:avLst>
                <a:gd name="adj" fmla="val 0"/>
              </a:avLst>
            </a:prstGeom>
            <a:solidFill>
              <a:srgbClr val="F7F8FC"/>
            </a:solidFill>
            <a:ln w="19050">
              <a:solidFill>
                <a:srgbClr val="435D7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가변 자료 저장 디렉토리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54525A49-2BBB-4ECD-9B70-D98F12FB9F74}"/>
              </a:ext>
            </a:extLst>
          </p:cNvPr>
          <p:cNvGrpSpPr/>
          <p:nvPr/>
        </p:nvGrpSpPr>
        <p:grpSpPr>
          <a:xfrm>
            <a:off x="4319089" y="1835474"/>
            <a:ext cx="3664276" cy="1056381"/>
            <a:chOff x="1520863" y="2529618"/>
            <a:chExt cx="3664276" cy="1056381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AC8B778-0079-4E48-B82F-53909D2679EE}"/>
                </a:ext>
              </a:extLst>
            </p:cNvPr>
            <p:cNvSpPr/>
            <p:nvPr/>
          </p:nvSpPr>
          <p:spPr>
            <a:xfrm>
              <a:off x="1520863" y="2529618"/>
              <a:ext cx="769022" cy="293603"/>
            </a:xfrm>
            <a:prstGeom prst="rect">
              <a:avLst/>
            </a:prstGeom>
            <a:solidFill>
              <a:srgbClr val="DCE7ED"/>
            </a:solidFill>
            <a:ln w="19050" cap="rnd">
              <a:solidFill>
                <a:srgbClr val="435D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/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tmp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40ADF82-B62C-4AB8-BADA-6350164A1BBD}"/>
                </a:ext>
              </a:extLst>
            </p:cNvPr>
            <p:cNvSpPr txBox="1"/>
            <p:nvPr/>
          </p:nvSpPr>
          <p:spPr>
            <a:xfrm>
              <a:off x="1520863" y="2829895"/>
              <a:ext cx="3664276" cy="756104"/>
            </a:xfrm>
            <a:prstGeom prst="rect">
              <a:avLst/>
            </a:prstGeom>
            <a:noFill/>
            <a:ln w="12700">
              <a:solidFill>
                <a:srgbClr val="435D7B"/>
              </a:solidFill>
            </a:ln>
          </p:spPr>
          <p:txBody>
            <a:bodyPr wrap="square" rtlCol="0">
              <a:noAutofit/>
            </a:bodyPr>
            <a:lstStyle/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프로그램 수행 과정에서의 임시 파일들 저장</a:t>
              </a:r>
              <a:endParaRPr lang="ko-KR" altLang="en-US" sz="1000" dirty="0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3E23CB1F-C6AB-4E3A-8162-AB1739143006}"/>
                </a:ext>
              </a:extLst>
            </p:cNvPr>
            <p:cNvSpPr/>
            <p:nvPr/>
          </p:nvSpPr>
          <p:spPr>
            <a:xfrm>
              <a:off x="2289885" y="2529618"/>
              <a:ext cx="2895254" cy="293603"/>
            </a:xfrm>
            <a:prstGeom prst="roundRect">
              <a:avLst>
                <a:gd name="adj" fmla="val 0"/>
              </a:avLst>
            </a:prstGeom>
            <a:solidFill>
              <a:srgbClr val="F7F8FC"/>
            </a:solidFill>
            <a:ln w="19050">
              <a:solidFill>
                <a:srgbClr val="435D7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임시 파일 저장 디렉토리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DECBBCE9-5DE8-43F7-A6C5-7F0A2E6B6989}"/>
              </a:ext>
            </a:extLst>
          </p:cNvPr>
          <p:cNvGrpSpPr/>
          <p:nvPr/>
        </p:nvGrpSpPr>
        <p:grpSpPr>
          <a:xfrm>
            <a:off x="8155787" y="1835474"/>
            <a:ext cx="3664276" cy="1059652"/>
            <a:chOff x="1520863" y="2529618"/>
            <a:chExt cx="3664276" cy="1059652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50FC02E-CFA6-4F2D-995D-A50E3EDC750E}"/>
                </a:ext>
              </a:extLst>
            </p:cNvPr>
            <p:cNvSpPr/>
            <p:nvPr/>
          </p:nvSpPr>
          <p:spPr>
            <a:xfrm>
              <a:off x="1520863" y="2529618"/>
              <a:ext cx="769022" cy="293603"/>
            </a:xfrm>
            <a:prstGeom prst="rect">
              <a:avLst/>
            </a:prstGeom>
            <a:solidFill>
              <a:srgbClr val="DCE7ED"/>
            </a:solidFill>
            <a:ln w="19050" cap="rnd">
              <a:solidFill>
                <a:srgbClr val="435D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/opt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EC12769-30F3-4A92-8A31-0B2D505FB24D}"/>
                </a:ext>
              </a:extLst>
            </p:cNvPr>
            <p:cNvSpPr txBox="1"/>
            <p:nvPr/>
          </p:nvSpPr>
          <p:spPr>
            <a:xfrm>
              <a:off x="1520863" y="2829895"/>
              <a:ext cx="3664276" cy="759375"/>
            </a:xfrm>
            <a:prstGeom prst="rect">
              <a:avLst/>
            </a:prstGeom>
            <a:noFill/>
            <a:ln w="12700">
              <a:solidFill>
                <a:srgbClr val="435D7B"/>
              </a:solidFill>
            </a:ln>
          </p:spPr>
          <p:txBody>
            <a:bodyPr wrap="square" rtlCol="0">
              <a:noAutofit/>
            </a:bodyPr>
            <a:lstStyle/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리눅스에서 제공되지 않는 프로그램을 추가로 설치할 경우 사용</a:t>
              </a:r>
              <a:endParaRPr lang="ko-KR" altLang="en-US" sz="1000" dirty="0"/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9E046B0E-8283-43EF-BDA3-9AF9BFB6BBB2}"/>
                </a:ext>
              </a:extLst>
            </p:cNvPr>
            <p:cNvSpPr/>
            <p:nvPr/>
          </p:nvSpPr>
          <p:spPr>
            <a:xfrm>
              <a:off x="2289885" y="2529618"/>
              <a:ext cx="2895254" cy="293603"/>
            </a:xfrm>
            <a:prstGeom prst="roundRect">
              <a:avLst>
                <a:gd name="adj" fmla="val 0"/>
              </a:avLst>
            </a:prstGeom>
            <a:solidFill>
              <a:srgbClr val="F7F8FC"/>
            </a:solidFill>
            <a:ln w="19050">
              <a:solidFill>
                <a:srgbClr val="435D7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프로그램 추가 설치 디렉토리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E67DEE5-6ED5-4FF6-9EFC-9CDBCBFC56F3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CDB6CE1D-7113-4415-96B4-1F5404E800B5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3D0345A-11AC-4610-BFD4-FD13F840ACA5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2" name="화살표: 오른쪽 31">
              <a:hlinkClick r:id="" action="ppaction://noaction"/>
              <a:extLst>
                <a:ext uri="{FF2B5EF4-FFF2-40B4-BE49-F238E27FC236}">
                  <a16:creationId xmlns:a16="http://schemas.microsoft.com/office/drawing/2014/main" id="{D30E6AE2-A546-4251-99C4-756F3D458231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화살표: 오른쪽 32">
            <a:hlinkClick r:id="" action="ppaction://noaction"/>
            <a:extLst>
              <a:ext uri="{FF2B5EF4-FFF2-40B4-BE49-F238E27FC236}">
                <a16:creationId xmlns:a16="http://schemas.microsoft.com/office/drawing/2014/main" id="{E52962C2-4C27-4F36-A1D8-8B22FB7400A9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33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/Theory/T3/FSSTND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리눅스 파일 시스템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표준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DFA94E-CCD7-4648-A43D-CAD68701C96E}"/>
              </a:ext>
            </a:extLst>
          </p:cNvPr>
          <p:cNvSpPr txBox="1"/>
          <p:nvPr/>
        </p:nvSpPr>
        <p:spPr>
          <a:xfrm>
            <a:off x="1496053" y="3328503"/>
            <a:ext cx="4432683" cy="224536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배움의 길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외움의 길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.. </a:t>
            </a: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퀴즈를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맞추시오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1" name="Picture 10" descr="question icon 이미지 검색결과">
            <a:extLst>
              <a:ext uri="{FF2B5EF4-FFF2-40B4-BE49-F238E27FC236}">
                <a16:creationId xmlns:a16="http://schemas.microsoft.com/office/drawing/2014/main" id="{C6269F74-1A27-41D1-9F50-B244F0FBA4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826425C4-B85E-4D4F-A280-BD0636AF54A7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13" name="Picture 14" descr="appendix icon 이미지 검색결과">
            <a:extLst>
              <a:ext uri="{FF2B5EF4-FFF2-40B4-BE49-F238E27FC236}">
                <a16:creationId xmlns:a16="http://schemas.microsoft.com/office/drawing/2014/main" id="{A886A8A6-5B83-4C20-BDEF-0ADD8E843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535B6F18-0A3C-48F8-A0D8-BD73D0F0FD05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3357F2-284A-4536-A555-6DE4AF06ABC6}"/>
              </a:ext>
            </a:extLst>
          </p:cNvPr>
          <p:cNvSpPr txBox="1"/>
          <p:nvPr/>
        </p:nvSpPr>
        <p:spPr>
          <a:xfrm>
            <a:off x="7178875" y="3313578"/>
            <a:ext cx="4432682" cy="226028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</p:txBody>
      </p:sp>
      <p:pic>
        <p:nvPicPr>
          <p:cNvPr id="16" name="Picture 4" descr="목표 아이콘 이미지 검색결과">
            <a:extLst>
              <a:ext uri="{FF2B5EF4-FFF2-40B4-BE49-F238E27FC236}">
                <a16:creationId xmlns:a16="http://schemas.microsoft.com/office/drawing/2014/main" id="{1B7B33DA-E665-4A71-A081-097499F91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25079D0-1B57-4E80-9D99-848BE7A7BFB7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리눅스의 파일시스템 표준에 대해 알 수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BD679ED-1343-43C5-9A30-E4BEA16F329C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C0F3A29-C52F-4072-82D7-CBD89DB05E56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20" name="Picture 8" descr="cent os 아이콘 이미지 검색결과">
            <a:extLst>
              <a:ext uri="{FF2B5EF4-FFF2-40B4-BE49-F238E27FC236}">
                <a16:creationId xmlns:a16="http://schemas.microsoft.com/office/drawing/2014/main" id="{3B618E96-3C30-4F78-B6B8-31460E466C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7B8B374-55FB-4845-B066-25B8CFFA892B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</a:t>
            </a:r>
            <a:endParaRPr lang="ko-KR" altLang="en-US" sz="10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6300256-1BAB-4DE7-9F8A-EEE40BD3F94A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AC8BA885-3BC5-4F40-A92C-331C71A81507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3CA1488-B427-44A0-92F2-7C9D289A9E80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6" name="화살표: 오른쪽 25">
              <a:hlinkClick r:id="" action="ppaction://noaction"/>
              <a:extLst>
                <a:ext uri="{FF2B5EF4-FFF2-40B4-BE49-F238E27FC236}">
                  <a16:creationId xmlns:a16="http://schemas.microsoft.com/office/drawing/2014/main" id="{13357DF4-74C4-4D7B-88C5-7C1A7126524C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화살표: 오른쪽 27">
            <a:hlinkClick r:id="" action="ppaction://noaction"/>
            <a:extLst>
              <a:ext uri="{FF2B5EF4-FFF2-40B4-BE49-F238E27FC236}">
                <a16:creationId xmlns:a16="http://schemas.microsoft.com/office/drawing/2014/main" id="{21455052-D21A-4F0E-9447-54E28263AA36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789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/Theory/T3/FSSTND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리눅스 파일시스템 표준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74FD72-038E-4245-96EE-CA4710BB00E8}"/>
              </a:ext>
            </a:extLst>
          </p:cNvPr>
          <p:cNvSpPr txBox="1"/>
          <p:nvPr/>
        </p:nvSpPr>
        <p:spPr>
          <a:xfrm>
            <a:off x="325284" y="2268428"/>
            <a:ext cx="11720338" cy="185711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>
                <a:solidFill>
                  <a:srgbClr val="F743BB"/>
                </a:solidFill>
              </a:rPr>
              <a:t>Question 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리눅스 기본 명령어들을 보고 싶다</a:t>
            </a:r>
            <a:r>
              <a:rPr lang="en-US" altLang="ko-KR" sz="1200" dirty="0"/>
              <a:t>. </a:t>
            </a:r>
            <a:r>
              <a:rPr lang="ko-KR" altLang="en-US" sz="1200" dirty="0"/>
              <a:t>리눅스 표준 계층구조 중 처음에 어떤 경로를 들어가야 하는가</a:t>
            </a:r>
            <a:r>
              <a:rPr lang="en-US" altLang="ko-KR" sz="1200" dirty="0"/>
              <a:t>?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컴퓨터에 누가 접속했는지 기록을 보고 싶다</a:t>
            </a:r>
            <a:r>
              <a:rPr lang="en-US" altLang="ko-KR" sz="1200" dirty="0"/>
              <a:t>. </a:t>
            </a:r>
            <a:r>
              <a:rPr lang="ko-KR" altLang="en-US" sz="1200" dirty="0"/>
              <a:t>리눅스 표준 계층구조 중 처음에 어떤 경로를 들어가야 하는가</a:t>
            </a:r>
            <a:r>
              <a:rPr lang="en-US" altLang="ko-KR" sz="1200" dirty="0"/>
              <a:t>? </a:t>
            </a:r>
            <a:endParaRPr lang="en-US" altLang="ko-KR" sz="1200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공유 라이브러리 디렉토리는 어떤 경로에 있는가</a:t>
            </a:r>
            <a:r>
              <a:rPr lang="en-US" altLang="ko-KR" sz="1200" dirty="0"/>
              <a:t>? </a:t>
            </a:r>
            <a:endParaRPr lang="en-US" altLang="ko-KR" sz="1200" dirty="0">
              <a:solidFill>
                <a:srgbClr val="00B05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사용자가 설치한 응용 패키지 프로그램은 보통 어느 경로에 저장되는가</a:t>
            </a:r>
            <a:r>
              <a:rPr lang="en-US" altLang="ko-KR" sz="1200" dirty="0"/>
              <a:t>? </a:t>
            </a:r>
            <a:endParaRPr lang="en-US" altLang="ko-KR" sz="1200" dirty="0">
              <a:solidFill>
                <a:srgbClr val="00B05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부팅 파일이 </a:t>
            </a:r>
            <a:r>
              <a:rPr lang="ko-KR" altLang="en-US" sz="1200" dirty="0" err="1"/>
              <a:t>재대로</a:t>
            </a:r>
            <a:r>
              <a:rPr lang="ko-KR" altLang="en-US" sz="1200" dirty="0"/>
              <a:t> 복구되었는지 확인하고 싶다</a:t>
            </a:r>
            <a:r>
              <a:rPr lang="en-US" altLang="ko-KR" sz="1200" dirty="0"/>
              <a:t>.</a:t>
            </a:r>
            <a:r>
              <a:rPr lang="ko-KR" altLang="en-US" sz="1200" dirty="0"/>
              <a:t> 리눅스 표준 계층구조 중 처음에 어떤 경로를 들어가야 하는가</a:t>
            </a:r>
            <a:r>
              <a:rPr lang="en-US" altLang="ko-KR" sz="1200" dirty="0"/>
              <a:t>? </a:t>
            </a:r>
            <a:endParaRPr lang="en-US" altLang="ko-KR" sz="1200" dirty="0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70C07D-FD6C-450F-A764-A39C1D752847}"/>
              </a:ext>
            </a:extLst>
          </p:cNvPr>
          <p:cNvSpPr txBox="1"/>
          <p:nvPr/>
        </p:nvSpPr>
        <p:spPr>
          <a:xfrm>
            <a:off x="7724277" y="2719305"/>
            <a:ext cx="966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A) /bin</a:t>
            </a:r>
            <a:endParaRPr lang="ko-KR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296AF48-46A3-4C37-90D9-9D9A7364E216}"/>
              </a:ext>
            </a:extLst>
          </p:cNvPr>
          <p:cNvSpPr txBox="1"/>
          <p:nvPr/>
        </p:nvSpPr>
        <p:spPr>
          <a:xfrm>
            <a:off x="8420471" y="3021616"/>
            <a:ext cx="966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A) /</a:t>
            </a:r>
            <a:r>
              <a:rPr lang="en-US" altLang="ko-KR" sz="1200" dirty="0" err="1">
                <a:solidFill>
                  <a:schemeClr val="accent5">
                    <a:lumMod val="75000"/>
                  </a:schemeClr>
                </a:solidFill>
              </a:rPr>
              <a:t>vsr</a:t>
            </a:r>
            <a:endParaRPr lang="ko-KR" alt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9C1110A-1E79-4059-8499-760C29F3767E}"/>
              </a:ext>
            </a:extLst>
          </p:cNvPr>
          <p:cNvSpPr txBox="1"/>
          <p:nvPr/>
        </p:nvSpPr>
        <p:spPr>
          <a:xfrm>
            <a:off x="4257432" y="3290500"/>
            <a:ext cx="966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A) /lib</a:t>
            </a:r>
            <a:endParaRPr lang="ko-KR" alt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C51D5AF-8A85-4B32-841D-FA4C80C97926}"/>
              </a:ext>
            </a:extLst>
          </p:cNvPr>
          <p:cNvSpPr txBox="1"/>
          <p:nvPr/>
        </p:nvSpPr>
        <p:spPr>
          <a:xfrm>
            <a:off x="5760086" y="3567499"/>
            <a:ext cx="966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A) /</a:t>
            </a:r>
            <a:r>
              <a:rPr lang="en-US" altLang="ko-KR" sz="1200" dirty="0" err="1">
                <a:solidFill>
                  <a:schemeClr val="accent5">
                    <a:lumMod val="75000"/>
                  </a:schemeClr>
                </a:solidFill>
              </a:rPr>
              <a:t>usr</a:t>
            </a:r>
            <a:endParaRPr lang="ko-KR" alt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EB9CE4B-E646-4C32-8EB0-6330EE4AC6B5}"/>
              </a:ext>
            </a:extLst>
          </p:cNvPr>
          <p:cNvSpPr txBox="1"/>
          <p:nvPr/>
        </p:nvSpPr>
        <p:spPr>
          <a:xfrm>
            <a:off x="8556847" y="3836406"/>
            <a:ext cx="2848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A) /</a:t>
            </a:r>
            <a:r>
              <a:rPr lang="en-US" altLang="ko-KR" sz="1200" dirty="0" err="1">
                <a:solidFill>
                  <a:schemeClr val="accent5">
                    <a:lumMod val="75000"/>
                  </a:schemeClr>
                </a:solidFill>
              </a:rPr>
              <a:t>lost+found</a:t>
            </a:r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  or /boot/</a:t>
            </a:r>
            <a:r>
              <a:rPr lang="en-US" altLang="ko-KR" sz="1200" dirty="0" err="1">
                <a:solidFill>
                  <a:schemeClr val="accent5">
                    <a:lumMod val="75000"/>
                  </a:schemeClr>
                </a:solidFill>
              </a:rPr>
              <a:t>lost_found</a:t>
            </a:r>
            <a:endParaRPr lang="ko-KR" altLang="en-US" sz="1200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E67DEE5-6ED5-4FF6-9EFC-9CDBCBFC56F3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CDB6CE1D-7113-4415-96B4-1F5404E800B5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3D0345A-11AC-4610-BFD4-FD13F840ACA5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2" name="화살표: 오른쪽 31">
              <a:hlinkClick r:id="" action="ppaction://noaction"/>
              <a:extLst>
                <a:ext uri="{FF2B5EF4-FFF2-40B4-BE49-F238E27FC236}">
                  <a16:creationId xmlns:a16="http://schemas.microsoft.com/office/drawing/2014/main" id="{D30E6AE2-A546-4251-99C4-756F3D458231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화살표: 오른쪽 32">
            <a:hlinkClick r:id="" action="ppaction://noaction"/>
            <a:extLst>
              <a:ext uri="{FF2B5EF4-FFF2-40B4-BE49-F238E27FC236}">
                <a16:creationId xmlns:a16="http://schemas.microsoft.com/office/drawing/2014/main" id="{A5372EF5-E240-4A1D-BD66-5103BA6B3EE8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EAA550-1783-4EE8-A9F3-EE5DF41C06E7}"/>
              </a:ext>
            </a:extLst>
          </p:cNvPr>
          <p:cNvSpPr txBox="1"/>
          <p:nvPr/>
        </p:nvSpPr>
        <p:spPr>
          <a:xfrm>
            <a:off x="325284" y="4252495"/>
            <a:ext cx="11720338" cy="123174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743BB"/>
                </a:solidFill>
              </a:rPr>
              <a:t>Question )</a:t>
            </a:r>
            <a:endParaRPr lang="en-US" altLang="ko-KR" sz="1200" dirty="0">
              <a:solidFill>
                <a:srgbClr val="F743BB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600" dirty="0"/>
              <a:t> “passwd” </a:t>
            </a:r>
            <a:r>
              <a:rPr lang="ko-KR" altLang="en-US" sz="3600" dirty="0"/>
              <a:t>파일의 경로를 </a:t>
            </a:r>
            <a:r>
              <a:rPr lang="ko-KR" altLang="en-US" sz="3600" dirty="0" err="1"/>
              <a:t>찾으시오</a:t>
            </a:r>
            <a:r>
              <a:rPr lang="en-US" altLang="ko-KR" sz="1200" dirty="0">
                <a:solidFill>
                  <a:srgbClr val="F743BB"/>
                </a:solidFill>
              </a:rPr>
              <a:t>.</a:t>
            </a:r>
            <a:endParaRPr lang="en-US" altLang="ko-KR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73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6" grpId="0"/>
      <p:bldP spid="67" grpId="0"/>
      <p:bldP spid="68" grpId="0"/>
      <p:bldP spid="6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/Theory/T3/Passwd 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ko-KR" altLang="en-US" dirty="0"/>
              <a:t>파일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패스워드 구조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– passwd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BA13996-D66F-4B80-B807-27090D7CBDF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F98D2E9-061A-4816-8893-7C7D00DCE3C2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7674BCA-884B-43A3-A8A6-B897F646C1F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9" name="화살표: 오른쪽 8">
              <a:hlinkClick r:id="" action="ppaction://noaction"/>
              <a:extLst>
                <a:ext uri="{FF2B5EF4-FFF2-40B4-BE49-F238E27FC236}">
                  <a16:creationId xmlns:a16="http://schemas.microsoft.com/office/drawing/2014/main" id="{B0D8F57D-825B-42CA-8965-308340DCB36C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화살표: 오른쪽 9">
            <a:hlinkClick r:id="" action="ppaction://noaction"/>
            <a:extLst>
              <a:ext uri="{FF2B5EF4-FFF2-40B4-BE49-F238E27FC236}">
                <a16:creationId xmlns:a16="http://schemas.microsoft.com/office/drawing/2014/main" id="{2829014B-0DE0-463E-8963-4C742FC132C2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32F146-E1C2-49FC-BBF1-BAF71F5A42BC}"/>
              </a:ext>
            </a:extLst>
          </p:cNvPr>
          <p:cNvSpPr txBox="1"/>
          <p:nvPr/>
        </p:nvSpPr>
        <p:spPr>
          <a:xfrm>
            <a:off x="3385098" y="2380416"/>
            <a:ext cx="49171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altLang="ko-KR" b="0" i="0" dirty="0">
                <a:solidFill>
                  <a:srgbClr val="6666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root:x:0:0:root:/root:/bin/bash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1E49470-FC9A-4ED5-ABA6-3825AB4E4AD9}"/>
              </a:ext>
            </a:extLst>
          </p:cNvPr>
          <p:cNvGraphicFramePr>
            <a:graphicFrameLocks noGrp="1"/>
          </p:cNvGraphicFramePr>
          <p:nvPr/>
        </p:nvGraphicFramePr>
        <p:xfrm>
          <a:off x="1865134" y="2991360"/>
          <a:ext cx="9131889" cy="2924874"/>
        </p:xfrm>
        <a:graphic>
          <a:graphicData uri="http://schemas.openxmlformats.org/drawingml/2006/table">
            <a:tbl>
              <a:tblPr/>
              <a:tblGrid>
                <a:gridCol w="9131889">
                  <a:extLst>
                    <a:ext uri="{9D8B030D-6E8A-4147-A177-3AD203B41FA5}">
                      <a16:colId xmlns:a16="http://schemas.microsoft.com/office/drawing/2014/main" val="3393743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effectLst/>
                          <a:latin typeface="돋움, dotum, Helvetica, sans-serif"/>
                        </a:rPr>
                        <a:t>root : </a:t>
                      </a:r>
                      <a:r>
                        <a:rPr lang="ko-KR" altLang="en-US" sz="1800" dirty="0">
                          <a:solidFill>
                            <a:srgbClr val="666666"/>
                          </a:solidFill>
                          <a:effectLst/>
                          <a:latin typeface="돋움, dotum, Helvetica, sans-serif"/>
                        </a:rPr>
                        <a:t>사용자 계정 이름 </a:t>
                      </a:r>
                      <a:r>
                        <a:rPr lang="en-US" altLang="ko-KR" sz="1800" dirty="0">
                          <a:solidFill>
                            <a:srgbClr val="666666"/>
                          </a:solidFill>
                          <a:effectLst/>
                          <a:latin typeface="돋움, dotum, Helvetica, sans-serif"/>
                        </a:rPr>
                        <a:t>(ID)</a:t>
                      </a:r>
                      <a:endParaRPr lang="ko-KR" altLang="en-US" sz="1800" dirty="0">
                        <a:solidFill>
                          <a:srgbClr val="666666"/>
                        </a:solidFill>
                        <a:effectLst/>
                        <a:latin typeface="Noto San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effectLst/>
                          <a:latin typeface="돋움, dotum, Helvetica, sans-serif"/>
                        </a:rPr>
                        <a:t>x : </a:t>
                      </a:r>
                      <a:r>
                        <a:rPr lang="ko-KR" altLang="en-US" sz="1800" dirty="0">
                          <a:solidFill>
                            <a:srgbClr val="666666"/>
                          </a:solidFill>
                          <a:effectLst/>
                          <a:latin typeface="돋움, dotum, Helvetica, sans-serif"/>
                        </a:rPr>
                        <a:t>사용자 비밀 번호 </a:t>
                      </a:r>
                      <a:r>
                        <a:rPr lang="en-US" altLang="ko-KR" sz="1800" dirty="0">
                          <a:solidFill>
                            <a:srgbClr val="666666"/>
                          </a:solidFill>
                          <a:effectLst/>
                          <a:latin typeface="돋움, dotum, Helvetica, sans-serif"/>
                        </a:rPr>
                        <a:t>(x : </a:t>
                      </a:r>
                      <a:r>
                        <a:rPr lang="ko-KR" altLang="en-US" sz="1800" dirty="0">
                          <a:solidFill>
                            <a:srgbClr val="666666"/>
                          </a:solidFill>
                          <a:effectLst/>
                          <a:latin typeface="돋움, dotum, Helvetica, sans-serif"/>
                        </a:rPr>
                        <a:t>암호화된 형태로 저장  </a:t>
                      </a:r>
                      <a:r>
                        <a:rPr lang="en-US" altLang="ko-KR" sz="1800" dirty="0">
                          <a:solidFill>
                            <a:srgbClr val="666666"/>
                          </a:solidFill>
                          <a:effectLst/>
                          <a:latin typeface="돋움, dotum, Helvetica, sans-serif"/>
                        </a:rPr>
                        <a:t>=&gt; /</a:t>
                      </a:r>
                      <a:r>
                        <a:rPr lang="en-US" altLang="ko-KR" sz="1800" dirty="0" err="1">
                          <a:solidFill>
                            <a:srgbClr val="666666"/>
                          </a:solidFill>
                          <a:effectLst/>
                          <a:latin typeface="돋움, dotum, Helvetica, sans-serif"/>
                        </a:rPr>
                        <a:t>etc</a:t>
                      </a:r>
                      <a:r>
                        <a:rPr lang="en-US" altLang="ko-KR" sz="1800" dirty="0">
                          <a:solidFill>
                            <a:srgbClr val="666666"/>
                          </a:solidFill>
                          <a:effectLst/>
                          <a:latin typeface="돋움, dotum, Helvetica, sans-serif"/>
                        </a:rPr>
                        <a:t>/shadow </a:t>
                      </a:r>
                      <a:r>
                        <a:rPr lang="ko-KR" altLang="en-US" sz="1800" dirty="0">
                          <a:solidFill>
                            <a:srgbClr val="666666"/>
                          </a:solidFill>
                          <a:effectLst/>
                          <a:latin typeface="돋움, dotum, Helvetica, sans-serif"/>
                        </a:rPr>
                        <a:t>에 저장</a:t>
                      </a:r>
                      <a:r>
                        <a:rPr lang="en-US" altLang="ko-KR" sz="1800" dirty="0">
                          <a:solidFill>
                            <a:srgbClr val="666666"/>
                          </a:solidFill>
                          <a:effectLst/>
                          <a:latin typeface="돋움, dotum, Helvetica, sans-serif"/>
                        </a:rPr>
                        <a:t>)</a:t>
                      </a:r>
                      <a:endParaRPr lang="ko-KR" altLang="en-US" sz="1800" dirty="0">
                        <a:solidFill>
                          <a:srgbClr val="666666"/>
                        </a:solidFill>
                        <a:effectLst/>
                        <a:latin typeface="Noto San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effectLst/>
                          <a:latin typeface="돋움, dotum, Helvetica, sans-serif"/>
                        </a:rPr>
                        <a:t>0 : </a:t>
                      </a:r>
                      <a:r>
                        <a:rPr lang="ko-KR" altLang="en-US" sz="1800" dirty="0">
                          <a:solidFill>
                            <a:srgbClr val="666666"/>
                          </a:solidFill>
                          <a:effectLst/>
                          <a:latin typeface="돋움, dotum, Helvetica, sans-serif"/>
                        </a:rPr>
                        <a:t>사용자 </a:t>
                      </a:r>
                      <a:r>
                        <a:rPr lang="en-US" altLang="ko-KR" sz="1800" dirty="0">
                          <a:solidFill>
                            <a:srgbClr val="666666"/>
                          </a:solidFill>
                          <a:effectLst/>
                          <a:latin typeface="돋움, dotum, Helvetica, sans-serif"/>
                        </a:rPr>
                        <a:t>UID (</a:t>
                      </a:r>
                      <a:r>
                        <a:rPr lang="ko-KR" altLang="en-US" sz="1800" dirty="0">
                          <a:solidFill>
                            <a:srgbClr val="666666"/>
                          </a:solidFill>
                          <a:effectLst/>
                          <a:latin typeface="돋움, dotum, Helvetica, sans-serif"/>
                        </a:rPr>
                        <a:t>리눅스의 모든 정보는 </a:t>
                      </a:r>
                      <a:r>
                        <a:rPr lang="ko-KR" altLang="en-US" sz="1800" dirty="0" err="1">
                          <a:solidFill>
                            <a:srgbClr val="666666"/>
                          </a:solidFill>
                          <a:effectLst/>
                          <a:latin typeface="돋움, dotum, Helvetica, sans-serif"/>
                        </a:rPr>
                        <a:t>수치값으로</a:t>
                      </a:r>
                      <a:r>
                        <a:rPr lang="ko-KR" altLang="en-US" sz="1800" dirty="0">
                          <a:solidFill>
                            <a:srgbClr val="666666"/>
                          </a:solidFill>
                          <a:effectLst/>
                          <a:latin typeface="돋움, dotum, Helvetica, sans-serif"/>
                        </a:rPr>
                        <a:t> 저장 </a:t>
                      </a:r>
                      <a:r>
                        <a:rPr lang="en-US" altLang="ko-KR" sz="1800" dirty="0">
                          <a:solidFill>
                            <a:srgbClr val="666666"/>
                          </a:solidFill>
                          <a:effectLst/>
                          <a:latin typeface="돋움, dotum, Helvetica, sans-serif"/>
                        </a:rPr>
                        <a:t>: root -&gt; 0 (UID))</a:t>
                      </a:r>
                      <a:endParaRPr lang="ko-KR" altLang="en-US" sz="1800" dirty="0">
                        <a:solidFill>
                          <a:srgbClr val="666666"/>
                        </a:solidFill>
                        <a:effectLst/>
                        <a:latin typeface="Noto San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effectLst/>
                          <a:latin typeface="돋움, dotum, Helvetica, sans-serif"/>
                        </a:rPr>
                        <a:t>0 : </a:t>
                      </a:r>
                      <a:r>
                        <a:rPr lang="ko-KR" altLang="en-US" sz="1800" dirty="0">
                          <a:solidFill>
                            <a:srgbClr val="666666"/>
                          </a:solidFill>
                          <a:effectLst/>
                          <a:latin typeface="돋움, dotum, Helvetica, sans-serif"/>
                        </a:rPr>
                        <a:t>사용자 소속 그룹 </a:t>
                      </a:r>
                      <a:r>
                        <a:rPr lang="en-US" altLang="ko-KR" sz="1800" dirty="0">
                          <a:solidFill>
                            <a:srgbClr val="666666"/>
                          </a:solidFill>
                          <a:effectLst/>
                          <a:latin typeface="돋움, dotum, Helvetica, sans-serif"/>
                        </a:rPr>
                        <a:t>GID (</a:t>
                      </a:r>
                      <a:r>
                        <a:rPr lang="ko-KR" altLang="en-US" sz="1800" dirty="0">
                          <a:solidFill>
                            <a:srgbClr val="666666"/>
                          </a:solidFill>
                          <a:effectLst/>
                          <a:latin typeface="돋움, dotum, Helvetica, sans-serif"/>
                        </a:rPr>
                        <a:t>리눅스의 모든 정보는 </a:t>
                      </a:r>
                      <a:r>
                        <a:rPr lang="ko-KR" altLang="en-US" sz="1800" dirty="0" err="1">
                          <a:solidFill>
                            <a:srgbClr val="666666"/>
                          </a:solidFill>
                          <a:effectLst/>
                          <a:latin typeface="돋움, dotum, Helvetica, sans-serif"/>
                        </a:rPr>
                        <a:t>수치값으로</a:t>
                      </a:r>
                      <a:r>
                        <a:rPr lang="ko-KR" altLang="en-US" sz="1800" dirty="0">
                          <a:solidFill>
                            <a:srgbClr val="666666"/>
                          </a:solidFill>
                          <a:effectLst/>
                          <a:latin typeface="돋움, dotum, Helvetica, sans-serif"/>
                        </a:rPr>
                        <a:t> 저장 </a:t>
                      </a:r>
                      <a:r>
                        <a:rPr lang="en-US" altLang="ko-KR" sz="1800" dirty="0">
                          <a:solidFill>
                            <a:srgbClr val="666666"/>
                          </a:solidFill>
                          <a:effectLst/>
                          <a:latin typeface="돋움, dotum, Helvetica, sans-serif"/>
                        </a:rPr>
                        <a:t>: root -&gt; 0 (GID))</a:t>
                      </a:r>
                      <a:endParaRPr lang="ko-KR" altLang="en-US" sz="1800" dirty="0">
                        <a:solidFill>
                          <a:srgbClr val="666666"/>
                        </a:solidFill>
                        <a:effectLst/>
                        <a:latin typeface="Noto San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effectLst/>
                          <a:latin typeface="돋움, dotum, Helvetica, sans-serif"/>
                        </a:rPr>
                        <a:t>root : </a:t>
                      </a:r>
                      <a:r>
                        <a:rPr lang="ko-KR" altLang="en-US" sz="1800" dirty="0">
                          <a:solidFill>
                            <a:srgbClr val="666666"/>
                          </a:solidFill>
                          <a:effectLst/>
                          <a:latin typeface="돋움, dotum, Helvetica, sans-serif"/>
                        </a:rPr>
                        <a:t>사용자 정보 </a:t>
                      </a:r>
                      <a:r>
                        <a:rPr lang="en-US" altLang="ko-KR" sz="1800" dirty="0">
                          <a:solidFill>
                            <a:srgbClr val="666666"/>
                          </a:solidFill>
                          <a:effectLst/>
                          <a:latin typeface="돋움, dotum, Helvetica, sans-serif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rgbClr val="666666"/>
                          </a:solidFill>
                          <a:effectLst/>
                          <a:latin typeface="돋움, dotum, Helvetica, sans-serif"/>
                        </a:rPr>
                        <a:t>이름이나 연락처 </a:t>
                      </a:r>
                      <a:r>
                        <a:rPr lang="ko-KR" altLang="en-US" sz="1800" dirty="0" err="1">
                          <a:solidFill>
                            <a:srgbClr val="666666"/>
                          </a:solidFill>
                          <a:effectLst/>
                          <a:latin typeface="돋움, dotum, Helvetica, sans-serif"/>
                        </a:rPr>
                        <a:t>같은것을</a:t>
                      </a:r>
                      <a:r>
                        <a:rPr lang="ko-KR" altLang="en-US" sz="1800" dirty="0">
                          <a:solidFill>
                            <a:srgbClr val="666666"/>
                          </a:solidFill>
                          <a:effectLst/>
                          <a:latin typeface="돋움, dotum, Helvetica, sans-serif"/>
                        </a:rPr>
                        <a:t> </a:t>
                      </a:r>
                      <a:r>
                        <a:rPr lang="ko-KR" altLang="en-US" sz="1800" dirty="0" err="1">
                          <a:solidFill>
                            <a:srgbClr val="666666"/>
                          </a:solidFill>
                          <a:effectLst/>
                          <a:latin typeface="돋움, dotum, Helvetica, sans-serif"/>
                        </a:rPr>
                        <a:t>적는란</a:t>
                      </a:r>
                      <a:r>
                        <a:rPr lang="en-US" altLang="ko-KR" sz="1800" dirty="0">
                          <a:solidFill>
                            <a:srgbClr val="666666"/>
                          </a:solidFill>
                          <a:effectLst/>
                          <a:latin typeface="돋움, dotum, Helvetica, sans-serif"/>
                        </a:rPr>
                        <a:t>)</a:t>
                      </a:r>
                      <a:endParaRPr lang="ko-KR" altLang="en-US" sz="1800" dirty="0">
                        <a:solidFill>
                          <a:srgbClr val="666666"/>
                        </a:solidFill>
                        <a:effectLst/>
                        <a:latin typeface="Noto San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effectLst/>
                          <a:latin typeface="돋움, dotum, Helvetica, sans-serif"/>
                        </a:rPr>
                        <a:t>/root : </a:t>
                      </a:r>
                      <a:r>
                        <a:rPr lang="ko-KR" altLang="en-US" sz="1800" dirty="0">
                          <a:solidFill>
                            <a:srgbClr val="666666"/>
                          </a:solidFill>
                          <a:effectLst/>
                          <a:latin typeface="돋움, dotum, Helvetica, sans-serif"/>
                        </a:rPr>
                        <a:t>사용자 계정 디렉토리 </a:t>
                      </a:r>
                      <a:r>
                        <a:rPr lang="en-US" altLang="ko-KR" sz="1800" dirty="0">
                          <a:solidFill>
                            <a:srgbClr val="666666"/>
                          </a:solidFill>
                          <a:effectLst/>
                          <a:latin typeface="돋움, dotum, Helvetica, sans-serif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rgbClr val="666666"/>
                          </a:solidFill>
                          <a:effectLst/>
                          <a:latin typeface="돋움, dotum, Helvetica, sans-serif"/>
                        </a:rPr>
                        <a:t>계정 홈 디렉토리</a:t>
                      </a:r>
                      <a:r>
                        <a:rPr lang="en-US" altLang="ko-KR" sz="1800" dirty="0">
                          <a:solidFill>
                            <a:srgbClr val="666666"/>
                          </a:solidFill>
                          <a:effectLst/>
                          <a:latin typeface="돋움, dotum, Helvetica, sans-serif"/>
                        </a:rPr>
                        <a:t>) </a:t>
                      </a:r>
                      <a:endParaRPr lang="ko-KR" altLang="en-US" sz="1800" dirty="0">
                        <a:solidFill>
                          <a:srgbClr val="666666"/>
                        </a:solidFill>
                        <a:effectLst/>
                        <a:latin typeface="Noto San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/bin/bash : </a:t>
                      </a:r>
                      <a:r>
                        <a:rPr lang="ko-KR" altLang="en-US" sz="1800" dirty="0"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사용자 로그인 쉘</a:t>
                      </a:r>
                      <a:r>
                        <a:rPr lang="en-US" altLang="ko-KR" sz="1800" dirty="0"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en-US" altLang="ko-KR" sz="1800" dirty="0" err="1"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bash,csh,zsh</a:t>
                      </a:r>
                      <a:r>
                        <a:rPr lang="en-US" altLang="ko-KR" sz="1800" dirty="0"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....)</a:t>
                      </a:r>
                      <a:r>
                        <a:rPr lang="ko-KR" altLang="en-US" sz="1800" dirty="0">
                          <a:solidFill>
                            <a:srgbClr val="666666"/>
                          </a:solidFill>
                          <a:effectLst/>
                          <a:latin typeface="Noto Sans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03732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BD2517B-A2B4-40EA-AD3B-87B074B4788E}"/>
              </a:ext>
            </a:extLst>
          </p:cNvPr>
          <p:cNvSpPr txBox="1"/>
          <p:nvPr/>
        </p:nvSpPr>
        <p:spPr>
          <a:xfrm>
            <a:off x="3385098" y="1932300"/>
            <a:ext cx="49171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altLang="ko-KR" b="0" i="0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cat /etc/passwd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2442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/Theory/T3/Passwd 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ko-KR" altLang="en-US" dirty="0"/>
              <a:t>파일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패스워드 구조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– shadow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BA13996-D66F-4B80-B807-27090D7CBDF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F98D2E9-061A-4816-8893-7C7D00DCE3C2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7674BCA-884B-43A3-A8A6-B897F646C1F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9" name="화살표: 오른쪽 8">
              <a:hlinkClick r:id="" action="ppaction://noaction"/>
              <a:extLst>
                <a:ext uri="{FF2B5EF4-FFF2-40B4-BE49-F238E27FC236}">
                  <a16:creationId xmlns:a16="http://schemas.microsoft.com/office/drawing/2014/main" id="{B0D8F57D-825B-42CA-8965-308340DCB36C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화살표: 오른쪽 9">
            <a:hlinkClick r:id="" action="ppaction://noaction"/>
            <a:extLst>
              <a:ext uri="{FF2B5EF4-FFF2-40B4-BE49-F238E27FC236}">
                <a16:creationId xmlns:a16="http://schemas.microsoft.com/office/drawing/2014/main" id="{2829014B-0DE0-463E-8963-4C742FC132C2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1E49470-FC9A-4ED5-ABA6-3825AB4E4AD9}"/>
              </a:ext>
            </a:extLst>
          </p:cNvPr>
          <p:cNvGraphicFramePr>
            <a:graphicFrameLocks noGrp="1"/>
          </p:cNvGraphicFramePr>
          <p:nvPr/>
        </p:nvGraphicFramePr>
        <p:xfrm>
          <a:off x="1192960" y="11080626"/>
          <a:ext cx="9804064" cy="4161473"/>
        </p:xfrm>
        <a:graphic>
          <a:graphicData uri="http://schemas.openxmlformats.org/drawingml/2006/table">
            <a:tbl>
              <a:tblPr/>
              <a:tblGrid>
                <a:gridCol w="9804064">
                  <a:extLst>
                    <a:ext uri="{9D8B030D-6E8A-4147-A177-3AD203B41FA5}">
                      <a16:colId xmlns:a16="http://schemas.microsoft.com/office/drawing/2014/main" val="3393743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1.Login Name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</a:t>
                      </a:r>
                      <a:r>
                        <a:rPr lang="ko-KR" alt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계정각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항목별 구분은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:(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콜론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 </a:t>
                      </a:r>
                      <a:r>
                        <a:rPr lang="ko-KR" alt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구분되어있으며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콜론과 콜론 사이 각 필드에는 다음과 같은 구조로 구성되어 있습니다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ko-KR" altLang="en-US" dirty="0"/>
                      </a:b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2.Encrypted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패스워드를 </a:t>
                      </a:r>
                      <a:r>
                        <a:rPr lang="ko-KR" alt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암호화시킨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값</a:t>
                      </a:r>
                      <a:br>
                        <a:rPr lang="ko-KR" altLang="en-US" dirty="0"/>
                      </a:b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3.Last Changed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1970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년부터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일부터 패스워드가 수정된 날짜의 일수를 계산</a:t>
                      </a:r>
                      <a:br>
                        <a:rPr lang="ko-KR" altLang="en-US" dirty="0"/>
                      </a:b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4.Minimum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패스워드가 변경되기 전 최소 사용기간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일수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lang="ko-KR" altLang="en-US" dirty="0"/>
                      </a:b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5.Maximum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패스워드 변경 전 최대 사용기간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일수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lang="ko-KR" altLang="en-US" dirty="0"/>
                      </a:b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6.Warn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패스워드 사용 만기일 전에 경고 메시지를 제공하는 일수</a:t>
                      </a:r>
                      <a:br>
                        <a:rPr lang="ko-KR" altLang="en-US" dirty="0"/>
                      </a:b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7.Inactive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 접속 차단 일 수</a:t>
                      </a:r>
                      <a:br>
                        <a:rPr lang="ko-KR" altLang="en-US" dirty="0"/>
                      </a:b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8.Expire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 사용을 금지하는 일 수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연도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lang="ko-KR" altLang="en-US" dirty="0"/>
                      </a:b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9.Reserved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사용되지 않음</a:t>
                      </a:r>
                      <a:endParaRPr lang="ko-KR" altLang="en-US" sz="1800" dirty="0">
                        <a:solidFill>
                          <a:srgbClr val="666666"/>
                        </a:solidFill>
                        <a:effectLst/>
                        <a:latin typeface="Noto San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03732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47EE378-C0DD-4D6D-B89A-E9E5E123BF2B}"/>
              </a:ext>
            </a:extLst>
          </p:cNvPr>
          <p:cNvSpPr txBox="1"/>
          <p:nvPr/>
        </p:nvSpPr>
        <p:spPr>
          <a:xfrm>
            <a:off x="3772656" y="1869607"/>
            <a:ext cx="61282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707070"/>
                </a:solidFill>
                <a:effectLst/>
                <a:latin typeface="Noto Sans KR"/>
              </a:rPr>
              <a:t>root:$1$40iCUjyd$0Iw3tsXLvCt.cv4YK4E0s1:17374:0:99999:7:::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4FBBCC-46D3-404F-8CE0-820A366C4B63}"/>
              </a:ext>
            </a:extLst>
          </p:cNvPr>
          <p:cNvSpPr txBox="1"/>
          <p:nvPr/>
        </p:nvSpPr>
        <p:spPr>
          <a:xfrm>
            <a:off x="1617665" y="1869607"/>
            <a:ext cx="19750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altLang="ko-KR" b="0" i="0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cat /etc/shadow</a:t>
            </a:r>
            <a:endParaRPr lang="ko-KR" altLang="en-US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24E5CA0-0F72-495F-B863-F7E9D9E5C055}"/>
              </a:ext>
            </a:extLst>
          </p:cNvPr>
          <p:cNvGraphicFramePr>
            <a:graphicFrameLocks noGrp="1"/>
          </p:cNvGraphicFramePr>
          <p:nvPr/>
        </p:nvGraphicFramePr>
        <p:xfrm>
          <a:off x="944680" y="2417858"/>
          <a:ext cx="9931230" cy="4161473"/>
        </p:xfrm>
        <a:graphic>
          <a:graphicData uri="http://schemas.openxmlformats.org/drawingml/2006/table">
            <a:tbl>
              <a:tblPr/>
              <a:tblGrid>
                <a:gridCol w="9931230">
                  <a:extLst>
                    <a:ext uri="{9D8B030D-6E8A-4147-A177-3AD203B41FA5}">
                      <a16:colId xmlns:a16="http://schemas.microsoft.com/office/drawing/2014/main" val="3393743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1.Login Name </a:t>
                      </a: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b="0" i="0" dirty="0">
                          <a:solidFill>
                            <a:srgbClr val="FF0000"/>
                          </a:solidFill>
                          <a:effectLst/>
                          <a:latin typeface="Noto Sans KR"/>
                        </a:rPr>
                        <a:t>root</a:t>
                      </a: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</a:t>
                      </a:r>
                      <a:r>
                        <a:rPr lang="ko-KR" alt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계정각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항목별 구분은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:(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콜론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 구분 되어 있으며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콜론과 콜론 사이 각 필드에는 다음과 같은 구조로 구성되어 있습니다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ko-KR" altLang="en-US" sz="1800" dirty="0"/>
                      </a:b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2.Encrypted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b="0" i="0" dirty="0">
                          <a:solidFill>
                            <a:srgbClr val="FF0000"/>
                          </a:solidFill>
                          <a:effectLst/>
                          <a:latin typeface="Noto Sans KR"/>
                        </a:rPr>
                        <a:t>$ ~ </a:t>
                      </a: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패스워드를 </a:t>
                      </a:r>
                      <a:r>
                        <a:rPr lang="ko-KR" alt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암호화시킨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값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altLang="ko-KR" sz="18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Hashid</a:t>
                      </a:r>
                      <a:r>
                        <a:rPr lang="en-US" altLang="ko-KR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$Salt $Hash </a:t>
                      </a:r>
                      <a:r>
                        <a:rPr lang="en-US" altLang="ko-KR" sz="18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vlaue</a:t>
                      </a:r>
                      <a:br>
                        <a:rPr lang="ko-KR" altLang="en-US" sz="1800" dirty="0"/>
                      </a:b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3.Last Changed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b="0" i="0" dirty="0">
                          <a:solidFill>
                            <a:srgbClr val="FF0000"/>
                          </a:solidFill>
                          <a:effectLst/>
                          <a:latin typeface="Noto Sans KR"/>
                        </a:rPr>
                        <a:t>17374</a:t>
                      </a: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1970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년부터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일부터 패스워드가 수정된 날짜의 일수를 계산</a:t>
                      </a:r>
                      <a:br>
                        <a:rPr lang="ko-KR" altLang="en-US" sz="1800" dirty="0"/>
                      </a:b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4.Minimum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b="0" i="0" dirty="0">
                          <a:solidFill>
                            <a:srgbClr val="FF0000"/>
                          </a:solidFill>
                          <a:effectLst/>
                          <a:latin typeface="Noto Sans KR"/>
                        </a:rPr>
                        <a:t>0</a:t>
                      </a: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패스워드가 변경되기 전 최소 사용기간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일수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lang="ko-KR" altLang="en-US" sz="1800" dirty="0"/>
                      </a:b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5.Maximum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b="0" i="0" dirty="0">
                          <a:solidFill>
                            <a:srgbClr val="FF0000"/>
                          </a:solidFill>
                          <a:effectLst/>
                          <a:latin typeface="Noto Sans KR"/>
                        </a:rPr>
                        <a:t>99999</a:t>
                      </a: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패스워드 변경 전 최대 사용기간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일수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lang="ko-KR" altLang="en-US" sz="1800" dirty="0"/>
                      </a:b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6.Warn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b="0" i="0" dirty="0">
                          <a:solidFill>
                            <a:srgbClr val="FF0000"/>
                          </a:solidFill>
                          <a:effectLst/>
                          <a:latin typeface="Noto Sans KR"/>
                        </a:rPr>
                        <a:t>7</a:t>
                      </a: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패스워드 사용 만기일 전에 경고 메시지를 제공하는 일수</a:t>
                      </a:r>
                      <a:br>
                        <a:rPr lang="ko-KR" altLang="en-US" sz="1800" dirty="0"/>
                      </a:b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7.Inactive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ko-KR" alt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 접속 차단 일 수</a:t>
                      </a:r>
                      <a:br>
                        <a:rPr lang="ko-KR" altLang="en-US" sz="1800" dirty="0"/>
                      </a:b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8.Expire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 사용을 금지하는 일 수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연도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lang="ko-KR" altLang="en-US" sz="1800" dirty="0"/>
                      </a:b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9.Reserved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사용되지 않음</a:t>
                      </a:r>
                      <a:endParaRPr lang="ko-KR" altLang="en-US" sz="1800" dirty="0">
                        <a:solidFill>
                          <a:srgbClr val="666666"/>
                        </a:solidFill>
                        <a:effectLst/>
                        <a:latin typeface="Noto San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037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236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046690C6-9032-43CA-B4B7-F12F8A0F5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240" y="1925358"/>
            <a:ext cx="6594084" cy="185458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/Theory/T3/Permission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리눅스 파일시스템 권한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( Permission )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BA13996-D66F-4B80-B807-27090D7CBDF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F98D2E9-061A-4816-8893-7C7D00DCE3C2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7674BCA-884B-43A3-A8A6-B897F646C1F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9" name="화살표: 오른쪽 8">
              <a:hlinkClick r:id="" action="ppaction://noaction"/>
              <a:extLst>
                <a:ext uri="{FF2B5EF4-FFF2-40B4-BE49-F238E27FC236}">
                  <a16:creationId xmlns:a16="http://schemas.microsoft.com/office/drawing/2014/main" id="{B0D8F57D-825B-42CA-8965-308340DCB36C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화살표: 오른쪽 9">
            <a:hlinkClick r:id="" action="ppaction://noaction"/>
            <a:extLst>
              <a:ext uri="{FF2B5EF4-FFF2-40B4-BE49-F238E27FC236}">
                <a16:creationId xmlns:a16="http://schemas.microsoft.com/office/drawing/2014/main" id="{2829014B-0DE0-463E-8963-4C742FC132C2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258CDB1-E79C-436C-B677-52F10535AA10}"/>
              </a:ext>
            </a:extLst>
          </p:cNvPr>
          <p:cNvSpPr/>
          <p:nvPr/>
        </p:nvSpPr>
        <p:spPr>
          <a:xfrm>
            <a:off x="624021" y="4849150"/>
            <a:ext cx="1066290" cy="9066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d : </a:t>
            </a:r>
            <a:r>
              <a:rPr lang="ko-KR" altLang="en-US" sz="1200" dirty="0">
                <a:solidFill>
                  <a:schemeClr val="tx1"/>
                </a:solidFill>
              </a:rPr>
              <a:t>디렉토리</a:t>
            </a:r>
            <a:endParaRPr lang="en-US" altLang="ko-KR" sz="1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l  : </a:t>
            </a:r>
            <a:r>
              <a:rPr lang="ko-KR" altLang="en-US" sz="1200" dirty="0">
                <a:solidFill>
                  <a:schemeClr val="tx1"/>
                </a:solidFill>
              </a:rPr>
              <a:t>링크</a:t>
            </a:r>
            <a:endParaRPr lang="en-US" altLang="ko-KR" sz="1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-  : </a:t>
            </a:r>
            <a:r>
              <a:rPr lang="ko-KR" altLang="en-US" sz="1200" dirty="0">
                <a:solidFill>
                  <a:schemeClr val="tx1"/>
                </a:solidFill>
              </a:rPr>
              <a:t>파일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ADEA5A-941E-4803-84A3-B71DD13F04A6}"/>
              </a:ext>
            </a:extLst>
          </p:cNvPr>
          <p:cNvSpPr txBox="1"/>
          <p:nvPr/>
        </p:nvSpPr>
        <p:spPr>
          <a:xfrm>
            <a:off x="624021" y="4364589"/>
            <a:ext cx="11024384" cy="369332"/>
          </a:xfrm>
          <a:prstGeom prst="rect">
            <a:avLst/>
          </a:prstGeom>
          <a:solidFill>
            <a:srgbClr val="0C0C0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     -        </a:t>
            </a:r>
            <a:r>
              <a:rPr lang="en-US" altLang="ko-KR" b="1" dirty="0" err="1">
                <a:solidFill>
                  <a:schemeClr val="bg1"/>
                </a:solidFill>
              </a:rPr>
              <a:t>rwx</a:t>
            </a:r>
            <a:r>
              <a:rPr lang="en-US" altLang="ko-KR" b="1" dirty="0">
                <a:solidFill>
                  <a:schemeClr val="bg1"/>
                </a:solidFill>
              </a:rPr>
              <a:t>       r-x       </a:t>
            </a:r>
            <a:r>
              <a:rPr lang="en-US" altLang="ko-KR" b="1" dirty="0" err="1">
                <a:solidFill>
                  <a:schemeClr val="bg1"/>
                </a:solidFill>
              </a:rPr>
              <a:t>r-x</a:t>
            </a:r>
            <a:r>
              <a:rPr lang="en-US" altLang="ko-KR" b="1" dirty="0">
                <a:solidFill>
                  <a:schemeClr val="bg1"/>
                </a:solidFill>
              </a:rPr>
              <a:t>          2       root     </a:t>
            </a:r>
            <a:r>
              <a:rPr lang="en-US" altLang="ko-KR" b="1" dirty="0" err="1">
                <a:solidFill>
                  <a:schemeClr val="bg1"/>
                </a:solidFill>
              </a:rPr>
              <a:t>root</a:t>
            </a:r>
            <a:r>
              <a:rPr lang="en-US" altLang="ko-KR" b="1" dirty="0">
                <a:solidFill>
                  <a:schemeClr val="bg1"/>
                </a:solidFill>
              </a:rPr>
              <a:t>    631968  Nov 17   08:28    </a:t>
            </a:r>
            <a:r>
              <a:rPr lang="en-US" altLang="ko-KR" b="1" dirty="0" err="1">
                <a:solidFill>
                  <a:srgbClr val="00B050"/>
                </a:solidFill>
              </a:rPr>
              <a:t>init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BAFE41E-6205-459E-AE5C-46E93D12E7E4}"/>
              </a:ext>
            </a:extLst>
          </p:cNvPr>
          <p:cNvSpPr/>
          <p:nvPr/>
        </p:nvSpPr>
        <p:spPr>
          <a:xfrm>
            <a:off x="1448474" y="3503851"/>
            <a:ext cx="6983427" cy="2760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41D2E6-94B0-47B6-8DFD-2A2D9E20A6C1}"/>
              </a:ext>
            </a:extLst>
          </p:cNvPr>
          <p:cNvSpPr/>
          <p:nvPr/>
        </p:nvSpPr>
        <p:spPr>
          <a:xfrm>
            <a:off x="1793944" y="5243941"/>
            <a:ext cx="2629911" cy="1058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r  : read : </a:t>
            </a:r>
            <a:r>
              <a:rPr lang="ko-KR" altLang="en-US" sz="1200" dirty="0">
                <a:solidFill>
                  <a:schemeClr val="tx1"/>
                </a:solidFill>
              </a:rPr>
              <a:t>읽기 가능 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w : write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:</a:t>
            </a:r>
            <a:r>
              <a:rPr lang="ko-KR" altLang="en-US" sz="1200" dirty="0">
                <a:solidFill>
                  <a:schemeClr val="tx1"/>
                </a:solidFill>
              </a:rPr>
              <a:t> 쓰기 가능 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x  : </a:t>
            </a:r>
            <a:r>
              <a:rPr lang="en-US" altLang="ko-KR" sz="1200" dirty="0" err="1">
                <a:solidFill>
                  <a:schemeClr val="tx1"/>
                </a:solidFill>
              </a:rPr>
              <a:t>excute</a:t>
            </a:r>
            <a:r>
              <a:rPr lang="en-US" altLang="ko-KR" sz="1200" dirty="0">
                <a:solidFill>
                  <a:schemeClr val="tx1"/>
                </a:solidFill>
              </a:rPr>
              <a:t> : </a:t>
            </a:r>
            <a:r>
              <a:rPr lang="ko-KR" altLang="en-US" sz="1200" dirty="0">
                <a:solidFill>
                  <a:schemeClr val="tx1"/>
                </a:solidFill>
              </a:rPr>
              <a:t>실행 가능 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-  : </a:t>
            </a:r>
            <a:r>
              <a:rPr lang="ko-KR" altLang="en-US" sz="1200" dirty="0">
                <a:solidFill>
                  <a:schemeClr val="tx1"/>
                </a:solidFill>
              </a:rPr>
              <a:t>권한 없음</a:t>
            </a:r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8D8CB7F-1805-4BA8-8095-18449B9D6637}"/>
              </a:ext>
            </a:extLst>
          </p:cNvPr>
          <p:cNvSpPr/>
          <p:nvPr/>
        </p:nvSpPr>
        <p:spPr>
          <a:xfrm>
            <a:off x="1796432" y="4853871"/>
            <a:ext cx="2629911" cy="3082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소유자         그룹      그 외 사용자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4164181-C968-4939-BB20-312766274B1C}"/>
              </a:ext>
            </a:extLst>
          </p:cNvPr>
          <p:cNvSpPr/>
          <p:nvPr/>
        </p:nvSpPr>
        <p:spPr>
          <a:xfrm>
            <a:off x="4529976" y="4849150"/>
            <a:ext cx="756611" cy="672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hard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link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number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8B23E1C-7278-4F30-8781-3E67C7B59049}"/>
              </a:ext>
            </a:extLst>
          </p:cNvPr>
          <p:cNvSpPr/>
          <p:nvPr/>
        </p:nvSpPr>
        <p:spPr>
          <a:xfrm>
            <a:off x="5392708" y="4849150"/>
            <a:ext cx="756611" cy="672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소유자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B63036E-F95E-4978-8FDB-7AEF1C936ED2}"/>
              </a:ext>
            </a:extLst>
          </p:cNvPr>
          <p:cNvSpPr/>
          <p:nvPr/>
        </p:nvSpPr>
        <p:spPr>
          <a:xfrm>
            <a:off x="6255440" y="4849150"/>
            <a:ext cx="756611" cy="672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소유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그룹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F267AA7-EC6B-4078-A6E6-4D411A5869A0}"/>
              </a:ext>
            </a:extLst>
          </p:cNvPr>
          <p:cNvSpPr/>
          <p:nvPr/>
        </p:nvSpPr>
        <p:spPr>
          <a:xfrm>
            <a:off x="7118172" y="4849150"/>
            <a:ext cx="756611" cy="672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크기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9B5CFB8-9188-40EF-BFFC-0BD1DB1525CC}"/>
              </a:ext>
            </a:extLst>
          </p:cNvPr>
          <p:cNvSpPr/>
          <p:nvPr/>
        </p:nvSpPr>
        <p:spPr>
          <a:xfrm>
            <a:off x="7980904" y="4849150"/>
            <a:ext cx="936519" cy="672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날짜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C1C0C8B-2A31-434E-8B45-C7A303DFD620}"/>
              </a:ext>
            </a:extLst>
          </p:cNvPr>
          <p:cNvSpPr/>
          <p:nvPr/>
        </p:nvSpPr>
        <p:spPr>
          <a:xfrm>
            <a:off x="9023544" y="4849150"/>
            <a:ext cx="727359" cy="672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시간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E3F3854-0F36-4D97-B76E-7CB3C4CC078F}"/>
              </a:ext>
            </a:extLst>
          </p:cNvPr>
          <p:cNvSpPr/>
          <p:nvPr/>
        </p:nvSpPr>
        <p:spPr>
          <a:xfrm>
            <a:off x="9857024" y="4849150"/>
            <a:ext cx="727359" cy="672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파일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E75242-23A3-4685-8C52-5FDCD1CE8558}"/>
              </a:ext>
            </a:extLst>
          </p:cNvPr>
          <p:cNvSpPr/>
          <p:nvPr/>
        </p:nvSpPr>
        <p:spPr>
          <a:xfrm>
            <a:off x="10690504" y="4849150"/>
            <a:ext cx="957901" cy="672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rgbClr val="7030A0"/>
                </a:solidFill>
              </a:rPr>
              <a:t>(</a:t>
            </a:r>
            <a:r>
              <a:rPr lang="ko-KR" altLang="en-US" sz="1050" dirty="0">
                <a:solidFill>
                  <a:srgbClr val="7030A0"/>
                </a:solidFill>
              </a:rPr>
              <a:t>링크일시</a:t>
            </a:r>
            <a:r>
              <a:rPr lang="en-US" altLang="ko-KR" sz="1050" dirty="0">
                <a:solidFill>
                  <a:srgbClr val="7030A0"/>
                </a:solidFill>
              </a:rPr>
              <a:t>)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원본 위치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DA808E0-0D3C-490C-B5D2-A056079761CC}"/>
              </a:ext>
            </a:extLst>
          </p:cNvPr>
          <p:cNvCxnSpPr/>
          <p:nvPr/>
        </p:nvCxnSpPr>
        <p:spPr>
          <a:xfrm flipV="1">
            <a:off x="624021" y="3503851"/>
            <a:ext cx="824453" cy="86073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A5FDC2B-44E8-4603-841D-546060A1EEBA}"/>
              </a:ext>
            </a:extLst>
          </p:cNvPr>
          <p:cNvCxnSpPr>
            <a:cxnSpLocks/>
          </p:cNvCxnSpPr>
          <p:nvPr/>
        </p:nvCxnSpPr>
        <p:spPr>
          <a:xfrm flipH="1" flipV="1">
            <a:off x="8431901" y="3503851"/>
            <a:ext cx="3216504" cy="86073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4FFF81D-03AB-458A-B776-08BB39F2B7D9}"/>
              </a:ext>
            </a:extLst>
          </p:cNvPr>
          <p:cNvSpPr txBox="1"/>
          <p:nvPr/>
        </p:nvSpPr>
        <p:spPr>
          <a:xfrm>
            <a:off x="1909721" y="3932031"/>
            <a:ext cx="339866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D4A5AB1-4544-42C6-B13B-640FEDB56BB9}"/>
              </a:ext>
            </a:extLst>
          </p:cNvPr>
          <p:cNvSpPr txBox="1"/>
          <p:nvPr/>
        </p:nvSpPr>
        <p:spPr>
          <a:xfrm>
            <a:off x="2799846" y="3936616"/>
            <a:ext cx="339866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5DAE0FF-F3FB-40E5-9A14-F84D3AACDDA0}"/>
              </a:ext>
            </a:extLst>
          </p:cNvPr>
          <p:cNvSpPr txBox="1"/>
          <p:nvPr/>
        </p:nvSpPr>
        <p:spPr>
          <a:xfrm>
            <a:off x="3673781" y="3932031"/>
            <a:ext cx="339866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02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8" grpId="0" animBg="1"/>
      <p:bldP spid="39" grpId="0" animBg="1"/>
      <p:bldP spid="4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98EF855-C8A2-48AE-839B-3EB791ECF575}"/>
              </a:ext>
            </a:extLst>
          </p:cNvPr>
          <p:cNvSpPr/>
          <p:nvPr/>
        </p:nvSpPr>
        <p:spPr>
          <a:xfrm>
            <a:off x="2071561" y="3663584"/>
            <a:ext cx="4656836" cy="1612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/Theory/T3/Permission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리눅스 파일시스템 권한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 -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그룹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BA13996-D66F-4B80-B807-27090D7CBDF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F98D2E9-061A-4816-8893-7C7D00DCE3C2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7674BCA-884B-43A3-A8A6-B897F646C1F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9" name="화살표: 오른쪽 8">
              <a:hlinkClick r:id="" action="ppaction://noaction"/>
              <a:extLst>
                <a:ext uri="{FF2B5EF4-FFF2-40B4-BE49-F238E27FC236}">
                  <a16:creationId xmlns:a16="http://schemas.microsoft.com/office/drawing/2014/main" id="{B0D8F57D-825B-42CA-8965-308340DCB36C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화살표: 오른쪽 9">
            <a:hlinkClick r:id="" action="ppaction://noaction"/>
            <a:extLst>
              <a:ext uri="{FF2B5EF4-FFF2-40B4-BE49-F238E27FC236}">
                <a16:creationId xmlns:a16="http://schemas.microsoft.com/office/drawing/2014/main" id="{2829014B-0DE0-463E-8963-4C742FC132C2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23F0BC-E016-418E-9068-3256C9BADE96}"/>
              </a:ext>
            </a:extLst>
          </p:cNvPr>
          <p:cNvSpPr txBox="1"/>
          <p:nvPr/>
        </p:nvSpPr>
        <p:spPr>
          <a:xfrm>
            <a:off x="5324559" y="2024354"/>
            <a:ext cx="3110677" cy="1285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301</a:t>
            </a:r>
            <a:r>
              <a:rPr lang="ko-KR" altLang="en-US" dirty="0"/>
              <a:t>호에 들어올 수 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공용 책장을 만질 수 있다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1</a:t>
            </a:r>
            <a:r>
              <a:rPr lang="ko-KR" altLang="en-US" dirty="0"/>
              <a:t>번 침대에 누울 수 있다 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17E6E68-9E93-491F-B622-A372FF3D0F8B}"/>
              </a:ext>
            </a:extLst>
          </p:cNvPr>
          <p:cNvCxnSpPr>
            <a:cxnSpLocks/>
            <a:stCxn id="33" idx="0"/>
            <a:endCxn id="17" idx="1"/>
          </p:cNvCxnSpPr>
          <p:nvPr/>
        </p:nvCxnSpPr>
        <p:spPr>
          <a:xfrm flipV="1">
            <a:off x="4122892" y="2666998"/>
            <a:ext cx="1201667" cy="6426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하다하다 이제 '훈련소+군대 영장'까지 만들어 재입대시키려는(?) '동물의 숲' 한국인들 - 인사이트">
            <a:extLst>
              <a:ext uri="{FF2B5EF4-FFF2-40B4-BE49-F238E27FC236}">
                <a16:creationId xmlns:a16="http://schemas.microsoft.com/office/drawing/2014/main" id="{2DDD8F25-8C7C-428E-A48E-1245B1170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315" y="3451667"/>
            <a:ext cx="2938953" cy="179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군인이모티콘2">
            <a:extLst>
              <a:ext uri="{FF2B5EF4-FFF2-40B4-BE49-F238E27FC236}">
                <a16:creationId xmlns:a16="http://schemas.microsoft.com/office/drawing/2014/main" id="{95818F05-95F6-455B-90F8-2599738D651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963" y="4039873"/>
            <a:ext cx="980485" cy="98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4" descr="군인이모티콘2">
            <a:extLst>
              <a:ext uri="{FF2B5EF4-FFF2-40B4-BE49-F238E27FC236}">
                <a16:creationId xmlns:a16="http://schemas.microsoft.com/office/drawing/2014/main" id="{3ABC7967-91FD-4B8F-9975-CEEB936EB61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210" y="3999271"/>
            <a:ext cx="980485" cy="98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4" descr="군인이모티콘2">
            <a:extLst>
              <a:ext uri="{FF2B5EF4-FFF2-40B4-BE49-F238E27FC236}">
                <a16:creationId xmlns:a16="http://schemas.microsoft.com/office/drawing/2014/main" id="{8314F140-EC7E-4BF9-8A5D-F9B97C2E64E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725" y="3999271"/>
            <a:ext cx="980485" cy="98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4" descr="군인이모티콘2">
            <a:extLst>
              <a:ext uri="{FF2B5EF4-FFF2-40B4-BE49-F238E27FC236}">
                <a16:creationId xmlns:a16="http://schemas.microsoft.com/office/drawing/2014/main" id="{C70A1689-6E93-48BC-B4A0-7C469907EE5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240" y="4039873"/>
            <a:ext cx="980485" cy="98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0AD160C5-9747-44F1-B531-621E04085703}"/>
              </a:ext>
            </a:extLst>
          </p:cNvPr>
          <p:cNvSpPr/>
          <p:nvPr/>
        </p:nvSpPr>
        <p:spPr>
          <a:xfrm>
            <a:off x="3107342" y="3309642"/>
            <a:ext cx="2031100" cy="5672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생활관 </a:t>
            </a:r>
            <a:r>
              <a:rPr lang="en-US" altLang="ko-KR" dirty="0"/>
              <a:t>301</a:t>
            </a:r>
            <a:r>
              <a:rPr lang="ko-KR" altLang="en-US" dirty="0"/>
              <a:t>호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A0FAEDE-62F4-4BD8-BBAB-F8B3CB5D9843}"/>
              </a:ext>
            </a:extLst>
          </p:cNvPr>
          <p:cNvSpPr txBox="1"/>
          <p:nvPr/>
        </p:nvSpPr>
        <p:spPr>
          <a:xfrm>
            <a:off x="8553724" y="2024354"/>
            <a:ext cx="396068" cy="1285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O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O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7F672B7-E6D6-43D6-B10D-82CD5B298EE6}"/>
              </a:ext>
            </a:extLst>
          </p:cNvPr>
          <p:cNvSpPr txBox="1"/>
          <p:nvPr/>
        </p:nvSpPr>
        <p:spPr>
          <a:xfrm>
            <a:off x="5583907" y="5390652"/>
            <a:ext cx="2938953" cy="1285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301</a:t>
            </a:r>
            <a:r>
              <a:rPr lang="ko-KR" altLang="en-US" dirty="0"/>
              <a:t>호에 들어올 수 있다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공용 책장을 만질 수 있다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1</a:t>
            </a:r>
            <a:r>
              <a:rPr lang="ko-KR" altLang="en-US" dirty="0"/>
              <a:t>번 침대에 누울 수 있다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BEFEEC9-66C8-4FD1-B4DB-BDD3F54008E1}"/>
              </a:ext>
            </a:extLst>
          </p:cNvPr>
          <p:cNvSpPr txBox="1"/>
          <p:nvPr/>
        </p:nvSpPr>
        <p:spPr>
          <a:xfrm>
            <a:off x="8641348" y="5390652"/>
            <a:ext cx="396068" cy="1285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O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O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O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5AD0634-34AD-4089-8EEB-D69A57EA9A80}"/>
              </a:ext>
            </a:extLst>
          </p:cNvPr>
          <p:cNvCxnSpPr>
            <a:stCxn id="1038" idx="2"/>
            <a:endCxn id="59" idx="0"/>
          </p:cNvCxnSpPr>
          <p:nvPr/>
        </p:nvCxnSpPr>
        <p:spPr>
          <a:xfrm>
            <a:off x="6188206" y="5020358"/>
            <a:ext cx="865178" cy="37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366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/Theory/T3/Permission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리눅스 파일시스템 권한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–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권한의 수치화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BA13996-D66F-4B80-B807-27090D7CBDF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F98D2E9-061A-4816-8893-7C7D00DCE3C2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7674BCA-884B-43A3-A8A6-B897F646C1F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9" name="화살표: 오른쪽 8">
              <a:hlinkClick r:id="" action="ppaction://noaction"/>
              <a:extLst>
                <a:ext uri="{FF2B5EF4-FFF2-40B4-BE49-F238E27FC236}">
                  <a16:creationId xmlns:a16="http://schemas.microsoft.com/office/drawing/2014/main" id="{B0D8F57D-825B-42CA-8965-308340DCB36C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화살표: 오른쪽 9">
            <a:hlinkClick r:id="" action="ppaction://noaction"/>
            <a:extLst>
              <a:ext uri="{FF2B5EF4-FFF2-40B4-BE49-F238E27FC236}">
                <a16:creationId xmlns:a16="http://schemas.microsoft.com/office/drawing/2014/main" id="{2829014B-0DE0-463E-8963-4C742FC132C2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A98B5C-DE42-4E98-9D9F-70C0C1514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148" y="2088982"/>
            <a:ext cx="6651746" cy="35541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D6D21A-9334-4E13-965E-48C9017EC1C1}"/>
              </a:ext>
            </a:extLst>
          </p:cNvPr>
          <p:cNvSpPr txBox="1"/>
          <p:nvPr/>
        </p:nvSpPr>
        <p:spPr>
          <a:xfrm>
            <a:off x="1771030" y="6041395"/>
            <a:ext cx="998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파일의 </a:t>
            </a:r>
            <a:r>
              <a:rPr lang="ko-KR" altLang="en-US" dirty="0">
                <a:solidFill>
                  <a:srgbClr val="FF0000"/>
                </a:solidFill>
              </a:rPr>
              <a:t>권한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소유자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소유그룹</a:t>
            </a:r>
            <a:r>
              <a:rPr lang="ko-KR" altLang="en-US" dirty="0"/>
              <a:t> 을 바꿀 수 있을까</a:t>
            </a:r>
            <a:r>
              <a:rPr lang="en-US" altLang="ko-KR" dirty="0"/>
              <a:t>? =&gt; </a:t>
            </a:r>
            <a:r>
              <a:rPr lang="en-US" altLang="ko-KR" dirty="0" err="1">
                <a:solidFill>
                  <a:srgbClr val="FF0000"/>
                </a:solidFill>
              </a:rPr>
              <a:t>chmod</a:t>
            </a:r>
            <a:r>
              <a:rPr lang="en-US" altLang="ko-KR" dirty="0"/>
              <a:t>, </a:t>
            </a:r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</a:rPr>
              <a:t>chown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>
                <a:solidFill>
                  <a:schemeClr val="accent6">
                    <a:lumMod val="50000"/>
                  </a:schemeClr>
                </a:solidFill>
              </a:rPr>
              <a:t>chgrp</a:t>
            </a:r>
            <a:endParaRPr lang="en-US" altLang="ko-K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화살표: 오른쪽 10">
            <a:hlinkClick r:id="" action="ppaction://noaction"/>
            <a:extLst>
              <a:ext uri="{FF2B5EF4-FFF2-40B4-BE49-F238E27FC236}">
                <a16:creationId xmlns:a16="http://schemas.microsoft.com/office/drawing/2014/main" id="{FD8F91E4-BF0F-4976-841A-2CE0248EC1A3}"/>
              </a:ext>
            </a:extLst>
          </p:cNvPr>
          <p:cNvSpPr/>
          <p:nvPr/>
        </p:nvSpPr>
        <p:spPr>
          <a:xfrm>
            <a:off x="10028016" y="6122873"/>
            <a:ext cx="352631" cy="287854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18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/T2/1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en-US" altLang="ko-KR" kern="0" dirty="0" err="1">
                <a:solidFill>
                  <a:srgbClr val="000000"/>
                </a:solidFill>
                <a:latin typeface="함초롬바탕" panose="02030604000101010101" pitchFamily="18" charset="-127"/>
              </a:rPr>
              <a:t>pwd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현재 디렉토리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경로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출력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200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450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~]#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pwd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/root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51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3" name="화살표: 오른쪽 12">
            <a:hlinkClick r:id="" action="ppaction://noaction"/>
            <a:extLst>
              <a:ext uri="{FF2B5EF4-FFF2-40B4-BE49-F238E27FC236}">
                <a16:creationId xmlns:a16="http://schemas.microsoft.com/office/drawing/2014/main" id="{7BFB7D03-7122-4A97-A037-9E595D4BC5BD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24AC867-FC9E-4B9F-AAF9-4D7744A2DA1F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A3E6CCE1-5B9D-4EC0-A00B-9B868A976610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4EF4361-F36C-4B94-932C-1F1880015091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1E27D10D-BE6C-41D5-BD94-0F83928974C9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6743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/T2/2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cd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경로 이동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200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3623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var]# cd /var/log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log]#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pwd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/var/log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log]# cd ..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var]#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pwd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/var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var]# cd ~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~]#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pwd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/root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~]# cd /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/]#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pwd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/]# cd -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/root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51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" action="ppaction://noaction"/>
            <a:extLst>
              <a:ext uri="{FF2B5EF4-FFF2-40B4-BE49-F238E27FC236}">
                <a16:creationId xmlns:a16="http://schemas.microsoft.com/office/drawing/2014/main" id="{0C5258CC-2BE3-46CC-BCB2-A949506089BB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C395EC5-73B6-4374-91E9-D1D3A3749B69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08AE97F1-B0EA-4ECA-BEE7-E8374EEA4DCE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8BBD819-6176-436A-BF8B-E84A51E51F90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5C8ABC5B-4BB4-4509-8EB8-F6EDCEE76D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9202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/Theory/T15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운영체제란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074" name="Picture 2" descr="현재 가장 많이 사용되는 운영체제들 우리는 어떤 OS를 사용하고 있나.">
            <a:extLst>
              <a:ext uri="{FF2B5EF4-FFF2-40B4-BE49-F238E27FC236}">
                <a16:creationId xmlns:a16="http://schemas.microsoft.com/office/drawing/2014/main" id="{79F3CB53-CE35-45D6-8F72-1E9A052B6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808" y="1864822"/>
            <a:ext cx="7076662" cy="3244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D380B7-9394-41FA-8BE6-378FB6FDC435}"/>
              </a:ext>
            </a:extLst>
          </p:cNvPr>
          <p:cNvSpPr txBox="1"/>
          <p:nvPr/>
        </p:nvSpPr>
        <p:spPr>
          <a:xfrm>
            <a:off x="1013791" y="5544590"/>
            <a:ext cx="10340009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프로그래머가 하드웨어를 몰라도 쉽게 하드웨어 자원을 </a:t>
            </a:r>
            <a:r>
              <a:rPr lang="ko-KR" altLang="en-US" dirty="0">
                <a:solidFill>
                  <a:srgbClr val="FF0000"/>
                </a:solidFill>
              </a:rPr>
              <a:t>쉽게 활용</a:t>
            </a:r>
            <a:r>
              <a:rPr lang="ko-KR" altLang="en-US" dirty="0"/>
              <a:t>할 수 있게 </a:t>
            </a:r>
            <a:r>
              <a:rPr lang="ko-KR" altLang="en-US" dirty="0" err="1"/>
              <a:t>하는것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효율적</a:t>
            </a:r>
            <a:r>
              <a:rPr lang="ko-KR" altLang="en-US" dirty="0"/>
              <a:t>으로 하드웨어 </a:t>
            </a:r>
            <a:r>
              <a:rPr lang="en-US" altLang="ko-KR" dirty="0"/>
              <a:t>( </a:t>
            </a:r>
            <a:r>
              <a:rPr lang="en-US" altLang="ko-KR" dirty="0" err="1"/>
              <a:t>cpu</a:t>
            </a:r>
            <a:r>
              <a:rPr lang="en-US" altLang="ko-KR" dirty="0"/>
              <a:t>, ram …  )  </a:t>
            </a:r>
            <a:r>
              <a:rPr lang="ko-KR" altLang="en-US" dirty="0"/>
              <a:t>를 </a:t>
            </a:r>
            <a:r>
              <a:rPr lang="ko-KR" altLang="en-US" dirty="0" err="1"/>
              <a:t>사용하는것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38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/T2/3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ls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디렉토리 목록 확인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200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3821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home]# cd /export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export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err</a:t>
              </a:r>
              <a:r>
                <a:rPr lang="en-US" altLang="ko-KR" sz="1100" dirty="0"/>
                <a:t>.</a:t>
              </a:r>
              <a:r>
                <a:rPr lang="en-US" altLang="ko-KR" sz="1100"/>
                <a:t>log  err</a:t>
              </a:r>
              <a:r>
                <a:rPr lang="en-US" altLang="ko-KR" sz="1100" dirty="0"/>
                <a:t>_url.</a:t>
              </a:r>
              <a:r>
                <a:rPr lang="en-US" altLang="ko-KR" sz="1100"/>
                <a:t>txt  home  repo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export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-l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8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0 12</a:t>
              </a:r>
              <a:r>
                <a:rPr lang="ko-KR" altLang="en-US" sz="1100" dirty="0"/>
                <a:t>월  </a:t>
              </a:r>
              <a:r>
                <a:rPr lang="en-US" altLang="ko-KR" sz="1100" dirty="0"/>
                <a:t>3  </a:t>
              </a:r>
              <a:r>
                <a:rPr lang="en-US" altLang="ko-KR" sz="1100"/>
                <a:t>2014 err</a:t>
              </a:r>
              <a:r>
                <a:rPr lang="en-US" altLang="ko-KR" sz="1100" dirty="0"/>
                <a:t>.log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0 12</a:t>
              </a:r>
              <a:r>
                <a:rPr lang="ko-KR" altLang="en-US" sz="1100" dirty="0"/>
                <a:t>월  </a:t>
              </a:r>
              <a:r>
                <a:rPr lang="en-US" altLang="ko-KR" sz="1100" dirty="0"/>
                <a:t>3  </a:t>
              </a:r>
              <a:r>
                <a:rPr lang="en-US" altLang="ko-KR" sz="1100"/>
                <a:t>2014 err</a:t>
              </a:r>
              <a:r>
                <a:rPr lang="en-US" altLang="ko-KR" sz="1100" dirty="0"/>
                <a:t>_url.txt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4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4096 10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29  </a:t>
              </a:r>
              <a:r>
                <a:rPr lang="en-US" altLang="ko-KR" sz="1100"/>
                <a:t>2017 home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5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 </a:t>
              </a:r>
              <a:r>
                <a:rPr lang="en-US" altLang="ko-KR" sz="1100" dirty="0"/>
                <a:t>4 </a:t>
              </a:r>
              <a:r>
                <a:rPr lang="en-US" altLang="ko-KR" sz="1100"/>
                <a:t>20:17 repo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export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-a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.  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..  err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.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log  err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_url.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txt  home  repo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export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-al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20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4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 </a:t>
              </a:r>
              <a:r>
                <a:rPr lang="en-US" altLang="ko-KR" sz="1100" dirty="0"/>
                <a:t>4 20:17 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25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14:37 ..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0 12</a:t>
              </a:r>
              <a:r>
                <a:rPr lang="ko-KR" altLang="en-US" sz="1100" dirty="0"/>
                <a:t>월  </a:t>
              </a:r>
              <a:r>
                <a:rPr lang="en-US" altLang="ko-KR" sz="1100" dirty="0"/>
                <a:t>3  </a:t>
              </a:r>
              <a:r>
                <a:rPr lang="en-US" altLang="ko-KR" sz="1100"/>
                <a:t>2014 err</a:t>
              </a:r>
              <a:r>
                <a:rPr lang="en-US" altLang="ko-KR" sz="1100" dirty="0"/>
                <a:t>.log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0 12</a:t>
              </a:r>
              <a:r>
                <a:rPr lang="ko-KR" altLang="en-US" sz="1100" dirty="0"/>
                <a:t>월  </a:t>
              </a:r>
              <a:r>
                <a:rPr lang="en-US" altLang="ko-KR" sz="1100" dirty="0"/>
                <a:t>3  </a:t>
              </a:r>
              <a:r>
                <a:rPr lang="en-US" altLang="ko-KR" sz="1100"/>
                <a:t>2014 err</a:t>
              </a:r>
              <a:r>
                <a:rPr lang="en-US" altLang="ko-KR" sz="1100" dirty="0"/>
                <a:t>_url.txt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4" y="1690688"/>
            <a:ext cx="5109379" cy="4940700"/>
            <a:chOff x="1196833" y="1885839"/>
            <a:chExt cx="3919995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3" y="1885839"/>
              <a:ext cx="3919993" cy="2235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export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–S  </a:t>
              </a:r>
              <a:r>
                <a:rPr lang="en-US" altLang="ko-KR" sz="1100" dirty="0"/>
                <a:t>: </a:t>
              </a:r>
              <a:r>
                <a:rPr lang="ko-KR" altLang="en-US" sz="1100" dirty="0"/>
                <a:t>파일 크기 순으로 정렬하여 출력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export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–r  </a:t>
              </a:r>
              <a:r>
                <a:rPr lang="en-US" altLang="ko-KR" sz="1100" dirty="0"/>
                <a:t>: </a:t>
              </a:r>
              <a:r>
                <a:rPr lang="ko-KR" altLang="en-US" sz="1100" dirty="0"/>
                <a:t>알파벳 거꾸로 순으로 출력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export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–R  </a:t>
              </a:r>
              <a:r>
                <a:rPr lang="en-US" altLang="ko-KR" sz="1100" dirty="0"/>
                <a:t>: </a:t>
              </a:r>
              <a:r>
                <a:rPr lang="ko-KR" altLang="en-US" sz="1100" dirty="0"/>
                <a:t>하위 디렉토리 까지 출력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export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–h  </a:t>
              </a:r>
              <a:r>
                <a:rPr lang="en-US" altLang="ko-KR" sz="1100" dirty="0"/>
                <a:t>: K(kilo), M</a:t>
              </a:r>
              <a:r>
                <a:rPr lang="en-US" altLang="ko-KR" sz="1100"/>
                <a:t>(mega</a:t>
              </a:r>
              <a:r>
                <a:rPr lang="en-US" altLang="ko-KR" sz="1100" dirty="0"/>
                <a:t>), G(giga) </a:t>
              </a:r>
              <a:r>
                <a:rPr lang="ko-KR" altLang="en-US" sz="1100" dirty="0"/>
                <a:t>단위를 사용하여 파일 크기를 사람이 보기 좋게 표시한다</a:t>
              </a:r>
              <a:r>
                <a:rPr lang="en-US" altLang="ko-KR" sz="1100" dirty="0"/>
                <a:t>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export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–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lu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 </a:t>
              </a:r>
              <a:r>
                <a:rPr lang="en-US" altLang="ko-KR" sz="1100"/>
                <a:t>: </a:t>
              </a:r>
              <a:r>
                <a:rPr lang="ko-KR" altLang="en-US" sz="1100"/>
                <a:t> </a:t>
              </a:r>
              <a:r>
                <a:rPr lang="en-US" altLang="ko-KR" sz="1100"/>
                <a:t>atime(</a:t>
              </a:r>
              <a:r>
                <a:rPr lang="ko-KR" altLang="en-US" sz="1100" dirty="0"/>
                <a:t>접근 </a:t>
              </a:r>
              <a:r>
                <a:rPr lang="ko-KR" altLang="en-US" sz="1100"/>
                <a:t>시간 </a:t>
              </a:r>
              <a:r>
                <a:rPr lang="en-US" altLang="ko-KR" sz="1000"/>
                <a:t>read.</a:t>
              </a:r>
              <a:r>
                <a:rPr lang="ko-KR" altLang="en-US" sz="1000"/>
                <a:t> </a:t>
              </a:r>
              <a:r>
                <a:rPr lang="en-US" altLang="ko-KR" sz="1000"/>
                <a:t>exec</a:t>
              </a:r>
              <a:r>
                <a:rPr lang="en-US" altLang="ko-KR" sz="1100" dirty="0"/>
                <a:t>)</a:t>
              </a:r>
              <a:r>
                <a:rPr lang="ko-KR" altLang="en-US" sz="1100" dirty="0"/>
                <a:t>을 출력한다</a:t>
              </a:r>
              <a:r>
                <a:rPr lang="en-US" altLang="ko-KR" sz="1100" dirty="0"/>
                <a:t>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export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–lc  </a:t>
              </a:r>
              <a:r>
                <a:rPr lang="en-US" altLang="ko-KR" sz="1100"/>
                <a:t>:  ctime(</a:t>
              </a:r>
              <a:r>
                <a:rPr lang="ko-KR" altLang="en-US" sz="1100" dirty="0"/>
                <a:t>변경 시간 </a:t>
              </a:r>
              <a:r>
                <a:rPr lang="en-US" altLang="ko-KR" sz="1000" dirty="0" err="1"/>
                <a:t>chmod</a:t>
              </a:r>
              <a:r>
                <a:rPr lang="en-US" altLang="ko-KR" sz="1000" dirty="0"/>
                <a:t>, </a:t>
              </a:r>
              <a:r>
                <a:rPr lang="en-US" altLang="ko-KR" sz="1000" dirty="0" err="1"/>
                <a:t>chown</a:t>
              </a:r>
              <a:r>
                <a:rPr lang="en-US" altLang="ko-KR" sz="1100" dirty="0"/>
                <a:t>)</a:t>
              </a:r>
              <a:r>
                <a:rPr lang="ko-KR" altLang="en-US" sz="1100" dirty="0"/>
                <a:t>을 출력한다</a:t>
              </a:r>
              <a:r>
                <a:rPr lang="en-US" altLang="ko-KR" sz="1100" dirty="0"/>
                <a:t>. 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export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–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al e*.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g  </a:t>
              </a:r>
              <a:r>
                <a:rPr lang="en-US" altLang="ko-KR" sz="1100"/>
                <a:t>:  ‘e'</a:t>
              </a:r>
              <a:r>
                <a:rPr lang="ko-KR" altLang="en-US" sz="1100" dirty="0"/>
                <a:t>로 시작하고 </a:t>
              </a:r>
              <a:r>
                <a:rPr lang="en-US" altLang="ko-KR" sz="1100" dirty="0"/>
                <a:t>‘.g'</a:t>
              </a:r>
              <a:r>
                <a:rPr lang="ko-KR" altLang="en-US" sz="1100" dirty="0"/>
                <a:t>로 끝나는 디렉토리 내용을 출력한다</a:t>
              </a:r>
              <a:r>
                <a:rPr lang="en-US" altLang="ko-KR" sz="1100" dirty="0"/>
                <a:t>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export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 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&gt; file.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txt  </a:t>
              </a:r>
              <a:r>
                <a:rPr lang="en-US" altLang="ko-KR" sz="1100" dirty="0"/>
                <a:t>:  </a:t>
              </a:r>
              <a:r>
                <a:rPr lang="ko-KR" altLang="en-US" sz="1100" dirty="0" err="1"/>
                <a:t>리다이렉션</a:t>
              </a:r>
              <a:r>
                <a:rPr lang="ko-KR" altLang="en-US" sz="1100" dirty="0"/>
                <a:t> 연산자</a:t>
              </a:r>
              <a:r>
                <a:rPr lang="en-US" altLang="ko-KR" sz="1100" dirty="0"/>
                <a:t>(&gt;, &gt;&gt;)</a:t>
              </a:r>
              <a:r>
                <a:rPr lang="ko-KR" altLang="en-US" sz="1100" dirty="0"/>
                <a:t>를 사용하여 디렉토리 내용을 파일에 저장할 수 있다</a:t>
              </a:r>
              <a:r>
                <a:rPr lang="en-US" altLang="ko-KR" sz="1100" dirty="0"/>
                <a:t>.</a:t>
              </a:r>
            </a:p>
          </p:txBody>
        </p:sp>
      </p:grpSp>
      <p:sp>
        <p:nvSpPr>
          <p:cNvPr id="14" name="화살표: 오른쪽 13">
            <a:hlinkClick r:id="" action="ppaction://noaction"/>
            <a:extLst>
              <a:ext uri="{FF2B5EF4-FFF2-40B4-BE49-F238E27FC236}">
                <a16:creationId xmlns:a16="http://schemas.microsoft.com/office/drawing/2014/main" id="{1A2CD636-3646-4709-9F8D-1A6060A9790F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C054E3C-7B98-4768-9350-DF5975F42AE4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40F08332-6A95-4600-B4EF-7EEB03FE8B27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9ACC87-6990-458D-AECF-0634B7440E80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94289EC7-A06E-483B-9E6D-27B343D97100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9630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/T2/4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en-US" altLang="ko-KR" kern="0" dirty="0" err="1">
                <a:solidFill>
                  <a:srgbClr val="000000"/>
                </a:solidFill>
                <a:latin typeface="함초롬바탕" panose="02030604000101010101" pitchFamily="18" charset="-127"/>
              </a:rPr>
              <a:t>mkdir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디렉토리 생성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200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4019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~]#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mkdir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/test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~]# cd 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/test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mkdir</a:t>
              </a:r>
              <a:r>
                <a:rPr lang="en-US" altLang="ko-KR" sz="1100" dirty="0">
                  <a:solidFill>
                    <a:srgbClr val="2E75B6"/>
                  </a:solidFill>
                </a:rPr>
                <a:t> -p </a:t>
              </a:r>
              <a:r>
                <a:rPr lang="en-US" altLang="ko-KR" sz="1100">
                  <a:solidFill>
                    <a:srgbClr val="2E75B6"/>
                  </a:solidFill>
                </a:rPr>
                <a:t>/test1/test2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cd </a:t>
              </a:r>
              <a:r>
                <a:rPr lang="en-US" altLang="ko-KR" sz="1100">
                  <a:solidFill>
                    <a:srgbClr val="2E75B6"/>
                  </a:solidFill>
                </a:rPr>
                <a:t>/test1/test2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pwd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/test1/test2</a:t>
              </a:r>
              <a:endPara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mkdir</a:t>
              </a:r>
              <a:r>
                <a:rPr lang="en-US" altLang="ko-KR" sz="1100" dirty="0">
                  <a:solidFill>
                    <a:srgbClr val="2E75B6"/>
                  </a:solidFill>
                </a:rPr>
                <a:t> -p </a:t>
              </a:r>
              <a:r>
                <a:rPr lang="en-US" altLang="ko-KR" sz="1100">
                  <a:solidFill>
                    <a:srgbClr val="2E75B6"/>
                  </a:solidFill>
                </a:rPr>
                <a:t>/test1/test2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cd </a:t>
              </a:r>
              <a:r>
                <a:rPr lang="en-US" altLang="ko-KR" sz="1100">
                  <a:solidFill>
                    <a:srgbClr val="2E75B6"/>
                  </a:solidFill>
                </a:rPr>
                <a:t>/test1/test2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pwd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/test1/test2</a:t>
              </a:r>
              <a:endPara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mkdir</a:t>
              </a:r>
              <a:r>
                <a:rPr lang="en-US" altLang="ko-KR" sz="1100" dirty="0">
                  <a:solidFill>
                    <a:srgbClr val="2E75B6"/>
                  </a:solidFill>
                </a:rPr>
                <a:t> -m </a:t>
              </a:r>
              <a:r>
                <a:rPr lang="en-US" altLang="ko-KR" sz="1100">
                  <a:solidFill>
                    <a:srgbClr val="2E75B6"/>
                  </a:solidFill>
                </a:rPr>
                <a:t>775 test3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mkdir</a:t>
              </a:r>
              <a:r>
                <a:rPr lang="en-US" altLang="ko-KR" sz="1100" dirty="0">
                  <a:solidFill>
                    <a:srgbClr val="2E75B6"/>
                  </a:solidFill>
                </a:rPr>
                <a:t> -m </a:t>
              </a:r>
              <a:r>
                <a:rPr lang="en-US" altLang="ko-KR" sz="1100">
                  <a:solidFill>
                    <a:srgbClr val="2E75B6"/>
                  </a:solidFill>
                </a:rPr>
                <a:t>777 test4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ls -l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합계 </a:t>
              </a:r>
              <a:r>
                <a:rPr lang="en-US" altLang="ko-KR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8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drwxrwxr</a:t>
              </a:r>
              <a:r>
                <a:rPr lang="en-US" altLang="ko-KR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-x 2 root </a:t>
              </a:r>
              <a:r>
                <a:rPr lang="en-US" altLang="ko-KR" sz="11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root</a:t>
              </a:r>
              <a:r>
                <a:rPr lang="en-US" altLang="ko-KR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4096  2</a:t>
              </a:r>
              <a:r>
                <a:rPr lang="ko-KR" alt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월 </a:t>
              </a:r>
              <a:r>
                <a:rPr lang="en-US" altLang="ko-KR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22 </a:t>
              </a:r>
              <a:r>
                <a:rPr lang="en-US" altLang="ko-KR" sz="11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test3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drwxrwxrwx</a:t>
              </a:r>
              <a:r>
                <a:rPr lang="en-US" altLang="ko-KR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2 root </a:t>
              </a:r>
              <a:r>
                <a:rPr lang="en-US" altLang="ko-KR" sz="11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root</a:t>
              </a:r>
              <a:r>
                <a:rPr lang="en-US" altLang="ko-KR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4096  2</a:t>
              </a:r>
              <a:r>
                <a:rPr lang="ko-KR" alt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월 </a:t>
              </a:r>
              <a:r>
                <a:rPr lang="en-US" altLang="ko-KR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22 </a:t>
              </a:r>
              <a:r>
                <a:rPr lang="en-US" altLang="ko-KR" sz="11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test4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51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" action="ppaction://noaction"/>
            <a:extLst>
              <a:ext uri="{FF2B5EF4-FFF2-40B4-BE49-F238E27FC236}">
                <a16:creationId xmlns:a16="http://schemas.microsoft.com/office/drawing/2014/main" id="{CDDDC852-3F93-4089-99C8-56E15F682270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FF64176-9B3A-4FF0-8521-F4AD2EDF4C68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0A2A001-FAE1-44DD-B931-9EB6943FEFF9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7E4F8C-2356-4621-9275-C533F952FDE4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068EE5C4-EDB5-474F-AA2C-A1ED476C0C4E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9306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/T2/5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touch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파일생성 및 날짜정보 변경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200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3226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pwd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/test1/test2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>
                  <a:solidFill>
                    <a:srgbClr val="7030A0"/>
                  </a:solidFill>
                </a:rPr>
                <a:t>test3  test4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touch newfile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newfile  </a:t>
              </a:r>
              <a:r>
                <a:rPr lang="en-US" altLang="ko-KR" sz="1100">
                  <a:solidFill>
                    <a:srgbClr val="7030A0"/>
                  </a:solidFill>
                </a:rPr>
                <a:t>test3  test4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touch -t 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202106141200 newfile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-l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8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0  6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14  </a:t>
              </a:r>
              <a:r>
                <a:rPr lang="en-US" altLang="ko-KR" sz="1100"/>
                <a:t>2021 newfile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drwxrwxr</a:t>
              </a:r>
              <a:r>
                <a:rPr lang="en-US" altLang="ko-KR" sz="1100" dirty="0"/>
                <a:t>-x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test3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drwxrwxrwx</a:t>
              </a:r>
              <a:r>
                <a:rPr lang="en-US" altLang="ko-KR" sz="1100" dirty="0"/>
                <a:t>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test4</a:t>
              </a:r>
              <a:endParaRPr lang="en-US" altLang="ko-KR" sz="11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3028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>
                  <a:solidFill>
                    <a:srgbClr val="2E75B6"/>
                  </a:solidFill>
                </a:rPr>
                <a:t>touch oldfile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ls -l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8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0  6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14  </a:t>
              </a:r>
              <a:r>
                <a:rPr lang="en-US" altLang="ko-KR" sz="1100"/>
                <a:t>2021 newfile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15:08 oldfile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drwxrwxr</a:t>
              </a:r>
              <a:r>
                <a:rPr lang="en-US" altLang="ko-KR" sz="1100" dirty="0"/>
                <a:t>-x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test3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drwxrwxrwx</a:t>
              </a:r>
              <a:r>
                <a:rPr lang="en-US" altLang="ko-KR" sz="1100" dirty="0"/>
                <a:t>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test4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touch -</a:t>
              </a:r>
              <a:r>
                <a:rPr lang="en-US" altLang="ko-KR" sz="1100">
                  <a:solidFill>
                    <a:srgbClr val="2E75B6"/>
                  </a:solidFill>
                </a:rPr>
                <a:t>r oldfile newfile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ls -l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8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15:08 newfile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15:08 oldfile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drwxrwxr</a:t>
              </a:r>
              <a:r>
                <a:rPr lang="en-US" altLang="ko-KR" sz="1100" dirty="0"/>
                <a:t>-x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test3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drwxrwxrwx</a:t>
              </a:r>
              <a:r>
                <a:rPr lang="en-US" altLang="ko-KR" sz="1100" dirty="0"/>
                <a:t>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test4</a:t>
              </a:r>
              <a:endParaRPr lang="en-US" altLang="ko-KR" sz="1100" dirty="0">
                <a:solidFill>
                  <a:srgbClr val="7030A0"/>
                </a:solidFill>
              </a:endParaRPr>
            </a:p>
          </p:txBody>
        </p:sp>
      </p:grpSp>
      <p:sp>
        <p:nvSpPr>
          <p:cNvPr id="14" name="화살표: 오른쪽 13">
            <a:hlinkClick r:id="" action="ppaction://noaction"/>
            <a:extLst>
              <a:ext uri="{FF2B5EF4-FFF2-40B4-BE49-F238E27FC236}">
                <a16:creationId xmlns:a16="http://schemas.microsoft.com/office/drawing/2014/main" id="{CE64E494-9CFA-4405-A3E5-25472588097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4B99548-0E3A-4EA5-955F-4D643F4A044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D3501821-3119-4A4D-B0C1-7E1B56C3CEAD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E2B7609-EE34-4BB9-ABA9-0E1EAE807B01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F02E5582-C089-451F-B02D-7B750A6FB59C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94562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/T2/6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cat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파일생성 및 출력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200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4019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-l 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&gt; file1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cat file1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8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15:25 file1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0  6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14  </a:t>
              </a:r>
              <a:r>
                <a:rPr lang="en-US" altLang="ko-KR" sz="1100"/>
                <a:t>2021 newfile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15:08 oldfile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drwxrwxr</a:t>
              </a:r>
              <a:r>
                <a:rPr lang="en-US" altLang="ko-KR" sz="1100" dirty="0"/>
                <a:t>-x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test3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drwxrwxrwx</a:t>
              </a:r>
              <a:r>
                <a:rPr lang="en-US" altLang="ko-KR" sz="1100" dirty="0"/>
                <a:t>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test4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-al 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&gt; file2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cat file1 file2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8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15:25 file1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0  6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14  </a:t>
              </a:r>
              <a:r>
                <a:rPr lang="en-US" altLang="ko-KR" sz="1100"/>
                <a:t>2021 newfile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15:08 oldfile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drwxrwxr</a:t>
              </a:r>
              <a:r>
                <a:rPr lang="en-US" altLang="ko-KR" sz="1100" dirty="0"/>
                <a:t>-x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test3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drwxrwxrwx</a:t>
              </a:r>
              <a:r>
                <a:rPr lang="en-US" altLang="ko-KR" sz="1100" dirty="0"/>
                <a:t>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test4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20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4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15:25 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3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15:00 ..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631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cat -</a:t>
              </a:r>
              <a:r>
                <a:rPr lang="en-US" altLang="ko-KR" sz="1100">
                  <a:solidFill>
                    <a:srgbClr val="2E75B6"/>
                  </a:solidFill>
                </a:rPr>
                <a:t>n file1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     1  </a:t>
              </a:r>
              <a:r>
                <a:rPr lang="ko-KR" altLang="en-US" sz="1100" dirty="0"/>
                <a:t>합계 </a:t>
              </a:r>
              <a:r>
                <a:rPr lang="en-US" altLang="ko-KR" sz="1100" dirty="0"/>
                <a:t>8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     2  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15:25 file1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     3  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0  6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14  </a:t>
              </a:r>
              <a:r>
                <a:rPr lang="en-US" altLang="ko-KR" sz="1100"/>
                <a:t>2021 newfile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     4  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15:08 oldfile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     5  </a:t>
              </a:r>
              <a:r>
                <a:rPr lang="en-US" altLang="ko-KR" sz="1100" dirty="0" err="1"/>
                <a:t>drwxrwxr</a:t>
              </a:r>
              <a:r>
                <a:rPr lang="en-US" altLang="ko-KR" sz="1100" dirty="0"/>
                <a:t>-x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test3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     6  </a:t>
              </a:r>
              <a:r>
                <a:rPr lang="en-US" altLang="ko-KR" sz="1100" dirty="0" err="1"/>
                <a:t>drwxrwxrwx</a:t>
              </a:r>
              <a:r>
                <a:rPr lang="en-US" altLang="ko-KR" sz="1100" dirty="0"/>
                <a:t>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test4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cat </a:t>
              </a:r>
              <a:r>
                <a:rPr lang="en-US" altLang="ko-KR" sz="1100">
                  <a:solidFill>
                    <a:srgbClr val="2E75B6"/>
                  </a:solidFill>
                </a:rPr>
                <a:t>&gt; file3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>
                  <a:solidFill>
                    <a:srgbClr val="2E75B6"/>
                  </a:solidFill>
                </a:rPr>
                <a:t>test file...                                       </a:t>
              </a:r>
              <a:r>
                <a:rPr lang="en-US" altLang="ko-KR" sz="1100" dirty="0"/>
                <a:t>: ctrl d </a:t>
              </a:r>
              <a:r>
                <a:rPr lang="ko-KR" altLang="en-US" sz="1100" dirty="0"/>
                <a:t>로 저장한다</a:t>
              </a:r>
              <a:r>
                <a:rPr lang="en-US" altLang="ko-KR" sz="1100" dirty="0"/>
                <a:t>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>
                  <a:solidFill>
                    <a:srgbClr val="2E75B6"/>
                  </a:solidFill>
                </a:rPr>
                <a:t>cat file3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test file...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" action="ppaction://noaction"/>
            <a:extLst>
              <a:ext uri="{FF2B5EF4-FFF2-40B4-BE49-F238E27FC236}">
                <a16:creationId xmlns:a16="http://schemas.microsoft.com/office/drawing/2014/main" id="{13EA3627-6574-4E1A-A2B9-638396A1A397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0779DE-CA65-44C7-9B27-792F4DE677CE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0624CFEC-0A06-4740-ABAB-3A7400EB95F3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1EF2D9B-1088-4D0D-BDB5-C7DE59123A5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B1A581A1-F60E-4603-887F-4489D14C76FC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8434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/T2/7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rm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파일이나 디렉토리를 삭제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3623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file2  file3  newfile  oldfile  </a:t>
              </a:r>
              <a:r>
                <a:rPr lang="en-US" altLang="ko-KR" sz="1100">
                  <a:solidFill>
                    <a:srgbClr val="7030A0"/>
                  </a:solidFill>
                </a:rPr>
                <a:t>test3  test4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rm file*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rm</a:t>
              </a:r>
              <a:r>
                <a:rPr lang="en-US" altLang="ko-KR" sz="1100"/>
                <a:t>: remove </a:t>
              </a:r>
              <a:r>
                <a:rPr lang="ko-KR" altLang="en-US" sz="1100" dirty="0"/>
                <a:t>일반 파일 </a:t>
              </a:r>
              <a:r>
                <a:rPr lang="en-US" altLang="ko-KR" sz="1100"/>
                <a:t>`file2</a:t>
              </a:r>
              <a:r>
                <a:rPr lang="en-US" altLang="ko-KR" sz="1100" dirty="0"/>
                <a:t>'? 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y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rm</a:t>
              </a:r>
              <a:r>
                <a:rPr lang="en-US" altLang="ko-KR" sz="1100"/>
                <a:t>: remove </a:t>
              </a:r>
              <a:r>
                <a:rPr lang="ko-KR" altLang="en-US" sz="1100" dirty="0"/>
                <a:t>일반 파일 </a:t>
              </a:r>
              <a:r>
                <a:rPr lang="en-US" altLang="ko-KR" sz="1100"/>
                <a:t>`file3</a:t>
              </a:r>
              <a:r>
                <a:rPr lang="en-US" altLang="ko-KR" sz="1100" dirty="0"/>
                <a:t>'? 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y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newfile  oldfile  </a:t>
              </a:r>
              <a:r>
                <a:rPr lang="en-US" altLang="ko-KR" sz="1100">
                  <a:solidFill>
                    <a:srgbClr val="7030A0"/>
                  </a:solidFill>
                </a:rPr>
                <a:t>test3  test4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rm -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r test3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/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rm</a:t>
              </a:r>
              <a:r>
                <a:rPr lang="en-US" altLang="ko-KR" sz="1100"/>
                <a:t>: remove </a:t>
              </a:r>
              <a:r>
                <a:rPr lang="ko-KR" altLang="en-US" sz="1100" dirty="0"/>
                <a:t>디렉토리 </a:t>
              </a:r>
              <a:r>
                <a:rPr lang="en-US" altLang="ko-KR" sz="1100"/>
                <a:t>`test3</a:t>
              </a:r>
              <a:r>
                <a:rPr lang="en-US" altLang="ko-KR" sz="1100" dirty="0"/>
                <a:t>/’? 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Y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newfile  oldfile  </a:t>
              </a:r>
              <a:r>
                <a:rPr lang="en-US" altLang="ko-KR" sz="1100">
                  <a:solidFill>
                    <a:srgbClr val="7030A0"/>
                  </a:solidFill>
                </a:rPr>
                <a:t>test4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rm -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rf test4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/       </a:t>
              </a:r>
              <a:r>
                <a:rPr lang="en-US" altLang="ko-KR" sz="1100"/>
                <a:t>: force, </a:t>
              </a:r>
              <a:r>
                <a:rPr lang="ko-KR" altLang="en-US" sz="1100" dirty="0"/>
                <a:t>강제로 삭제한다</a:t>
              </a:r>
              <a:r>
                <a:rPr lang="en-US" altLang="ko-KR" sz="1100" dirty="0"/>
                <a:t>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newfile  oldfile</a:t>
              </a:r>
              <a:endParaRPr lang="en-US" altLang="ko-KR" sz="11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1045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rm *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rm</a:t>
              </a:r>
              <a:r>
                <a:rPr lang="en-US" altLang="ko-KR" sz="1100"/>
                <a:t>: remove </a:t>
              </a:r>
              <a:r>
                <a:rPr lang="ko-KR" altLang="en-US" sz="1100" dirty="0"/>
                <a:t>일반 빈 파일 </a:t>
              </a:r>
              <a:r>
                <a:rPr lang="en-US" altLang="ko-KR" sz="1100"/>
                <a:t>`newfile'? 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y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rm</a:t>
              </a:r>
              <a:r>
                <a:rPr lang="en-US" altLang="ko-KR" sz="1100"/>
                <a:t>: remove </a:t>
              </a:r>
              <a:r>
                <a:rPr lang="ko-KR" altLang="en-US" sz="1100" dirty="0"/>
                <a:t>일반 빈 파일 </a:t>
              </a:r>
              <a:r>
                <a:rPr lang="en-US" altLang="ko-KR" sz="1100"/>
                <a:t>`oldfile'? 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y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" action="ppaction://noaction"/>
            <a:extLst>
              <a:ext uri="{FF2B5EF4-FFF2-40B4-BE49-F238E27FC236}">
                <a16:creationId xmlns:a16="http://schemas.microsoft.com/office/drawing/2014/main" id="{8171CE12-5414-4308-AE17-F897C3D9AA3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6798609-8474-4D57-BE48-1EF1C3A97B3A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4CAA2952-DC50-46D8-A79F-AFD60C37AF35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20E5CA0-B367-4C91-9398-376C483B670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B5D3C576-B512-4FCD-844D-DF2391D10AEE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3927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/T2/8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mv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파일 혹은 디렉토리 이동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3226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>
                  <a:solidFill>
                    <a:srgbClr val="2E75B6"/>
                  </a:solidFill>
                </a:rPr>
                <a:t>touch file1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File1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>
                  <a:solidFill>
                    <a:srgbClr val="2E75B6"/>
                  </a:solidFill>
                </a:rPr>
                <a:t>mv file1 file2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File2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mkdir</a:t>
              </a:r>
              <a:r>
                <a:rPr lang="en-US" altLang="ko-KR" sz="1100" dirty="0">
                  <a:solidFill>
                    <a:srgbClr val="2E75B6"/>
                  </a:solidFill>
                </a:rPr>
                <a:t> dir1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>
                  <a:solidFill>
                    <a:srgbClr val="2E75B6"/>
                  </a:solidFill>
                </a:rPr>
                <a:t>touch file1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>
                  <a:solidFill>
                    <a:srgbClr val="7030A0"/>
                  </a:solidFill>
                </a:rPr>
                <a:t>dir1</a:t>
              </a:r>
              <a:r>
                <a:rPr lang="en-US" altLang="ko-KR" sz="1100"/>
                <a:t>  file1  file2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>
                  <a:solidFill>
                    <a:srgbClr val="2E75B6"/>
                  </a:solidFill>
                </a:rPr>
                <a:t>mv file1 </a:t>
              </a:r>
              <a:r>
                <a:rPr lang="en-US" altLang="ko-KR" sz="1100" dirty="0">
                  <a:solidFill>
                    <a:srgbClr val="2E75B6"/>
                  </a:solidFill>
                </a:rPr>
                <a:t>dir1/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>
                  <a:solidFill>
                    <a:srgbClr val="7030A0"/>
                  </a:solidFill>
                </a:rPr>
                <a:t>dir1</a:t>
              </a:r>
              <a:r>
                <a:rPr lang="en-US" altLang="ko-KR" sz="1100"/>
                <a:t>  file2</a:t>
              </a:r>
              <a:endParaRPr lang="en-US" altLang="ko-KR" sz="11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846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cd dir1 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dir1]#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file1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" action="ppaction://noaction"/>
            <a:extLst>
              <a:ext uri="{FF2B5EF4-FFF2-40B4-BE49-F238E27FC236}">
                <a16:creationId xmlns:a16="http://schemas.microsoft.com/office/drawing/2014/main" id="{3E95ABA1-5A5D-4C6C-9D74-E9B9C389F418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6DF4EA2-99DA-4838-BC7F-2A13C8E5A3AF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9709D26-D5EA-442A-82C4-9C86514A3DD8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77C0C26-9A64-492E-A760-F0D0476B6B11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6B4FED0B-287B-47B0-A085-FBB97D135A60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22156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/T2/9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cp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파일 혹은 디렉토리를 복사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830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dir1]#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File1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dir1]# </a:t>
              </a:r>
              <a:r>
                <a:rPr lang="en-US" altLang="ko-KR" sz="1100">
                  <a:solidFill>
                    <a:srgbClr val="2E75B6"/>
                  </a:solidFill>
                </a:rPr>
                <a:t>cp file1 file2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dir1]#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file1  file2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dir1]#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mkdir</a:t>
              </a:r>
              <a:r>
                <a:rPr lang="en-US" altLang="ko-KR" sz="1100" dirty="0">
                  <a:solidFill>
                    <a:srgbClr val="2E75B6"/>
                  </a:solidFill>
                </a:rPr>
                <a:t> dir1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dir1]# </a:t>
              </a:r>
              <a:r>
                <a:rPr lang="en-US" altLang="ko-KR" sz="1100">
                  <a:solidFill>
                    <a:srgbClr val="2E75B6"/>
                  </a:solidFill>
                </a:rPr>
                <a:t>cp file1 file2 </a:t>
              </a:r>
              <a:r>
                <a:rPr lang="en-US" altLang="ko-KR" sz="1100" dirty="0">
                  <a:solidFill>
                    <a:srgbClr val="2E75B6"/>
                  </a:solidFill>
                </a:rPr>
                <a:t>dir1/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dir1]#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>
                  <a:solidFill>
                    <a:srgbClr val="7030A0"/>
                  </a:solidFill>
                </a:rPr>
                <a:t>dir1</a:t>
              </a:r>
              <a:r>
                <a:rPr lang="en-US" altLang="ko-KR" sz="1100">
                  <a:solidFill>
                    <a:srgbClr val="2E75B6"/>
                  </a:solidFill>
                </a:rPr>
                <a:t>  </a:t>
              </a:r>
              <a:r>
                <a:rPr lang="en-US" altLang="ko-KR" sz="1100"/>
                <a:t>file1  file2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dir1]# ls dir1/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file1  file2</a:t>
              </a:r>
              <a:endParaRPr lang="en-US" altLang="ko-KR" sz="11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51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" action="ppaction://noaction"/>
            <a:extLst>
              <a:ext uri="{FF2B5EF4-FFF2-40B4-BE49-F238E27FC236}">
                <a16:creationId xmlns:a16="http://schemas.microsoft.com/office/drawing/2014/main" id="{AD4E8980-CE65-4FD1-8D26-5130C90710A9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8E1E807-FC01-4F38-BA3F-8097295366D6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E322AD75-2D1A-4ED7-BAF9-40C82A814E6C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17F6CA6-54CD-4737-B4E2-B0A0983E1B57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25B282B7-B81E-4B6E-A1DD-306C0F92608E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69149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/T2/10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man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리눅스 매뉴얼 출력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3028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dir1]# man cp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:</a:t>
              </a:r>
              <a:r>
                <a:rPr lang="en-US" altLang="ko-KR" sz="1100" dirty="0">
                  <a:solidFill>
                    <a:srgbClr val="2E75B6"/>
                  </a:solidFill>
                </a:rPr>
                <a:t>q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433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dir1]# cp </a:t>
              </a:r>
              <a:r>
                <a:rPr lang="en-US" altLang="ko-KR" sz="1100">
                  <a:solidFill>
                    <a:srgbClr val="2E75B6"/>
                  </a:solidFill>
                </a:rPr>
                <a:t>--help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Usage: </a:t>
              </a:r>
              <a:r>
                <a:rPr lang="en-US" altLang="ko-KR" sz="1100" dirty="0"/>
                <a:t>cp [OPTION]... [-T] SOURCE DEST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  or:  cp [OPTION]... SOURCE... DIRECTORY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  or:  cp [OPTION]... -t DIRECTORY SOURCE...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Copy SOURCE to DEST, </a:t>
              </a:r>
              <a:r>
                <a:rPr lang="en-US" altLang="ko-KR" sz="1100"/>
                <a:t>or multiple </a:t>
              </a:r>
              <a:r>
                <a:rPr lang="en-US" altLang="ko-KR" sz="1100" dirty="0"/>
                <a:t>SOURCE(s) to DIRECTORY.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긴 옵션에서 꼭 필요한 인수는 짧은 옵션에도 꼭 필요합니다</a:t>
              </a:r>
              <a:r>
                <a:rPr lang="en-US" altLang="ko-KR" sz="1100" dirty="0"/>
                <a:t>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  -a, </a:t>
              </a:r>
              <a:r>
                <a:rPr lang="en-US" altLang="ko-KR" sz="1100"/>
                <a:t>--archive                same </a:t>
              </a:r>
              <a:r>
                <a:rPr lang="en-US" altLang="ko-KR" sz="1100" dirty="0"/>
                <a:t>as -</a:t>
              </a:r>
              <a:r>
                <a:rPr lang="en-US" altLang="ko-KR" sz="1100" dirty="0" err="1"/>
                <a:t>dR</a:t>
              </a:r>
              <a:r>
                <a:rPr lang="en-US" altLang="ko-KR" sz="1100" dirty="0"/>
                <a:t> </a:t>
              </a:r>
              <a:r>
                <a:rPr lang="en-US" altLang="ko-KR" sz="1100"/>
                <a:t>--preserve=</a:t>
              </a:r>
              <a:r>
                <a:rPr lang="en-US" altLang="ko-KR" sz="1100" dirty="0"/>
                <a:t>all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      --backup[=CONTROL</a:t>
              </a:r>
              <a:r>
                <a:rPr lang="en-US" altLang="ko-KR" sz="1100"/>
                <a:t>]       make </a:t>
              </a:r>
              <a:r>
                <a:rPr lang="en-US" altLang="ko-KR" sz="1100" dirty="0"/>
                <a:t>a backup </a:t>
              </a:r>
              <a:r>
                <a:rPr lang="en-US" altLang="ko-KR" sz="1100"/>
                <a:t>of each existing destination file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  -</a:t>
              </a:r>
              <a:r>
                <a:rPr lang="en-US" altLang="ko-KR" sz="1100"/>
                <a:t>b                           like </a:t>
              </a:r>
              <a:r>
                <a:rPr lang="en-US" altLang="ko-KR" sz="1100" dirty="0"/>
                <a:t>--backup </a:t>
              </a:r>
              <a:r>
                <a:rPr lang="en-US" altLang="ko-KR" sz="1100"/>
                <a:t>but does not accept an argument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B8DA82AC-5EBF-46EE-B886-DFBC98082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59" y="2099144"/>
            <a:ext cx="4960705" cy="2531131"/>
          </a:xfrm>
          <a:prstGeom prst="rect">
            <a:avLst/>
          </a:prstGeom>
        </p:spPr>
      </p:pic>
      <p:sp>
        <p:nvSpPr>
          <p:cNvPr id="14" name="화살표: 오른쪽 13">
            <a:hlinkClick r:id="" action="ppaction://noaction"/>
            <a:extLst>
              <a:ext uri="{FF2B5EF4-FFF2-40B4-BE49-F238E27FC236}">
                <a16:creationId xmlns:a16="http://schemas.microsoft.com/office/drawing/2014/main" id="{251D2A05-6BF4-40B2-B0E7-118B53AA823B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E45566F-7D80-4B04-AD9E-32699BB96176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0701ED16-434C-45BD-A769-0BBFA699423C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8E66985-722D-43AA-94EA-84F7E51A2E5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52AFB842-7DD1-4076-9A64-2BF1E761F179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10439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/T2/11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en-US" altLang="ko-KR" kern="0">
                <a:solidFill>
                  <a:srgbClr val="000000"/>
                </a:solidFill>
                <a:latin typeface="함초롬바탕" panose="02030604000101010101" pitchFamily="18" charset="-127"/>
              </a:rPr>
              <a:t>head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/tail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보고싶은 줄 수만큼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출력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3821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log]# </a:t>
              </a:r>
              <a:r>
                <a:rPr lang="en-US" altLang="ko-KR" sz="1100">
                  <a:solidFill>
                    <a:srgbClr val="2E75B6"/>
                  </a:solidFill>
                </a:rPr>
                <a:t>cat /etc</a:t>
              </a:r>
              <a:r>
                <a:rPr lang="en-US" altLang="ko-KR" sz="1100" dirty="0">
                  <a:solidFill>
                    <a:srgbClr val="2E75B6"/>
                  </a:solidFill>
                </a:rPr>
                <a:t>/passwd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root:x:0:0:root:/root:/bin/bash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bin:x:1:1:bin:/bin:/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daemon</a:t>
              </a:r>
              <a:r>
                <a:rPr lang="en-US" altLang="ko-KR" sz="1100" dirty="0"/>
                <a:t>:x:2:2</a:t>
              </a:r>
              <a:r>
                <a:rPr lang="en-US" altLang="ko-KR" sz="1100"/>
                <a:t>:daemon</a:t>
              </a:r>
              <a:r>
                <a:rPr lang="en-US" altLang="ko-KR" sz="1100" dirty="0"/>
                <a:t>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adm:x:3:4:adm:/var/</a:t>
              </a:r>
              <a:r>
                <a:rPr lang="en-US" altLang="ko-KR" sz="1100" dirty="0" err="1"/>
                <a:t>adm</a:t>
              </a:r>
              <a:r>
                <a:rPr lang="en-US" altLang="ko-KR" sz="1100" dirty="0"/>
                <a:t>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lp:x:4:7:lp:/var/spool/</a:t>
              </a:r>
              <a:r>
                <a:rPr lang="en-US" altLang="ko-KR" sz="1100" dirty="0" err="1"/>
                <a:t>lpd</a:t>
              </a:r>
              <a:r>
                <a:rPr lang="en-US" altLang="ko-KR" sz="1100" dirty="0"/>
                <a:t>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r>
                <a:rPr lang="en-US" altLang="ko-KR" sz="1100" dirty="0"/>
                <a:t>…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nb-NO" altLang="ko-KR" sz="1100" dirty="0">
                  <a:solidFill>
                    <a:srgbClr val="2E75B6"/>
                  </a:solidFill>
                </a:rPr>
                <a:t>[root@localhost log</a:t>
              </a:r>
              <a:r>
                <a:rPr lang="nb-NO" altLang="ko-KR" sz="1100">
                  <a:solidFill>
                    <a:srgbClr val="2E75B6"/>
                  </a:solidFill>
                </a:rPr>
                <a:t>]# less /etc</a:t>
              </a:r>
              <a:r>
                <a:rPr lang="nb-NO" altLang="ko-KR" sz="1100" dirty="0">
                  <a:solidFill>
                    <a:srgbClr val="2E75B6"/>
                  </a:solidFill>
                </a:rPr>
                <a:t>/passwd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rpcuser</a:t>
              </a:r>
              <a:r>
                <a:rPr lang="en-US" altLang="ko-KR" sz="1100" dirty="0"/>
                <a:t>:x:29:29:</a:t>
              </a:r>
              <a:r>
                <a:rPr lang="en-US" altLang="ko-KR" sz="1100"/>
                <a:t>RPC Service User</a:t>
              </a:r>
              <a:r>
                <a:rPr lang="en-US" altLang="ko-KR" sz="1100" dirty="0"/>
                <a:t>:/var/lib/</a:t>
              </a:r>
              <a:r>
                <a:rPr lang="en-US" altLang="ko-KR" sz="1100" dirty="0" err="1"/>
                <a:t>nfs</a:t>
              </a:r>
              <a:r>
                <a:rPr lang="en-US" altLang="ko-KR" sz="1100" dirty="0"/>
                <a:t>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nfsnobody:x:65534:65534:Anonymous </a:t>
              </a:r>
              <a:r>
                <a:rPr lang="en-US" altLang="ko-KR" sz="1100"/>
                <a:t>NFS User</a:t>
              </a:r>
              <a:r>
                <a:rPr lang="en-US" altLang="ko-KR" sz="1100" dirty="0"/>
                <a:t>:/var/lib/</a:t>
              </a:r>
              <a:r>
                <a:rPr lang="en-US" altLang="ko-KR" sz="1100" dirty="0" err="1"/>
                <a:t>nfs</a:t>
              </a:r>
              <a:r>
                <a:rPr lang="en-US" altLang="ko-KR" sz="1100" dirty="0"/>
                <a:t>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mailnull:x:47:47::/var/spool</a:t>
              </a:r>
              <a:r>
                <a:rPr lang="en-US" altLang="ko-KR" sz="1100"/>
                <a:t>/mqueue:/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smmsp:x:51:51::/var/spool</a:t>
              </a:r>
              <a:r>
                <a:rPr lang="en-US" altLang="ko-KR" sz="1100"/>
                <a:t>/mqueue:/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distcache:</a:t>
              </a:r>
              <a:r>
                <a:rPr lang="en-US" altLang="ko-KR" sz="1100" dirty="0"/>
                <a:t>x:94:94</a:t>
              </a:r>
              <a:r>
                <a:rPr lang="en-US" altLang="ko-KR" sz="1100"/>
                <a:t>:Distcache:/:/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>
                  <a:highlight>
                    <a:srgbClr val="A6A6A6"/>
                  </a:highlight>
                </a:rPr>
                <a:t>/etc</a:t>
              </a:r>
              <a:r>
                <a:rPr lang="en-US" altLang="ko-KR" sz="1100" dirty="0">
                  <a:highlight>
                    <a:srgbClr val="A6A6A6"/>
                  </a:highlight>
                </a:rPr>
                <a:t>/passwd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>
                <a:highlight>
                  <a:srgbClr val="A6A6A6"/>
                </a:highlight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:  </a:t>
              </a:r>
              <a:r>
                <a:rPr lang="ko-KR" altLang="en-US" sz="1100" dirty="0"/>
                <a:t>위에서 아래</a:t>
              </a:r>
              <a:r>
                <a:rPr lang="en-US" altLang="ko-KR" sz="1100" dirty="0"/>
                <a:t>, </a:t>
              </a:r>
              <a:r>
                <a:rPr lang="ko-KR" altLang="en-US" sz="1100" dirty="0"/>
                <a:t>아래에서 위로 둘 다 이동이 가능</a:t>
              </a:r>
              <a:r>
                <a:rPr lang="en-US" altLang="ko-KR" sz="1100" dirty="0"/>
                <a:t>.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화살표키</a:t>
              </a:r>
              <a:r>
                <a:rPr lang="en-US" altLang="ko-KR" sz="1100"/>
                <a:t>, Page </a:t>
              </a:r>
              <a:r>
                <a:rPr lang="en-US" altLang="ko-KR" sz="1100" dirty="0"/>
                <a:t>Up</a:t>
              </a:r>
              <a:r>
                <a:rPr lang="en-US" altLang="ko-KR" sz="1100"/>
                <a:t>, Page </a:t>
              </a:r>
              <a:r>
                <a:rPr lang="en-US" altLang="ko-KR" sz="1100" dirty="0"/>
                <a:t>Down </a:t>
              </a:r>
              <a:r>
                <a:rPr lang="ko-KR" altLang="en-US" sz="1100" dirty="0"/>
                <a:t>키가 작동함</a:t>
              </a:r>
              <a:r>
                <a:rPr lang="en-US" altLang="ko-KR" sz="1100" dirty="0"/>
                <a:t>.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파일을 다 읽고 나가기 위해서는 </a:t>
              </a:r>
              <a:r>
                <a:rPr lang="en-US" altLang="ko-KR" sz="1100" dirty="0"/>
                <a:t>q</a:t>
              </a:r>
              <a:r>
                <a:rPr lang="ko-KR" altLang="en-US" sz="1100" dirty="0"/>
                <a:t>키를 눌러야 함</a:t>
              </a:r>
              <a:r>
                <a:rPr lang="en-US" altLang="ko-KR" sz="1100" dirty="0"/>
                <a:t>.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1243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nb-NO" altLang="ko-KR" sz="1100" dirty="0">
                  <a:solidFill>
                    <a:srgbClr val="2E75B6"/>
                  </a:solidFill>
                </a:rPr>
                <a:t>[root@localhost log</a:t>
              </a:r>
              <a:r>
                <a:rPr lang="nb-NO" altLang="ko-KR" sz="1100">
                  <a:solidFill>
                    <a:srgbClr val="2E75B6"/>
                  </a:solidFill>
                </a:rPr>
                <a:t>]# </a:t>
              </a:r>
              <a:r>
                <a:rPr lang="en-US" altLang="ko-KR" sz="1100">
                  <a:solidFill>
                    <a:srgbClr val="2E75B6"/>
                  </a:solidFill>
                </a:rPr>
                <a:t>head </a:t>
              </a:r>
              <a:r>
                <a:rPr lang="en-US" altLang="ko-KR" sz="1100" dirty="0">
                  <a:solidFill>
                    <a:srgbClr val="2E75B6"/>
                  </a:solidFill>
                </a:rPr>
                <a:t>–n </a:t>
              </a:r>
              <a:r>
                <a:rPr lang="en-US" altLang="ko-KR" sz="1100">
                  <a:solidFill>
                    <a:srgbClr val="2E75B6"/>
                  </a:solidFill>
                </a:rPr>
                <a:t>5</a:t>
              </a:r>
              <a:r>
                <a:rPr lang="nb-NO" altLang="ko-KR" sz="1100">
                  <a:solidFill>
                    <a:srgbClr val="2E75B6"/>
                  </a:solidFill>
                </a:rPr>
                <a:t> /etc</a:t>
              </a:r>
              <a:r>
                <a:rPr lang="nb-NO" altLang="ko-KR" sz="1100" dirty="0">
                  <a:solidFill>
                    <a:srgbClr val="2E75B6"/>
                  </a:solidFill>
                </a:rPr>
                <a:t>/passwd  </a:t>
              </a:r>
              <a:r>
                <a:rPr lang="nb-NO" altLang="ko-KR" sz="1100" dirty="0"/>
                <a:t>: </a:t>
              </a:r>
              <a:r>
                <a:rPr lang="ko-KR" altLang="en-US" sz="1100" dirty="0"/>
                <a:t>문서의 머리</a:t>
              </a:r>
              <a:r>
                <a:rPr lang="en-US" altLang="ko-KR" sz="1100"/>
                <a:t>(head</a:t>
              </a:r>
              <a:r>
                <a:rPr lang="en-US" altLang="ko-KR" sz="1100" dirty="0"/>
                <a:t>)</a:t>
              </a:r>
              <a:r>
                <a:rPr lang="ko-KR" altLang="en-US" sz="1100" dirty="0"/>
                <a:t>부분을 출력</a:t>
              </a:r>
              <a:r>
                <a:rPr lang="en-US" altLang="ko-KR" sz="1100" dirty="0"/>
                <a:t>.</a:t>
              </a:r>
              <a:r>
                <a:rPr lang="nb-NO" altLang="ko-KR" sz="1100" dirty="0"/>
                <a:t>  </a:t>
              </a:r>
              <a:r>
                <a:rPr lang="en-US" altLang="ko-KR" sz="1100" dirty="0"/>
                <a:t>n</a:t>
              </a:r>
              <a:r>
                <a:rPr lang="ko-KR" altLang="en-US" sz="1100" dirty="0"/>
                <a:t>옵션으로 출력하고 싶은 라인 수를 입력할 수 있음</a:t>
              </a:r>
              <a:r>
                <a:rPr lang="en-US" altLang="ko-KR" sz="1100" dirty="0"/>
                <a:t>. </a:t>
              </a:r>
              <a:endParaRPr lang="nb-NO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nb-NO" altLang="ko-KR" sz="1100" dirty="0">
                  <a:solidFill>
                    <a:srgbClr val="2E75B6"/>
                  </a:solidFill>
                </a:rPr>
                <a:t>[root@localhost log]# </a:t>
              </a:r>
              <a:r>
                <a:rPr lang="en-US" altLang="ko-KR" sz="1100" dirty="0">
                  <a:solidFill>
                    <a:srgbClr val="2E75B6"/>
                  </a:solidFill>
                </a:rPr>
                <a:t>tail –n </a:t>
              </a:r>
              <a:r>
                <a:rPr lang="en-US" altLang="ko-KR" sz="1100">
                  <a:solidFill>
                    <a:srgbClr val="2E75B6"/>
                  </a:solidFill>
                </a:rPr>
                <a:t>5</a:t>
              </a:r>
              <a:r>
                <a:rPr lang="nb-NO" altLang="ko-KR" sz="1100">
                  <a:solidFill>
                    <a:srgbClr val="2E75B6"/>
                  </a:solidFill>
                </a:rPr>
                <a:t> /etc</a:t>
              </a:r>
              <a:r>
                <a:rPr lang="nb-NO" altLang="ko-KR" sz="1100" dirty="0">
                  <a:solidFill>
                    <a:srgbClr val="2E75B6"/>
                  </a:solidFill>
                </a:rPr>
                <a:t>/passwd  </a:t>
              </a:r>
              <a:r>
                <a:rPr lang="nb-NO" altLang="ko-KR" sz="1100" dirty="0"/>
                <a:t>: </a:t>
              </a:r>
              <a:r>
                <a:rPr lang="ko-KR" altLang="en-US" sz="1100" dirty="0"/>
                <a:t>문서의 꼬리</a:t>
              </a:r>
              <a:r>
                <a:rPr lang="en-US" altLang="ko-KR" sz="1100" dirty="0"/>
                <a:t>(tail)</a:t>
              </a:r>
              <a:r>
                <a:rPr lang="ko-KR" altLang="en-US" sz="1100" dirty="0"/>
                <a:t>부분을 출력</a:t>
              </a:r>
              <a:r>
                <a:rPr lang="en-US" altLang="ko-KR" sz="1100" dirty="0"/>
                <a:t>.</a:t>
              </a:r>
              <a:r>
                <a:rPr lang="nb-NO" altLang="ko-KR" sz="1100" dirty="0"/>
                <a:t>  </a:t>
              </a:r>
              <a:r>
                <a:rPr lang="en-US" altLang="ko-KR" sz="1100" dirty="0"/>
                <a:t>n</a:t>
              </a:r>
              <a:r>
                <a:rPr lang="ko-KR" altLang="en-US" sz="1100" dirty="0"/>
                <a:t>옵션으로 출력하고 싶은 라인 수를 입력할 수 있음</a:t>
              </a:r>
              <a:r>
                <a:rPr lang="en-US" altLang="ko-KR" sz="1100" dirty="0"/>
                <a:t>. </a:t>
              </a:r>
              <a:endParaRPr lang="nb-NO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" action="ppaction://noaction"/>
            <a:extLst>
              <a:ext uri="{FF2B5EF4-FFF2-40B4-BE49-F238E27FC236}">
                <a16:creationId xmlns:a16="http://schemas.microsoft.com/office/drawing/2014/main" id="{0ACAA963-207D-4258-81F9-AD4DF9000998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AD85071-8DD1-49B8-A540-1CDC102A6DC0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19BDAC37-E8CA-4360-AFF9-1997BF7047A0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BF47711-9871-4C90-9ED4-B55AFD8B247B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B7E21129-F825-4CF1-84A2-D3753BC26212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5265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/T2/12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find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특정 파일이나 디렉토리를 검색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5040611"/>
            <a:chOff x="1196835" y="1885839"/>
            <a:chExt cx="3919993" cy="421829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4218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log]# find /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etc</a:t>
              </a:r>
              <a:r>
                <a:rPr lang="en-US" altLang="ko-KR" sz="1100" dirty="0">
                  <a:solidFill>
                    <a:srgbClr val="2E75B6"/>
                  </a:solidFill>
                </a:rPr>
                <a:t> -name "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ssh</a:t>
              </a:r>
              <a:r>
                <a:rPr lang="en-US" altLang="ko-KR" sz="1100" dirty="0">
                  <a:solidFill>
                    <a:srgbClr val="2E75B6"/>
                  </a:solidFill>
                </a:rPr>
                <a:t>*"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</a:t>
              </a:r>
              <a:r>
                <a:rPr lang="en-US" altLang="ko-KR" sz="1100" dirty="0" err="1"/>
                <a:t>etc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pam.d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sshd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</a:t>
              </a:r>
              <a:r>
                <a:rPr lang="en-US" altLang="ko-KR" sz="1100" dirty="0" err="1"/>
                <a:t>etc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rc.d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init.d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sshd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</a:t>
              </a:r>
              <a:r>
                <a:rPr lang="en-US" altLang="ko-KR" sz="1100" dirty="0" err="1"/>
                <a:t>etc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</a:t>
              </a:r>
              <a:r>
                <a:rPr lang="en-US" altLang="ko-KR" sz="1100" dirty="0" err="1"/>
                <a:t>etc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</a:t>
              </a:r>
              <a:r>
                <a:rPr lang="en-US" altLang="ko-KR" sz="1100" dirty="0"/>
                <a:t>/ssh_host_dsa_key.pub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</a:t>
              </a:r>
              <a:r>
                <a:rPr lang="en-US" altLang="ko-KR" sz="1100" dirty="0" err="1"/>
                <a:t>etc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</a:t>
              </a:r>
              <a:r>
                <a:rPr lang="en-US" altLang="ko-KR" sz="1100" dirty="0"/>
                <a:t>/ssh_host_key.pub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</a:t>
              </a:r>
              <a:r>
                <a:rPr lang="en-US" altLang="ko-KR" sz="1100" dirty="0" err="1"/>
                <a:t>etc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ssh_host_rsa_key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</a:t>
              </a:r>
              <a:r>
                <a:rPr lang="en-US" altLang="ko-KR" sz="1100" dirty="0" err="1"/>
                <a:t>etc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</a:t>
              </a:r>
              <a:r>
                <a:rPr lang="en-US" altLang="ko-KR" sz="1100" dirty="0"/>
                <a:t>/ssh_host_rsa_key.pub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</a:t>
              </a:r>
              <a:r>
                <a:rPr lang="en-US" altLang="ko-KR" sz="1100" dirty="0" err="1"/>
                <a:t>etc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ssh_config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</a:t>
              </a:r>
              <a:r>
                <a:rPr lang="en-US" altLang="ko-KR" sz="1100" dirty="0" err="1"/>
                <a:t>etc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ssh_host_dsa_key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</a:t>
              </a:r>
              <a:r>
                <a:rPr lang="en-US" altLang="ko-KR" sz="1100" dirty="0" err="1"/>
                <a:t>etc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ssh_host_key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</a:t>
              </a:r>
              <a:r>
                <a:rPr lang="en-US" altLang="ko-KR" sz="1100" dirty="0" err="1"/>
                <a:t>etc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sshd_config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cd /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/]# cd /test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touch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findme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find /test -perm 777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find /test -perm 644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/test/</a:t>
              </a:r>
              <a:r>
                <a:rPr lang="en-US" altLang="ko-KR" sz="1100" dirty="0" err="1"/>
                <a:t>findme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/test/first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51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" action="ppaction://noaction"/>
            <a:extLst>
              <a:ext uri="{FF2B5EF4-FFF2-40B4-BE49-F238E27FC236}">
                <a16:creationId xmlns:a16="http://schemas.microsoft.com/office/drawing/2014/main" id="{78E894EA-CB3A-417A-BB90-6C11026537FC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7EF28E3-54CF-4B2E-8345-3194B60F374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425A677-AA8C-47F9-BAEE-A171E36E2066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087E42-CAF8-4ED4-AAC9-6CF26EAB766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64F038EA-AC67-46E4-A7F9-6EA58B342B1D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8489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4" descr="CPU icon illustration - Free Image on 4 Free Photos">
            <a:extLst>
              <a:ext uri="{FF2B5EF4-FFF2-40B4-BE49-F238E27FC236}">
                <a16:creationId xmlns:a16="http://schemas.microsoft.com/office/drawing/2014/main" id="{9FB0DA20-62E4-4E23-BC52-189167F37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014" y="5386261"/>
            <a:ext cx="1344930" cy="75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/Theory/T15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운영체제 </a:t>
            </a:r>
            <a:r>
              <a:rPr lang="en-US" altLang="ko-KR" dirty="0"/>
              <a:t>- Shell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C61FCD34-BB00-4EA0-9C46-62CA3B743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832" y="2814758"/>
            <a:ext cx="489021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297074B-0EC2-4871-86C7-5540D9B22F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3023" y="4468629"/>
            <a:ext cx="281465" cy="28786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13DF6CB-3CBF-4B78-ABDE-9F1694173E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7121" y="4788295"/>
            <a:ext cx="285750" cy="2190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8919090-A44D-4A15-B581-9AA1857244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4521" y="4172680"/>
            <a:ext cx="262600" cy="39053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377E7AE-F10B-4012-97FE-010827A136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6966" y="3858480"/>
            <a:ext cx="225048" cy="4886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E1B2A93-342D-4A60-804F-015B606C2F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180" y="3642230"/>
            <a:ext cx="262600" cy="36889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D4F73E0-BD30-45D3-BB34-B8A8796595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44033" y="2846285"/>
            <a:ext cx="262600" cy="715166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EE1917B-2EAD-466B-B335-E2EDFF2CC4A2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7092564" y="3203868"/>
            <a:ext cx="551469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716FD16-8DF3-49F0-AD9D-31224F23B9B0}"/>
              </a:ext>
            </a:extLst>
          </p:cNvPr>
          <p:cNvCxnSpPr>
            <a:cxnSpLocks/>
          </p:cNvCxnSpPr>
          <p:nvPr/>
        </p:nvCxnSpPr>
        <p:spPr>
          <a:xfrm>
            <a:off x="7223864" y="3582698"/>
            <a:ext cx="78242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4A08B1D-96A1-4ACB-B2E1-A3FE45C9C338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7344445" y="3826676"/>
            <a:ext cx="27573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F0D0E02-1F8C-46F0-9308-CE59B3242929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434470" y="4102818"/>
            <a:ext cx="56249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62FEF8E-CA85-4E5D-976E-42F01B477373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7544109" y="4367946"/>
            <a:ext cx="150412" cy="1101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58585DC-938D-4739-A7F5-6C0067485C1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7691775" y="4612560"/>
            <a:ext cx="28124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FCB00E5-8FE5-48BB-A645-B5CE7C521FE7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856342" y="4897832"/>
            <a:ext cx="100779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그림 46">
            <a:extLst>
              <a:ext uri="{FF2B5EF4-FFF2-40B4-BE49-F238E27FC236}">
                <a16:creationId xmlns:a16="http://schemas.microsoft.com/office/drawing/2014/main" id="{B545BA06-E3DE-4DCE-BC21-43958F43018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38688" y="3318883"/>
            <a:ext cx="232223" cy="528308"/>
          </a:xfrm>
          <a:prstGeom prst="rect">
            <a:avLst/>
          </a:prstGeom>
        </p:spPr>
      </p:pic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C5815C8-FDCF-424E-BB55-AE5B764BC67F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8222014" y="4101147"/>
            <a:ext cx="346771" cy="167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User (computing) - Wikipedia">
            <a:extLst>
              <a:ext uri="{FF2B5EF4-FFF2-40B4-BE49-F238E27FC236}">
                <a16:creationId xmlns:a16="http://schemas.microsoft.com/office/drawing/2014/main" id="{4439D9FD-23A8-44AD-A581-FBAC10B12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391" y="1809488"/>
            <a:ext cx="858212" cy="85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FDEBFB0-27E9-4484-A692-2C3286276B9E}"/>
              </a:ext>
            </a:extLst>
          </p:cNvPr>
          <p:cNvCxnSpPr>
            <a:cxnSpLocks/>
            <a:endCxn id="2050" idx="3"/>
          </p:cNvCxnSpPr>
          <p:nvPr/>
        </p:nvCxnSpPr>
        <p:spPr>
          <a:xfrm flipH="1" flipV="1">
            <a:off x="2802603" y="2238594"/>
            <a:ext cx="1276416" cy="110510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58">
            <a:extLst>
              <a:ext uri="{FF2B5EF4-FFF2-40B4-BE49-F238E27FC236}">
                <a16:creationId xmlns:a16="http://schemas.microsoft.com/office/drawing/2014/main" id="{3B3AEB64-5408-4A99-9C58-C69802E09F4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2069" y="2752905"/>
            <a:ext cx="2861839" cy="11083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BDA75D9-FE5D-463A-A381-1B4EEE00B7EB}"/>
              </a:ext>
            </a:extLst>
          </p:cNvPr>
          <p:cNvCxnSpPr>
            <a:cxnSpLocks/>
            <a:endCxn id="59" idx="3"/>
          </p:cNvCxnSpPr>
          <p:nvPr/>
        </p:nvCxnSpPr>
        <p:spPr>
          <a:xfrm flipH="1" flipV="1">
            <a:off x="3303908" y="3307089"/>
            <a:ext cx="581604" cy="46571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" name="그림 1024">
            <a:extLst>
              <a:ext uri="{FF2B5EF4-FFF2-40B4-BE49-F238E27FC236}">
                <a16:creationId xmlns:a16="http://schemas.microsoft.com/office/drawing/2014/main" id="{CCF5ACB4-D7B7-46E3-9429-EBE3C575C24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4364" y="3922599"/>
            <a:ext cx="2864036" cy="6828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37" name="그림 1036">
            <a:extLst>
              <a:ext uri="{FF2B5EF4-FFF2-40B4-BE49-F238E27FC236}">
                <a16:creationId xmlns:a16="http://schemas.microsoft.com/office/drawing/2014/main" id="{C433C58C-3507-40A3-B0E0-308ACEA3570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25011" y="4788295"/>
            <a:ext cx="1123950" cy="1247775"/>
          </a:xfrm>
          <a:prstGeom prst="rect">
            <a:avLst/>
          </a:prstGeom>
        </p:spPr>
      </p:pic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21C6823D-AB2B-4F24-9E20-39BD84113B6B}"/>
              </a:ext>
            </a:extLst>
          </p:cNvPr>
          <p:cNvCxnSpPr>
            <a:cxnSpLocks/>
          </p:cNvCxnSpPr>
          <p:nvPr/>
        </p:nvCxnSpPr>
        <p:spPr>
          <a:xfrm flipV="1">
            <a:off x="2735249" y="4395030"/>
            <a:ext cx="949120" cy="1056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91BC2ABF-55B4-4EA8-BEF6-ABDC8A6B6569}"/>
              </a:ext>
            </a:extLst>
          </p:cNvPr>
          <p:cNvCxnSpPr>
            <a:cxnSpLocks/>
          </p:cNvCxnSpPr>
          <p:nvPr/>
        </p:nvCxnSpPr>
        <p:spPr>
          <a:xfrm flipH="1">
            <a:off x="1944391" y="4412196"/>
            <a:ext cx="1739979" cy="66462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" name="화살표: 오른쪽으로 구부러짐 1048">
            <a:extLst>
              <a:ext uri="{FF2B5EF4-FFF2-40B4-BE49-F238E27FC236}">
                <a16:creationId xmlns:a16="http://schemas.microsoft.com/office/drawing/2014/main" id="{B79177B7-F879-434C-8984-EF4A9F1B0F8F}"/>
              </a:ext>
            </a:extLst>
          </p:cNvPr>
          <p:cNvSpPr/>
          <p:nvPr/>
        </p:nvSpPr>
        <p:spPr>
          <a:xfrm rot="1399625">
            <a:off x="5688650" y="3027209"/>
            <a:ext cx="551469" cy="1083829"/>
          </a:xfrm>
          <a:prstGeom prst="curvedRightArrow">
            <a:avLst>
              <a:gd name="adj1" fmla="val 16138"/>
              <a:gd name="adj2" fmla="val 52080"/>
              <a:gd name="adj3" fmla="val 2183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EAC0AE96-FB4D-4931-A4CB-92297634C319}"/>
              </a:ext>
            </a:extLst>
          </p:cNvPr>
          <p:cNvSpPr txBox="1"/>
          <p:nvPr/>
        </p:nvSpPr>
        <p:spPr>
          <a:xfrm>
            <a:off x="8732194" y="2791147"/>
            <a:ext cx="3180522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cd Desktop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echo “I ate 5 hamburger“ &gt; ham.txt</a:t>
            </a:r>
            <a:endParaRPr lang="ko-KR" altLang="en-US" sz="1400" dirty="0"/>
          </a:p>
        </p:txBody>
      </p:sp>
      <p:pic>
        <p:nvPicPr>
          <p:cNvPr id="1052" name="그림 1051">
            <a:extLst>
              <a:ext uri="{FF2B5EF4-FFF2-40B4-BE49-F238E27FC236}">
                <a16:creationId xmlns:a16="http://schemas.microsoft.com/office/drawing/2014/main" id="{BDFA2ECC-FEB4-43D0-AEFA-6E8AE6DB889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597284" y="3582698"/>
            <a:ext cx="3500850" cy="9805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0" name="화살표: 오른쪽으로 구부러짐 99">
            <a:extLst>
              <a:ext uri="{FF2B5EF4-FFF2-40B4-BE49-F238E27FC236}">
                <a16:creationId xmlns:a16="http://schemas.microsoft.com/office/drawing/2014/main" id="{26F8092C-F78B-439E-B061-941C08DB34B7}"/>
              </a:ext>
            </a:extLst>
          </p:cNvPr>
          <p:cNvSpPr/>
          <p:nvPr/>
        </p:nvSpPr>
        <p:spPr>
          <a:xfrm rot="1399625">
            <a:off x="5831219" y="4107959"/>
            <a:ext cx="172240" cy="263748"/>
          </a:xfrm>
          <a:prstGeom prst="curvedRightArrow">
            <a:avLst>
              <a:gd name="adj1" fmla="val 16138"/>
              <a:gd name="adj2" fmla="val 52080"/>
              <a:gd name="adj3" fmla="val 2183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F47F1360-01F4-4A9E-BB9D-625280C8CD77}"/>
              </a:ext>
            </a:extLst>
          </p:cNvPr>
          <p:cNvSpPr txBox="1"/>
          <p:nvPr/>
        </p:nvSpPr>
        <p:spPr>
          <a:xfrm>
            <a:off x="5126477" y="5826868"/>
            <a:ext cx="241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</a:t>
            </a:r>
            <a:r>
              <a:rPr lang="en-US" altLang="ko-KR" dirty="0">
                <a:solidFill>
                  <a:srgbClr val="FF0000"/>
                </a:solidFill>
              </a:rPr>
              <a:t>System Call</a:t>
            </a:r>
            <a:r>
              <a:rPr lang="en-US" altLang="ko-KR" dirty="0"/>
              <a:t>"</a:t>
            </a:r>
            <a:endParaRPr lang="ko-KR" altLang="en-US" dirty="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9FBB6EB3-C9A4-4629-AB50-67C78C927D4F}"/>
              </a:ext>
            </a:extLst>
          </p:cNvPr>
          <p:cNvCxnSpPr>
            <a:cxnSpLocks/>
            <a:stCxn id="100" idx="0"/>
          </p:cNvCxnSpPr>
          <p:nvPr/>
        </p:nvCxnSpPr>
        <p:spPr>
          <a:xfrm flipH="1">
            <a:off x="5710136" y="4191519"/>
            <a:ext cx="134251" cy="160860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0" name="그림 1059">
            <a:extLst>
              <a:ext uri="{FF2B5EF4-FFF2-40B4-BE49-F238E27FC236}">
                <a16:creationId xmlns:a16="http://schemas.microsoft.com/office/drawing/2014/main" id="{264A6984-4A82-4081-854D-3A27694738F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588828" y="5071017"/>
            <a:ext cx="561975" cy="295275"/>
          </a:xfrm>
          <a:prstGeom prst="rect">
            <a:avLst/>
          </a:prstGeom>
        </p:spPr>
      </p:pic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502720DC-1699-424C-859A-1D09D9351375}"/>
              </a:ext>
            </a:extLst>
          </p:cNvPr>
          <p:cNvCxnSpPr>
            <a:cxnSpLocks/>
            <a:endCxn id="1060" idx="1"/>
          </p:cNvCxnSpPr>
          <p:nvPr/>
        </p:nvCxnSpPr>
        <p:spPr>
          <a:xfrm>
            <a:off x="8038688" y="5218654"/>
            <a:ext cx="550140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3" name="직사각형 1052">
            <a:extLst>
              <a:ext uri="{FF2B5EF4-FFF2-40B4-BE49-F238E27FC236}">
                <a16:creationId xmlns:a16="http://schemas.microsoft.com/office/drawing/2014/main" id="{1BD6D048-6D31-4E23-9143-2B70B13CAC32}"/>
              </a:ext>
            </a:extLst>
          </p:cNvPr>
          <p:cNvSpPr/>
          <p:nvPr/>
        </p:nvSpPr>
        <p:spPr>
          <a:xfrm>
            <a:off x="5473172" y="2608028"/>
            <a:ext cx="2894301" cy="29494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??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5000F992-58BD-4048-8E31-59E2261E6AE6}"/>
              </a:ext>
            </a:extLst>
          </p:cNvPr>
          <p:cNvSpPr txBox="1"/>
          <p:nvPr/>
        </p:nvSpPr>
        <p:spPr>
          <a:xfrm>
            <a:off x="119184" y="6399272"/>
            <a:ext cx="5232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응용프로그램 </a:t>
            </a:r>
            <a:r>
              <a:rPr lang="en-US" altLang="ko-KR" sz="1400" dirty="0"/>
              <a:t>: </a:t>
            </a:r>
            <a:r>
              <a:rPr lang="ko-KR" altLang="en-US" sz="1400" dirty="0"/>
              <a:t>사용하기 쉽게 </a:t>
            </a:r>
            <a:r>
              <a:rPr lang="ko-KR" altLang="en-US" sz="1400" dirty="0" err="1"/>
              <a:t>만든것을</a:t>
            </a:r>
            <a:r>
              <a:rPr lang="ko-KR" altLang="en-US" sz="1400" dirty="0"/>
              <a:t> 사용하기 쉽게 </a:t>
            </a:r>
            <a:r>
              <a:rPr lang="ko-KR" altLang="en-US" sz="1400" dirty="0" err="1"/>
              <a:t>만든것</a:t>
            </a:r>
            <a:r>
              <a:rPr lang="en-US" altLang="ko-KR" sz="1400" dirty="0"/>
              <a:t>..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6692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" grpId="0" animBg="1"/>
      <p:bldP spid="1050" grpId="0"/>
      <p:bldP spid="100" grpId="0" animBg="1"/>
      <p:bldP spid="1056" grpId="0"/>
      <p:bldP spid="1053" grpId="0" animBg="1"/>
      <p:bldP spid="106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/Theory/T2/13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en-US" altLang="ko-KR" sz="4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chmod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특정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파일의 권한 변경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830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cd /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/]# cd /test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touch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findme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find /test -perm 777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chmod</a:t>
              </a:r>
              <a:r>
                <a:rPr lang="en-US" altLang="ko-KR" sz="1100" dirty="0">
                  <a:solidFill>
                    <a:srgbClr val="2E75B6"/>
                  </a:solidFill>
                </a:rPr>
                <a:t> 777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findme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find /test -perm 777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/test/</a:t>
              </a:r>
              <a:r>
                <a:rPr lang="en-US" altLang="ko-KR" sz="1100" dirty="0" err="1"/>
                <a:t>findme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ls -al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16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12:21 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26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27 20:08 ..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rwxrwxrwx</a:t>
              </a:r>
              <a:r>
                <a:rPr lang="en-US" altLang="ko-KR" sz="1100" dirty="0"/>
                <a:t>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12:24 </a:t>
              </a:r>
              <a:r>
                <a:rPr lang="en-US" altLang="ko-KR" sz="1100" dirty="0" err="1"/>
                <a:t>findme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10  3</a:t>
              </a:r>
              <a:r>
                <a:rPr lang="ko-KR" altLang="en-US" sz="1100" dirty="0"/>
                <a:t>월  </a:t>
              </a:r>
              <a:r>
                <a:rPr lang="en-US" altLang="ko-KR" sz="1100" dirty="0"/>
                <a:t>1 15:44 first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51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" action="ppaction://noaction"/>
            <a:extLst>
              <a:ext uri="{FF2B5EF4-FFF2-40B4-BE49-F238E27FC236}">
                <a16:creationId xmlns:a16="http://schemas.microsoft.com/office/drawing/2014/main" id="{78E894EA-CB3A-417A-BB90-6C11026537FC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7EF28E3-54CF-4B2E-8345-3194B60F374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425A677-AA8C-47F9-BAEE-A171E36E2066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087E42-CAF8-4ED4-AAC9-6CF26EAB766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64F038EA-AC67-46E4-A7F9-6EA58B342B1D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86924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/Theory/T2/14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en-US" altLang="ko-KR" sz="4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chown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특정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파일의 소유자 변경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3821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cd /test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touch findme1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find /test -user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adm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ls -al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16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13:13 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26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27 20:08 ..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13:13 findme1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10  3</a:t>
              </a:r>
              <a:r>
                <a:rPr lang="ko-KR" altLang="en-US" sz="1100" dirty="0"/>
                <a:t>월  </a:t>
              </a:r>
              <a:r>
                <a:rPr lang="en-US" altLang="ko-KR" sz="1100" dirty="0"/>
                <a:t>1 15:44 first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chown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adm</a:t>
              </a:r>
              <a:r>
                <a:rPr lang="en-US" altLang="ko-KR" sz="1100" dirty="0">
                  <a:solidFill>
                    <a:srgbClr val="2E75B6"/>
                  </a:solidFill>
                </a:rPr>
                <a:t> findme1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find /test -user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adm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/test/findme1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ls -al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16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13:13 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26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27 20:08 ..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</a:t>
              </a:r>
              <a:r>
                <a:rPr lang="en-US" altLang="ko-KR" sz="1100" dirty="0" err="1"/>
                <a:t>adm</a:t>
              </a:r>
              <a:r>
                <a:rPr lang="en-US" altLang="ko-KR" sz="1100" dirty="0"/>
                <a:t>  root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13:13 findme1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10  3</a:t>
              </a:r>
              <a:r>
                <a:rPr lang="ko-KR" altLang="en-US" sz="1100" dirty="0"/>
                <a:t>월  </a:t>
              </a:r>
              <a:r>
                <a:rPr lang="en-US" altLang="ko-KR" sz="1100" dirty="0"/>
                <a:t>1 15:44 first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51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" action="ppaction://noaction"/>
            <a:extLst>
              <a:ext uri="{FF2B5EF4-FFF2-40B4-BE49-F238E27FC236}">
                <a16:creationId xmlns:a16="http://schemas.microsoft.com/office/drawing/2014/main" id="{78E894EA-CB3A-417A-BB90-6C11026537FC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7EF28E3-54CF-4B2E-8345-3194B60F374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425A677-AA8C-47F9-BAEE-A171E36E2066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087E42-CAF8-4ED4-AAC9-6CF26EAB766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64F038EA-AC67-46E4-A7F9-6EA58B342B1D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28254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/Theory/T2/15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en-US" altLang="ko-KR" sz="4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chgrp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특정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파일의 그룹 변경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4019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cd /test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touch findme2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find /test -group mem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ls -al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16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13:16 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26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27 20:08 ..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</a:t>
              </a:r>
              <a:r>
                <a:rPr lang="en-US" altLang="ko-KR" sz="1100" dirty="0" err="1"/>
                <a:t>adm</a:t>
              </a:r>
              <a:r>
                <a:rPr lang="en-US" altLang="ko-KR" sz="1100" dirty="0"/>
                <a:t>  root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13:13 findme1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13:16 findme2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10  3</a:t>
              </a:r>
              <a:r>
                <a:rPr lang="ko-KR" altLang="en-US" sz="1100" dirty="0"/>
                <a:t>월  </a:t>
              </a:r>
              <a:r>
                <a:rPr lang="en-US" altLang="ko-KR" sz="1100" dirty="0"/>
                <a:t>1 15:44 first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chgrp</a:t>
              </a:r>
              <a:r>
                <a:rPr lang="en-US" altLang="ko-KR" sz="1100" dirty="0">
                  <a:solidFill>
                    <a:srgbClr val="2E75B6"/>
                  </a:solidFill>
                </a:rPr>
                <a:t> mem findme2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find /test -group mem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/test/findme2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ls -al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16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13:16 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26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27 20:08 ..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</a:t>
              </a:r>
              <a:r>
                <a:rPr lang="en-US" altLang="ko-KR" sz="1100" dirty="0" err="1"/>
                <a:t>adm</a:t>
              </a:r>
              <a:r>
                <a:rPr lang="en-US" altLang="ko-KR" sz="1100" dirty="0"/>
                <a:t>  root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13:13 findme1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mem 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13:16 findme2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10  3</a:t>
              </a:r>
              <a:r>
                <a:rPr lang="ko-KR" altLang="en-US" sz="1100" dirty="0"/>
                <a:t>월  </a:t>
              </a:r>
              <a:r>
                <a:rPr lang="en-US" altLang="ko-KR" sz="1100" dirty="0"/>
                <a:t>1 15:44 first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51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" action="ppaction://noaction"/>
            <a:extLst>
              <a:ext uri="{FF2B5EF4-FFF2-40B4-BE49-F238E27FC236}">
                <a16:creationId xmlns:a16="http://schemas.microsoft.com/office/drawing/2014/main" id="{78E894EA-CB3A-417A-BB90-6C11026537FC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7EF28E3-54CF-4B2E-8345-3194B60F374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425A677-AA8C-47F9-BAEE-A171E36E2066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087E42-CAF8-4ED4-AAC9-6CF26EAB766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64F038EA-AC67-46E4-A7F9-6EA58B342B1D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17733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/Theory/T2/16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c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ut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: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5040611"/>
            <a:chOff x="1196835" y="1885839"/>
            <a:chExt cx="3919993" cy="4218289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4218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cat /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etc</a:t>
              </a:r>
              <a:r>
                <a:rPr lang="en-US" altLang="ko-KR" sz="1100" dirty="0">
                  <a:solidFill>
                    <a:srgbClr val="2E75B6"/>
                  </a:solidFill>
                </a:rPr>
                <a:t>/passwd |head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root:x:0:0:root:/root:/bin/bash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bin:x:1:1:bin:/bin:/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daemon:x:2:2:daemon:/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adm:x:3:4:adm:/var/</a:t>
              </a:r>
              <a:r>
                <a:rPr lang="en-US" altLang="ko-KR" sz="1100" dirty="0" err="1"/>
                <a:t>adm</a:t>
              </a:r>
              <a:r>
                <a:rPr lang="en-US" altLang="ko-KR" sz="1100" dirty="0"/>
                <a:t>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lp:x:4:7:lp:/var/spool/</a:t>
              </a:r>
              <a:r>
                <a:rPr lang="en-US" altLang="ko-KR" sz="1100" dirty="0" err="1"/>
                <a:t>lpd</a:t>
              </a:r>
              <a:r>
                <a:rPr lang="en-US" altLang="ko-KR" sz="1100" dirty="0"/>
                <a:t>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sync:x:5:0:sync:/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:/bin/sync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shutdown:x:6:0:shutdown:/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/shutdown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halt:x:7:0:halt:/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/halt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mail:x:8:12:mail:/var/spool/mail:/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news:x:9:13:news:/</a:t>
              </a:r>
              <a:r>
                <a:rPr lang="en-US" altLang="ko-KR" sz="1100" dirty="0" err="1"/>
                <a:t>etc</a:t>
              </a:r>
              <a:r>
                <a:rPr lang="en-US" altLang="ko-KR" sz="1100" dirty="0"/>
                <a:t>/news: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cut -f1 -d: /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etc</a:t>
              </a:r>
              <a:r>
                <a:rPr lang="en-US" altLang="ko-KR" sz="1100" dirty="0">
                  <a:solidFill>
                    <a:srgbClr val="2E75B6"/>
                  </a:solidFill>
                </a:rPr>
                <a:t>/passwd |head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root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bin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daemon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adm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lp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sync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shutdown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halt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mail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433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cut -f1 -d: /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etc</a:t>
              </a:r>
              <a:r>
                <a:rPr lang="en-US" altLang="ko-KR" sz="1100" dirty="0">
                  <a:solidFill>
                    <a:srgbClr val="2E75B6"/>
                  </a:solidFill>
                </a:rPr>
                <a:t>/group |head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root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bin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daemon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sys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adm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tty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disk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lp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mem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kmem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" action="ppaction://noaction"/>
            <a:extLst>
              <a:ext uri="{FF2B5EF4-FFF2-40B4-BE49-F238E27FC236}">
                <a16:creationId xmlns:a16="http://schemas.microsoft.com/office/drawing/2014/main" id="{78E894EA-CB3A-417A-BB90-6C11026537FC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7EF28E3-54CF-4B2E-8345-3194B60F374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425A677-AA8C-47F9-BAEE-A171E36E2066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087E42-CAF8-4ED4-AAC9-6CF26EAB766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64F038EA-AC67-46E4-A7F9-6EA58B342B1D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23360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/Theory/T2/17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service :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시스템 서비스 조작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631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cd /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etc</a:t>
              </a:r>
              <a:r>
                <a:rPr lang="en-US" altLang="ko-KR" sz="1100" dirty="0">
                  <a:solidFill>
                    <a:srgbClr val="2E75B6"/>
                  </a:solidFill>
                </a:rPr>
                <a:t>/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init.d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init.d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ls -al | head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652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4096  3</a:t>
              </a:r>
              <a:r>
                <a:rPr lang="ko-KR" altLang="en-US" sz="1100" dirty="0"/>
                <a:t>월  </a:t>
              </a:r>
              <a:r>
                <a:rPr lang="en-US" altLang="ko-KR" sz="1100" dirty="0"/>
                <a:t>4 06:31 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10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16  2018 ..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1897  7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22  2011 </a:t>
              </a:r>
              <a:r>
                <a:rPr lang="en-US" altLang="ko-KR" sz="1100" dirty="0" err="1"/>
                <a:t>NetworkManager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1566  2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23  2012 </a:t>
              </a:r>
              <a:r>
                <a:rPr lang="en-US" altLang="ko-KR" sz="1100" dirty="0" err="1"/>
                <a:t>acpid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1441  3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28  2007 </a:t>
              </a:r>
              <a:r>
                <a:rPr lang="en-US" altLang="ko-KR" sz="1100" dirty="0" err="1"/>
                <a:t>anacron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1429  3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14  2007 </a:t>
              </a:r>
              <a:r>
                <a:rPr lang="en-US" altLang="ko-KR" sz="1100" dirty="0" err="1"/>
                <a:t>apmd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1284  1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27  2010 </a:t>
              </a:r>
              <a:r>
                <a:rPr lang="en-US" altLang="ko-KR" sz="1100" dirty="0" err="1"/>
                <a:t>atd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3328  2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23  2012 </a:t>
              </a:r>
              <a:r>
                <a:rPr lang="en-US" altLang="ko-KR" sz="1100" dirty="0" err="1"/>
                <a:t>auditd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3052  4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20  2012 </a:t>
              </a:r>
              <a:r>
                <a:rPr lang="en-US" altLang="ko-KR" sz="1100" dirty="0" err="1"/>
                <a:t>autofs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235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init.d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service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mysqld</a:t>
              </a:r>
              <a:r>
                <a:rPr lang="en-US" altLang="ko-KR" sz="1100" dirty="0">
                  <a:solidFill>
                    <a:srgbClr val="2E75B6"/>
                  </a:solidFill>
                </a:rPr>
                <a:t> start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mysqld</a:t>
              </a:r>
              <a:r>
                <a:rPr lang="en-US" altLang="ko-KR" sz="1100" dirty="0"/>
                <a:t> (</a:t>
              </a:r>
              <a:r>
                <a:rPr lang="ko-KR" altLang="en-US" sz="1100" dirty="0"/>
                <a:t>을</a:t>
              </a:r>
              <a:r>
                <a:rPr lang="en-US" altLang="ko-KR" sz="1100" dirty="0"/>
                <a:t>)</a:t>
              </a:r>
              <a:r>
                <a:rPr lang="ko-KR" altLang="en-US" sz="1100" dirty="0"/>
                <a:t>를 시작 중</a:t>
              </a:r>
              <a:r>
                <a:rPr lang="en-US" altLang="ko-KR" sz="1100" dirty="0"/>
                <a:t>:                                     [  OK  ]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init.d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service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mysqld</a:t>
              </a:r>
              <a:r>
                <a:rPr lang="en-US" altLang="ko-KR" sz="1100" dirty="0">
                  <a:solidFill>
                    <a:srgbClr val="2E75B6"/>
                  </a:solidFill>
                </a:rPr>
                <a:t> stop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mysqld</a:t>
              </a:r>
              <a:r>
                <a:rPr lang="en-US" altLang="ko-KR" sz="1100" dirty="0"/>
                <a:t> </a:t>
              </a:r>
              <a:r>
                <a:rPr lang="ko-KR" altLang="en-US" sz="1100" dirty="0"/>
                <a:t>를 정지 중</a:t>
              </a:r>
              <a:r>
                <a:rPr lang="en-US" altLang="ko-KR" sz="1100" dirty="0"/>
                <a:t>:                                         [  OK  ]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init.d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service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mysqld</a:t>
              </a:r>
              <a:r>
                <a:rPr lang="en-US" altLang="ko-KR" sz="1100" dirty="0">
                  <a:solidFill>
                    <a:srgbClr val="2E75B6"/>
                  </a:solidFill>
                </a:rPr>
                <a:t> restart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mysqld</a:t>
              </a:r>
              <a:r>
                <a:rPr lang="en-US" altLang="ko-KR" sz="1100" dirty="0"/>
                <a:t> </a:t>
              </a:r>
              <a:r>
                <a:rPr lang="ko-KR" altLang="en-US" sz="1100" dirty="0"/>
                <a:t>를 정지 중</a:t>
              </a:r>
              <a:r>
                <a:rPr lang="en-US" altLang="ko-KR" sz="1100" dirty="0"/>
                <a:t>:                                         [  OK  ]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mysqld</a:t>
              </a:r>
              <a:r>
                <a:rPr lang="en-US" altLang="ko-KR" sz="1100" dirty="0"/>
                <a:t> (</a:t>
              </a:r>
              <a:r>
                <a:rPr lang="ko-KR" altLang="en-US" sz="1100" dirty="0"/>
                <a:t>을</a:t>
              </a:r>
              <a:r>
                <a:rPr lang="en-US" altLang="ko-KR" sz="1100" dirty="0"/>
                <a:t>)</a:t>
              </a:r>
              <a:r>
                <a:rPr lang="ko-KR" altLang="en-US" sz="1100" dirty="0"/>
                <a:t>를 시작 중</a:t>
              </a:r>
              <a:r>
                <a:rPr lang="en-US" altLang="ko-KR" sz="1100" dirty="0"/>
                <a:t>:                                     [  OK  ]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init.d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service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mysqld</a:t>
              </a:r>
              <a:r>
                <a:rPr lang="en-US" altLang="ko-KR" sz="1100" dirty="0">
                  <a:solidFill>
                    <a:srgbClr val="2E75B6"/>
                  </a:solidFill>
                </a:rPr>
                <a:t> reload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init.d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service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mysqld</a:t>
              </a:r>
              <a:r>
                <a:rPr lang="en-US" altLang="ko-KR" sz="1100" dirty="0">
                  <a:solidFill>
                    <a:srgbClr val="2E75B6"/>
                  </a:solidFill>
                </a:rPr>
                <a:t> status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mysqld</a:t>
              </a:r>
              <a:r>
                <a:rPr lang="en-US" altLang="ko-KR" sz="1100" dirty="0"/>
                <a:t> (</a:t>
              </a:r>
              <a:r>
                <a:rPr lang="en-US" altLang="ko-KR" sz="1100" dirty="0" err="1"/>
                <a:t>pid</a:t>
              </a:r>
              <a:r>
                <a:rPr lang="en-US" altLang="ko-KR" sz="1100" dirty="0"/>
                <a:t> 6843)</a:t>
              </a:r>
              <a:r>
                <a:rPr lang="ko-KR" altLang="en-US" sz="1100" dirty="0"/>
                <a:t>를 실행 중</a:t>
              </a:r>
              <a:r>
                <a:rPr lang="en-US" altLang="ko-KR" sz="1100" dirty="0"/>
                <a:t>...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" action="ppaction://noaction"/>
            <a:extLst>
              <a:ext uri="{FF2B5EF4-FFF2-40B4-BE49-F238E27FC236}">
                <a16:creationId xmlns:a16="http://schemas.microsoft.com/office/drawing/2014/main" id="{78E894EA-CB3A-417A-BB90-6C11026537FC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7EF28E3-54CF-4B2E-8345-3194B60F374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425A677-AA8C-47F9-BAEE-A171E36E2066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087E42-CAF8-4ED4-AAC9-6CF26EAB766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64F038EA-AC67-46E4-A7F9-6EA58B342B1D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70272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/Theory/T2/18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grep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특정 문자열 검색 명령어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5277600"/>
            <a:chOff x="1196835" y="1885839"/>
            <a:chExt cx="3919993" cy="4416616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4416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init.d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cd /test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rm *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rm: remove </a:t>
              </a:r>
              <a:r>
                <a:rPr lang="ko-KR" altLang="en-US" sz="1100" dirty="0"/>
                <a:t>일반 빈 파일 </a:t>
              </a:r>
              <a:r>
                <a:rPr lang="en-US" altLang="ko-KR" sz="1100" dirty="0"/>
                <a:t>`findme1'? y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rm: remove </a:t>
              </a:r>
              <a:r>
                <a:rPr lang="ko-KR" altLang="en-US" sz="1100" dirty="0"/>
                <a:t>일반 빈 파일 </a:t>
              </a:r>
              <a:r>
                <a:rPr lang="en-US" altLang="ko-KR" sz="1100" dirty="0"/>
                <a:t>`findme2'? y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rm: remove </a:t>
              </a:r>
              <a:r>
                <a:rPr lang="ko-KR" altLang="en-US" sz="1100" dirty="0"/>
                <a:t>일반 파일 </a:t>
              </a:r>
              <a:r>
                <a:rPr lang="en-US" altLang="ko-KR" sz="1100" dirty="0"/>
                <a:t>`first'? y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touch grepme1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touch grepme2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touch grepnotme1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touch grepnotme2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ls -al | grep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grepme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15:10 grepme1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15:10 grepme2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touch grepme3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ls -al | grep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grepme</a:t>
              </a:r>
              <a:r>
                <a:rPr lang="en-US" altLang="ko-KR" sz="1100" dirty="0">
                  <a:solidFill>
                    <a:srgbClr val="2E75B6"/>
                  </a:solidFill>
                </a:rPr>
                <a:t> -c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3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ls -al | grep -v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grepme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12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15:11 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26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27 20:08 ..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15:10 grepnotme1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15:10 grepnotme2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4019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ls -al | grep -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i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GREPme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15:10 grepme1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15:10 grepme2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15:11 grepme3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ls -al | grep -n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grepme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4:-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15:10 grepme1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5:-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15:10 grepme2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6:-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15:11 grepme3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grep "root" /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etc</a:t>
              </a:r>
              <a:r>
                <a:rPr lang="en-US" altLang="ko-KR" sz="1100" dirty="0">
                  <a:solidFill>
                    <a:srgbClr val="2E75B6"/>
                  </a:solidFill>
                </a:rPr>
                <a:t>/passwd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root:x:0:0:root:/root:/bin/bash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operator:x:11:0:operator:/root:/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echo "word1 word2 word3"&gt;grepword1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echo "word1 word4" &gt; grepword2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cat * | grep word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word1 word2 word3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word1 word4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cat * | grep -w word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cat * | grep -w word3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word1 word2 word3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" action="ppaction://noaction"/>
            <a:extLst>
              <a:ext uri="{FF2B5EF4-FFF2-40B4-BE49-F238E27FC236}">
                <a16:creationId xmlns:a16="http://schemas.microsoft.com/office/drawing/2014/main" id="{78E894EA-CB3A-417A-BB90-6C11026537FC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7EF28E3-54CF-4B2E-8345-3194B60F374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425A677-AA8C-47F9-BAEE-A171E36E2066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087E42-CAF8-4ED4-AAC9-6CF26EAB766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64F038EA-AC67-46E4-A7F9-6EA58B342B1D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2391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/Theory/T15 </a:t>
            </a:r>
            <a:br>
              <a:rPr lang="en-US" altLang="ko-KR" dirty="0"/>
            </a:br>
            <a:r>
              <a:rPr lang="en-US" altLang="ko-KR" dirty="0"/>
              <a:t> Linux shell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3D1E9414-0756-4010-ACA7-BE569AD9D5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537" b="40395"/>
          <a:stretch/>
        </p:blipFill>
        <p:spPr>
          <a:xfrm>
            <a:off x="580444" y="2801897"/>
            <a:ext cx="4670335" cy="15455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FB5C3E7-EC95-4B3F-83F7-7DED17819784}"/>
              </a:ext>
            </a:extLst>
          </p:cNvPr>
          <p:cNvSpPr txBox="1"/>
          <p:nvPr/>
        </p:nvSpPr>
        <p:spPr>
          <a:xfrm>
            <a:off x="2071562" y="4612460"/>
            <a:ext cx="173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Window Shell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4A52B0-E520-4AA2-9CB9-826F444F8280}"/>
              </a:ext>
            </a:extLst>
          </p:cNvPr>
          <p:cNvSpPr txBox="1"/>
          <p:nvPr/>
        </p:nvSpPr>
        <p:spPr>
          <a:xfrm>
            <a:off x="7967283" y="5398513"/>
            <a:ext cx="2682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Linux Shell  - </a:t>
            </a:r>
            <a:r>
              <a:rPr lang="en-US" altLang="ko-KR" dirty="0">
                <a:solidFill>
                  <a:srgbClr val="FF0000"/>
                </a:solidFill>
              </a:rPr>
              <a:t>bash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074" name="Picture 2" descr="쉘 스크립트 - 생활코딩">
            <a:extLst>
              <a:ext uri="{FF2B5EF4-FFF2-40B4-BE49-F238E27FC236}">
                <a16:creationId xmlns:a16="http://schemas.microsoft.com/office/drawing/2014/main" id="{74F6E007-B725-4B13-AAB5-0DC4278B24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73" b="50910"/>
          <a:stretch/>
        </p:blipFill>
        <p:spPr bwMode="auto">
          <a:xfrm>
            <a:off x="6336525" y="2801897"/>
            <a:ext cx="5275031" cy="2340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7C89490-6639-48D9-BFA0-BB5594F1A181}"/>
              </a:ext>
            </a:extLst>
          </p:cNvPr>
          <p:cNvSpPr txBox="1"/>
          <p:nvPr/>
        </p:nvSpPr>
        <p:spPr>
          <a:xfrm>
            <a:off x="5554097" y="2163614"/>
            <a:ext cx="142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 이름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4670096-F28F-4541-9860-5BE5174D17FD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6264947" y="2532946"/>
            <a:ext cx="297694" cy="2689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4D2F03E-41AA-4FF2-AFD9-60FBB3333BE7}"/>
              </a:ext>
            </a:extLst>
          </p:cNvPr>
          <p:cNvSpPr txBox="1"/>
          <p:nvPr/>
        </p:nvSpPr>
        <p:spPr>
          <a:xfrm>
            <a:off x="7086385" y="2113424"/>
            <a:ext cx="146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호스트 이름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B437134-3D79-4CA1-A090-477780547125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593717" y="2482756"/>
            <a:ext cx="226116" cy="3191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F85DD48-41E0-4DE2-A118-EBF92D05E719}"/>
              </a:ext>
            </a:extLst>
          </p:cNvPr>
          <p:cNvSpPr/>
          <p:nvPr/>
        </p:nvSpPr>
        <p:spPr>
          <a:xfrm>
            <a:off x="6336525" y="2801897"/>
            <a:ext cx="565925" cy="2039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461065F-0E7C-478C-8A93-D866434EC5CE}"/>
              </a:ext>
            </a:extLst>
          </p:cNvPr>
          <p:cNvSpPr/>
          <p:nvPr/>
        </p:nvSpPr>
        <p:spPr>
          <a:xfrm>
            <a:off x="6989018" y="2801897"/>
            <a:ext cx="1289133" cy="2039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3D922A-F1DB-4859-BECA-BE8383C2490F}"/>
              </a:ext>
            </a:extLst>
          </p:cNvPr>
          <p:cNvSpPr txBox="1"/>
          <p:nvPr/>
        </p:nvSpPr>
        <p:spPr>
          <a:xfrm>
            <a:off x="9730742" y="1778576"/>
            <a:ext cx="100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명령어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59B1C83-7AD7-4A6A-8B75-EAC9059D53F6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9171203" y="2147908"/>
            <a:ext cx="1060192" cy="6539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CB1C488-116E-4FA3-BA88-F6589777747F}"/>
              </a:ext>
            </a:extLst>
          </p:cNvPr>
          <p:cNvSpPr/>
          <p:nvPr/>
        </p:nvSpPr>
        <p:spPr>
          <a:xfrm>
            <a:off x="8581469" y="2810310"/>
            <a:ext cx="1179752" cy="2039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6EB57EE-0BF3-469E-BCAF-B6C6C962EC88}"/>
              </a:ext>
            </a:extLst>
          </p:cNvPr>
          <p:cNvSpPr txBox="1"/>
          <p:nvPr/>
        </p:nvSpPr>
        <p:spPr>
          <a:xfrm>
            <a:off x="8553281" y="1978948"/>
            <a:ext cx="120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</a:t>
            </a:r>
            <a:r>
              <a:rPr lang="ko-KR" altLang="en-US" dirty="0">
                <a:solidFill>
                  <a:srgbClr val="7030A0"/>
                </a:solidFill>
              </a:rPr>
              <a:t>위치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1B985B0-100F-4D22-99F7-3B51EF8C6A1B}"/>
              </a:ext>
            </a:extLst>
          </p:cNvPr>
          <p:cNvSpPr/>
          <p:nvPr/>
        </p:nvSpPr>
        <p:spPr>
          <a:xfrm>
            <a:off x="8384164" y="3208515"/>
            <a:ext cx="714116" cy="2039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03A3EA7-E851-4EAF-AD12-F21D186DBA5F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 flipH="1">
            <a:off x="8741222" y="2348280"/>
            <a:ext cx="416029" cy="8602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83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3" grpId="0"/>
      <p:bldP spid="22" grpId="0" animBg="1"/>
      <p:bldP spid="29" grpId="0" animBg="1"/>
      <p:bldP spid="30" grpId="0"/>
      <p:bldP spid="35" grpId="0" animBg="1"/>
      <p:bldP spid="37" grpId="0"/>
      <p:bldP spid="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/Theory/T15 </a:t>
            </a:r>
            <a:br>
              <a:rPr lang="en-US" altLang="ko-KR" dirty="0"/>
            </a:br>
            <a:r>
              <a:rPr lang="en-US" altLang="ko-KR" dirty="0"/>
              <a:t> Linux… </a:t>
            </a:r>
            <a:r>
              <a:rPr lang="ko-KR" altLang="en-US" dirty="0"/>
              <a:t>왜 쓸까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30" name="Picture 6" descr="TmaxSoft - Better Technology, Better Tomorrow - 스토리 T">
            <a:extLst>
              <a:ext uri="{FF2B5EF4-FFF2-40B4-BE49-F238E27FC236}">
                <a16:creationId xmlns:a16="http://schemas.microsoft.com/office/drawing/2014/main" id="{9BBA84FF-6648-4DF9-A4B7-71EA069AD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40" y="2242268"/>
            <a:ext cx="5880654" cy="377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F5F0E57-F862-4F75-8241-9A14E7F86023}"/>
              </a:ext>
            </a:extLst>
          </p:cNvPr>
          <p:cNvSpPr txBox="1"/>
          <p:nvPr/>
        </p:nvSpPr>
        <p:spPr>
          <a:xfrm>
            <a:off x="2261154" y="6130751"/>
            <a:ext cx="290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글로벌 서버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OS 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시장 전망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B8378E-E23B-438D-8E97-D8B4E3DFDD3E}"/>
              </a:ext>
            </a:extLst>
          </p:cNvPr>
          <p:cNvSpPr txBox="1"/>
          <p:nvPr/>
        </p:nvSpPr>
        <p:spPr>
          <a:xfrm>
            <a:off x="6952091" y="1618167"/>
            <a:ext cx="4481762" cy="3461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/>
              <a:t>리눅스의 장점</a:t>
            </a:r>
            <a:endParaRPr lang="en-US" altLang="ko-KR" b="1" dirty="0"/>
          </a:p>
          <a:p>
            <a:pPr algn="ctr"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이식성</a:t>
            </a:r>
            <a:r>
              <a:rPr lang="en-US" altLang="ko-KR" sz="1600" dirty="0"/>
              <a:t>, </a:t>
            </a:r>
            <a:r>
              <a:rPr lang="ko-KR" altLang="en-US" sz="1600" dirty="0"/>
              <a:t>확장성 좋음 </a:t>
            </a:r>
            <a:r>
              <a:rPr lang="en-US" altLang="ko-KR" sz="1600" dirty="0"/>
              <a:t>( c, </a:t>
            </a:r>
            <a:r>
              <a:rPr lang="ko-KR" altLang="en-US" sz="1600" dirty="0"/>
              <a:t>기계어 구성</a:t>
            </a:r>
            <a:r>
              <a:rPr lang="en-US" altLang="ko-KR" sz="16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풍부한 소프트웨어 개발 환경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오픈소스 </a:t>
            </a:r>
            <a:r>
              <a:rPr lang="en-US" altLang="ko-KR" sz="1600" dirty="0"/>
              <a:t>=&gt;</a:t>
            </a:r>
            <a:r>
              <a:rPr lang="ko-KR" altLang="en-US" sz="1600" dirty="0"/>
              <a:t> 버그 패치 활발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완성도가 높음</a:t>
            </a:r>
            <a:r>
              <a:rPr lang="en-US" altLang="ko-KR" sz="1600" dirty="0"/>
              <a:t>, </a:t>
            </a:r>
            <a:r>
              <a:rPr lang="ko-KR" altLang="en-US" sz="1600" dirty="0"/>
              <a:t>보안성 우수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가벼움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무료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FF0000"/>
                </a:solidFill>
              </a:rPr>
              <a:t>맥북이 예쁨</a:t>
            </a:r>
          </a:p>
        </p:txBody>
      </p:sp>
      <p:pic>
        <p:nvPicPr>
          <p:cNvPr id="1032" name="Picture 8" descr="애플, 13인치 맥북프로 출시…&quot;10세대 인텔 CPU 탑재&quot;">
            <a:hlinkClick r:id="" action="ppaction://noaction"/>
            <a:extLst>
              <a:ext uri="{FF2B5EF4-FFF2-40B4-BE49-F238E27FC236}">
                <a16:creationId xmlns:a16="http://schemas.microsoft.com/office/drawing/2014/main" id="{B15A9734-BAF9-493D-AE1E-6D2202D73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397" y="4320182"/>
            <a:ext cx="2532807" cy="1679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9B50C1-E872-40FF-88FA-57CC760325C4}"/>
              </a:ext>
            </a:extLst>
          </p:cNvPr>
          <p:cNvSpPr txBox="1"/>
          <p:nvPr/>
        </p:nvSpPr>
        <p:spPr>
          <a:xfrm>
            <a:off x="8893146" y="6020588"/>
            <a:ext cx="237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Linux File System =&gt;</a:t>
            </a:r>
            <a:endParaRPr lang="ko-KR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483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/T3</a:t>
            </a: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/Def </a:t>
            </a:r>
            <a:br>
              <a:rPr lang="en-US" altLang="ko-KR" dirty="0"/>
            </a:b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파일 시스템 이란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?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6AFEC2E0-DA0B-4212-8980-BCA7FEFAE1EC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AAD373-7753-4C96-B8AC-6E8251D91388}"/>
              </a:ext>
            </a:extLst>
          </p:cNvPr>
          <p:cNvSpPr txBox="1"/>
          <p:nvPr/>
        </p:nvSpPr>
        <p:spPr>
          <a:xfrm>
            <a:off x="1286378" y="1907769"/>
            <a:ext cx="918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0" dirty="0">
                <a:solidFill>
                  <a:srgbClr val="FF0000"/>
                </a:solidFill>
                <a:effectLst/>
                <a:latin typeface="Noto Sans"/>
              </a:rPr>
              <a:t>운영체제</a:t>
            </a:r>
            <a:r>
              <a:rPr lang="ko-KR" altLang="en-US" b="1" i="0" dirty="0">
                <a:effectLst/>
                <a:latin typeface="Noto Sans"/>
              </a:rPr>
              <a:t>가 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Noto Sans"/>
              </a:rPr>
              <a:t>파일</a:t>
            </a:r>
            <a:r>
              <a:rPr lang="ko-KR" altLang="en-US" b="1" i="0" dirty="0">
                <a:effectLst/>
                <a:latin typeface="Noto Sans"/>
              </a:rPr>
              <a:t>이나 자료를 쉽게 발견 및 접근할 수 있도록 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Noto Sans"/>
              </a:rPr>
              <a:t>보관 또는 조직</a:t>
            </a:r>
            <a:r>
              <a:rPr lang="ko-KR" altLang="en-US" b="1" i="0" dirty="0">
                <a:effectLst/>
                <a:latin typeface="Noto Sans"/>
              </a:rPr>
              <a:t>하는 체제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50CAAA6-B1B6-4348-A091-D9D6A83E0824}"/>
              </a:ext>
            </a:extLst>
          </p:cNvPr>
          <p:cNvSpPr/>
          <p:nvPr/>
        </p:nvSpPr>
        <p:spPr>
          <a:xfrm>
            <a:off x="6214308" y="2890663"/>
            <a:ext cx="3759869" cy="3122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Disk</a:t>
            </a:r>
            <a:endParaRPr lang="ko-KR" altLang="en-US" dirty="0"/>
          </a:p>
        </p:txBody>
      </p:sp>
      <p:pic>
        <p:nvPicPr>
          <p:cNvPr id="12" name="Picture 10" descr="문서 아이콘 이미지 검색결과">
            <a:extLst>
              <a:ext uri="{FF2B5EF4-FFF2-40B4-BE49-F238E27FC236}">
                <a16:creationId xmlns:a16="http://schemas.microsoft.com/office/drawing/2014/main" id="{6815EC2D-86AB-4A3F-8F84-3639FB6B5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317" y="3333223"/>
            <a:ext cx="659366" cy="65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35547BD-6B6F-480B-B7D0-FEDEAF5FA2D0}"/>
              </a:ext>
            </a:extLst>
          </p:cNvPr>
          <p:cNvSpPr txBox="1"/>
          <p:nvPr/>
        </p:nvSpPr>
        <p:spPr>
          <a:xfrm>
            <a:off x="1427568" y="3026021"/>
            <a:ext cx="917912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/>
              <a:t>/test/myfile</a:t>
            </a:r>
            <a:endParaRPr lang="ko-KR" altLang="en-US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87D836-F87F-46B1-B507-D95EAC30BDD8}"/>
              </a:ext>
            </a:extLst>
          </p:cNvPr>
          <p:cNvSpPr txBox="1"/>
          <p:nvPr/>
        </p:nvSpPr>
        <p:spPr>
          <a:xfrm>
            <a:off x="6564229" y="3678528"/>
            <a:ext cx="97555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/>
              <a:t>Helloworld</a:t>
            </a:r>
            <a:r>
              <a:rPr lang="en-US" altLang="ko-KR" sz="1100" dirty="0"/>
              <a:t>!</a:t>
            </a:r>
            <a:endParaRPr lang="ko-KR" altLang="en-US" sz="11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2B95A5C-73FC-4D3E-8FEB-28680A77472D}"/>
              </a:ext>
            </a:extLst>
          </p:cNvPr>
          <p:cNvSpPr/>
          <p:nvPr/>
        </p:nvSpPr>
        <p:spPr>
          <a:xfrm>
            <a:off x="4687306" y="3041058"/>
            <a:ext cx="975559" cy="2807339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File System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84AA0BB-ACC8-49EC-80D5-4F872F94BC90}"/>
              </a:ext>
            </a:extLst>
          </p:cNvPr>
          <p:cNvSpPr/>
          <p:nvPr/>
        </p:nvSpPr>
        <p:spPr>
          <a:xfrm>
            <a:off x="4687305" y="3647283"/>
            <a:ext cx="975559" cy="1308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4079D95-FA84-45BD-8310-90CF4A1AF1DE}"/>
              </a:ext>
            </a:extLst>
          </p:cNvPr>
          <p:cNvCxnSpPr>
            <a:cxnSpLocks/>
            <a:stCxn id="11" idx="3"/>
            <a:endCxn id="35" idx="1"/>
          </p:cNvCxnSpPr>
          <p:nvPr/>
        </p:nvCxnSpPr>
        <p:spPr>
          <a:xfrm>
            <a:off x="2345480" y="3156826"/>
            <a:ext cx="724093" cy="2551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AEB3215-377F-484D-B03F-8C3440584AC6}"/>
              </a:ext>
            </a:extLst>
          </p:cNvPr>
          <p:cNvCxnSpPr>
            <a:stCxn id="21" idx="3"/>
            <a:endCxn id="15" idx="1"/>
          </p:cNvCxnSpPr>
          <p:nvPr/>
        </p:nvCxnSpPr>
        <p:spPr>
          <a:xfrm>
            <a:off x="5662864" y="3712686"/>
            <a:ext cx="901365" cy="966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02B75BB-5636-435E-A1EE-0295193354FB}"/>
              </a:ext>
            </a:extLst>
          </p:cNvPr>
          <p:cNvSpPr/>
          <p:nvPr/>
        </p:nvSpPr>
        <p:spPr>
          <a:xfrm>
            <a:off x="3069573" y="3041057"/>
            <a:ext cx="975559" cy="217067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OS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591E936-BF42-4616-9AED-D38326918EB6}"/>
              </a:ext>
            </a:extLst>
          </p:cNvPr>
          <p:cNvSpPr/>
          <p:nvPr/>
        </p:nvSpPr>
        <p:spPr>
          <a:xfrm>
            <a:off x="3069573" y="3346584"/>
            <a:ext cx="975559" cy="130805"/>
          </a:xfrm>
          <a:prstGeom prst="rect">
            <a:avLst/>
          </a:prstGeom>
          <a:solidFill>
            <a:srgbClr val="F743B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51" name="직선 화살표 연결선 2050">
            <a:extLst>
              <a:ext uri="{FF2B5EF4-FFF2-40B4-BE49-F238E27FC236}">
                <a16:creationId xmlns:a16="http://schemas.microsoft.com/office/drawing/2014/main" id="{7507ABA9-23A4-47B7-A2A2-D9D7074E62B6}"/>
              </a:ext>
            </a:extLst>
          </p:cNvPr>
          <p:cNvCxnSpPr>
            <a:cxnSpLocks/>
            <a:stCxn id="35" idx="3"/>
            <a:endCxn id="21" idx="1"/>
          </p:cNvCxnSpPr>
          <p:nvPr/>
        </p:nvCxnSpPr>
        <p:spPr>
          <a:xfrm>
            <a:off x="4045132" y="3411987"/>
            <a:ext cx="642173" cy="3006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7" name="직사각형 2066">
            <a:extLst>
              <a:ext uri="{FF2B5EF4-FFF2-40B4-BE49-F238E27FC236}">
                <a16:creationId xmlns:a16="http://schemas.microsoft.com/office/drawing/2014/main" id="{8C758543-1E2F-4809-91B0-5BDCBE17BB5E}"/>
              </a:ext>
            </a:extLst>
          </p:cNvPr>
          <p:cNvSpPr/>
          <p:nvPr/>
        </p:nvSpPr>
        <p:spPr>
          <a:xfrm>
            <a:off x="1375126" y="2941720"/>
            <a:ext cx="1032720" cy="11309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26F3793-A531-4CE8-8CA3-6758CCB93D35}"/>
              </a:ext>
            </a:extLst>
          </p:cNvPr>
          <p:cNvSpPr txBox="1"/>
          <p:nvPr/>
        </p:nvSpPr>
        <p:spPr>
          <a:xfrm>
            <a:off x="1556841" y="2688732"/>
            <a:ext cx="6593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&lt;User</a:t>
            </a:r>
            <a:r>
              <a:rPr lang="en-US" altLang="ko-KR" sz="1000" dirty="0"/>
              <a:t>&gt;</a:t>
            </a:r>
            <a:endParaRPr lang="ko-KR" altLang="en-US" sz="1000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DBD3273-C6E7-4C46-BB25-A59FF0F81951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7D666794-A86E-4C60-83E1-944F40D780DD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96C1E8-7C7F-4A0E-A6F3-692D368D17FD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2" name="화살표: 오른쪽 21">
              <a:hlinkClick r:id="" action="ppaction://noaction"/>
              <a:extLst>
                <a:ext uri="{FF2B5EF4-FFF2-40B4-BE49-F238E27FC236}">
                  <a16:creationId xmlns:a16="http://schemas.microsoft.com/office/drawing/2014/main" id="{5545ECC6-1989-4C07-AC79-D9E28CD42E03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8635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/T3</a:t>
            </a: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/Def </a:t>
            </a:r>
            <a:br>
              <a:rPr lang="en-US" altLang="ko-KR" dirty="0"/>
            </a:b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파일 시스템 종류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7A5460-5906-4590-B2F0-D17A5A4F9C37}"/>
              </a:ext>
            </a:extLst>
          </p:cNvPr>
          <p:cNvSpPr txBox="1">
            <a:spLocks/>
          </p:cNvSpPr>
          <p:nvPr/>
        </p:nvSpPr>
        <p:spPr>
          <a:xfrm>
            <a:off x="954965" y="2113808"/>
            <a:ext cx="3258422" cy="40435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  <a:latin typeface="+mj-lt"/>
              </a:rPr>
              <a:t>F A T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File Allocation Table</a:t>
            </a:r>
            <a:endParaRPr lang="en-US" altLang="ko-KR" sz="11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/>
                </a:solidFill>
              </a:rPr>
              <a:t>파일을 할당한 정보를 테이블로 표현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/>
                </a:solidFill>
              </a:rPr>
              <a:t>구조가 간단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/>
                </a:solidFill>
              </a:rPr>
              <a:t>디스크 용량을 많이 소모하지 않음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/>
                </a:solidFill>
              </a:rPr>
              <a:t>저용량 볼륨에서 최적화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FF0000"/>
                </a:solidFill>
              </a:rPr>
              <a:t>대용량 볼륨의 비효율적 이용</a:t>
            </a:r>
            <a:endParaRPr lang="en-US" altLang="ko-KR" sz="11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bg1"/>
                </a:solidFill>
              </a:rPr>
              <a:t>NT, DOS, </a:t>
            </a:r>
            <a:r>
              <a:rPr lang="ko-KR" altLang="en-US" sz="1100" dirty="0">
                <a:solidFill>
                  <a:schemeClr val="bg1"/>
                </a:solidFill>
              </a:rPr>
              <a:t>윈도 </a:t>
            </a:r>
            <a:r>
              <a:rPr lang="en-US" altLang="ko-KR" sz="1100" dirty="0">
                <a:solidFill>
                  <a:schemeClr val="bg1"/>
                </a:solidFill>
              </a:rPr>
              <a:t>95, USB </a:t>
            </a:r>
            <a:r>
              <a:rPr lang="ko-KR" altLang="en-US" sz="1100" dirty="0">
                <a:solidFill>
                  <a:schemeClr val="bg1"/>
                </a:solidFill>
              </a:rPr>
              <a:t>등</a:t>
            </a:r>
            <a:r>
              <a:rPr lang="en-US" altLang="ko-KR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>
                <a:solidFill>
                  <a:schemeClr val="bg1"/>
                </a:solidFill>
              </a:rPr>
              <a:t>사용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FF0000"/>
                </a:solidFill>
              </a:rPr>
              <a:t>보안에 취약 </a:t>
            </a:r>
            <a:r>
              <a:rPr lang="en-US" altLang="ko-KR" sz="1100" dirty="0">
                <a:solidFill>
                  <a:srgbClr val="FF0000"/>
                </a:solidFill>
              </a:rPr>
              <a:t>: </a:t>
            </a:r>
            <a:r>
              <a:rPr lang="ko-KR" altLang="en-US" sz="1100" dirty="0">
                <a:solidFill>
                  <a:srgbClr val="FF0000"/>
                </a:solidFill>
              </a:rPr>
              <a:t> 접근 제어 불가능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/>
                </a:solidFill>
              </a:rPr>
              <a:t>종류 </a:t>
            </a:r>
            <a:r>
              <a:rPr lang="en-US" altLang="ko-KR" sz="1100" dirty="0">
                <a:solidFill>
                  <a:schemeClr val="bg1"/>
                </a:solidFill>
              </a:rPr>
              <a:t>: FAT12, FAT16, FAT32 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/>
                </a:solidFill>
              </a:rPr>
              <a:t>    (</a:t>
            </a:r>
            <a:r>
              <a:rPr lang="ko-KR" altLang="en-US" sz="1100" dirty="0">
                <a:solidFill>
                  <a:schemeClr val="bg1"/>
                </a:solidFill>
              </a:rPr>
              <a:t>최대 표현 가능한 클러스터의 수를 비트 수</a:t>
            </a:r>
            <a:r>
              <a:rPr lang="en-US" altLang="ko-KR" sz="1100" dirty="0">
                <a:solidFill>
                  <a:schemeClr val="bg1"/>
                </a:solidFill>
              </a:rPr>
              <a:t>)</a:t>
            </a:r>
          </a:p>
          <a:p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84960C-E904-4E98-B3F0-A5E75C110592}"/>
              </a:ext>
            </a:extLst>
          </p:cNvPr>
          <p:cNvSpPr txBox="1">
            <a:spLocks/>
          </p:cNvSpPr>
          <p:nvPr/>
        </p:nvSpPr>
        <p:spPr>
          <a:xfrm>
            <a:off x="4448976" y="2113808"/>
            <a:ext cx="3258422" cy="4043548"/>
          </a:xfrm>
          <a:prstGeom prst="rect">
            <a:avLst/>
          </a:prstGeom>
          <a:solidFill>
            <a:srgbClr val="F09456"/>
          </a:solidFill>
          <a:ln>
            <a:noFill/>
          </a:ln>
        </p:spPr>
        <p:txBody>
          <a:bodyPr wrap="square" rtlCol="0">
            <a:noAutofit/>
          </a:bodyPr>
          <a:lstStyle/>
          <a:p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  <a:latin typeface="+mj-lt"/>
              </a:rPr>
              <a:t>N T F S</a:t>
            </a: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Windows </a:t>
            </a:r>
            <a:r>
              <a:rPr lang="en-US" altLang="ko-KR" sz="1100"/>
              <a:t>NT File System</a:t>
            </a:r>
            <a:endParaRPr lang="en-US" altLang="ko-KR" sz="11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bg1"/>
                </a:solidFill>
              </a:rPr>
              <a:t>NT</a:t>
            </a:r>
            <a:r>
              <a:rPr lang="ko-KR" altLang="en-US" sz="1100" dirty="0">
                <a:solidFill>
                  <a:schemeClr val="bg1"/>
                </a:solidFill>
              </a:rPr>
              <a:t>전용 파일시스템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/>
                </a:solidFill>
              </a:rPr>
              <a:t>대용량 볼륨에 대한 효과적 지원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/>
                </a:solidFill>
              </a:rPr>
              <a:t>디스크 공간의 효과적 사용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/>
                </a:solidFill>
              </a:rPr>
              <a:t>보안과 암호화 또한 지원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/>
                </a:solidFill>
              </a:rPr>
              <a:t>파일 접근 속도를 최적화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/>
                </a:solidFill>
              </a:rPr>
              <a:t>특정 파일이나 디렉토리 자동 압축 기능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FF0000"/>
                </a:solidFill>
              </a:rPr>
              <a:t>다른 운영체제에서 호환 </a:t>
            </a:r>
            <a:r>
              <a:rPr lang="ko-KR" altLang="en-US" sz="1100" dirty="0" err="1">
                <a:solidFill>
                  <a:srgbClr val="FF0000"/>
                </a:solidFill>
              </a:rPr>
              <a:t>안됌</a:t>
            </a:r>
            <a:endParaRPr lang="en-US" altLang="ko-KR" sz="11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FF0000"/>
                </a:solidFill>
              </a:rPr>
              <a:t>저용량 볼륨에서 </a:t>
            </a:r>
            <a:r>
              <a:rPr lang="en-US" altLang="ko-KR" sz="1100" dirty="0">
                <a:solidFill>
                  <a:srgbClr val="FF0000"/>
                </a:solidFill>
              </a:rPr>
              <a:t>FAT </a:t>
            </a:r>
            <a:r>
              <a:rPr lang="ko-KR" altLang="en-US" sz="1100" dirty="0">
                <a:solidFill>
                  <a:srgbClr val="FF0000"/>
                </a:solidFill>
              </a:rPr>
              <a:t>보다 느림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FFC123-1B1E-41F4-B844-C0C17D3F16E2}"/>
              </a:ext>
            </a:extLst>
          </p:cNvPr>
          <p:cNvSpPr txBox="1">
            <a:spLocks/>
          </p:cNvSpPr>
          <p:nvPr/>
        </p:nvSpPr>
        <p:spPr>
          <a:xfrm>
            <a:off x="7942988" y="2113808"/>
            <a:ext cx="3258422" cy="404354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noAutofit/>
          </a:bodyPr>
          <a:lstStyle/>
          <a:p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  <a:latin typeface="+mj-lt"/>
              </a:rPr>
              <a:t>E X T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/>
              <a:t>Extended File System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bg1"/>
                </a:solidFill>
              </a:rPr>
              <a:t>리눅스 운영체제를 목표로 만들어짐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bg1"/>
                </a:solidFill>
              </a:rPr>
              <a:t>MFS-&gt;EXT1-&gt;EXT2-&gt;EXT3-&gt;</a:t>
            </a:r>
            <a:r>
              <a:rPr lang="en-US" altLang="ko-KR" sz="1200" dirty="0"/>
              <a:t>EXT4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bg1"/>
                </a:solidFill>
              </a:rPr>
              <a:t>MSF </a:t>
            </a:r>
            <a:r>
              <a:rPr lang="ko-KR" altLang="en-US" sz="1200" dirty="0">
                <a:solidFill>
                  <a:schemeClr val="bg1"/>
                </a:solidFill>
              </a:rPr>
              <a:t>보다 파일 </a:t>
            </a:r>
            <a:r>
              <a:rPr lang="ko-KR" altLang="en-US" sz="1200" dirty="0" err="1">
                <a:solidFill>
                  <a:schemeClr val="bg1"/>
                </a:solidFill>
              </a:rPr>
              <a:t>쵀대</a:t>
            </a:r>
            <a:r>
              <a:rPr lang="ko-KR" altLang="en-US" sz="1200" dirty="0">
                <a:solidFill>
                  <a:schemeClr val="bg1"/>
                </a:solidFill>
              </a:rPr>
              <a:t> 크기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이름 크기 등이 보완됨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bg1"/>
                </a:solidFill>
              </a:rPr>
              <a:t>파일 시스템 손상 가능성이 더 </a:t>
            </a:r>
            <a:r>
              <a:rPr lang="ko-KR" altLang="en-US" sz="1200" dirty="0" err="1">
                <a:solidFill>
                  <a:schemeClr val="bg1"/>
                </a:solidFill>
              </a:rPr>
              <a:t>줄어듬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/>
              <a:t>저널링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ko-KR" altLang="en-US" sz="1200" dirty="0"/>
              <a:t>로그</a:t>
            </a:r>
            <a:r>
              <a:rPr lang="ko-KR" altLang="en-US" sz="1200" dirty="0">
                <a:solidFill>
                  <a:schemeClr val="bg1"/>
                </a:solidFill>
              </a:rPr>
              <a:t>를 만들어서 시스템이 비정상적으로 종료 되었을 경우 </a:t>
            </a:r>
            <a:r>
              <a:rPr lang="ko-KR" altLang="en-US" sz="1200" dirty="0"/>
              <a:t>파일 시스템을 복구</a:t>
            </a:r>
            <a:r>
              <a:rPr lang="ko-KR" altLang="en-US" sz="1200" dirty="0">
                <a:solidFill>
                  <a:schemeClr val="bg1"/>
                </a:solidFill>
              </a:rPr>
              <a:t>하는 기능 지원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bg1"/>
                </a:solidFill>
              </a:rPr>
              <a:t>디스크 공간 할당을 마지막까지 지연하므로 성능이 향상</a:t>
            </a:r>
          </a:p>
        </p:txBody>
      </p:sp>
      <p:sp>
        <p:nvSpPr>
          <p:cNvPr id="14" name="화살표: 오른쪽 13">
            <a:hlinkClick r:id="" action="ppaction://noaction"/>
            <a:extLst>
              <a:ext uri="{FF2B5EF4-FFF2-40B4-BE49-F238E27FC236}">
                <a16:creationId xmlns:a16="http://schemas.microsoft.com/office/drawing/2014/main" id="{47E31B1B-EE25-4462-B797-7D8800029E7A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E272CE7-C6F9-4C13-B3A9-3632F1579555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AD1BF4D-9709-4344-819D-1CCB54C0BA4D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4A5013-1500-4458-93B3-B71AE436A1DA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12D16FB9-245D-41B8-AC72-BA9BA66638FC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6130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/Theory/T3/FSSTND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리눅스 파일시스템 표준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A063FD4-1F54-40FE-A3C3-A59EFABA0BFC}"/>
              </a:ext>
            </a:extLst>
          </p:cNvPr>
          <p:cNvGrpSpPr/>
          <p:nvPr/>
        </p:nvGrpSpPr>
        <p:grpSpPr>
          <a:xfrm>
            <a:off x="4965791" y="2109127"/>
            <a:ext cx="3664276" cy="1056381"/>
            <a:chOff x="1520863" y="2529618"/>
            <a:chExt cx="3664276" cy="105638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AE00E6-AD69-4DAE-87CD-46062ADE7F42}"/>
                </a:ext>
              </a:extLst>
            </p:cNvPr>
            <p:cNvSpPr/>
            <p:nvPr/>
          </p:nvSpPr>
          <p:spPr>
            <a:xfrm>
              <a:off x="1520863" y="2529618"/>
              <a:ext cx="769022" cy="293603"/>
            </a:xfrm>
            <a:prstGeom prst="rect">
              <a:avLst/>
            </a:prstGeom>
            <a:solidFill>
              <a:srgbClr val="DCE7ED"/>
            </a:solidFill>
            <a:ln w="19050" cap="rnd">
              <a:solidFill>
                <a:srgbClr val="435D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/bin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A8C1FDB-A0C7-4698-9605-5CC477623B51}"/>
                </a:ext>
              </a:extLst>
            </p:cNvPr>
            <p:cNvSpPr txBox="1"/>
            <p:nvPr/>
          </p:nvSpPr>
          <p:spPr>
            <a:xfrm>
              <a:off x="1520863" y="2829895"/>
              <a:ext cx="3664276" cy="756104"/>
            </a:xfrm>
            <a:prstGeom prst="rect">
              <a:avLst/>
            </a:prstGeom>
            <a:noFill/>
            <a:ln w="12700">
              <a:solidFill>
                <a:srgbClr val="435D7B"/>
              </a:solidFill>
            </a:ln>
          </p:spPr>
          <p:txBody>
            <a:bodyPr wrap="square" rtlCol="0">
              <a:spAutoFit/>
            </a:bodyPr>
            <a:lstStyle/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리눅스 시스템에서 가장 많이 사용되는 디렉토리 중 하나</a:t>
              </a:r>
            </a:p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기본 명령어 파일들이 </a:t>
              </a:r>
              <a:r>
                <a:rPr lang="en-US" altLang="ko-KR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2</a:t>
              </a: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진수의 형태로 모여 있는 디렉토리</a:t>
              </a:r>
            </a:p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대부분의 일반적인 명령어들 포함</a:t>
              </a:r>
              <a:endParaRPr lang="ko-KR" altLang="en-US" sz="1000" dirty="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E3EB499-195E-4017-8133-567E340C22E7}"/>
                </a:ext>
              </a:extLst>
            </p:cNvPr>
            <p:cNvSpPr/>
            <p:nvPr/>
          </p:nvSpPr>
          <p:spPr>
            <a:xfrm>
              <a:off x="2289885" y="2529618"/>
              <a:ext cx="2895254" cy="293603"/>
            </a:xfrm>
            <a:prstGeom prst="roundRect">
              <a:avLst>
                <a:gd name="adj" fmla="val 0"/>
              </a:avLst>
            </a:prstGeom>
            <a:solidFill>
              <a:srgbClr val="F7F8FC"/>
            </a:solidFill>
            <a:ln w="19050">
              <a:solidFill>
                <a:srgbClr val="435D7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기본 실행 명령어 디렉토리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37EA29DF-F8D2-4555-B80F-052ABC5216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7" t="1269" r="13451" b="4377"/>
          <a:stretch/>
        </p:blipFill>
        <p:spPr bwMode="auto">
          <a:xfrm>
            <a:off x="580444" y="1709043"/>
            <a:ext cx="3983183" cy="483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776ADAE-1FE2-4A85-95B3-B65981CB19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" r="53289" b="1649"/>
          <a:stretch/>
        </p:blipFill>
        <p:spPr>
          <a:xfrm>
            <a:off x="4965791" y="3415652"/>
            <a:ext cx="6480893" cy="2805055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A2B4B89-DA9C-484A-A1D2-77AC42133982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431836" y="2255928"/>
            <a:ext cx="5339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190FC02-9E16-41F1-AB3D-96A41E23A856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36572B2-86C3-461A-8D74-130264C9DB5E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BCF748D-4E10-4098-9B86-275F8BCE1E36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" name="화살표: 오른쪽 15">
              <a:hlinkClick r:id="" action="ppaction://noaction"/>
              <a:extLst>
                <a:ext uri="{FF2B5EF4-FFF2-40B4-BE49-F238E27FC236}">
                  <a16:creationId xmlns:a16="http://schemas.microsoft.com/office/drawing/2014/main" id="{A4E679C0-0622-4BF4-8F8A-0AAAE4F96CAF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화살표: 오른쪽 16">
            <a:hlinkClick r:id="" action="ppaction://noaction"/>
            <a:extLst>
              <a:ext uri="{FF2B5EF4-FFF2-40B4-BE49-F238E27FC236}">
                <a16:creationId xmlns:a16="http://schemas.microsoft.com/office/drawing/2014/main" id="{DD49C3C3-8D23-4547-A872-FE2B4F2B1CCC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249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/T3/FSSTND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리눅스 파일시스템 표준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5024397-6C5F-474C-85A3-0C0AF9A51530}"/>
              </a:ext>
            </a:extLst>
          </p:cNvPr>
          <p:cNvGrpSpPr/>
          <p:nvPr/>
        </p:nvGrpSpPr>
        <p:grpSpPr>
          <a:xfrm>
            <a:off x="482391" y="4291098"/>
            <a:ext cx="3664276" cy="1056381"/>
            <a:chOff x="1520863" y="2529618"/>
            <a:chExt cx="3664276" cy="1056381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A7C7DDC-9B14-4B1E-BA14-6912EBE266DB}"/>
                </a:ext>
              </a:extLst>
            </p:cNvPr>
            <p:cNvSpPr/>
            <p:nvPr/>
          </p:nvSpPr>
          <p:spPr>
            <a:xfrm>
              <a:off x="1520863" y="2529618"/>
              <a:ext cx="769022" cy="293603"/>
            </a:xfrm>
            <a:prstGeom prst="rect">
              <a:avLst/>
            </a:prstGeom>
            <a:solidFill>
              <a:srgbClr val="DCE7ED"/>
            </a:solidFill>
            <a:ln w="19050" cap="rnd">
              <a:solidFill>
                <a:srgbClr val="435D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/media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9FB5443-D50C-4B90-B542-41C5EB7C6A01}"/>
                </a:ext>
              </a:extLst>
            </p:cNvPr>
            <p:cNvSpPr txBox="1"/>
            <p:nvPr/>
          </p:nvSpPr>
          <p:spPr>
            <a:xfrm>
              <a:off x="1520863" y="2829895"/>
              <a:ext cx="3664276" cy="756104"/>
            </a:xfrm>
            <a:prstGeom prst="rect">
              <a:avLst/>
            </a:prstGeom>
            <a:noFill/>
            <a:ln w="12700">
              <a:solidFill>
                <a:srgbClr val="435D7B"/>
              </a:solidFill>
            </a:ln>
          </p:spPr>
          <p:txBody>
            <a:bodyPr wrap="square" rtlCol="0">
              <a:noAutofit/>
            </a:bodyPr>
            <a:lstStyle/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CD/DVD </a:t>
              </a: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또는 </a:t>
              </a:r>
              <a:r>
                <a:rPr lang="en-US" altLang="ko-KR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FDD, USB </a:t>
              </a: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등이 임시로 </a:t>
              </a:r>
              <a:r>
                <a:rPr lang="ko-KR" altLang="en-US" sz="1000" b="0" i="0" dirty="0" err="1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마운트되는</a:t>
              </a: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 역할 수행</a:t>
              </a:r>
            </a:p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가상 </a:t>
              </a:r>
              <a:r>
                <a:rPr lang="ko-KR" altLang="en-US" sz="1000" b="0" i="0" dirty="0" err="1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머신으로</a:t>
              </a: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 리눅스 </a:t>
              </a:r>
              <a:r>
                <a:rPr lang="ko-KR" altLang="en-US" sz="1000" b="0" i="0" dirty="0" err="1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설치시</a:t>
              </a: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 </a:t>
              </a:r>
              <a:r>
                <a:rPr lang="ko-KR" altLang="en-US" sz="1000" b="0" i="0" dirty="0" err="1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비어있음</a:t>
              </a:r>
              <a:endParaRPr lang="ko-KR" altLang="en-US" sz="1000" dirty="0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D2D446D4-1D19-4AE8-B117-49D7115155AA}"/>
                </a:ext>
              </a:extLst>
            </p:cNvPr>
            <p:cNvSpPr/>
            <p:nvPr/>
          </p:nvSpPr>
          <p:spPr>
            <a:xfrm>
              <a:off x="2289885" y="2529618"/>
              <a:ext cx="2895254" cy="293603"/>
            </a:xfrm>
            <a:prstGeom prst="roundRect">
              <a:avLst>
                <a:gd name="adj" fmla="val 0"/>
              </a:avLst>
            </a:prstGeom>
            <a:solidFill>
              <a:srgbClr val="F7F8FC"/>
            </a:solidFill>
            <a:ln w="19050">
              <a:solidFill>
                <a:srgbClr val="435D7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임시 마운트 디렉토리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1D2BC99-C4B4-41BF-BECE-C88F7C2AD8EF}"/>
              </a:ext>
            </a:extLst>
          </p:cNvPr>
          <p:cNvGrpSpPr/>
          <p:nvPr/>
        </p:nvGrpSpPr>
        <p:grpSpPr>
          <a:xfrm>
            <a:off x="482391" y="3061636"/>
            <a:ext cx="3664276" cy="1056381"/>
            <a:chOff x="1520863" y="2529618"/>
            <a:chExt cx="3664276" cy="105638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B86245C-E4E2-4801-BD7C-2863AF3837E8}"/>
                </a:ext>
              </a:extLst>
            </p:cNvPr>
            <p:cNvSpPr/>
            <p:nvPr/>
          </p:nvSpPr>
          <p:spPr>
            <a:xfrm>
              <a:off x="1520863" y="2529618"/>
              <a:ext cx="769022" cy="293603"/>
            </a:xfrm>
            <a:prstGeom prst="rect">
              <a:avLst/>
            </a:prstGeom>
            <a:solidFill>
              <a:srgbClr val="DCE7ED"/>
            </a:solidFill>
            <a:ln w="19050" cap="rnd">
              <a:solidFill>
                <a:srgbClr val="435D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/etc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5680995-63CC-4A62-87F7-35F5498BA431}"/>
                </a:ext>
              </a:extLst>
            </p:cNvPr>
            <p:cNvSpPr txBox="1"/>
            <p:nvPr/>
          </p:nvSpPr>
          <p:spPr>
            <a:xfrm>
              <a:off x="1520863" y="2829895"/>
              <a:ext cx="3664276" cy="756104"/>
            </a:xfrm>
            <a:prstGeom prst="rect">
              <a:avLst/>
            </a:prstGeom>
            <a:noFill/>
            <a:ln w="12700">
              <a:solidFill>
                <a:srgbClr val="435D7B"/>
              </a:solidFill>
            </a:ln>
          </p:spPr>
          <p:txBody>
            <a:bodyPr wrap="square" rtlCol="0">
              <a:spAutoFit/>
            </a:bodyPr>
            <a:lstStyle/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리눅스 시스템에 대한 환경 설정과 관련된 파일 및 디렉토리</a:t>
              </a:r>
            </a:p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사용자 관리를 위한 암호 관련 파일</a:t>
              </a:r>
              <a:r>
                <a:rPr lang="en-US" altLang="ko-KR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, </a:t>
              </a: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네트워크 정보를 보유한 파일 등 시스템 관리에 전반적인 파일들 존재</a:t>
              </a:r>
              <a:endParaRPr lang="ko-KR" altLang="en-US" sz="1000" dirty="0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CD815C4B-FF2C-4247-B23C-D78142E223E6}"/>
                </a:ext>
              </a:extLst>
            </p:cNvPr>
            <p:cNvSpPr/>
            <p:nvPr/>
          </p:nvSpPr>
          <p:spPr>
            <a:xfrm>
              <a:off x="2289885" y="2529618"/>
              <a:ext cx="2895254" cy="293603"/>
            </a:xfrm>
            <a:prstGeom prst="roundRect">
              <a:avLst>
                <a:gd name="adj" fmla="val 0"/>
              </a:avLst>
            </a:prstGeom>
            <a:solidFill>
              <a:srgbClr val="F7F8FC"/>
            </a:solidFill>
            <a:ln w="19050">
              <a:solidFill>
                <a:srgbClr val="435D7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시스템 설정 파일 디렉토리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DD5FEBB-20F7-46BD-9113-175881AFED7A}"/>
              </a:ext>
            </a:extLst>
          </p:cNvPr>
          <p:cNvGrpSpPr/>
          <p:nvPr/>
        </p:nvGrpSpPr>
        <p:grpSpPr>
          <a:xfrm>
            <a:off x="482391" y="1835474"/>
            <a:ext cx="3664276" cy="1055356"/>
            <a:chOff x="1520863" y="2529618"/>
            <a:chExt cx="3664276" cy="105535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DCD9D72-FA92-48D8-B072-FEAECB46DD35}"/>
                </a:ext>
              </a:extLst>
            </p:cNvPr>
            <p:cNvSpPr/>
            <p:nvPr/>
          </p:nvSpPr>
          <p:spPr>
            <a:xfrm>
              <a:off x="1520863" y="2529618"/>
              <a:ext cx="769022" cy="293603"/>
            </a:xfrm>
            <a:prstGeom prst="rect">
              <a:avLst/>
            </a:prstGeom>
            <a:solidFill>
              <a:srgbClr val="DCE7ED"/>
            </a:solidFill>
            <a:ln w="19050" cap="rnd">
              <a:solidFill>
                <a:srgbClr val="435D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/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99EDD0F-90CB-4947-89C3-EB57DB54B0EA}"/>
                </a:ext>
              </a:extLst>
            </p:cNvPr>
            <p:cNvSpPr txBox="1"/>
            <p:nvPr/>
          </p:nvSpPr>
          <p:spPr>
            <a:xfrm>
              <a:off x="1520863" y="2829895"/>
              <a:ext cx="3664276" cy="755079"/>
            </a:xfrm>
            <a:prstGeom prst="rect">
              <a:avLst/>
            </a:prstGeom>
            <a:noFill/>
            <a:ln w="12700">
              <a:solidFill>
                <a:srgbClr val="435D7B"/>
              </a:solidFill>
            </a:ln>
          </p:spPr>
          <p:txBody>
            <a:bodyPr wrap="square" rtlCol="0">
              <a:spAutoFit/>
            </a:bodyPr>
            <a:lstStyle/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dirty="0"/>
                <a:t>리눅스 시스템의 최상위 디렉토리</a:t>
              </a:r>
            </a:p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dirty="0"/>
                <a:t>디렉토리 구조의 시작</a:t>
              </a:r>
            </a:p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dirty="0"/>
                <a:t>리눅스는 루트</a:t>
              </a:r>
              <a:r>
                <a:rPr lang="en-US" altLang="ko-KR" sz="1000" dirty="0"/>
                <a:t>(/)</a:t>
              </a:r>
              <a:r>
                <a:rPr lang="ko-KR" altLang="en-US" sz="1000" dirty="0"/>
                <a:t>를 기준으로 디렉토리를 생성</a:t>
              </a: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D47BC9CE-9F4A-4406-A6F5-2D20D055BE83}"/>
                </a:ext>
              </a:extLst>
            </p:cNvPr>
            <p:cNvSpPr/>
            <p:nvPr/>
          </p:nvSpPr>
          <p:spPr>
            <a:xfrm>
              <a:off x="2289885" y="2529618"/>
              <a:ext cx="2895254" cy="293603"/>
            </a:xfrm>
            <a:prstGeom prst="roundRect">
              <a:avLst>
                <a:gd name="adj" fmla="val 0"/>
              </a:avLst>
            </a:prstGeom>
            <a:solidFill>
              <a:srgbClr val="F7F8FC"/>
            </a:solidFill>
            <a:ln w="19050">
              <a:solidFill>
                <a:srgbClr val="435D7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루트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(Root) 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디렉토리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747D3D-08A0-46E2-B558-BBAEB9BCC0FF}"/>
              </a:ext>
            </a:extLst>
          </p:cNvPr>
          <p:cNvGrpSpPr/>
          <p:nvPr/>
        </p:nvGrpSpPr>
        <p:grpSpPr>
          <a:xfrm>
            <a:off x="482391" y="5525334"/>
            <a:ext cx="3664276" cy="1059652"/>
            <a:chOff x="1520863" y="2529618"/>
            <a:chExt cx="3664276" cy="105965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A4A72D9-83CC-478F-B422-681B0DA5F4CB}"/>
                </a:ext>
              </a:extLst>
            </p:cNvPr>
            <p:cNvSpPr/>
            <p:nvPr/>
          </p:nvSpPr>
          <p:spPr>
            <a:xfrm>
              <a:off x="1520863" y="2529618"/>
              <a:ext cx="769022" cy="293603"/>
            </a:xfrm>
            <a:prstGeom prst="rect">
              <a:avLst/>
            </a:prstGeom>
            <a:solidFill>
              <a:srgbClr val="DCE7ED"/>
            </a:solidFill>
            <a:ln w="19050" cap="rnd">
              <a:solidFill>
                <a:srgbClr val="435D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/home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0A93174-3291-480C-A251-FEB9851EABCF}"/>
                </a:ext>
              </a:extLst>
            </p:cNvPr>
            <p:cNvSpPr txBox="1"/>
            <p:nvPr/>
          </p:nvSpPr>
          <p:spPr>
            <a:xfrm>
              <a:off x="1520863" y="2829895"/>
              <a:ext cx="3664276" cy="759375"/>
            </a:xfrm>
            <a:prstGeom prst="rect">
              <a:avLst/>
            </a:prstGeom>
            <a:noFill/>
            <a:ln w="12700">
              <a:solidFill>
                <a:srgbClr val="435D7B"/>
              </a:solidFill>
            </a:ln>
          </p:spPr>
          <p:txBody>
            <a:bodyPr wrap="square" rtlCol="0">
              <a:spAutoFit/>
            </a:bodyPr>
            <a:lstStyle/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시스템 계정을 사용하는 사용자들의 홈 디렉토리</a:t>
              </a:r>
            </a:p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FTP, www </a:t>
              </a: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등과 같은 서비스 디렉토리들 저장</a:t>
              </a:r>
            </a:p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원격접속을 시도하는 사용자들을 위한 공간으로 사용</a:t>
              </a:r>
              <a:endParaRPr lang="ko-KR" altLang="en-US" sz="1000" dirty="0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366DC359-8AEE-46DD-9F7D-55DCA56DE377}"/>
                </a:ext>
              </a:extLst>
            </p:cNvPr>
            <p:cNvSpPr/>
            <p:nvPr/>
          </p:nvSpPr>
          <p:spPr>
            <a:xfrm>
              <a:off x="2289885" y="2529618"/>
              <a:ext cx="2895254" cy="293603"/>
            </a:xfrm>
            <a:prstGeom prst="roundRect">
              <a:avLst>
                <a:gd name="adj" fmla="val 0"/>
              </a:avLst>
            </a:prstGeom>
            <a:solidFill>
              <a:srgbClr val="F7F8FC"/>
            </a:solidFill>
            <a:ln w="19050">
              <a:solidFill>
                <a:srgbClr val="435D7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일반 사용자들의 홈 디렉토리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53AEE22-AA5F-4762-A2BC-6D4E6522DC13}"/>
              </a:ext>
            </a:extLst>
          </p:cNvPr>
          <p:cNvGrpSpPr/>
          <p:nvPr/>
        </p:nvGrpSpPr>
        <p:grpSpPr>
          <a:xfrm>
            <a:off x="4319089" y="4291098"/>
            <a:ext cx="3664276" cy="1056381"/>
            <a:chOff x="1520863" y="2529618"/>
            <a:chExt cx="3664276" cy="1056381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3917340-CEB3-4D0F-8233-22317DEF3BA3}"/>
                </a:ext>
              </a:extLst>
            </p:cNvPr>
            <p:cNvSpPr/>
            <p:nvPr/>
          </p:nvSpPr>
          <p:spPr>
            <a:xfrm>
              <a:off x="1520863" y="2529618"/>
              <a:ext cx="769022" cy="293603"/>
            </a:xfrm>
            <a:prstGeom prst="rect">
              <a:avLst/>
            </a:prstGeom>
            <a:solidFill>
              <a:srgbClr val="DCE7ED"/>
            </a:solidFill>
            <a:ln w="19050" cap="rnd">
              <a:solidFill>
                <a:srgbClr val="435D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/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usr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AF7BD66-CBE8-4CA6-8067-31994C3C3B50}"/>
                </a:ext>
              </a:extLst>
            </p:cNvPr>
            <p:cNvSpPr txBox="1"/>
            <p:nvPr/>
          </p:nvSpPr>
          <p:spPr>
            <a:xfrm>
              <a:off x="1520863" y="2829895"/>
              <a:ext cx="3664276" cy="756104"/>
            </a:xfrm>
            <a:prstGeom prst="rect">
              <a:avLst/>
            </a:prstGeom>
            <a:noFill/>
            <a:ln w="12700">
              <a:solidFill>
                <a:srgbClr val="435D7B"/>
              </a:solidFill>
            </a:ln>
          </p:spPr>
          <p:txBody>
            <a:bodyPr wrap="square" rtlCol="0">
              <a:noAutofit/>
            </a:bodyPr>
            <a:lstStyle/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사용자가 사용할 응용 패키지 프로그램 </a:t>
              </a:r>
              <a:r>
                <a:rPr lang="ko-KR" altLang="en-US" sz="1000" b="0" i="0" dirty="0" err="1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설치시</a:t>
              </a: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 사용</a:t>
              </a:r>
              <a:endParaRPr lang="en-US" altLang="ko-KR" sz="1000" b="0" i="0" dirty="0">
                <a:solidFill>
                  <a:srgbClr val="222222"/>
                </a:solidFill>
                <a:effectLst/>
                <a:latin typeface="Source Sans Pro" panose="020B0604020202020204" pitchFamily="34" charset="0"/>
              </a:endParaRPr>
            </a:p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dirty="0"/>
                <a:t>윈도우 운영체제에서의 </a:t>
              </a:r>
              <a:r>
                <a:rPr lang="en-US" altLang="ko-KR" sz="1000" dirty="0"/>
                <a:t>[</a:t>
              </a:r>
              <a:r>
                <a:rPr lang="en-US" altLang="ko-KR" sz="1000"/>
                <a:t>Program Files</a:t>
              </a:r>
              <a:r>
                <a:rPr lang="en-US" altLang="ko-KR" sz="1000" dirty="0"/>
                <a:t>]</a:t>
              </a:r>
              <a:r>
                <a:rPr lang="ko-KR" altLang="en-US" sz="1000" dirty="0"/>
                <a:t>와 같은 역할</a:t>
              </a:r>
              <a:endParaRPr lang="en-US" altLang="ko-KR" sz="1000" dirty="0"/>
            </a:p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dirty="0"/>
                <a:t>시스템에 사용되는 응용 프로그램들이 설치되는 디렉토리</a:t>
              </a: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E2DCE005-2853-48B1-BAA1-77E63FDA952C}"/>
                </a:ext>
              </a:extLst>
            </p:cNvPr>
            <p:cNvSpPr/>
            <p:nvPr/>
          </p:nvSpPr>
          <p:spPr>
            <a:xfrm>
              <a:off x="2289885" y="2529618"/>
              <a:ext cx="2895254" cy="293603"/>
            </a:xfrm>
            <a:prstGeom prst="roundRect">
              <a:avLst>
                <a:gd name="adj" fmla="val 0"/>
              </a:avLst>
            </a:prstGeom>
            <a:solidFill>
              <a:srgbClr val="F7F8FC"/>
            </a:solidFill>
            <a:ln w="19050">
              <a:solidFill>
                <a:srgbClr val="435D7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응용 패키지 프로그램 설치 디렉토리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BF5C38C-6269-4D59-9A7C-A5369356BFCE}"/>
              </a:ext>
            </a:extLst>
          </p:cNvPr>
          <p:cNvGrpSpPr/>
          <p:nvPr/>
        </p:nvGrpSpPr>
        <p:grpSpPr>
          <a:xfrm>
            <a:off x="4319089" y="3061636"/>
            <a:ext cx="3664276" cy="1056381"/>
            <a:chOff x="1520863" y="2529618"/>
            <a:chExt cx="3664276" cy="1056381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DB41DAB3-C286-4D99-A592-EC58B46B18BF}"/>
                </a:ext>
              </a:extLst>
            </p:cNvPr>
            <p:cNvSpPr/>
            <p:nvPr/>
          </p:nvSpPr>
          <p:spPr>
            <a:xfrm>
              <a:off x="1520863" y="2529618"/>
              <a:ext cx="769022" cy="293603"/>
            </a:xfrm>
            <a:prstGeom prst="rect">
              <a:avLst/>
            </a:prstGeom>
            <a:solidFill>
              <a:srgbClr val="DCE7ED"/>
            </a:solidFill>
            <a:ln w="19050" cap="rnd">
              <a:solidFill>
                <a:srgbClr val="435D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/boot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5EC8257-640D-4F86-9F0B-2241BCEACE07}"/>
                </a:ext>
              </a:extLst>
            </p:cNvPr>
            <p:cNvSpPr txBox="1"/>
            <p:nvPr/>
          </p:nvSpPr>
          <p:spPr>
            <a:xfrm>
              <a:off x="1520863" y="2829895"/>
              <a:ext cx="3664276" cy="756104"/>
            </a:xfrm>
            <a:prstGeom prst="rect">
              <a:avLst/>
            </a:prstGeom>
            <a:noFill/>
            <a:ln w="12700">
              <a:solidFill>
                <a:srgbClr val="435D7B"/>
              </a:solidFill>
            </a:ln>
          </p:spPr>
          <p:txBody>
            <a:bodyPr wrap="square" rtlCol="0">
              <a:noAutofit/>
            </a:bodyPr>
            <a:lstStyle/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리눅스 커널이 저장되어 있는 디렉토리</a:t>
              </a:r>
            </a:p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각종 리눅스 부트에 필요한 부팅 지원 파일들</a:t>
              </a:r>
              <a:endParaRPr lang="ko-KR" altLang="en-US" sz="1000" dirty="0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CA367CB3-342B-46F3-95F5-538E0ECCD619}"/>
                </a:ext>
              </a:extLst>
            </p:cNvPr>
            <p:cNvSpPr/>
            <p:nvPr/>
          </p:nvSpPr>
          <p:spPr>
            <a:xfrm>
              <a:off x="2289885" y="2529618"/>
              <a:ext cx="2895254" cy="293603"/>
            </a:xfrm>
            <a:prstGeom prst="roundRect">
              <a:avLst>
                <a:gd name="adj" fmla="val 0"/>
              </a:avLst>
            </a:prstGeom>
            <a:solidFill>
              <a:srgbClr val="F7F8FC"/>
            </a:solidFill>
            <a:ln w="19050">
              <a:solidFill>
                <a:srgbClr val="435D7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부팅 관련 파일 디렉토리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54525A49-2BBB-4ECD-9B70-D98F12FB9F74}"/>
              </a:ext>
            </a:extLst>
          </p:cNvPr>
          <p:cNvGrpSpPr/>
          <p:nvPr/>
        </p:nvGrpSpPr>
        <p:grpSpPr>
          <a:xfrm>
            <a:off x="4319089" y="1835474"/>
            <a:ext cx="3664276" cy="1056381"/>
            <a:chOff x="1520863" y="2529618"/>
            <a:chExt cx="3664276" cy="1056381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AC8B778-0079-4E48-B82F-53909D2679EE}"/>
                </a:ext>
              </a:extLst>
            </p:cNvPr>
            <p:cNvSpPr/>
            <p:nvPr/>
          </p:nvSpPr>
          <p:spPr>
            <a:xfrm>
              <a:off x="1520863" y="2529618"/>
              <a:ext cx="769022" cy="293603"/>
            </a:xfrm>
            <a:prstGeom prst="rect">
              <a:avLst/>
            </a:prstGeom>
            <a:solidFill>
              <a:srgbClr val="DCE7ED"/>
            </a:solidFill>
            <a:ln w="19050" cap="rnd">
              <a:solidFill>
                <a:srgbClr val="435D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/bin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40ADF82-B62C-4AB8-BADA-6350164A1BBD}"/>
                </a:ext>
              </a:extLst>
            </p:cNvPr>
            <p:cNvSpPr txBox="1"/>
            <p:nvPr/>
          </p:nvSpPr>
          <p:spPr>
            <a:xfrm>
              <a:off x="1520863" y="2829895"/>
              <a:ext cx="3664276" cy="756104"/>
            </a:xfrm>
            <a:prstGeom prst="rect">
              <a:avLst/>
            </a:prstGeom>
            <a:noFill/>
            <a:ln w="12700">
              <a:solidFill>
                <a:srgbClr val="435D7B"/>
              </a:solidFill>
            </a:ln>
          </p:spPr>
          <p:txBody>
            <a:bodyPr wrap="square" rtlCol="0">
              <a:spAutoFit/>
            </a:bodyPr>
            <a:lstStyle/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리눅스 시스템에서 가장 많이 사용되는 디렉토리 중 하나</a:t>
              </a:r>
            </a:p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기본 명령어 파일들이 </a:t>
              </a:r>
              <a:r>
                <a:rPr lang="en-US" altLang="ko-KR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2</a:t>
              </a: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진수의 형태로 모여 있는 디렉토리</a:t>
              </a:r>
            </a:p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대부분의 일반적인 명령어들 포함</a:t>
              </a:r>
              <a:endParaRPr lang="ko-KR" altLang="en-US" sz="1000" dirty="0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3E23CB1F-C6AB-4E3A-8162-AB1739143006}"/>
                </a:ext>
              </a:extLst>
            </p:cNvPr>
            <p:cNvSpPr/>
            <p:nvPr/>
          </p:nvSpPr>
          <p:spPr>
            <a:xfrm>
              <a:off x="2289885" y="2529618"/>
              <a:ext cx="2895254" cy="293603"/>
            </a:xfrm>
            <a:prstGeom prst="roundRect">
              <a:avLst>
                <a:gd name="adj" fmla="val 0"/>
              </a:avLst>
            </a:prstGeom>
            <a:solidFill>
              <a:srgbClr val="F7F8FC"/>
            </a:solidFill>
            <a:ln w="19050">
              <a:solidFill>
                <a:srgbClr val="435D7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기본 실행 명령어 디렉토리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1F48A66-85A2-4532-AA9B-B6801194013D}"/>
              </a:ext>
            </a:extLst>
          </p:cNvPr>
          <p:cNvGrpSpPr/>
          <p:nvPr/>
        </p:nvGrpSpPr>
        <p:grpSpPr>
          <a:xfrm>
            <a:off x="4319089" y="5525334"/>
            <a:ext cx="3664276" cy="1059652"/>
            <a:chOff x="1520863" y="2529618"/>
            <a:chExt cx="3664276" cy="1059652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74AE4DA-36E7-497D-8588-2DF6B7281A59}"/>
                </a:ext>
              </a:extLst>
            </p:cNvPr>
            <p:cNvSpPr/>
            <p:nvPr/>
          </p:nvSpPr>
          <p:spPr>
            <a:xfrm>
              <a:off x="1520863" y="2529618"/>
              <a:ext cx="769022" cy="293603"/>
            </a:xfrm>
            <a:prstGeom prst="rect">
              <a:avLst/>
            </a:prstGeom>
            <a:solidFill>
              <a:srgbClr val="DCE7ED"/>
            </a:solidFill>
            <a:ln w="19050" cap="rnd">
              <a:solidFill>
                <a:srgbClr val="435D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/dev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B7D2BF4-40B5-4C51-90C1-FE9CBB30F952}"/>
                </a:ext>
              </a:extLst>
            </p:cNvPr>
            <p:cNvSpPr txBox="1"/>
            <p:nvPr/>
          </p:nvSpPr>
          <p:spPr>
            <a:xfrm>
              <a:off x="1520863" y="2829895"/>
              <a:ext cx="3664276" cy="759375"/>
            </a:xfrm>
            <a:prstGeom prst="rect">
              <a:avLst/>
            </a:prstGeom>
            <a:noFill/>
            <a:ln w="12700">
              <a:solidFill>
                <a:srgbClr val="435D7B"/>
              </a:solidFill>
            </a:ln>
          </p:spPr>
          <p:txBody>
            <a:bodyPr wrap="square" rtlCol="0">
              <a:spAutoFit/>
            </a:bodyPr>
            <a:lstStyle/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장치 드라이버들 저장</a:t>
              </a:r>
            </a:p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리눅스에서는 각종 장치들을 하나의 파일로 취급</a:t>
              </a:r>
            </a:p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각 장치를 설치하는데 필요한 </a:t>
              </a:r>
              <a:r>
                <a:rPr lang="ko-KR" altLang="en-US" sz="1000" dirty="0">
                  <a:solidFill>
                    <a:srgbClr val="222222"/>
                  </a:solidFill>
                  <a:latin typeface="Source Sans Pro" panose="020B0604020202020204" pitchFamily="34" charset="0"/>
                </a:rPr>
                <a:t>정보 저장</a:t>
              </a:r>
              <a:endParaRPr lang="ko-KR" altLang="en-US" sz="1000" dirty="0"/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20B6BB1F-0289-4065-A80D-0D85921A3A3C}"/>
                </a:ext>
              </a:extLst>
            </p:cNvPr>
            <p:cNvSpPr/>
            <p:nvPr/>
          </p:nvSpPr>
          <p:spPr>
            <a:xfrm>
              <a:off x="2289885" y="2529618"/>
              <a:ext cx="2895254" cy="293603"/>
            </a:xfrm>
            <a:prstGeom prst="roundRect">
              <a:avLst>
                <a:gd name="adj" fmla="val 0"/>
              </a:avLst>
            </a:prstGeom>
            <a:solidFill>
              <a:srgbClr val="F7F8FC"/>
            </a:solidFill>
            <a:ln w="19050">
              <a:solidFill>
                <a:srgbClr val="435D7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시스템 디바이스 장치 파일 디렉토리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74F29DD-3899-462E-A32C-917463E58D45}"/>
              </a:ext>
            </a:extLst>
          </p:cNvPr>
          <p:cNvGrpSpPr/>
          <p:nvPr/>
        </p:nvGrpSpPr>
        <p:grpSpPr>
          <a:xfrm>
            <a:off x="8155787" y="4291098"/>
            <a:ext cx="3664276" cy="1056381"/>
            <a:chOff x="1520863" y="2529618"/>
            <a:chExt cx="3664276" cy="1056381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B5ACD92-7C90-4010-A82D-8170CC27130D}"/>
                </a:ext>
              </a:extLst>
            </p:cNvPr>
            <p:cNvSpPr/>
            <p:nvPr/>
          </p:nvSpPr>
          <p:spPr>
            <a:xfrm>
              <a:off x="1520863" y="2529618"/>
              <a:ext cx="769022" cy="293603"/>
            </a:xfrm>
            <a:prstGeom prst="rect">
              <a:avLst/>
            </a:prstGeom>
            <a:solidFill>
              <a:srgbClr val="DCE7ED"/>
            </a:solidFill>
            <a:ln w="19050" cap="rnd">
              <a:solidFill>
                <a:srgbClr val="435D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/lib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7DB8345-BFDD-4277-893B-688B0186EC9D}"/>
                </a:ext>
              </a:extLst>
            </p:cNvPr>
            <p:cNvSpPr txBox="1"/>
            <p:nvPr/>
          </p:nvSpPr>
          <p:spPr>
            <a:xfrm>
              <a:off x="1520863" y="2829895"/>
              <a:ext cx="3664276" cy="756104"/>
            </a:xfrm>
            <a:prstGeom prst="rect">
              <a:avLst/>
            </a:prstGeom>
            <a:noFill/>
            <a:ln w="12700">
              <a:solidFill>
                <a:srgbClr val="435D7B"/>
              </a:solidFill>
            </a:ln>
          </p:spPr>
          <p:txBody>
            <a:bodyPr wrap="square" rtlCol="0">
              <a:noAutofit/>
            </a:bodyPr>
            <a:lstStyle/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프로그램들의 라이브러리들 존재</a:t>
              </a:r>
              <a:r>
                <a:rPr lang="en-US" altLang="ko-KR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, </a:t>
              </a: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대부분 공유 라이브러리</a:t>
              </a:r>
            </a:p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평소에는 파일 크기를 줄여서 존재</a:t>
              </a:r>
              <a:r>
                <a:rPr lang="en-US" altLang="ko-KR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, </a:t>
              </a: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라이브러리 실행 시 풀어서 사용</a:t>
              </a:r>
              <a:endParaRPr lang="ko-KR" altLang="en-US" sz="1000" dirty="0"/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A8BA9BC7-8D35-4DFD-B46B-68D0E84557E7}"/>
                </a:ext>
              </a:extLst>
            </p:cNvPr>
            <p:cNvSpPr/>
            <p:nvPr/>
          </p:nvSpPr>
          <p:spPr>
            <a:xfrm>
              <a:off x="2289885" y="2529618"/>
              <a:ext cx="2895254" cy="293603"/>
            </a:xfrm>
            <a:prstGeom prst="roundRect">
              <a:avLst>
                <a:gd name="adj" fmla="val 0"/>
              </a:avLst>
            </a:prstGeom>
            <a:solidFill>
              <a:srgbClr val="F7F8FC"/>
            </a:solidFill>
            <a:ln w="19050">
              <a:solidFill>
                <a:srgbClr val="435D7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공유 라이브러리 디렉토리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51BC519B-02C5-4850-82B5-62E79AAB6FAC}"/>
              </a:ext>
            </a:extLst>
          </p:cNvPr>
          <p:cNvGrpSpPr/>
          <p:nvPr/>
        </p:nvGrpSpPr>
        <p:grpSpPr>
          <a:xfrm>
            <a:off x="8155787" y="3061636"/>
            <a:ext cx="3664276" cy="1056381"/>
            <a:chOff x="1520863" y="2529618"/>
            <a:chExt cx="3664276" cy="1056381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A3367E09-49BC-4079-A387-FFB8979078F7}"/>
                </a:ext>
              </a:extLst>
            </p:cNvPr>
            <p:cNvSpPr/>
            <p:nvPr/>
          </p:nvSpPr>
          <p:spPr>
            <a:xfrm>
              <a:off x="1520863" y="2529618"/>
              <a:ext cx="769022" cy="293603"/>
            </a:xfrm>
            <a:prstGeom prst="rect">
              <a:avLst/>
            </a:prstGeom>
            <a:solidFill>
              <a:srgbClr val="DCE7ED"/>
            </a:solidFill>
            <a:ln w="19050" cap="rnd">
              <a:solidFill>
                <a:srgbClr val="435D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/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mnt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222E4E4-56A4-4E92-BD41-CB4FC66E6D40}"/>
                </a:ext>
              </a:extLst>
            </p:cNvPr>
            <p:cNvSpPr txBox="1"/>
            <p:nvPr/>
          </p:nvSpPr>
          <p:spPr>
            <a:xfrm>
              <a:off x="1520863" y="2829895"/>
              <a:ext cx="3664276" cy="756104"/>
            </a:xfrm>
            <a:prstGeom prst="rect">
              <a:avLst/>
            </a:prstGeom>
            <a:noFill/>
            <a:ln w="12700">
              <a:solidFill>
                <a:srgbClr val="435D7B"/>
              </a:solidFill>
            </a:ln>
          </p:spPr>
          <p:txBody>
            <a:bodyPr wrap="square" rtlCol="0">
              <a:spAutoFit/>
            </a:bodyPr>
            <a:lstStyle/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각종 입출력 장치와 연결할 때 </a:t>
              </a:r>
              <a:r>
                <a:rPr lang="ko-KR" altLang="en-US" sz="1000" b="0" i="0" dirty="0" err="1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마운트하게</a:t>
              </a: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 되면 해당 파일 시스템의 내용이 이 디렉토리에 저장됨</a:t>
              </a:r>
            </a:p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가상 </a:t>
              </a:r>
              <a:r>
                <a:rPr lang="ko-KR" altLang="en-US" sz="1000" b="0" i="0" dirty="0" err="1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머신으로</a:t>
              </a: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 리눅스 </a:t>
              </a:r>
              <a:r>
                <a:rPr lang="ko-KR" altLang="en-US" sz="1000" b="0" i="0" dirty="0" err="1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설치시</a:t>
              </a: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 </a:t>
              </a:r>
              <a:r>
                <a:rPr lang="ko-KR" altLang="en-US" sz="1000" b="0" i="0" dirty="0" err="1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비어있음</a:t>
              </a:r>
              <a:endParaRPr lang="ko-KR" altLang="en-US" sz="1000" dirty="0"/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4F192640-9628-42F4-999A-494D70D92816}"/>
                </a:ext>
              </a:extLst>
            </p:cNvPr>
            <p:cNvSpPr/>
            <p:nvPr/>
          </p:nvSpPr>
          <p:spPr>
            <a:xfrm>
              <a:off x="2289885" y="2529618"/>
              <a:ext cx="2895254" cy="293603"/>
            </a:xfrm>
            <a:prstGeom prst="roundRect">
              <a:avLst>
                <a:gd name="adj" fmla="val 0"/>
              </a:avLst>
            </a:prstGeom>
            <a:solidFill>
              <a:srgbClr val="F7F8FC"/>
            </a:solidFill>
            <a:ln w="19050">
              <a:solidFill>
                <a:srgbClr val="435D7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입출력 장치 연결 마운트 디렉토리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DECBBCE9-5DE8-43F7-A6C5-7F0A2E6B6989}"/>
              </a:ext>
            </a:extLst>
          </p:cNvPr>
          <p:cNvGrpSpPr/>
          <p:nvPr/>
        </p:nvGrpSpPr>
        <p:grpSpPr>
          <a:xfrm>
            <a:off x="8155787" y="1835474"/>
            <a:ext cx="3664276" cy="1059652"/>
            <a:chOff x="1520863" y="2529618"/>
            <a:chExt cx="3664276" cy="1059652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50FC02E-CFA6-4F2D-995D-A50E3EDC750E}"/>
                </a:ext>
              </a:extLst>
            </p:cNvPr>
            <p:cNvSpPr/>
            <p:nvPr/>
          </p:nvSpPr>
          <p:spPr>
            <a:xfrm>
              <a:off x="1520863" y="2529618"/>
              <a:ext cx="769022" cy="293603"/>
            </a:xfrm>
            <a:prstGeom prst="rect">
              <a:avLst/>
            </a:prstGeom>
            <a:solidFill>
              <a:srgbClr val="DCE7ED"/>
            </a:solidFill>
            <a:ln w="19050" cap="rnd">
              <a:solidFill>
                <a:srgbClr val="435D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/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sbin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EC12769-30F3-4A92-8A31-0B2D505FB24D}"/>
                </a:ext>
              </a:extLst>
            </p:cNvPr>
            <p:cNvSpPr txBox="1"/>
            <p:nvPr/>
          </p:nvSpPr>
          <p:spPr>
            <a:xfrm>
              <a:off x="1520863" y="2829895"/>
              <a:ext cx="3664276" cy="759375"/>
            </a:xfrm>
            <a:prstGeom prst="rect">
              <a:avLst/>
            </a:prstGeom>
            <a:noFill/>
            <a:ln w="12700">
              <a:solidFill>
                <a:srgbClr val="435D7B"/>
              </a:solidFill>
            </a:ln>
          </p:spPr>
          <p:txBody>
            <a:bodyPr wrap="square" rtlCol="0">
              <a:spAutoFit/>
            </a:bodyPr>
            <a:lstStyle/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시스템 관리</a:t>
              </a:r>
              <a:r>
                <a:rPr lang="en-US" altLang="ko-KR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(</a:t>
              </a: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부팅</a:t>
              </a:r>
              <a:r>
                <a:rPr lang="en-US" altLang="ko-KR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, </a:t>
              </a: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복구</a:t>
              </a:r>
              <a:r>
                <a:rPr lang="en-US" altLang="ko-KR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, </a:t>
              </a: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보수 등</a:t>
              </a:r>
              <a:r>
                <a:rPr lang="en-US" altLang="ko-KR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)</a:t>
              </a: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를 위한 명령어들</a:t>
              </a:r>
            </a:p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시스템 운영에 필요한 명령어들 포함</a:t>
              </a:r>
            </a:p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관리자 계정</a:t>
              </a:r>
              <a:r>
                <a:rPr lang="en-US" altLang="ko-KR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(root)</a:t>
              </a: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만이 사용할 수 있는 명령어들로 구성</a:t>
              </a:r>
              <a:endParaRPr lang="ko-KR" altLang="en-US" sz="1000" dirty="0"/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9E046B0E-8283-43EF-BDA3-9AF9BFB6BBB2}"/>
                </a:ext>
              </a:extLst>
            </p:cNvPr>
            <p:cNvSpPr/>
            <p:nvPr/>
          </p:nvSpPr>
          <p:spPr>
            <a:xfrm>
              <a:off x="2289885" y="2529618"/>
              <a:ext cx="2895254" cy="293603"/>
            </a:xfrm>
            <a:prstGeom prst="roundRect">
              <a:avLst>
                <a:gd name="adj" fmla="val 0"/>
              </a:avLst>
            </a:prstGeom>
            <a:solidFill>
              <a:srgbClr val="F7F8FC"/>
            </a:solidFill>
            <a:ln w="19050">
              <a:solidFill>
                <a:srgbClr val="435D7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시스템 운영 명령어 디렉토리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56EBB465-6195-4D4D-B476-B70753861828}"/>
              </a:ext>
            </a:extLst>
          </p:cNvPr>
          <p:cNvGrpSpPr/>
          <p:nvPr/>
        </p:nvGrpSpPr>
        <p:grpSpPr>
          <a:xfrm>
            <a:off x="8155787" y="5525334"/>
            <a:ext cx="3664276" cy="1056381"/>
            <a:chOff x="1520863" y="2529618"/>
            <a:chExt cx="3664276" cy="1056381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DF1377A-259C-4BF0-B09E-E5B9790A430B}"/>
                </a:ext>
              </a:extLst>
            </p:cNvPr>
            <p:cNvSpPr/>
            <p:nvPr/>
          </p:nvSpPr>
          <p:spPr>
            <a:xfrm>
              <a:off x="1520863" y="2529618"/>
              <a:ext cx="769022" cy="293603"/>
            </a:xfrm>
            <a:prstGeom prst="rect">
              <a:avLst/>
            </a:prstGeom>
            <a:solidFill>
              <a:srgbClr val="DCE7ED"/>
            </a:solidFill>
            <a:ln w="19050" cap="rnd">
              <a:solidFill>
                <a:srgbClr val="435D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/proc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77A644F-F155-4C5F-BB2D-27F0F1C027A8}"/>
                </a:ext>
              </a:extLst>
            </p:cNvPr>
            <p:cNvSpPr txBox="1"/>
            <p:nvPr/>
          </p:nvSpPr>
          <p:spPr>
            <a:xfrm>
              <a:off x="1520863" y="2829895"/>
              <a:ext cx="3664276" cy="756104"/>
            </a:xfrm>
            <a:prstGeom prst="rect">
              <a:avLst/>
            </a:prstGeom>
            <a:noFill/>
            <a:ln w="12700">
              <a:solidFill>
                <a:srgbClr val="435D7B"/>
              </a:solidFill>
            </a:ln>
          </p:spPr>
          <p:txBody>
            <a:bodyPr wrap="square" rtlCol="0">
              <a:noAutofit/>
            </a:bodyPr>
            <a:lstStyle/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각종 프로세스와 프로그램 정보 및 </a:t>
              </a:r>
              <a:r>
                <a:rPr lang="ko-KR" altLang="en-US" sz="1000" b="0" i="0" dirty="0" err="1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하드웨어적인</a:t>
              </a: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 정보 저장</a:t>
              </a:r>
            </a:p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물리적인 하드디스크 용량을 사용하지 않고 커널에 의해 메모리에 저장됨</a:t>
              </a:r>
              <a:endParaRPr lang="ko-KR" altLang="en-US" sz="1000" dirty="0"/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7BA7E051-526F-4AE0-B18C-AAEE0802502D}"/>
                </a:ext>
              </a:extLst>
            </p:cNvPr>
            <p:cNvSpPr/>
            <p:nvPr/>
          </p:nvSpPr>
          <p:spPr>
            <a:xfrm>
              <a:off x="2289885" y="2529618"/>
              <a:ext cx="2895254" cy="293603"/>
            </a:xfrm>
            <a:prstGeom prst="roundRect">
              <a:avLst>
                <a:gd name="adj" fmla="val 0"/>
              </a:avLst>
            </a:prstGeom>
            <a:solidFill>
              <a:srgbClr val="F7F8FC"/>
            </a:solidFill>
            <a:ln w="19050">
              <a:solidFill>
                <a:srgbClr val="435D7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가상 파일 시스템 디렉토리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F31DD37B-2C66-4863-B72A-A6C4E91F8DC8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8B296DD4-EAB8-4897-A9BB-31012B28E754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278954A-4D3D-415A-8A95-C5EFEC00F115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8" name="화살표: 오른쪽 67">
              <a:hlinkClick r:id="" action="ppaction://noaction"/>
              <a:extLst>
                <a:ext uri="{FF2B5EF4-FFF2-40B4-BE49-F238E27FC236}">
                  <a16:creationId xmlns:a16="http://schemas.microsoft.com/office/drawing/2014/main" id="{E63A01F9-0D2F-4C75-8175-907AF0658A4D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" name="화살표: 오른쪽 68">
            <a:hlinkClick r:id="" action="ppaction://noaction"/>
            <a:extLst>
              <a:ext uri="{FF2B5EF4-FFF2-40B4-BE49-F238E27FC236}">
                <a16:creationId xmlns:a16="http://schemas.microsoft.com/office/drawing/2014/main" id="{05F06CBA-1B89-486F-8CBD-34FF4A8660DC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046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5265</Words>
  <Application>Microsoft Office PowerPoint</Application>
  <PresentationFormat>와이드스크린</PresentationFormat>
  <Paragraphs>680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4" baseType="lpstr">
      <vt:lpstr>Noto Sans</vt:lpstr>
      <vt:lpstr>Noto Sans KR</vt:lpstr>
      <vt:lpstr>돋움</vt:lpstr>
      <vt:lpstr>돋움, dotum, Helvetica, sans-serif</vt:lpstr>
      <vt:lpstr>맑은 고딕</vt:lpstr>
      <vt:lpstr>함초롬바탕</vt:lpstr>
      <vt:lpstr>Arial</vt:lpstr>
      <vt:lpstr>Source Sans Pro</vt:lpstr>
      <vt:lpstr>Office 테마</vt:lpstr>
      <vt:lpstr>정보보호</vt:lpstr>
      <vt:lpstr>/Theory/T15   운영체제란?</vt:lpstr>
      <vt:lpstr>/Theory/T15   운영체제 - Shell</vt:lpstr>
      <vt:lpstr>/Theory/T15   Linux shell</vt:lpstr>
      <vt:lpstr>/Theory/T15   Linux… 왜 쓸까?</vt:lpstr>
      <vt:lpstr>/Theory/T3/Def  파일 시스템 이란?</vt:lpstr>
      <vt:lpstr>/Theory/T3/Def  파일 시스템 종류</vt:lpstr>
      <vt:lpstr>/Theory/T3/FSSTND   리눅스 파일시스템 표준</vt:lpstr>
      <vt:lpstr>/Theory/T3/FSSTND   리눅스 파일시스템 표준</vt:lpstr>
      <vt:lpstr>/Theory/T3/FSSTND   리눅스 파일시스템 표준</vt:lpstr>
      <vt:lpstr>/Theory/T3/FSSTND  리눅스 파일 시스템 표준</vt:lpstr>
      <vt:lpstr>/Theory/T3/FSSTND   리눅스 파일시스템 표준</vt:lpstr>
      <vt:lpstr>/Theory/T3/Passwd    파일 패스워드 구조 – passwd</vt:lpstr>
      <vt:lpstr>/Theory/T3/Passwd    파일 패스워드 구조 – shadow</vt:lpstr>
      <vt:lpstr>/Theory/T3/Permission   리눅스 파일시스템 권한( Permission )</vt:lpstr>
      <vt:lpstr>/Theory/T3/Permission   리눅스 파일시스템 권한 - 그룹</vt:lpstr>
      <vt:lpstr>/Theory/T3/Permission   리눅스 파일시스템 권한 – 권한의 수치화</vt:lpstr>
      <vt:lpstr>/Theory/T2/1  # pwd : 현재 디렉토리 경로 출력</vt:lpstr>
      <vt:lpstr>/Theory/T2/2  # cd : 경로 이동</vt:lpstr>
      <vt:lpstr>/Theory/T2/3  # ls : 디렉토리 목록 확인</vt:lpstr>
      <vt:lpstr>/Theory/T2/4  # mkdir : 디렉토리 생성</vt:lpstr>
      <vt:lpstr>/Theory/T2/5  # touch : 파일생성 및 날짜정보 변경</vt:lpstr>
      <vt:lpstr>/Theory/T2/6  # cat : 파일생성 및 출력</vt:lpstr>
      <vt:lpstr>/Theory/T2/7  # rm : 파일이나 디렉토리를 삭제</vt:lpstr>
      <vt:lpstr>/Theory/T2/8  # mv : 파일 혹은 디렉토리 이동</vt:lpstr>
      <vt:lpstr>/Theory/T2/9  # cp : 파일 혹은 디렉토리를 복사</vt:lpstr>
      <vt:lpstr>/Theory/T2/10  # man : 리눅스 매뉴얼 출력</vt:lpstr>
      <vt:lpstr>/Theory/T2/11  # head/tail : 보고싶은 줄 수만큼 출력</vt:lpstr>
      <vt:lpstr>/Theory/T2/12  # find : 특정 파일이나 디렉토리를 검색</vt:lpstr>
      <vt:lpstr>/Theory/T2/13  # chmod : 특정 파일의 권한 변경</vt:lpstr>
      <vt:lpstr>/Theory/T2/14  # chown : 특정 파일의 소유자 변경</vt:lpstr>
      <vt:lpstr>/Theory/T2/15  # chgrp : 특정 파일의 그룹 변경</vt:lpstr>
      <vt:lpstr>/Theory/T2/16  # cut :</vt:lpstr>
      <vt:lpstr>/Theory/T2/17  # service : 시스템 서비스 조작</vt:lpstr>
      <vt:lpstr>/Theory/T2/18  # grep : 특정 문자열 검색 명령어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정보보호</dc:title>
  <dc:creator>arizona95</dc:creator>
  <cp:lastModifiedBy>arizona95</cp:lastModifiedBy>
  <cp:revision>1</cp:revision>
  <dcterms:created xsi:type="dcterms:W3CDTF">2021-03-28T23:36:52Z</dcterms:created>
  <dcterms:modified xsi:type="dcterms:W3CDTF">2021-03-28T23:42:14Z</dcterms:modified>
</cp:coreProperties>
</file>