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48713-3843-4A87-AA16-9FE84AC0D3A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53C4D-6BD0-4497-AD43-C1C727AD8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2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9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E53A7-C0F4-4C4B-96E8-2A2B1E68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CBAC4-B454-4BDF-B026-B50B8B3D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8BAAC-681F-42A6-97CF-6429A768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F9C5C-B44D-48FA-A7BD-B9931C1A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A166C-CFA5-4AAC-95F3-E4404778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3834-D7A9-4830-A458-8017B6E5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D3A69-B2F6-4FF2-A8C8-76C3BB72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43FF0-AB1F-4D63-9730-8800E18C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D5DF6-326E-4EE4-9A54-66C4935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BD975-1524-47D7-A8C1-912F6D17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0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3CE7A6-505C-4BEB-938A-D86263C2F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43A77-CC91-4ECB-A5C3-25DAFF9B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60B2C-80C9-4111-AEC5-D621C65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85373-3552-4F99-9F6B-0AA6F53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C50B7-80C3-44EE-A218-C5EF7C2D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6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24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5891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</p:spTree>
    <p:extLst>
      <p:ext uri="{BB962C8B-B14F-4D97-AF65-F5344CB8AC3E}">
        <p14:creationId xmlns:p14="http://schemas.microsoft.com/office/powerpoint/2010/main" val="288614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B81F6-E9BA-4966-8E1E-17FEDA94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DE2F1-EDAC-44AA-8061-21F25552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7C2E-D256-4815-AAC6-BF73AC7F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AC06F-D4E6-46F4-AB9A-74E834D2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22D37-E1EF-4646-82D6-C65BAC48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206C3-194E-4686-AA6D-03D4B524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F3F58-8605-490D-BD37-9CFE2E0E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82924-00A6-462C-9ADD-15B35E8A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DB7CD-9473-4B5C-99E5-6A3F5486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000B6-AE05-496D-876A-8073910B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1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C014-60BB-4007-92AC-30B57F61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8CF7B-81A9-44DE-8B93-687E6877E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CDA24-6FB1-4EDB-9C35-926D822D8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0E9B9-1251-4C99-A724-2551FB70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07B1D-D47B-441A-B6F8-830BFB94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EF9F7-2828-4788-BCA5-36194082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04F5B-5B1C-427F-AE36-B4CBFB42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363EE-83A8-4086-A4FF-EBA94F7F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0B23D-BB4A-4F07-B991-33AA935A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8B86A-F47A-444E-93CB-894C4E3B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0273B9-EA63-4292-94C5-84F499ECC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D20BEE-6536-4F9F-A658-2B35439A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5745B-6E2C-4281-B280-62E01A22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A4CC3-D957-47E9-B636-E5C9B23D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5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57623-0CBC-4B20-A502-7D605DC6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EE8CFE-D345-48FB-9A57-AD64D113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164EF-495B-4F8C-9EA3-08E49ADB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0A10C-8899-4C35-88A2-FCDD21AB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1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B7434B-B3FE-411E-9C10-9A716A96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8C40B-261E-4F87-8CB0-B12F52CE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BA9762-55E3-4012-A93C-90648FC8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8D25-71D0-4ACF-BAB0-71F70C38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60FED-D160-4695-9AB1-B881A3CC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B82BC-CD01-4667-B3C4-C6F99ACB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51391-F995-495D-9FA1-EAD39A4F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F608B-943D-4BC2-8FEE-8A30EAB0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157D7-37F4-4834-B821-40D87E82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C608-302D-44ED-B27A-C918333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3A171-8F67-46CC-BB97-520E6638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12358-0670-43E8-BF8D-F94ED072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9B1C3-3D6D-4DD6-B8FD-B14CD494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3DF57-B265-49BB-90BF-9D53253B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2D7CE-180E-429A-A24B-4DF6D106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15EA2D-9AFE-421F-853D-F7AF1184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03D2F-8A0E-4A51-863D-FD55F5E0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00662-66AB-47F3-9EED-07154E644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26C3-7692-44EA-8B30-6A5544B2468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26EA-ECFE-4D78-9E20-84FCBB26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2EC28-70E8-4DD7-BD49-DF6E615E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D0BA-D847-44E1-9216-814F83D1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7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 1. </a:t>
            </a:r>
            <a:r>
              <a:rPr lang="ko-KR" altLang="en-US" dirty="0"/>
              <a:t>물리 계층 </a:t>
            </a:r>
            <a:r>
              <a:rPr lang="en-US" altLang="ko-KR" dirty="0"/>
              <a:t>(Physical)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통신 케이블을 통해 </a:t>
            </a:r>
            <a:r>
              <a:rPr lang="ko-KR" altLang="en-US" sz="1600" dirty="0">
                <a:solidFill>
                  <a:srgbClr val="FF0000"/>
                </a:solidFill>
              </a:rPr>
              <a:t>전기 신호</a:t>
            </a:r>
            <a:r>
              <a:rPr lang="ko-KR" altLang="en-US" sz="1600" dirty="0"/>
              <a:t>를 사용하여 </a:t>
            </a:r>
            <a:r>
              <a:rPr lang="ko-KR" altLang="en-US" sz="1600" dirty="0">
                <a:solidFill>
                  <a:srgbClr val="FF0000"/>
                </a:solidFill>
              </a:rPr>
              <a:t>비트 스트림</a:t>
            </a:r>
            <a:r>
              <a:rPr lang="ko-KR" altLang="en-US" sz="1600" dirty="0"/>
              <a:t>을 전송하는 계층입니다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 계층은 단지 데이터를 전달하기만 합니다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비트는 물리 계층에서 사용되는 단위로서</a:t>
            </a:r>
            <a:r>
              <a:rPr lang="en-US" altLang="ko-KR" sz="1600" dirty="0"/>
              <a:t>, 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구분됩니다</a:t>
            </a:r>
            <a:r>
              <a:rPr lang="en-US" altLang="ko-KR" sz="1600" dirty="0"/>
              <a:t>.(</a:t>
            </a:r>
            <a:r>
              <a:rPr lang="ko-KR" altLang="en-US" sz="1600" dirty="0"/>
              <a:t>전기 신호 </a:t>
            </a:r>
            <a:r>
              <a:rPr lang="en-US" altLang="ko-KR" sz="1600" dirty="0"/>
              <a:t>ON/OFF</a:t>
            </a:r>
            <a:r>
              <a:rPr lang="ko-KR" altLang="en-US" sz="1600" dirty="0"/>
              <a:t>로 생각하면 됨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전기 신호를 주고 받는 데에 주 목적이 있으며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데이터의 종류나 에러가 있는지 등은 확인하지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_x384277000" descr="EMB0000205824e6">
            <a:extLst>
              <a:ext uri="{FF2B5EF4-FFF2-40B4-BE49-F238E27FC236}">
                <a16:creationId xmlns:a16="http://schemas.microsoft.com/office/drawing/2014/main" id="{B96A8C7D-1A33-46F7-B949-875C5714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62" y="3429000"/>
            <a:ext cx="7255299" cy="31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98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 2. </a:t>
            </a:r>
            <a:r>
              <a:rPr lang="ko-KR" altLang="en-US" dirty="0"/>
              <a:t>데이터 링크 계층 </a:t>
            </a:r>
            <a:r>
              <a:rPr lang="en-US" altLang="ko-KR" dirty="0"/>
              <a:t>(Data Link)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물리적인 네트워크 사이에 </a:t>
            </a:r>
            <a:r>
              <a:rPr lang="en-US" altLang="ko-KR" sz="1600" dirty="0">
                <a:solidFill>
                  <a:srgbClr val="FF0000"/>
                </a:solidFill>
              </a:rPr>
              <a:t>Data </a:t>
            </a:r>
            <a:r>
              <a:rPr lang="ko-KR" altLang="en-US" sz="1600" dirty="0">
                <a:solidFill>
                  <a:srgbClr val="FF0000"/>
                </a:solidFill>
              </a:rPr>
              <a:t>전송</a:t>
            </a:r>
            <a:r>
              <a:rPr lang="ko-KR" altLang="en-US" sz="1600" dirty="0"/>
              <a:t>을 담당하는 계층입니다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링크 계층은 물리 계층으로 데이터를 전송 시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데이터 전송 오류를 감지하는 기능</a:t>
            </a:r>
            <a:r>
              <a:rPr lang="ko-KR" altLang="en-US" sz="1600" dirty="0"/>
              <a:t>을 제공하며 오류를 감지하면 재전송하는 방법으로 처리합니다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링크 계층에선 </a:t>
            </a:r>
            <a:r>
              <a:rPr lang="en-US" altLang="ko-KR" sz="1600" dirty="0">
                <a:solidFill>
                  <a:srgbClr val="FF0000"/>
                </a:solidFill>
              </a:rPr>
              <a:t>MAC </a:t>
            </a:r>
            <a:r>
              <a:rPr lang="ko-KR" altLang="en-US" sz="1600" dirty="0">
                <a:solidFill>
                  <a:srgbClr val="FF0000"/>
                </a:solidFill>
              </a:rPr>
              <a:t>주소</a:t>
            </a:r>
            <a:r>
              <a:rPr lang="ko-KR" altLang="en-US" sz="1600" dirty="0"/>
              <a:t>를 가지고 통신하게 됩니다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링크 계층에서의 데이터 단위는 </a:t>
            </a:r>
            <a:r>
              <a:rPr lang="ko-KR" altLang="en-US" sz="1600" dirty="0">
                <a:solidFill>
                  <a:srgbClr val="FF0000"/>
                </a:solidFill>
              </a:rPr>
              <a:t>프레임</a:t>
            </a:r>
            <a:r>
              <a:rPr lang="en-US" altLang="ko-KR" sz="1600" dirty="0">
                <a:solidFill>
                  <a:srgbClr val="FF0000"/>
                </a:solidFill>
              </a:rPr>
              <a:t>(Frame)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_x390674560" descr="EMB0000205824ec">
            <a:extLst>
              <a:ext uri="{FF2B5EF4-FFF2-40B4-BE49-F238E27FC236}">
                <a16:creationId xmlns:a16="http://schemas.microsoft.com/office/drawing/2014/main" id="{9464D731-3BA5-43A7-B0CD-76EF83C5B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789041"/>
            <a:ext cx="8280009" cy="25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2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Layer 3. </a:t>
            </a:r>
            <a:r>
              <a:rPr lang="ko-KR" altLang="en-US"/>
              <a:t>네트워크 계층 </a:t>
            </a:r>
            <a:r>
              <a:rPr lang="en-US" altLang="ko-KR"/>
              <a:t>(Network)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전송 데이터를 목적지까지 </a:t>
            </a:r>
            <a:r>
              <a:rPr lang="ko-KR" altLang="en-US" sz="1600">
                <a:solidFill>
                  <a:srgbClr val="FF0000"/>
                </a:solidFill>
              </a:rPr>
              <a:t>경로를 찾아 전송하는 </a:t>
            </a:r>
            <a:r>
              <a:rPr lang="ko-KR" altLang="en-US" sz="1600"/>
              <a:t>계층입니다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주소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FF0000"/>
                </a:solidFill>
              </a:rPr>
              <a:t>IP</a:t>
            </a:r>
            <a:r>
              <a:rPr lang="en-US" altLang="ko-KR" sz="1600"/>
              <a:t>)</a:t>
            </a:r>
            <a:r>
              <a:rPr lang="ko-KR" altLang="en-US" sz="1600"/>
              <a:t>를 정하고</a:t>
            </a:r>
            <a:r>
              <a:rPr lang="en-US" altLang="ko-KR" sz="1600"/>
              <a:t>, </a:t>
            </a:r>
            <a:r>
              <a:rPr lang="ko-KR" altLang="en-US" sz="1600"/>
              <a:t>경로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FF0000"/>
                </a:solidFill>
              </a:rPr>
              <a:t>Route</a:t>
            </a:r>
            <a:r>
              <a:rPr lang="en-US" altLang="ko-KR" sz="1600"/>
              <a:t>)</a:t>
            </a:r>
            <a:r>
              <a:rPr lang="ko-KR" altLang="en-US" sz="1600"/>
              <a:t>를 선택하고</a:t>
            </a:r>
            <a:r>
              <a:rPr lang="en-US" altLang="ko-KR" sz="1600"/>
              <a:t>, </a:t>
            </a:r>
            <a:r>
              <a:rPr lang="ko-KR" altLang="en-US" sz="1600"/>
              <a:t>패킷을 전달하는 것이 가장 핵심인 계층입니다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네트워크 </a:t>
            </a:r>
            <a:r>
              <a:rPr lang="ko-KR" altLang="en-US" sz="1600">
                <a:solidFill>
                  <a:srgbClr val="FF0000"/>
                </a:solidFill>
              </a:rPr>
              <a:t>라우팅 기능이 </a:t>
            </a:r>
            <a:r>
              <a:rPr lang="ko-KR" altLang="en-US" sz="1600"/>
              <a:t>이 계층에서 이루어집니다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네트워크 계층에서의 데이터 단위는 </a:t>
            </a:r>
            <a:r>
              <a:rPr lang="ko-KR" altLang="en-US" sz="1600">
                <a:solidFill>
                  <a:srgbClr val="FF0000"/>
                </a:solidFill>
              </a:rPr>
              <a:t>패킷</a:t>
            </a:r>
            <a:r>
              <a:rPr lang="ko-KR" altLang="en-US" sz="1600"/>
              <a:t>입니다</a:t>
            </a:r>
            <a:r>
              <a:rPr lang="en-US" altLang="ko-KR" sz="1600"/>
              <a:t>.</a:t>
            </a:r>
            <a:endParaRPr lang="ko-KR" altLang="en-US" sz="1400" dirty="0"/>
          </a:p>
        </p:txBody>
      </p:sp>
      <p:pic>
        <p:nvPicPr>
          <p:cNvPr id="9" name="_x234588336" descr="EMB00002ba03769">
            <a:extLst>
              <a:ext uri="{FF2B5EF4-FFF2-40B4-BE49-F238E27FC236}">
                <a16:creationId xmlns:a16="http://schemas.microsoft.com/office/drawing/2014/main" id="{CE6BEF59-EBE2-4C6F-9B86-31DB64F0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3799075"/>
            <a:ext cx="8354831" cy="25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5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Layer 4. </a:t>
            </a:r>
            <a:r>
              <a:rPr lang="ko-KR" altLang="en-US"/>
              <a:t>전송 계층 </a:t>
            </a:r>
            <a:r>
              <a:rPr lang="en-US" altLang="ko-KR"/>
              <a:t>(Transport)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데이터를 전송하고 </a:t>
            </a:r>
            <a:r>
              <a:rPr lang="ko-KR" altLang="en-US" sz="1600">
                <a:solidFill>
                  <a:srgbClr val="FF0000"/>
                </a:solidFill>
              </a:rPr>
              <a:t>전송 속도를 조절</a:t>
            </a:r>
            <a:r>
              <a:rPr lang="ko-KR" altLang="en-US" sz="1600"/>
              <a:t>하며</a:t>
            </a:r>
            <a:r>
              <a:rPr lang="en-US" altLang="ko-KR" sz="1600"/>
              <a:t>, </a:t>
            </a:r>
            <a:r>
              <a:rPr lang="ko-KR" altLang="en-US" sz="1600">
                <a:solidFill>
                  <a:srgbClr val="FF0000"/>
                </a:solidFill>
              </a:rPr>
              <a:t>오류가 발생된 부분은 다시 맞춰주는</a:t>
            </a:r>
            <a:r>
              <a:rPr lang="ko-KR" altLang="en-US" sz="1600"/>
              <a:t> 계층입니다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전송 계층은 양 끝단의 사용자들이 </a:t>
            </a:r>
            <a:r>
              <a:rPr lang="ko-KR" altLang="en-US" sz="1600">
                <a:solidFill>
                  <a:srgbClr val="FF0000"/>
                </a:solidFill>
              </a:rPr>
              <a:t>신뢰성 있는 데이터를 </a:t>
            </a:r>
            <a:r>
              <a:rPr lang="ko-KR" altLang="en-US" sz="1600"/>
              <a:t>주고 받게 해주는 역할을 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보통 </a:t>
            </a:r>
            <a:r>
              <a:rPr lang="en-US" altLang="ko-KR" sz="1600">
                <a:solidFill>
                  <a:srgbClr val="FF0000"/>
                </a:solidFill>
              </a:rPr>
              <a:t>TCP </a:t>
            </a:r>
            <a:r>
              <a:rPr lang="ko-KR" altLang="en-US" sz="1600">
                <a:solidFill>
                  <a:srgbClr val="FF0000"/>
                </a:solidFill>
              </a:rPr>
              <a:t>프로토콜을 </a:t>
            </a:r>
            <a:r>
              <a:rPr lang="ko-KR" altLang="en-US" sz="1600"/>
              <a:t>주로 사용합니다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데이터를 전송 받은 경우</a:t>
            </a:r>
            <a:r>
              <a:rPr lang="en-US" altLang="ko-KR" sz="1600"/>
              <a:t>, </a:t>
            </a:r>
            <a:r>
              <a:rPr lang="ko-KR" altLang="en-US" sz="1600"/>
              <a:t>전송 계층에서 데이터를 합산하여 세션 계층으로 보내주게 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헤더에 송</a:t>
            </a:r>
            <a:r>
              <a:rPr lang="en-US" altLang="ko-KR" sz="1600"/>
              <a:t>/</a:t>
            </a:r>
            <a:r>
              <a:rPr lang="ko-KR" altLang="en-US" sz="1600"/>
              <a:t>수신지 </a:t>
            </a:r>
            <a:r>
              <a:rPr lang="ko-KR" altLang="en-US" sz="1600">
                <a:solidFill>
                  <a:srgbClr val="FF0000"/>
                </a:solidFill>
              </a:rPr>
              <a:t>포트 번호를 </a:t>
            </a:r>
            <a:r>
              <a:rPr lang="ko-KR" altLang="en-US" sz="1600"/>
              <a:t>포함하여 전달하는 계층입니다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데이터 전송 단위는 </a:t>
            </a:r>
            <a:r>
              <a:rPr lang="en-US" altLang="ko-KR" sz="1600">
                <a:solidFill>
                  <a:srgbClr val="FF0000"/>
                </a:solidFill>
              </a:rPr>
              <a:t>TCP</a:t>
            </a:r>
            <a:r>
              <a:rPr lang="ko-KR" altLang="en-US" sz="1600">
                <a:solidFill>
                  <a:srgbClr val="FF0000"/>
                </a:solidFill>
              </a:rPr>
              <a:t>는 </a:t>
            </a:r>
            <a:r>
              <a:rPr lang="en-US" altLang="ko-KR" sz="1600">
                <a:solidFill>
                  <a:srgbClr val="FF0000"/>
                </a:solidFill>
              </a:rPr>
              <a:t>Segment, UDP</a:t>
            </a:r>
            <a:r>
              <a:rPr lang="ko-KR" altLang="en-US" sz="1600">
                <a:solidFill>
                  <a:srgbClr val="FF0000"/>
                </a:solidFill>
              </a:rPr>
              <a:t>는 </a:t>
            </a:r>
            <a:r>
              <a:rPr lang="en-US" altLang="ko-KR" sz="1600">
                <a:solidFill>
                  <a:srgbClr val="FF0000"/>
                </a:solidFill>
              </a:rPr>
              <a:t>Datagram</a:t>
            </a:r>
            <a:r>
              <a:rPr lang="ko-KR" altLang="en-US" sz="1600"/>
              <a:t>이 됩니다</a:t>
            </a:r>
            <a:r>
              <a:rPr lang="en-US" altLang="ko-KR" sz="1600"/>
              <a:t>.</a:t>
            </a:r>
            <a:endParaRPr lang="ko-KR" altLang="en-US" sz="1200" dirty="0"/>
          </a:p>
        </p:txBody>
      </p:sp>
      <p:pic>
        <p:nvPicPr>
          <p:cNvPr id="11" name="_x390674720" descr="EMB0000205824f4">
            <a:extLst>
              <a:ext uri="{FF2B5EF4-FFF2-40B4-BE49-F238E27FC236}">
                <a16:creationId xmlns:a16="http://schemas.microsoft.com/office/drawing/2014/main" id="{1974376C-7703-45E1-8008-88534E45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72" y="3868616"/>
            <a:ext cx="8280008" cy="28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3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Layer 5. </a:t>
            </a:r>
            <a:r>
              <a:rPr lang="ko-KR" altLang="en-US"/>
              <a:t>세션 계층 </a:t>
            </a:r>
            <a:r>
              <a:rPr lang="en-US" altLang="ko-KR"/>
              <a:t>(Session)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네트워크 상 </a:t>
            </a:r>
            <a:r>
              <a:rPr lang="ko-KR" altLang="en-US" sz="1600">
                <a:solidFill>
                  <a:srgbClr val="FF0000"/>
                </a:solidFill>
              </a:rPr>
              <a:t>양쪽 연결을 관리하고 연결을 지속</a:t>
            </a:r>
            <a:r>
              <a:rPr lang="ko-KR" altLang="en-US" sz="1600"/>
              <a:t>시켜주는 계층입니다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응용 프로그램 계층 사이의 접속을 </a:t>
            </a:r>
            <a:r>
              <a:rPr lang="ko-KR" altLang="en-US" sz="1600">
                <a:solidFill>
                  <a:srgbClr val="FF0000"/>
                </a:solidFill>
              </a:rPr>
              <a:t>설정ㆍ유지ㆍ종료</a:t>
            </a:r>
            <a:r>
              <a:rPr lang="ko-KR" altLang="en-US" sz="1600"/>
              <a:t>시키는 역할을 합니다</a:t>
            </a:r>
            <a:r>
              <a:rPr lang="en-US" altLang="ko-KR" sz="160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세션을 만들고 유지하며 세션 종료</a:t>
            </a:r>
            <a:r>
              <a:rPr lang="en-US" altLang="ko-KR" sz="1600"/>
              <a:t>, </a:t>
            </a:r>
            <a:r>
              <a:rPr lang="ko-KR" altLang="en-US" sz="1600"/>
              <a:t>전송 중단 시 복구 기능이 있습니다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세션 계층에서 </a:t>
            </a:r>
            <a:r>
              <a:rPr lang="en-US" altLang="ko-KR" sz="1600"/>
              <a:t>TCP/IP </a:t>
            </a:r>
            <a:r>
              <a:rPr lang="ko-KR" altLang="en-US" sz="1600"/>
              <a:t>세션을 만들고 없애게 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통신하는 사용자들을 동기화하고 오류 복구를 진행합니다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통신 연결은 포트 기반으로 구성하여 연결됩니다</a:t>
            </a:r>
            <a:r>
              <a:rPr lang="en-US" altLang="ko-KR" sz="1600"/>
              <a:t>.</a:t>
            </a:r>
          </a:p>
        </p:txBody>
      </p:sp>
      <p:pic>
        <p:nvPicPr>
          <p:cNvPr id="9" name="_x390674800" descr="EMB0000205824fc">
            <a:extLst>
              <a:ext uri="{FF2B5EF4-FFF2-40B4-BE49-F238E27FC236}">
                <a16:creationId xmlns:a16="http://schemas.microsoft.com/office/drawing/2014/main" id="{362529E4-5D6D-4CEE-A2B0-DCD1AFEED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27" y="4083196"/>
            <a:ext cx="8354831" cy="26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6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Layer 6. </a:t>
            </a:r>
            <a:r>
              <a:rPr lang="ko-KR" altLang="en-US"/>
              <a:t>표현 계층 </a:t>
            </a:r>
            <a:r>
              <a:rPr lang="en-US" altLang="ko-KR"/>
              <a:t>(Presentation)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컴퓨터 시스템과 네트워크 사이에서 </a:t>
            </a:r>
            <a:r>
              <a:rPr lang="ko-KR" altLang="en-US" sz="1600">
                <a:solidFill>
                  <a:srgbClr val="FF0000"/>
                </a:solidFill>
              </a:rPr>
              <a:t>요구하는 포멧으로 맞춰주는 </a:t>
            </a:r>
            <a:r>
              <a:rPr lang="ko-KR" altLang="en-US" sz="1600"/>
              <a:t>기능을 담당합니다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응용 계층으로부터 전달 받거나 전송하는 </a:t>
            </a:r>
            <a:r>
              <a:rPr lang="ko-KR" altLang="en-US" sz="1600">
                <a:solidFill>
                  <a:srgbClr val="FF0000"/>
                </a:solidFill>
              </a:rPr>
              <a:t>데이터의 인코딩 및 디코딩</a:t>
            </a:r>
            <a:r>
              <a:rPr lang="ko-KR" altLang="en-US" sz="1600"/>
              <a:t>이 이루어지는 계층입니다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일종의 확장자라고 생각하면 되며</a:t>
            </a:r>
            <a:r>
              <a:rPr lang="en-US" altLang="ko-KR" sz="1600"/>
              <a:t>, </a:t>
            </a:r>
            <a:r>
              <a:rPr lang="ko-KR" altLang="en-US" sz="1600"/>
              <a:t>아래와 같은 </a:t>
            </a:r>
            <a:r>
              <a:rPr lang="en-US" altLang="ko-KR" sz="1600"/>
              <a:t>3</a:t>
            </a:r>
            <a:r>
              <a:rPr lang="ko-KR" altLang="en-US" sz="1600"/>
              <a:t>가지 기능을 갖고 있습니다</a:t>
            </a:r>
            <a:r>
              <a:rPr lang="en-US" altLang="ko-KR" sz="160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송신자에서 온 데이터를 해석하기 위한 응용 계층 데이터 부호화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수신자에서 데이터의 압축을 풀 수 있는 방식으로 된 데이터 압축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데이터의 암호화 및 복호화</a:t>
            </a:r>
            <a:endParaRPr lang="en-US" altLang="ko-KR" sz="1400"/>
          </a:p>
        </p:txBody>
      </p:sp>
      <p:pic>
        <p:nvPicPr>
          <p:cNvPr id="10" name="_x390674800" descr="EMB000020582500">
            <a:extLst>
              <a:ext uri="{FF2B5EF4-FFF2-40B4-BE49-F238E27FC236}">
                <a16:creationId xmlns:a16="http://schemas.microsoft.com/office/drawing/2014/main" id="{C0EFC0F1-166F-4763-AF28-7BF42460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699" y="3983129"/>
            <a:ext cx="7081155" cy="287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Layer 7. </a:t>
            </a:r>
            <a:r>
              <a:rPr lang="ko-KR" altLang="en-US"/>
              <a:t>응용 계층 </a:t>
            </a:r>
            <a:r>
              <a:rPr lang="en-US" altLang="ko-KR"/>
              <a:t>(Application)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FF0000"/>
                </a:solidFill>
              </a:rPr>
              <a:t>사용자</a:t>
            </a:r>
            <a:r>
              <a:rPr lang="ko-KR" altLang="en-US" sz="1600"/>
              <a:t> 또는 애플리케이션이 </a:t>
            </a:r>
            <a:r>
              <a:rPr lang="ko-KR" altLang="en-US" sz="1600">
                <a:solidFill>
                  <a:srgbClr val="FF0000"/>
                </a:solidFill>
              </a:rPr>
              <a:t>네트워크에 접근할 </a:t>
            </a:r>
            <a:r>
              <a:rPr lang="ko-KR" altLang="en-US" sz="1600"/>
              <a:t>수 있도록 해주는 역할을 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사용자를 위한 인터페이스를 지원합니다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사용자에게 보이는 유일한 계층입니다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메일 전송</a:t>
            </a:r>
            <a:r>
              <a:rPr lang="en-US" altLang="ko-KR" sz="1600"/>
              <a:t>, </a:t>
            </a:r>
            <a:r>
              <a:rPr lang="ko-KR" altLang="en-US" sz="1600"/>
              <a:t>인터넷 접속 등의 작업을 수행할 수 있습니다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응용 서비스나 프로세스가 바로 응용 계층에서 동작합니다</a:t>
            </a:r>
            <a:r>
              <a:rPr lang="en-US" altLang="ko-KR" sz="1600"/>
              <a:t>.</a:t>
            </a:r>
            <a:endParaRPr lang="en-US" altLang="ko-KR" sz="1200"/>
          </a:p>
        </p:txBody>
      </p:sp>
      <p:pic>
        <p:nvPicPr>
          <p:cNvPr id="9" name="_x390631184" descr="EMB000020582504">
            <a:extLst>
              <a:ext uri="{FF2B5EF4-FFF2-40B4-BE49-F238E27FC236}">
                <a16:creationId xmlns:a16="http://schemas.microsoft.com/office/drawing/2014/main" id="{12531234-05CA-45A9-B80E-0C1B6684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303" y="3658766"/>
            <a:ext cx="8186938" cy="31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0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1847528" y="2636912"/>
            <a:ext cx="8712968" cy="1656184"/>
          </a:xfrm>
          <a:prstGeom prst="rect">
            <a:avLst/>
          </a:prstGeom>
          <a:solidFill>
            <a:srgbClr val="00519A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>
              <a:spcBef>
                <a:spcPct val="0"/>
              </a:spcBef>
            </a:pPr>
            <a:endParaRPr lang="ko-KR" altLang="en-US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6" name="Rectangle 6"/>
          <p:cNvSpPr/>
          <p:nvPr/>
        </p:nvSpPr>
        <p:spPr>
          <a:xfrm>
            <a:off x="1847529" y="3068961"/>
            <a:ext cx="874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제 </a:t>
            </a:r>
            <a:r>
              <a:rPr lang="en-US" altLang="ko-KR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보안</a:t>
            </a:r>
            <a:endParaRPr lang="en-US" altLang="ko-KR" sz="3200" b="1" spc="-5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58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이 장에서 다룰 내용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12234" y="1094911"/>
            <a:ext cx="3240360" cy="532832"/>
            <a:chOff x="2167176" y="996746"/>
            <a:chExt cx="4792663" cy="713079"/>
          </a:xfrm>
        </p:grpSpPr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목차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CC93855F-3D67-42D0-9428-7EEBBF8EF55A}"/>
              </a:ext>
            </a:extLst>
          </p:cNvPr>
          <p:cNvSpPr txBox="1"/>
          <p:nvPr/>
        </p:nvSpPr>
        <p:spPr>
          <a:xfrm>
            <a:off x="1988573" y="1772817"/>
            <a:ext cx="8096004" cy="4698327"/>
          </a:xfrm>
          <a:prstGeom prst="rect">
            <a:avLst/>
          </a:prstGeom>
        </p:spPr>
        <p:txBody>
          <a:bodyPr vert="horz" wrap="square" lIns="0" tIns="80889" rIns="0" bIns="0" rtlCol="0">
            <a:spAutoFit/>
          </a:bodyPr>
          <a:lstStyle/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구조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보안 프로토콜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기반 공격 유형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무선 네트워크 보안</a:t>
            </a:r>
          </a:p>
          <a:p>
            <a:pPr fontAlgn="base" latinLnBrk="0">
              <a:lnSpc>
                <a:spcPct val="2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7296" y="586662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심화 학습 및 활동 과제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73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st-thumbnail">
            <a:extLst>
              <a:ext uri="{FF2B5EF4-FFF2-40B4-BE49-F238E27FC236}">
                <a16:creationId xmlns:a16="http://schemas.microsoft.com/office/drawing/2014/main" id="{BE15D7FA-0960-4D98-BAB7-89BC6E88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6" y="815758"/>
            <a:ext cx="8875341" cy="58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7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476912" y="195314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네트워크 모델의 장점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네트워크 프로토콜 스택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13D6EFD-9F78-4883-8E84-23E3248A712C}"/>
              </a:ext>
            </a:extLst>
          </p:cNvPr>
          <p:cNvSpPr txBox="1"/>
          <p:nvPr/>
        </p:nvSpPr>
        <p:spPr>
          <a:xfrm>
            <a:off x="184068" y="2515356"/>
            <a:ext cx="6288338" cy="403120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i="0" dirty="0">
                <a:solidFill>
                  <a:srgbClr val="000000"/>
                </a:solidFill>
                <a:effectLst/>
                <a:latin typeface="Ubuntu Condensed"/>
              </a:rPr>
              <a:t>통신이 일어나는 과정 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Ubuntu Condensed"/>
              </a:rPr>
              <a:t>단계별로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Ubuntu Condensed"/>
              </a:rPr>
              <a:t> 파악</a:t>
            </a:r>
            <a:endParaRPr lang="en-US" altLang="ko-KR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맑은 고딕 (본문)"/>
                <a:ea typeface="HY헤드라인M" panose="02030600000101010101" pitchFamily="18" charset="-127"/>
                <a:cs typeface="Noto Sans CJK JP Regular"/>
              </a:rPr>
              <a:t>Easy for </a:t>
            </a:r>
            <a:r>
              <a:rPr lang="en-US" altLang="ko-KR" spc="111" dirty="0">
                <a:solidFill>
                  <a:srgbClr val="FF0000"/>
                </a:solidFill>
                <a:latin typeface="맑은 고딕 (본문)"/>
                <a:ea typeface="HY헤드라인M" panose="02030600000101010101" pitchFamily="18" charset="-127"/>
                <a:cs typeface="Noto Sans CJK JP Regular"/>
              </a:rPr>
              <a:t>Troubleshooting</a:t>
            </a:r>
            <a:r>
              <a:rPr lang="en-US" altLang="ko-KR" spc="111" dirty="0">
                <a:latin typeface="맑은 고딕 (본문)"/>
                <a:ea typeface="HY헤드라인M" panose="02030600000101010101" pitchFamily="18" charset="-127"/>
                <a:cs typeface="Noto Sans CJK JP Regular"/>
              </a:rPr>
              <a:t>!</a:t>
            </a:r>
          </a:p>
          <a:p>
            <a:pPr marL="1040423" lvl="1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7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Ubuntu Condensed"/>
              </a:rPr>
              <a:t>단계 중 특정한 곳에 이상이 생기면 다른 단계의 장비 및 소프트웨어를 건들이지 않고도 이상이 생긴 단계만 고칠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+mj-ea"/>
                <a:ea typeface="+mj-ea"/>
                <a:cs typeface="Noto Sans CJK JP Regular"/>
              </a:rPr>
              <a:t>표준 프로토콜과 다양한 통신 시스템의 </a:t>
            </a:r>
            <a:r>
              <a:rPr lang="ko-KR" altLang="en-US" spc="111" dirty="0">
                <a:solidFill>
                  <a:srgbClr val="FF0000"/>
                </a:solidFill>
                <a:latin typeface="+mj-ea"/>
                <a:ea typeface="+mj-ea"/>
                <a:cs typeface="Noto Sans CJK JP Regular"/>
              </a:rPr>
              <a:t>상호 </a:t>
            </a:r>
            <a:r>
              <a:rPr lang="ko-KR" altLang="en-US" spc="111" dirty="0" err="1">
                <a:solidFill>
                  <a:srgbClr val="FF0000"/>
                </a:solidFill>
                <a:latin typeface="+mj-ea"/>
                <a:ea typeface="+mj-ea"/>
                <a:cs typeface="Noto Sans CJK JP Regular"/>
              </a:rPr>
              <a:t>운영성</a:t>
            </a:r>
            <a:endParaRPr lang="en-US" altLang="ko-KR" spc="111" dirty="0">
              <a:solidFill>
                <a:srgbClr val="FF0000"/>
              </a:solidFill>
              <a:latin typeface="맑은 고딕 (본문)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복잡성 감축 및 발전 가속화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계층 간 독립성으로 다른 레이어에 영향 방지</a:t>
            </a:r>
            <a:endParaRPr lang="en-US" altLang="ko-KR" b="0" i="0" dirty="0">
              <a:solidFill>
                <a:srgbClr val="666666"/>
              </a:solidFill>
              <a:effectLst/>
              <a:latin typeface="-apple-system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교육 및 학습 단순화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유지보수의 수월성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맑은 고딕 (본문)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2050" name="Picture 2" descr="img01">
            <a:extLst>
              <a:ext uri="{FF2B5EF4-FFF2-40B4-BE49-F238E27FC236}">
                <a16:creationId xmlns:a16="http://schemas.microsoft.com/office/drawing/2014/main" id="{DDE9D009-39E8-4B0E-92F1-AE7EC695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75" y="2448194"/>
            <a:ext cx="4934197" cy="307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B5192-B8D2-4E63-8125-35E25C23FA0C}"/>
              </a:ext>
            </a:extLst>
          </p:cNvPr>
          <p:cNvSpPr txBox="1"/>
          <p:nvPr/>
        </p:nvSpPr>
        <p:spPr>
          <a:xfrm>
            <a:off x="6572993" y="1880202"/>
            <a:ext cx="493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Nanum Gothic"/>
              </a:rPr>
              <a:t>OSI 7</a:t>
            </a:r>
            <a:r>
              <a:rPr lang="ko-KR" altLang="en-US" b="0" i="0" dirty="0">
                <a:effectLst/>
                <a:latin typeface="Nanum Gothic"/>
              </a:rPr>
              <a:t>계층</a:t>
            </a:r>
            <a:r>
              <a:rPr lang="en-US" altLang="ko-KR" b="0" i="0" dirty="0">
                <a:effectLst/>
                <a:latin typeface="Nanum Gothic"/>
              </a:rPr>
              <a:t>(Open Systems Interconnection 7 Layer)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DC29C-E84D-4600-A42B-B4EB89BA209B}"/>
              </a:ext>
            </a:extLst>
          </p:cNvPr>
          <p:cNvSpPr txBox="1"/>
          <p:nvPr/>
        </p:nvSpPr>
        <p:spPr>
          <a:xfrm>
            <a:off x="6743206" y="5721154"/>
            <a:ext cx="493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통신 기능의 특성화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 표준화</a:t>
            </a:r>
            <a:r>
              <a:rPr lang="en-US" altLang="ko-KR" b="0" i="0" dirty="0">
                <a:effectLst/>
                <a:latin typeface="-apple-system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4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C4059-3428-4842-AC19-962B8FB5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43" y="1908897"/>
            <a:ext cx="9310226" cy="46888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C8DF47-F7A8-4F0A-B4CA-6D0CC4FA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79" y="782791"/>
            <a:ext cx="3459612" cy="95985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D689A0-E6CB-4029-BA67-DBA089F5100C}"/>
              </a:ext>
            </a:extLst>
          </p:cNvPr>
          <p:cNvCxnSpPr>
            <a:cxnSpLocks/>
          </p:cNvCxnSpPr>
          <p:nvPr/>
        </p:nvCxnSpPr>
        <p:spPr>
          <a:xfrm flipV="1">
            <a:off x="2939143" y="1576389"/>
            <a:ext cx="2307771" cy="7689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3D5B43-7E54-420A-88D8-051B5BDEC621}"/>
              </a:ext>
            </a:extLst>
          </p:cNvPr>
          <p:cNvCxnSpPr>
            <a:cxnSpLocks/>
          </p:cNvCxnSpPr>
          <p:nvPr/>
        </p:nvCxnSpPr>
        <p:spPr>
          <a:xfrm flipH="1" flipV="1">
            <a:off x="7807569" y="1576389"/>
            <a:ext cx="1609564" cy="7689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7CF3C-2505-45B0-B218-86E7C2A0D6D4}"/>
              </a:ext>
            </a:extLst>
          </p:cNvPr>
          <p:cNvCxnSpPr>
            <a:cxnSpLocks/>
          </p:cNvCxnSpPr>
          <p:nvPr/>
        </p:nvCxnSpPr>
        <p:spPr>
          <a:xfrm>
            <a:off x="133597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236F27-282D-4F34-83F4-930C9BB0E1BA}"/>
              </a:ext>
            </a:extLst>
          </p:cNvPr>
          <p:cNvSpPr txBox="1"/>
          <p:nvPr/>
        </p:nvSpPr>
        <p:spPr>
          <a:xfrm>
            <a:off x="194968" y="228457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계층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FC6A2-8654-4191-BA15-745E379C4CCC}"/>
              </a:ext>
            </a:extLst>
          </p:cNvPr>
          <p:cNvSpPr txBox="1"/>
          <p:nvPr/>
        </p:nvSpPr>
        <p:spPr>
          <a:xfrm>
            <a:off x="194968" y="1609362"/>
            <a:ext cx="8312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계층</a:t>
            </a:r>
            <a:endParaRPr lang="en-US" altLang="ko-KR"/>
          </a:p>
          <a:p>
            <a:r>
              <a:rPr lang="en-US" altLang="ko-KR" sz="1600"/>
              <a:t>(frame)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4CD32-B1A0-4A3F-93A7-BAD9C5A5EF2B}"/>
              </a:ext>
            </a:extLst>
          </p:cNvPr>
          <p:cNvSpPr txBox="1"/>
          <p:nvPr/>
        </p:nvSpPr>
        <p:spPr>
          <a:xfrm>
            <a:off x="154760" y="3445239"/>
            <a:ext cx="94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/>
              <a:t>계층</a:t>
            </a:r>
            <a:endParaRPr lang="en-US" altLang="ko-KR"/>
          </a:p>
          <a:p>
            <a:r>
              <a:rPr lang="en-US" altLang="ko-KR"/>
              <a:t>(packet)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8DB5A-79BC-4596-A45D-9CEE709C294E}"/>
              </a:ext>
            </a:extLst>
          </p:cNvPr>
          <p:cNvSpPr txBox="1"/>
          <p:nvPr/>
        </p:nvSpPr>
        <p:spPr>
          <a:xfrm>
            <a:off x="46891" y="4674335"/>
            <a:ext cx="119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</a:t>
            </a:r>
            <a:r>
              <a:rPr lang="ko-KR" altLang="en-US"/>
              <a:t>계층</a:t>
            </a:r>
            <a:endParaRPr lang="en-US" altLang="ko-KR"/>
          </a:p>
          <a:p>
            <a:r>
              <a:rPr lang="en-US" altLang="ko-KR"/>
              <a:t>(segment)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43094-F8DC-4CF6-BAEE-F5C8777A8958}"/>
              </a:ext>
            </a:extLst>
          </p:cNvPr>
          <p:cNvSpPr txBox="1"/>
          <p:nvPr/>
        </p:nvSpPr>
        <p:spPr>
          <a:xfrm>
            <a:off x="2426159" y="1222446"/>
            <a:ext cx="19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Ethernet Frame</a:t>
            </a:r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34BE9-4E3B-4C9A-8D32-B02A66E7E051}"/>
              </a:ext>
            </a:extLst>
          </p:cNvPr>
          <p:cNvSpPr txBox="1"/>
          <p:nvPr/>
        </p:nvSpPr>
        <p:spPr>
          <a:xfrm>
            <a:off x="1652954" y="128954"/>
            <a:ext cx="10228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0101010101101010101101110101001010101010101101010101010110110101010101010101010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457C87-63EF-45F7-A737-C83B6BF0F98E}"/>
              </a:ext>
            </a:extLst>
          </p:cNvPr>
          <p:cNvCxnSpPr>
            <a:cxnSpLocks/>
          </p:cNvCxnSpPr>
          <p:nvPr/>
        </p:nvCxnSpPr>
        <p:spPr>
          <a:xfrm>
            <a:off x="1652954" y="498286"/>
            <a:ext cx="2866292" cy="5717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D4E512-3387-438C-B2BF-F8BC7CB7E314}"/>
              </a:ext>
            </a:extLst>
          </p:cNvPr>
          <p:cNvCxnSpPr>
            <a:cxnSpLocks/>
          </p:cNvCxnSpPr>
          <p:nvPr/>
        </p:nvCxnSpPr>
        <p:spPr>
          <a:xfrm flipH="1">
            <a:off x="7807569" y="498286"/>
            <a:ext cx="4073762" cy="5579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책 - 무료 교육개 아이콘">
            <a:extLst>
              <a:ext uri="{FF2B5EF4-FFF2-40B4-BE49-F238E27FC236}">
                <a16:creationId xmlns:a16="http://schemas.microsoft.com/office/drawing/2014/main" id="{D560E2E8-B4A4-4E93-ABC1-298B66AD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2485292"/>
            <a:ext cx="1189892" cy="11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책 - 무료 교육개 아이콘">
            <a:extLst>
              <a:ext uri="{FF2B5EF4-FFF2-40B4-BE49-F238E27FC236}">
                <a16:creationId xmlns:a16="http://schemas.microsoft.com/office/drawing/2014/main" id="{60030C0A-5889-4649-B7DB-B2E49CB99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15" y="2596661"/>
            <a:ext cx="1189892" cy="11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78BFE384-DE2D-45A6-82D2-A9FD04833F7F}"/>
              </a:ext>
            </a:extLst>
          </p:cNvPr>
          <p:cNvSpPr/>
          <p:nvPr/>
        </p:nvSpPr>
        <p:spPr>
          <a:xfrm>
            <a:off x="3546230" y="1781906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BC429B60-B240-4F5E-AB7C-F20FDC55B3F0}"/>
              </a:ext>
            </a:extLst>
          </p:cNvPr>
          <p:cNvSpPr/>
          <p:nvPr/>
        </p:nvSpPr>
        <p:spPr>
          <a:xfrm>
            <a:off x="3546230" y="2596661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CACCA939-B62B-429D-B1B1-60987AE4D019}"/>
              </a:ext>
            </a:extLst>
          </p:cNvPr>
          <p:cNvSpPr/>
          <p:nvPr/>
        </p:nvSpPr>
        <p:spPr>
          <a:xfrm>
            <a:off x="3546230" y="3433395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426302DC-3F00-4F31-A00B-65AD85875D33}"/>
              </a:ext>
            </a:extLst>
          </p:cNvPr>
          <p:cNvSpPr/>
          <p:nvPr/>
        </p:nvSpPr>
        <p:spPr>
          <a:xfrm>
            <a:off x="3546229" y="4350729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77B73A-E33E-46C5-9B8F-8395ACBC69B3}"/>
              </a:ext>
            </a:extLst>
          </p:cNvPr>
          <p:cNvCxnSpPr>
            <a:stCxn id="4100" idx="3"/>
            <a:endCxn id="5" idx="1"/>
          </p:cNvCxnSpPr>
          <p:nvPr/>
        </p:nvCxnSpPr>
        <p:spPr>
          <a:xfrm flipV="1">
            <a:off x="2139461" y="2023695"/>
            <a:ext cx="1406769" cy="105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72973B-F0FA-4807-A427-AD612EAC54BE}"/>
              </a:ext>
            </a:extLst>
          </p:cNvPr>
          <p:cNvCxnSpPr>
            <a:cxnSpLocks/>
            <a:stCxn id="4100" idx="3"/>
            <a:endCxn id="9" idx="1"/>
          </p:cNvCxnSpPr>
          <p:nvPr/>
        </p:nvCxnSpPr>
        <p:spPr>
          <a:xfrm flipV="1">
            <a:off x="2139461" y="2838450"/>
            <a:ext cx="1406769" cy="24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E87FC1-FED8-42AE-B2F6-8512F316E0D0}"/>
              </a:ext>
            </a:extLst>
          </p:cNvPr>
          <p:cNvCxnSpPr>
            <a:cxnSpLocks/>
            <a:stCxn id="4100" idx="3"/>
            <a:endCxn id="10" idx="1"/>
          </p:cNvCxnSpPr>
          <p:nvPr/>
        </p:nvCxnSpPr>
        <p:spPr>
          <a:xfrm>
            <a:off x="2139461" y="3080238"/>
            <a:ext cx="1406769" cy="59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3B1221-E567-4BB4-AF67-12F4B6E033B9}"/>
              </a:ext>
            </a:extLst>
          </p:cNvPr>
          <p:cNvCxnSpPr>
            <a:cxnSpLocks/>
            <a:stCxn id="4100" idx="3"/>
            <a:endCxn id="11" idx="1"/>
          </p:cNvCxnSpPr>
          <p:nvPr/>
        </p:nvCxnSpPr>
        <p:spPr>
          <a:xfrm>
            <a:off x="2139461" y="3080238"/>
            <a:ext cx="1406768" cy="15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8">
            <a:extLst>
              <a:ext uri="{FF2B5EF4-FFF2-40B4-BE49-F238E27FC236}">
                <a16:creationId xmlns:a16="http://schemas.microsoft.com/office/drawing/2014/main" id="{406AB62C-AD0F-4E74-A459-FC72191DE882}"/>
              </a:ext>
            </a:extLst>
          </p:cNvPr>
          <p:cNvSpPr/>
          <p:nvPr/>
        </p:nvSpPr>
        <p:spPr>
          <a:xfrm>
            <a:off x="8938846" y="1781906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모서리가 접힌 도형 39">
            <a:extLst>
              <a:ext uri="{FF2B5EF4-FFF2-40B4-BE49-F238E27FC236}">
                <a16:creationId xmlns:a16="http://schemas.microsoft.com/office/drawing/2014/main" id="{2AE6EC39-46AB-45A9-AFAE-3800392670EF}"/>
              </a:ext>
            </a:extLst>
          </p:cNvPr>
          <p:cNvSpPr/>
          <p:nvPr/>
        </p:nvSpPr>
        <p:spPr>
          <a:xfrm>
            <a:off x="8938846" y="2596661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7D318CBD-27BD-4DCF-986D-BB64CC861470}"/>
              </a:ext>
            </a:extLst>
          </p:cNvPr>
          <p:cNvSpPr/>
          <p:nvPr/>
        </p:nvSpPr>
        <p:spPr>
          <a:xfrm>
            <a:off x="8938846" y="3433395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A727A856-A581-44F5-850C-432EA133BA0C}"/>
              </a:ext>
            </a:extLst>
          </p:cNvPr>
          <p:cNvSpPr/>
          <p:nvPr/>
        </p:nvSpPr>
        <p:spPr>
          <a:xfrm>
            <a:off x="8938845" y="4350729"/>
            <a:ext cx="392723" cy="483577"/>
          </a:xfrm>
          <a:prstGeom prst="foldedCorner">
            <a:avLst/>
          </a:prstGeom>
          <a:solidFill>
            <a:srgbClr val="DED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E6B973-EA24-4A89-8849-1C9A1C97A2E3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>
            <a:off x="9331569" y="2023695"/>
            <a:ext cx="1166446" cy="116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D625C89-AC2D-4EA3-8265-ED9A0E1A641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9331569" y="2838450"/>
            <a:ext cx="1166446" cy="35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428964-5208-4862-91BB-1F446B59CBBC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 flipV="1">
            <a:off x="9331569" y="3191607"/>
            <a:ext cx="1166446" cy="48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9C4FCDD-5AB9-48A4-90D8-AA060CC6D247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9331568" y="3191607"/>
            <a:ext cx="1166447" cy="140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E0CCFB-0BDD-4393-AAEF-BB280A0A2A20}"/>
              </a:ext>
            </a:extLst>
          </p:cNvPr>
          <p:cNvSpPr txBox="1"/>
          <p:nvPr/>
        </p:nvSpPr>
        <p:spPr>
          <a:xfrm>
            <a:off x="1189892" y="864572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fragment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C24104-FBD8-4E94-BDBC-5B60309DABD8}"/>
              </a:ext>
            </a:extLst>
          </p:cNvPr>
          <p:cNvSpPr txBox="1"/>
          <p:nvPr/>
        </p:nvSpPr>
        <p:spPr>
          <a:xfrm>
            <a:off x="9355014" y="864513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reassemble</a:t>
            </a:r>
            <a:endParaRPr lang="ko-KR" altLang="en-US"/>
          </a:p>
        </p:txBody>
      </p:sp>
      <p:pic>
        <p:nvPicPr>
          <p:cNvPr id="4102" name="Picture 6" descr="Difference Between Segments, Packets and Frames">
            <a:extLst>
              <a:ext uri="{FF2B5EF4-FFF2-40B4-BE49-F238E27FC236}">
                <a16:creationId xmlns:a16="http://schemas.microsoft.com/office/drawing/2014/main" id="{F41BE75E-5892-43AE-83F0-6DC06BB99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70" y="1641853"/>
            <a:ext cx="3692769" cy="172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506AC08-702A-4AB3-AD77-C061AD645FB3}"/>
              </a:ext>
            </a:extLst>
          </p:cNvPr>
          <p:cNvSpPr txBox="1"/>
          <p:nvPr/>
        </p:nvSpPr>
        <p:spPr>
          <a:xfrm>
            <a:off x="3124200" y="1351305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segment</a:t>
            </a:r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D58F1B4-F2F9-468B-AE47-960DBA4EC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113" y="3492374"/>
            <a:ext cx="4253543" cy="14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7617EF-2715-4727-AFB1-171AF5A5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89" y="581024"/>
            <a:ext cx="8344911" cy="599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SI 7 계층">
            <a:extLst>
              <a:ext uri="{FF2B5EF4-FFF2-40B4-BE49-F238E27FC236}">
                <a16:creationId xmlns:a16="http://schemas.microsoft.com/office/drawing/2014/main" id="{DE0D2EBC-5055-4CE1-AF19-89974BE5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60" y="1110892"/>
            <a:ext cx="7733079" cy="55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2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와이드스크린</PresentationFormat>
  <Paragraphs>97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-apple-system</vt:lpstr>
      <vt:lpstr>Arial Unicode MS</vt:lpstr>
      <vt:lpstr>HY헤드라인M</vt:lpstr>
      <vt:lpstr>MS PGothic</vt:lpstr>
      <vt:lpstr>Nanum Gothic</vt:lpstr>
      <vt:lpstr>Noto Sans CJK JP Regular</vt:lpstr>
      <vt:lpstr>Ubuntu Condensed</vt:lpstr>
      <vt:lpstr>맑은 고딕</vt:lpstr>
      <vt:lpstr>맑은 고딕 (본문)</vt:lpstr>
      <vt:lpstr>문체부 훈민정음체</vt:lpstr>
      <vt:lpstr>Arial</vt:lpstr>
      <vt:lpstr>Wingdings</vt:lpstr>
      <vt:lpstr>Office 테마</vt:lpstr>
      <vt:lpstr>정보보호 7강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7강</dc:title>
  <dc:creator>Author</dc:creator>
  <cp:lastModifiedBy>Author</cp:lastModifiedBy>
  <cp:revision>1</cp:revision>
  <dcterms:created xsi:type="dcterms:W3CDTF">2024-03-24T22:40:36Z</dcterms:created>
  <dcterms:modified xsi:type="dcterms:W3CDTF">2024-03-24T22:41:02Z</dcterms:modified>
</cp:coreProperties>
</file>