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669" r:id="rId3"/>
    <p:sldId id="670" r:id="rId4"/>
    <p:sldId id="752" r:id="rId5"/>
    <p:sldId id="671" r:id="rId6"/>
    <p:sldId id="675" r:id="rId7"/>
    <p:sldId id="687" r:id="rId8"/>
    <p:sldId id="614" r:id="rId9"/>
    <p:sldId id="615" r:id="rId10"/>
    <p:sldId id="756" r:id="rId11"/>
    <p:sldId id="757" r:id="rId12"/>
    <p:sldId id="75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9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171FA-D11C-4F0C-B315-280EEF610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FAB48E-2A87-4BF8-9F46-BFDF8DF0E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864567-2777-4EAF-83F1-0D89453F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0E947A-C188-4F91-A2D8-AAB44AF05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43BFB4-55AE-4C96-A495-E96274BE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738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A3564-28D2-4088-8569-BF6F48E55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F66B6E-BCB3-46BF-84DE-639E89097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3FA791-25CF-4B99-A7E0-20FBBCD73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991E5A-CC77-46E7-B4B6-36642558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CFB952-69B7-45BD-AD68-BBFA0F5BA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38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4506D9-6C1C-419F-B6DF-25F944137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FA9AF0-1E2D-44EE-8348-57D7D52BE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7CE0F7-CC2D-4A70-91E8-0E4BB572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0AC7A-CD59-4E60-A176-C50E2CD9C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A43DAD-F89B-46E7-871D-9580A9650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86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AC994-2C9C-4C66-9876-C7C9C5A3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E57CE-85B6-4B01-A17B-D8457DD3D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8B2804-73A8-4D03-98E3-B80515D93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2DC0C2-9F73-4AF1-8E1F-E27840883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BF75F6-73F8-4520-B6B5-BFBBF4067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38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48B06-BB0B-4E9F-B59D-2391E2BA4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02C10D-039A-44C3-8A89-FED1FE799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ED7AC-78E6-41A7-82D0-5EBC8F8A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CEB2AA-1DF3-4751-969B-C184CC7D6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53818E-E543-46D7-AC1E-164C34A44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5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0ACF4-FBDC-43B2-AE0C-9FAD5A65F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4DE1B7-2AAD-47B6-8EE6-486C149B0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8BCDCE-907C-4CC4-BD14-7878B5D2D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FA1A0C-023F-47C9-969A-F9D11B20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0FF368-A314-4136-BF87-4AA9B5AEF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96BDA5-7391-472D-8B49-14AA9F87A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66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C3CA9-D1A6-47F4-89F2-6CA23BE79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916D93-4618-44E5-A33A-097312E39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1A8EA7-68EC-41DC-8152-C5B8A8E5B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41B38B-3573-4703-9CCC-DB0DB8D89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836080-2EEC-4FEA-8D14-2C0953C6F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9D7DF7-99B3-463D-8865-83B453D7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8D77BC-31CB-494A-A651-0574C661F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A90E5F-2583-4028-9488-851E72302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6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D4827-1069-4687-AAF7-2F489E7F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695A41-074A-4A12-8499-523CE3AE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978FE6-C076-4E6D-934E-D94C01F99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D9805D-ECD6-4320-B1CE-E314C272A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42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51E3A0-0E3A-4EA2-A546-DAD64ECB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4E3FE4-44F2-433C-9C79-B45CC7AB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BC23DF-6E8F-4B14-A334-33F064F86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32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DA05D-A098-4D11-8EB0-594F72296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8AF04A-9983-40B3-BBEB-A28CC3B51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90646B-0647-4A28-95F9-931FA90D9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F60AF9-1996-4ECC-9014-92D60CEB5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AC38DF-016C-44AC-A2B3-DE77C32A2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8A834B-C510-4E6C-B66D-E3C5A88C5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66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E3C33-401E-4365-848F-A092006E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C7DAA7-BF82-461E-A609-79EC9C0D0C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DDA64C-9C6C-4FF0-A4A2-82C42CD09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E46596-F204-4866-8C30-88F285F30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965012-AE93-47C5-B463-786F818A6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45FD82-0BA6-4E4A-B9CB-743DAF3B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52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808E7F-D4F8-416E-943A-270E8FA08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0B96E0-BB14-4041-A408-094861223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2A094D-1E7F-4416-8519-EBC9B678F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44219-2105-4AA9-95D4-700DB886B9DA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A1147F-8EB3-4543-8DBF-0235075FB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8584E2-DEDA-41EC-80A7-F63B1F056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8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hyperlink" Target="../Content/ItCS/BGPlay-master/run_bgpla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bgp.he.ne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bgp.he.ne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routeviews.org/bgpdata/" TargetMode="External"/><Relationship Id="rId2" Type="http://schemas.openxmlformats.org/officeDocument/2006/relationships/hyperlink" Target="https://bgp.he.ne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://archive.ubuntu.com/ubuntu/pool/universe/b/bgpdump/" TargetMode="External"/><Relationship Id="rId7" Type="http://schemas.openxmlformats.org/officeDocument/2006/relationships/image" Target="../media/image14.png"/><Relationship Id="rId2" Type="http://schemas.openxmlformats.org/officeDocument/2006/relationships/hyperlink" Target="http://archive.ubuntu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0D6BF-4BE7-4B95-87F4-1C4559C013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국방 사이버 보안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DBF306-A7A3-41EC-91E2-168031C1A5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주차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8725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/Theory/T2/29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sz="4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uniq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중복이 없는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sort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1640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~]# cat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awk_test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| awk -F ":" '{print $2}’ 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~]# cat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awk_test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| awk -F ":" '{print $2}’ |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uniq</a:t>
              </a:r>
              <a:r>
                <a:rPr lang="en-US" altLang="ko-KR" sz="1100" dirty="0">
                  <a:solidFill>
                    <a:srgbClr val="2E75B6"/>
                  </a:solidFill>
                </a:rPr>
                <a:t> –c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~]# cat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awk_test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| awk -F ":" '{print $2}’ | sort |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uniq</a:t>
              </a:r>
              <a:r>
                <a:rPr lang="en-US" altLang="ko-KR" sz="1100" dirty="0">
                  <a:solidFill>
                    <a:srgbClr val="2E75B6"/>
                  </a:solidFill>
                </a:rPr>
                <a:t> -c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~]# cat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awk_test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| awk -F ":" '{print $3}’ 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~]# cat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awk_test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| awk -F ":" '{print $3}’ |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uniq</a:t>
              </a:r>
              <a:r>
                <a:rPr lang="en-US" altLang="ko-KR" sz="1100" dirty="0">
                  <a:solidFill>
                    <a:srgbClr val="2E75B6"/>
                  </a:solidFill>
                </a:rPr>
                <a:t> –c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~]# cat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awk_test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| awk -F ":" '{print $3}’ | sort |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uniq</a:t>
              </a:r>
              <a:r>
                <a:rPr lang="en-US" altLang="ko-KR" sz="1100" dirty="0">
                  <a:solidFill>
                    <a:srgbClr val="2E75B6"/>
                  </a:solidFill>
                </a:rPr>
                <a:t> -c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" action="ppaction://noaction"/>
            <a:extLst>
              <a:ext uri="{FF2B5EF4-FFF2-40B4-BE49-F238E27FC236}">
                <a16:creationId xmlns:a16="http://schemas.microsoft.com/office/drawing/2014/main" id="{78E894EA-CB3A-417A-BB90-6C11026537F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5416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/Theory/T2/30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sed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비대화형 편집기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648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~]# cat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awk_test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| sed 'N;s/\n/ /’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~]#</a:t>
              </a:r>
              <a:r>
                <a:rPr lang="pt-BR" altLang="ko-KR" sz="1100" dirty="0">
                  <a:solidFill>
                    <a:srgbClr val="2E75B6"/>
                  </a:solidFill>
                </a:rPr>
                <a:t> cat awk_test | sed 'N;N;N;s/\n/ /g'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~]#</a:t>
              </a:r>
              <a:r>
                <a:rPr lang="pt-BR" altLang="ko-KR" sz="1100" dirty="0">
                  <a:solidFill>
                    <a:srgbClr val="2E75B6"/>
                  </a:solidFill>
                </a:rPr>
                <a:t> cat awk_test | sed 'N;N;N;s/\n/ /g;s/:/-/g'</a:t>
              </a: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" action="ppaction://noaction"/>
            <a:extLst>
              <a:ext uri="{FF2B5EF4-FFF2-40B4-BE49-F238E27FC236}">
                <a16:creationId xmlns:a16="http://schemas.microsoft.com/office/drawing/2014/main" id="{78E894EA-CB3A-417A-BB90-6C11026537F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5613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/Theory/T17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 err="1"/>
              <a:t>소니피쳐스</a:t>
            </a:r>
            <a:r>
              <a:rPr lang="ko-KR" altLang="en-US" dirty="0"/>
              <a:t> 사고 분석 </a:t>
            </a:r>
            <a:r>
              <a:rPr lang="en-US" altLang="ko-KR" dirty="0"/>
              <a:t>– </a:t>
            </a:r>
            <a:r>
              <a:rPr lang="ko-KR" altLang="en-US" dirty="0"/>
              <a:t>데이터 다운</a:t>
            </a:r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7872C09-AF56-4960-8E58-6DC8574F7B26}"/>
              </a:ext>
            </a:extLst>
          </p:cNvPr>
          <p:cNvGrpSpPr/>
          <p:nvPr/>
        </p:nvGrpSpPr>
        <p:grpSpPr>
          <a:xfrm>
            <a:off x="980812" y="1828697"/>
            <a:ext cx="9975210" cy="1325564"/>
            <a:chOff x="1196835" y="1885839"/>
            <a:chExt cx="3919993" cy="4134678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0B2E63E-9510-4E90-B878-DE9DE6EBAFA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B677F0E-E8A3-42A7-92FB-D19B7F7D169F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1314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~]#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mkdir</a:t>
              </a:r>
              <a:r>
                <a:rPr lang="ko-KR" altLang="en-US" sz="1100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homework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~]# cd homework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~]# </a:t>
              </a:r>
              <a:r>
                <a:rPr lang="da-DK" altLang="ko-KR" sz="1100" dirty="0">
                  <a:solidFill>
                    <a:schemeClr val="accent5">
                      <a:lumMod val="75000"/>
                    </a:schemeClr>
                  </a:solidFill>
                </a:rPr>
                <a:t>wget http://archive.routeviews.org/bgpdata/2014.12/UPDATES/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~]# cat index.html | grep updates | awk -F "\"" '{print $8}' | grep 2014122[234] &gt; download_list.txt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~]# for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fn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in $(cat download_list.txt) ; do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wget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"http://archive.routeviews.org/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bgpdata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/2014.12/UPDATES/$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fn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" ; done</a:t>
              </a:r>
              <a:endParaRPr lang="en-US" altLang="ko-KR" sz="1100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A987CAF-BC37-4D65-B5CA-C556ED38F876}"/>
              </a:ext>
            </a:extLst>
          </p:cNvPr>
          <p:cNvGrpSpPr/>
          <p:nvPr/>
        </p:nvGrpSpPr>
        <p:grpSpPr>
          <a:xfrm>
            <a:off x="980812" y="4227025"/>
            <a:ext cx="9975210" cy="1994161"/>
            <a:chOff x="1196835" y="1885839"/>
            <a:chExt cx="3919993" cy="4634455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7F3AE950-6BAC-4332-A29E-CDADBD716D50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FD4747-D734-4DB8-9232-3F5D5FCA9AC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4634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~]#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bgpdump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-m updates.20141222.0000.bz2 | head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~]#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bgpdump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-m updates.20141222.0000.bz2 | awk -F "|" '{print $3}’ | head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~]#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bgpdump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-m updates.20141222.0000.bz2 | awk -F "|" '{print $3}' | sort |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uniq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-c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~]#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bgpdump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-m updates.20141222.0000.bz2 | awk -F "|" '{print $3}' | sort |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uniq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-c | sed 'N;s/\n/ /'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~]# for f in *.bz2 ; do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ts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=`echo ${f:8:8}` ;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br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=`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bgpdump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-m $f | awk -F "|" '{print $3}' | sort |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uniq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-c | sed 'N;s/\n/,/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g;s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/A//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g;s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/W//g'`  ; echo -e "$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ts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" ",$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br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" &gt;&gt;result.csv; done</a:t>
              </a:r>
              <a:endParaRPr lang="en-US" altLang="ko-KR" sz="1100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E985694-C06E-4964-9C06-A3F5DBFF1AE6}"/>
              </a:ext>
            </a:extLst>
          </p:cNvPr>
          <p:cNvSpPr txBox="1"/>
          <p:nvPr/>
        </p:nvSpPr>
        <p:spPr>
          <a:xfrm>
            <a:off x="980812" y="3567793"/>
            <a:ext cx="982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목표 </a:t>
            </a:r>
            <a:r>
              <a:rPr lang="en-US" altLang="ko-KR" dirty="0"/>
              <a:t>: </a:t>
            </a:r>
            <a:r>
              <a:rPr lang="ko-KR" altLang="en-US" dirty="0"/>
              <a:t>파일에서 </a:t>
            </a:r>
            <a:r>
              <a:rPr lang="en-US" altLang="ko-KR" dirty="0"/>
              <a:t>A(</a:t>
            </a:r>
            <a:r>
              <a:rPr lang="en-US" altLang="ko-KR" dirty="0">
                <a:effectLst/>
              </a:rPr>
              <a:t>announcement</a:t>
            </a:r>
            <a:r>
              <a:rPr lang="en-US" altLang="ko-KR" dirty="0"/>
              <a:t>), W(</a:t>
            </a:r>
            <a:r>
              <a:rPr lang="en-US" altLang="ko-KR" dirty="0">
                <a:effectLst/>
              </a:rPr>
              <a:t>withdrawal</a:t>
            </a:r>
            <a:r>
              <a:rPr lang="en-US" altLang="ko-KR" dirty="0"/>
              <a:t>) </a:t>
            </a:r>
            <a:r>
              <a:rPr lang="ko-KR" altLang="en-US" dirty="0"/>
              <a:t>가 몇 개인지 추출</a:t>
            </a:r>
          </a:p>
        </p:txBody>
      </p:sp>
    </p:spTree>
    <p:extLst>
      <p:ext uri="{BB962C8B-B14F-4D97-AF65-F5344CB8AC3E}">
        <p14:creationId xmlns:p14="http://schemas.microsoft.com/office/powerpoint/2010/main" val="153793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/Theory/T17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 err="1"/>
              <a:t>소니피쳐스</a:t>
            </a:r>
            <a:r>
              <a:rPr lang="ko-KR" altLang="en-US" dirty="0"/>
              <a:t> 사고 분석</a:t>
            </a:r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4652B0E1-CB03-4BD0-A28F-C21D5514A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716" y="1765476"/>
            <a:ext cx="6684507" cy="9463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C1D4C5B-2DB0-4BE7-8539-C660CB54CB5A}"/>
              </a:ext>
            </a:extLst>
          </p:cNvPr>
          <p:cNvSpPr txBox="1"/>
          <p:nvPr/>
        </p:nvSpPr>
        <p:spPr>
          <a:xfrm>
            <a:off x="970579" y="1854986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한겨레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C397274-3EFF-4DFC-A1C6-95F242B57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579" y="2472433"/>
            <a:ext cx="5447683" cy="39854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DC724BC-9CF7-4D15-8312-29A129827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004" y="3058573"/>
            <a:ext cx="5337401" cy="28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16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/Theory/T17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 err="1"/>
              <a:t>소니피쳐스</a:t>
            </a:r>
            <a:r>
              <a:rPr lang="ko-KR" altLang="en-US" dirty="0"/>
              <a:t> 사고 분석</a:t>
            </a:r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실행 단추: 문서 10">
            <a:hlinkClick r:id="rId2" action="ppaction://hlinkfile"/>
            <a:extLst>
              <a:ext uri="{FF2B5EF4-FFF2-40B4-BE49-F238E27FC236}">
                <a16:creationId xmlns:a16="http://schemas.microsoft.com/office/drawing/2014/main" id="{0A87003F-377E-45E5-98F2-AA7335F1F4FF}"/>
              </a:ext>
            </a:extLst>
          </p:cNvPr>
          <p:cNvSpPr/>
          <p:nvPr/>
        </p:nvSpPr>
        <p:spPr>
          <a:xfrm>
            <a:off x="997299" y="1979578"/>
            <a:ext cx="520535" cy="513608"/>
          </a:xfrm>
          <a:prstGeom prst="actionButton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AB709CD-6627-4EE0-88F3-83C172B18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940" y="1812334"/>
            <a:ext cx="7022120" cy="4545793"/>
          </a:xfrm>
          <a:prstGeom prst="rect">
            <a:avLst/>
          </a:prstGeom>
        </p:spPr>
      </p:pic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23D94D94-2565-4FD6-B505-503FE0CA8383}"/>
              </a:ext>
            </a:extLst>
          </p:cNvPr>
          <p:cNvSpPr txBox="1"/>
          <p:nvPr/>
        </p:nvSpPr>
        <p:spPr>
          <a:xfrm>
            <a:off x="351064" y="2865664"/>
            <a:ext cx="378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https://bgp.he.net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4B80D6-2AA4-4F3C-900D-0DDF834075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1140" y="4665889"/>
            <a:ext cx="447675" cy="2857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F3FC51D-6A72-4563-AF87-6C85B3B3D0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7639" y="4085230"/>
            <a:ext cx="438150" cy="2381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D63999B-0989-4F27-95CE-7F4DF7DB7B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9494" y="5034643"/>
            <a:ext cx="4667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96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/Theory/T17 </a:t>
            </a:r>
            <a:br>
              <a:rPr lang="en-US" altLang="ko-KR" dirty="0"/>
            </a:br>
            <a:r>
              <a:rPr lang="en-US" altLang="ko-KR" dirty="0"/>
              <a:t> BGP</a:t>
            </a:r>
            <a:r>
              <a:rPr lang="ko-KR" altLang="en-US" dirty="0"/>
              <a:t> 프로토콜</a:t>
            </a:r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hlinkClick r:id="rId2"/>
            <a:extLst>
              <a:ext uri="{FF2B5EF4-FFF2-40B4-BE49-F238E27FC236}">
                <a16:creationId xmlns:a16="http://schemas.microsoft.com/office/drawing/2014/main" id="{23D94D94-2565-4FD6-B505-503FE0CA8383}"/>
              </a:ext>
            </a:extLst>
          </p:cNvPr>
          <p:cNvSpPr txBox="1"/>
          <p:nvPr/>
        </p:nvSpPr>
        <p:spPr>
          <a:xfrm>
            <a:off x="838200" y="5600475"/>
            <a:ext cx="10184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목적지 네트워크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(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다른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AS)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까지 거쳐야하는 경로의 </a:t>
            </a:r>
            <a:endParaRPr lang="en-US" altLang="ko-KR" b="0" i="0" dirty="0">
              <a:solidFill>
                <a:srgbClr val="202124"/>
              </a:solidFill>
              <a:effectLst/>
              <a:latin typeface="Apple SD Gothic Neo"/>
            </a:endParaRPr>
          </a:p>
          <a:p>
            <a:pPr algn="ctr"/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도달 가능성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(Network Reachability)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을 확인하고 알리는 </a:t>
            </a:r>
            <a:r>
              <a:rPr lang="ko-KR" altLang="en-US" b="1" i="0" dirty="0">
                <a:solidFill>
                  <a:srgbClr val="202124"/>
                </a:solidFill>
                <a:effectLst/>
                <a:latin typeface="Apple SD Gothic Neo"/>
              </a:rPr>
              <a:t>프로토콜</a:t>
            </a:r>
            <a:endParaRPr lang="ko-KR" altLang="en-US" dirty="0"/>
          </a:p>
        </p:txBody>
      </p:sp>
      <p:pic>
        <p:nvPicPr>
          <p:cNvPr id="2050" name="Picture 2" descr="인터넷/라우팅 프로토콜 (RIP/OSPF/BGP)">
            <a:extLst>
              <a:ext uri="{FF2B5EF4-FFF2-40B4-BE49-F238E27FC236}">
                <a16:creationId xmlns:a16="http://schemas.microsoft.com/office/drawing/2014/main" id="{6FD6B59F-4A2A-49A0-B552-3F6A1D72E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697" y="1955035"/>
            <a:ext cx="6358856" cy="315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067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/Theory/T17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 err="1"/>
              <a:t>소니피쳐스</a:t>
            </a:r>
            <a:r>
              <a:rPr lang="ko-KR" altLang="en-US" dirty="0"/>
              <a:t> 사고 분석</a:t>
            </a:r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hlinkClick r:id="rId2"/>
            <a:extLst>
              <a:ext uri="{FF2B5EF4-FFF2-40B4-BE49-F238E27FC236}">
                <a16:creationId xmlns:a16="http://schemas.microsoft.com/office/drawing/2014/main" id="{23D94D94-2565-4FD6-B505-503FE0CA8383}"/>
              </a:ext>
            </a:extLst>
          </p:cNvPr>
          <p:cNvSpPr txBox="1"/>
          <p:nvPr/>
        </p:nvSpPr>
        <p:spPr>
          <a:xfrm>
            <a:off x="709321" y="1921912"/>
            <a:ext cx="448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http://archive.routeviews.org/bgpdata/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15934D-A3C0-49D9-8AC6-54DAC282AB02}"/>
              </a:ext>
            </a:extLst>
          </p:cNvPr>
          <p:cNvSpPr txBox="1"/>
          <p:nvPr/>
        </p:nvSpPr>
        <p:spPr>
          <a:xfrm>
            <a:off x="7405470" y="5292213"/>
            <a:ext cx="3389974" cy="433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/>
              <a:t>br</a:t>
            </a:r>
            <a:r>
              <a:rPr lang="en-US" altLang="ko-KR" sz="1600" b="1" dirty="0"/>
              <a:t>=`bgpdump -m $f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E3CA4F-E852-4EA6-B0A4-2F45CBB232C5}"/>
              </a:ext>
            </a:extLst>
          </p:cNvPr>
          <p:cNvSpPr txBox="1"/>
          <p:nvPr/>
        </p:nvSpPr>
        <p:spPr>
          <a:xfrm>
            <a:off x="2485591" y="3105179"/>
            <a:ext cx="3389974" cy="433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| grep 131279</a:t>
            </a:r>
            <a:endParaRPr lang="ko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C2C4D5-AA42-40C5-8288-8FFCCCD6DAAC}"/>
              </a:ext>
            </a:extLst>
          </p:cNvPr>
          <p:cNvSpPr txBox="1"/>
          <p:nvPr/>
        </p:nvSpPr>
        <p:spPr>
          <a:xfrm>
            <a:off x="1050933" y="4717311"/>
            <a:ext cx="3389974" cy="433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| awk -F "|" '{print $3}'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443BA4-B047-405C-8DE5-2A26A4095CEB}"/>
              </a:ext>
            </a:extLst>
          </p:cNvPr>
          <p:cNvSpPr txBox="1"/>
          <p:nvPr/>
        </p:nvSpPr>
        <p:spPr>
          <a:xfrm>
            <a:off x="3064790" y="5665253"/>
            <a:ext cx="3389974" cy="433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| sort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453A1C-4013-4D8A-B265-A9928EFA27AE}"/>
              </a:ext>
            </a:extLst>
          </p:cNvPr>
          <p:cNvSpPr txBox="1"/>
          <p:nvPr/>
        </p:nvSpPr>
        <p:spPr>
          <a:xfrm>
            <a:off x="5192486" y="4497765"/>
            <a:ext cx="3389974" cy="433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| uniq -c</a:t>
            </a:r>
            <a:endParaRPr lang="ko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CE8BA6-EB4E-466B-8207-2BA2A4125C5C}"/>
              </a:ext>
            </a:extLst>
          </p:cNvPr>
          <p:cNvSpPr txBox="1"/>
          <p:nvPr/>
        </p:nvSpPr>
        <p:spPr>
          <a:xfrm>
            <a:off x="6014819" y="3105179"/>
            <a:ext cx="3389974" cy="433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&gt;&gt;../result.csv</a:t>
            </a:r>
            <a:endParaRPr lang="ko-KR" alt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295DD6-61B5-4273-8360-FE1BC1798821}"/>
              </a:ext>
            </a:extLst>
          </p:cNvPr>
          <p:cNvSpPr txBox="1"/>
          <p:nvPr/>
        </p:nvSpPr>
        <p:spPr>
          <a:xfrm>
            <a:off x="8077662" y="3745197"/>
            <a:ext cx="3389974" cy="433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| sed 'N;s/\n/ /'`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9B47F9-801E-4BC0-8B53-830697A475F5}"/>
              </a:ext>
            </a:extLst>
          </p:cNvPr>
          <p:cNvSpPr txBox="1"/>
          <p:nvPr/>
        </p:nvSpPr>
        <p:spPr>
          <a:xfrm>
            <a:off x="5059136" y="1921912"/>
            <a:ext cx="537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=&gt;  2014/12/23   </a:t>
            </a:r>
            <a:r>
              <a:rPr lang="en-US" altLang="ko-KR" dirty="0"/>
              <a:t>BGP log</a:t>
            </a:r>
            <a:r>
              <a:rPr lang="ko-KR" altLang="en-US" dirty="0"/>
              <a:t> </a:t>
            </a:r>
            <a:r>
              <a:rPr lang="en-US" altLang="ko-KR" dirty="0"/>
              <a:t>download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398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/Theory/T17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국방사이버보안</a:t>
            </a:r>
            <a:r>
              <a:rPr lang="en-US" altLang="ko-KR"/>
              <a:t>_</a:t>
            </a:r>
            <a:r>
              <a:rPr lang="ko-KR" altLang="en-US" dirty="0"/>
              <a:t>기말과제</a:t>
            </a:r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D7396CDB-F4E0-470C-96D7-873BE475D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23" y="1921912"/>
            <a:ext cx="5403718" cy="35943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674A5C1-0BF3-42AF-BF48-239620DF6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795" y="1732881"/>
            <a:ext cx="5555610" cy="43717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869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/Environ/WSLOfflinePackageInstall</a:t>
            </a:r>
            <a:br>
              <a:rPr lang="en-US" altLang="ko-KR" dirty="0"/>
            </a:br>
            <a:r>
              <a:rPr lang="en-US" altLang="ko-KR" dirty="0"/>
              <a:t>  WSL </a:t>
            </a:r>
            <a:r>
              <a:rPr lang="ko-KR" altLang="en-US" dirty="0"/>
              <a:t>패키지 오프라인 설치</a:t>
            </a:r>
            <a:r>
              <a:rPr lang="en-US" altLang="ko-KR" dirty="0"/>
              <a:t>(bgpdump)</a:t>
            </a:r>
            <a:endParaRPr lang="ko-KR" altLang="en-US" dirty="0"/>
          </a:p>
        </p:txBody>
      </p:sp>
      <p:sp>
        <p:nvSpPr>
          <p:cNvPr id="6" name="화살표: 오른쪽 5">
            <a:hlinkClick r:id="" action="ppaction://noaction"/>
            <a:extLst>
              <a:ext uri="{FF2B5EF4-FFF2-40B4-BE49-F238E27FC236}">
                <a16:creationId xmlns:a16="http://schemas.microsoft.com/office/drawing/2014/main" id="{4FC50651-2C6F-4788-A633-D599E0DF15A7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156810-6881-42B6-805F-00802E79A2AB}"/>
              </a:ext>
            </a:extLst>
          </p:cNvPr>
          <p:cNvSpPr txBox="1">
            <a:spLocks/>
          </p:cNvSpPr>
          <p:nvPr/>
        </p:nvSpPr>
        <p:spPr>
          <a:xfrm>
            <a:off x="392122" y="1846728"/>
            <a:ext cx="5616792" cy="4642269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 marL="228600" indent="-228600">
              <a:lnSpc>
                <a:spcPct val="140000"/>
              </a:lnSpc>
              <a:buAutoNum type="arabicPeriod"/>
            </a:pPr>
            <a:r>
              <a:rPr lang="en-US" altLang="ko-KR" sz="1000" dirty="0">
                <a:hlinkClick r:id="rId2"/>
              </a:rPr>
              <a:t>http://archive.ubuntu.com</a:t>
            </a:r>
            <a:r>
              <a:rPr lang="en-US" altLang="ko-KR" sz="1000" dirty="0"/>
              <a:t> </a:t>
            </a:r>
            <a:r>
              <a:rPr lang="ko-KR" altLang="en-US" sz="1000" dirty="0"/>
              <a:t>에서</a:t>
            </a:r>
            <a:r>
              <a:rPr lang="en-US" altLang="ko-KR" sz="1000" dirty="0"/>
              <a:t>, </a:t>
            </a:r>
            <a:r>
              <a:rPr lang="ko-KR" altLang="en-US" sz="1000" dirty="0"/>
              <a:t>원하는 패키지를 다운받는다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 </a:t>
            </a:r>
            <a:r>
              <a:rPr lang="ko-KR" altLang="en-US" sz="1000" dirty="0"/>
              <a:t>본 예시는 </a:t>
            </a:r>
            <a:r>
              <a:rPr lang="en-US" altLang="ko-KR" sz="1000" dirty="0"/>
              <a:t>bgpdump </a:t>
            </a:r>
            <a:r>
              <a:rPr lang="ko-KR" altLang="en-US" sz="1000" dirty="0"/>
              <a:t>이므로</a:t>
            </a:r>
            <a:r>
              <a:rPr lang="en-US" altLang="ko-KR" sz="1000" dirty="0"/>
              <a:t>, </a:t>
            </a:r>
          </a:p>
          <a:p>
            <a:pPr>
              <a:lnSpc>
                <a:spcPct val="140000"/>
              </a:lnSpc>
            </a:pPr>
            <a:r>
              <a:rPr lang="en-US" altLang="ko-KR" sz="1000" dirty="0">
                <a:hlinkClick r:id="rId3"/>
              </a:rPr>
              <a:t>http://archive.ubuntu.com/ubuntu/pool/universe/b/bgpdump/</a:t>
            </a:r>
            <a:r>
              <a:rPr lang="en-US" altLang="ko-KR" sz="1000" dirty="0"/>
              <a:t> </a:t>
            </a:r>
            <a:r>
              <a:rPr lang="ko-KR" altLang="en-US" sz="1000" dirty="0"/>
              <a:t>로 이동하여</a:t>
            </a:r>
            <a:r>
              <a:rPr lang="en-US" altLang="ko-KR" sz="1000" dirty="0"/>
              <a:t>,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bgpdump_1.6.0-2_amd64.deb </a:t>
            </a:r>
            <a:r>
              <a:rPr lang="ko-KR" altLang="en-US" sz="1000" dirty="0"/>
              <a:t>를 다운로드한다</a:t>
            </a:r>
            <a:r>
              <a:rPr lang="en-US" altLang="ko-KR" sz="10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B6A471-4799-492F-A15C-86BFC0061B2C}"/>
              </a:ext>
            </a:extLst>
          </p:cNvPr>
          <p:cNvSpPr txBox="1">
            <a:spLocks/>
          </p:cNvSpPr>
          <p:nvPr/>
        </p:nvSpPr>
        <p:spPr>
          <a:xfrm>
            <a:off x="6183085" y="1846728"/>
            <a:ext cx="5616792" cy="4642269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2. </a:t>
            </a:r>
            <a:r>
              <a:rPr lang="ko-KR" altLang="en-US" sz="1000" dirty="0"/>
              <a:t>우분투에서</a:t>
            </a:r>
            <a:r>
              <a:rPr lang="en-US" altLang="ko-KR" sz="1000" dirty="0"/>
              <a:t>, </a:t>
            </a:r>
            <a:r>
              <a:rPr lang="ko-KR" altLang="en-US" sz="1000" dirty="0"/>
              <a:t>패키지를</a:t>
            </a:r>
            <a:r>
              <a:rPr lang="en-US" altLang="ko-KR" sz="1000" dirty="0"/>
              <a:t> </a:t>
            </a:r>
            <a:r>
              <a:rPr lang="ko-KR" altLang="en-US" sz="1000" dirty="0"/>
              <a:t>다운로드한 경로에 </a:t>
            </a:r>
            <a:r>
              <a:rPr lang="en-US" altLang="ko-KR" sz="1000" dirty="0"/>
              <a:t>ls </a:t>
            </a:r>
            <a:r>
              <a:rPr lang="ko-KR" altLang="en-US" sz="1000" dirty="0"/>
              <a:t>를 이용하여 들어간다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3. </a:t>
            </a:r>
            <a:r>
              <a:rPr lang="ko-KR" altLang="en-US" sz="1000" dirty="0"/>
              <a:t>다음 명령어를 입력하여 </a:t>
            </a:r>
            <a:r>
              <a:rPr lang="en-US" altLang="ko-KR" sz="1000" dirty="0"/>
              <a:t>bgpdump </a:t>
            </a:r>
            <a:r>
              <a:rPr lang="ko-KR" altLang="en-US" sz="1000" dirty="0"/>
              <a:t>를 설치한다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dirty="0" err="1">
                <a:solidFill>
                  <a:srgbClr val="00B050"/>
                </a:solidFill>
              </a:rPr>
              <a:t>sudo</a:t>
            </a:r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en-US" altLang="ko-KR" sz="1000" dirty="0" err="1">
                <a:solidFill>
                  <a:srgbClr val="00B050"/>
                </a:solidFill>
              </a:rPr>
              <a:t>dpkg</a:t>
            </a:r>
            <a:r>
              <a:rPr lang="en-US" altLang="ko-KR" sz="1000" dirty="0">
                <a:solidFill>
                  <a:srgbClr val="00B050"/>
                </a:solidFill>
              </a:rPr>
              <a:t> –</a:t>
            </a:r>
            <a:r>
              <a:rPr lang="en-US" altLang="ko-KR" sz="1000" dirty="0" err="1">
                <a:solidFill>
                  <a:srgbClr val="00B050"/>
                </a:solidFill>
              </a:rPr>
              <a:t>i</a:t>
            </a:r>
            <a:r>
              <a:rPr lang="en-US" altLang="ko-KR" sz="1000" dirty="0">
                <a:solidFill>
                  <a:srgbClr val="00B050"/>
                </a:solidFill>
              </a:rPr>
              <a:t> bgpdump_1.6.0-2_amd64.deb </a:t>
            </a: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ko-KR" sz="1000" dirty="0"/>
              <a:t>4. bgpdump </a:t>
            </a:r>
            <a:r>
              <a:rPr lang="ko-KR" altLang="en-US" sz="1000" dirty="0"/>
              <a:t>를 쳐서 잘 설치되었는지 확인한다</a:t>
            </a:r>
            <a:r>
              <a:rPr lang="en-US" altLang="ko-KR" sz="1000" dirty="0"/>
              <a:t>.</a:t>
            </a:r>
            <a:endParaRPr lang="en-US" altLang="ko-KR" sz="1000" dirty="0">
              <a:solidFill>
                <a:srgbClr val="00B050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FE2EDA8-D8B8-4978-A34B-FB3E864741B4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14ED62BE-78F1-42F1-877D-81A91F71D7C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E7B1C2B-0210-4299-9D18-81E4FAD9888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0" name="화살표: 오른쪽 19">
              <a:hlinkClick r:id="" action="ppaction://noaction"/>
              <a:extLst>
                <a:ext uri="{FF2B5EF4-FFF2-40B4-BE49-F238E27FC236}">
                  <a16:creationId xmlns:a16="http://schemas.microsoft.com/office/drawing/2014/main" id="{72BC4D30-220C-4E9E-937D-E15AAE54B93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4E85FC0-5988-40D3-8C94-2A8E8FB1FE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339" b="23775"/>
          <a:stretch/>
        </p:blipFill>
        <p:spPr>
          <a:xfrm>
            <a:off x="580444" y="2960670"/>
            <a:ext cx="5214695" cy="33009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7D2DB8D-0520-4571-9BA4-79C619B560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4260" y="2295367"/>
            <a:ext cx="4467849" cy="11336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991284A-478D-4947-B442-937A0ED203C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4208" b="14939"/>
          <a:stretch/>
        </p:blipFill>
        <p:spPr>
          <a:xfrm>
            <a:off x="6349714" y="3585040"/>
            <a:ext cx="5283534" cy="17826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D746132-1C59-4018-A365-FDC5875DB9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2754" y="4506005"/>
            <a:ext cx="5457453" cy="7804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B67231E-263B-4912-970C-EA6E9A018E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2754" y="5800703"/>
            <a:ext cx="5282272" cy="57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242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/Theory/T2/27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awk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문장 중 특정 단어로의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split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821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~]# vi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awk</a:t>
              </a:r>
              <a:r>
                <a:rPr lang="en-US" altLang="ko-KR" sz="1100" err="1">
                  <a:solidFill>
                    <a:srgbClr val="2E75B6"/>
                  </a:solidFill>
                </a:rPr>
                <a:t>_</a:t>
              </a:r>
              <a:r>
                <a:rPr lang="en-US" altLang="ko-KR" sz="1100">
                  <a:solidFill>
                    <a:srgbClr val="2E75B6"/>
                  </a:solidFill>
                </a:rPr>
                <a:t>test.txt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ko-KR" altLang="en-US" sz="1100" dirty="0">
                  <a:solidFill>
                    <a:srgbClr val="2E75B6"/>
                  </a:solidFill>
                </a:rPr>
                <a:t>영희</a:t>
              </a:r>
              <a:r>
                <a:rPr lang="en-US" altLang="ko-KR" sz="1100" dirty="0">
                  <a:solidFill>
                    <a:srgbClr val="2E75B6"/>
                  </a:solidFill>
                </a:rPr>
                <a:t>:165:1</a:t>
              </a:r>
              <a:r>
                <a:rPr lang="ko-KR" altLang="en-US" sz="1100" dirty="0">
                  <a:solidFill>
                    <a:srgbClr val="2E75B6"/>
                  </a:solidFill>
                </a:rPr>
                <a:t>분반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>
                  <a:solidFill>
                    <a:srgbClr val="2E75B6"/>
                  </a:solidFill>
                </a:rPr>
                <a:t>철수</a:t>
              </a:r>
              <a:r>
                <a:rPr lang="en-US" altLang="ko-KR" sz="1100" dirty="0">
                  <a:solidFill>
                    <a:srgbClr val="2E75B6"/>
                  </a:solidFill>
                </a:rPr>
                <a:t>:168:3</a:t>
              </a:r>
              <a:r>
                <a:rPr lang="ko-KR" altLang="en-US" sz="1100" dirty="0">
                  <a:solidFill>
                    <a:srgbClr val="2E75B6"/>
                  </a:solidFill>
                </a:rPr>
                <a:t>분반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>
                  <a:solidFill>
                    <a:srgbClr val="2E75B6"/>
                  </a:solidFill>
                </a:rPr>
                <a:t>범수</a:t>
              </a:r>
              <a:r>
                <a:rPr lang="en-US" altLang="ko-KR" sz="1100" dirty="0">
                  <a:solidFill>
                    <a:srgbClr val="2E75B6"/>
                  </a:solidFill>
                </a:rPr>
                <a:t>:178:2</a:t>
              </a:r>
              <a:r>
                <a:rPr lang="ko-KR" altLang="en-US" sz="1100" dirty="0">
                  <a:solidFill>
                    <a:srgbClr val="2E75B6"/>
                  </a:solidFill>
                </a:rPr>
                <a:t>분반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>
                  <a:solidFill>
                    <a:srgbClr val="2E75B6"/>
                  </a:solidFill>
                </a:rPr>
                <a:t>기범</a:t>
              </a:r>
              <a:r>
                <a:rPr lang="en-US" altLang="ko-KR" sz="1100" dirty="0">
                  <a:solidFill>
                    <a:srgbClr val="2E75B6"/>
                  </a:solidFill>
                </a:rPr>
                <a:t>:175:3</a:t>
              </a:r>
              <a:r>
                <a:rPr lang="ko-KR" altLang="en-US" sz="1100" dirty="0">
                  <a:solidFill>
                    <a:srgbClr val="2E75B6"/>
                  </a:solidFill>
                </a:rPr>
                <a:t>분반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>
                  <a:solidFill>
                    <a:srgbClr val="2E75B6"/>
                  </a:solidFill>
                </a:rPr>
                <a:t>현덕</a:t>
              </a:r>
              <a:r>
                <a:rPr lang="en-US" altLang="ko-KR" sz="1100" dirty="0">
                  <a:solidFill>
                    <a:srgbClr val="2E75B6"/>
                  </a:solidFill>
                </a:rPr>
                <a:t>:175:2</a:t>
              </a:r>
              <a:r>
                <a:rPr lang="ko-KR" altLang="en-US" sz="1100" dirty="0">
                  <a:solidFill>
                    <a:srgbClr val="2E75B6"/>
                  </a:solidFill>
                </a:rPr>
                <a:t>분반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>
                  <a:solidFill>
                    <a:srgbClr val="2E75B6"/>
                  </a:solidFill>
                </a:rPr>
                <a:t>예은</a:t>
              </a:r>
              <a:r>
                <a:rPr lang="en-US" altLang="ko-KR" sz="1100" dirty="0">
                  <a:solidFill>
                    <a:srgbClr val="2E75B6"/>
                  </a:solidFill>
                </a:rPr>
                <a:t>:166:1</a:t>
              </a:r>
              <a:r>
                <a:rPr lang="ko-KR" altLang="en-US" sz="1100" dirty="0">
                  <a:solidFill>
                    <a:srgbClr val="2E75B6"/>
                  </a:solidFill>
                </a:rPr>
                <a:t>분반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>
                  <a:solidFill>
                    <a:srgbClr val="2E75B6"/>
                  </a:solidFill>
                </a:rPr>
                <a:t>지훈</a:t>
              </a:r>
              <a:r>
                <a:rPr lang="en-US" altLang="ko-KR" sz="1100" dirty="0">
                  <a:solidFill>
                    <a:srgbClr val="2E75B6"/>
                  </a:solidFill>
                </a:rPr>
                <a:t>:178:2</a:t>
              </a:r>
              <a:r>
                <a:rPr lang="ko-KR" altLang="en-US" sz="1100" dirty="0">
                  <a:solidFill>
                    <a:srgbClr val="2E75B6"/>
                  </a:solidFill>
                </a:rPr>
                <a:t>분반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>
                  <a:solidFill>
                    <a:srgbClr val="2E75B6"/>
                  </a:solidFill>
                </a:rPr>
                <a:t>용범</a:t>
              </a:r>
              <a:r>
                <a:rPr lang="en-US" altLang="ko-KR" sz="1100" dirty="0">
                  <a:solidFill>
                    <a:srgbClr val="2E75B6"/>
                  </a:solidFill>
                </a:rPr>
                <a:t>:175:2</a:t>
              </a:r>
              <a:r>
                <a:rPr lang="ko-KR" altLang="en-US" sz="1100" dirty="0">
                  <a:solidFill>
                    <a:srgbClr val="2E75B6"/>
                  </a:solidFill>
                </a:rPr>
                <a:t>분반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: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wq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~]# cat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awk</a:t>
              </a:r>
              <a:r>
                <a:rPr lang="en-US" altLang="ko-KR" sz="1100" err="1">
                  <a:solidFill>
                    <a:srgbClr val="2E75B6"/>
                  </a:solidFill>
                </a:rPr>
                <a:t>_</a:t>
              </a:r>
              <a:r>
                <a:rPr lang="en-US" altLang="ko-KR" sz="1100">
                  <a:solidFill>
                    <a:srgbClr val="2E75B6"/>
                  </a:solidFill>
                </a:rPr>
                <a:t>test.txt </a:t>
              </a:r>
              <a:r>
                <a:rPr lang="en-US" altLang="ko-KR" sz="1100" dirty="0">
                  <a:solidFill>
                    <a:srgbClr val="2E75B6"/>
                  </a:solidFill>
                </a:rPr>
                <a:t>| awk -F ":" '{print $1}’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~]# cat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awk</a:t>
              </a:r>
              <a:r>
                <a:rPr lang="en-US" altLang="ko-KR" sz="1100" err="1">
                  <a:solidFill>
                    <a:srgbClr val="2E75B6"/>
                  </a:solidFill>
                </a:rPr>
                <a:t>_</a:t>
              </a:r>
              <a:r>
                <a:rPr lang="en-US" altLang="ko-KR" sz="1100">
                  <a:solidFill>
                    <a:srgbClr val="2E75B6"/>
                  </a:solidFill>
                </a:rPr>
                <a:t>test.txt </a:t>
              </a:r>
              <a:r>
                <a:rPr lang="en-US" altLang="ko-KR" sz="1100" dirty="0">
                  <a:solidFill>
                    <a:srgbClr val="2E75B6"/>
                  </a:solidFill>
                </a:rPr>
                <a:t>| awk -F ":" '{print $2}’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~]# cat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awk</a:t>
              </a:r>
              <a:r>
                <a:rPr lang="en-US" altLang="ko-KR" sz="1100" err="1">
                  <a:solidFill>
                    <a:srgbClr val="2E75B6"/>
                  </a:solidFill>
                </a:rPr>
                <a:t>_</a:t>
              </a:r>
              <a:r>
                <a:rPr lang="en-US" altLang="ko-KR" sz="1100">
                  <a:solidFill>
                    <a:srgbClr val="2E75B6"/>
                  </a:solidFill>
                </a:rPr>
                <a:t>test.txt </a:t>
              </a:r>
              <a:r>
                <a:rPr lang="en-US" altLang="ko-KR" sz="1100" dirty="0">
                  <a:solidFill>
                    <a:srgbClr val="2E75B6"/>
                  </a:solidFill>
                </a:rPr>
                <a:t>| awk -F ":" '{print $3}’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''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" action="ppaction://noaction"/>
            <a:extLst>
              <a:ext uri="{FF2B5EF4-FFF2-40B4-BE49-F238E27FC236}">
                <a16:creationId xmlns:a16="http://schemas.microsoft.com/office/drawing/2014/main" id="{78E894EA-CB3A-417A-BB90-6C11026537F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1386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/Theory/T2/28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sort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정렬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1838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~]# cat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awk_test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| awk -F ":" '{print $2}' | sort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~]# cat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awk_test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| sort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~]# cat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awk_test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| sort -t: -k1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~]# cat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awk_test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| sort -t: -k3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~]# cat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awk_test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| sort -t: -k2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~]# cat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awk_test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| sort -t: -k2 -r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" action="ppaction://noaction"/>
            <a:extLst>
              <a:ext uri="{FF2B5EF4-FFF2-40B4-BE49-F238E27FC236}">
                <a16:creationId xmlns:a16="http://schemas.microsoft.com/office/drawing/2014/main" id="{78E894EA-CB3A-417A-BB90-6C11026537F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2825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1056</Words>
  <Application>Microsoft Office PowerPoint</Application>
  <PresentationFormat>와이드스크린</PresentationFormat>
  <Paragraphs>107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Apple SD Gothic Neo</vt:lpstr>
      <vt:lpstr>맑은 고딕</vt:lpstr>
      <vt:lpstr>함초롬바탕</vt:lpstr>
      <vt:lpstr>Arial</vt:lpstr>
      <vt:lpstr>Office 테마</vt:lpstr>
      <vt:lpstr>국방 사이버 보안</vt:lpstr>
      <vt:lpstr>/Theory/T17   소니피쳐스 사고 분석</vt:lpstr>
      <vt:lpstr>/Theory/T17   소니피쳐스 사고 분석</vt:lpstr>
      <vt:lpstr>/Theory/T17   BGP 프로토콜</vt:lpstr>
      <vt:lpstr>/Theory/T17   소니피쳐스 사고 분석</vt:lpstr>
      <vt:lpstr>/Theory/T17   국방사이버보안_기말과제</vt:lpstr>
      <vt:lpstr>/Environ/WSLOfflinePackageInstall   WSL 패키지 오프라인 설치(bgpdump)</vt:lpstr>
      <vt:lpstr>/Theory/T2/27  # awk : 문장 중 특정 단어로의 split</vt:lpstr>
      <vt:lpstr>/Theory/T2/28  # sort : 정렬</vt:lpstr>
      <vt:lpstr>/Theory/T2/29  # uniq : 중복이 없는 sort</vt:lpstr>
      <vt:lpstr>/Theory/T2/30  # sed : 비대화형 편집기</vt:lpstr>
      <vt:lpstr>/Theory/T17   소니피쳐스 사고 분석 – 데이터 다운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국방 사이버 보안</dc:title>
  <dc:creator>도우</dc:creator>
  <cp:lastModifiedBy>백 도우</cp:lastModifiedBy>
  <cp:revision>13</cp:revision>
  <dcterms:created xsi:type="dcterms:W3CDTF">2022-02-20T11:27:45Z</dcterms:created>
  <dcterms:modified xsi:type="dcterms:W3CDTF">2022-04-19T23:59:36Z</dcterms:modified>
</cp:coreProperties>
</file>