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20" r:id="rId3"/>
    <p:sldId id="621" r:id="rId4"/>
    <p:sldId id="623" r:id="rId5"/>
    <p:sldId id="622" r:id="rId6"/>
    <p:sldId id="624" r:id="rId7"/>
    <p:sldId id="627" r:id="rId8"/>
    <p:sldId id="626" r:id="rId9"/>
    <p:sldId id="697" r:id="rId10"/>
    <p:sldId id="699" r:id="rId11"/>
    <p:sldId id="700" r:id="rId12"/>
    <p:sldId id="698" r:id="rId13"/>
    <p:sldId id="6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2099-393A-437C-A661-93D822B58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40822-57AB-41C7-8F8B-0ECC65FF8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29833-06B3-441F-AB00-E79C991D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3580-8146-4F22-B93A-1D7BEB10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7A351-FCF1-4E47-A47D-75297D2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F60D-76AA-4A0A-AB28-B3AD7075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1E548-5FE1-494B-A213-81645726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C4D39-0017-421F-8640-C70835D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7ABA-565D-49A0-8CD6-9758B0B7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BC21-D6CF-4BD7-93F9-F35EE0A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C305CE-7E4B-4423-A5D3-200E99629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D91AB-E2D6-4A0A-8293-D116044B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E24A6-FE31-49B1-974F-08469AA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A9A4-E1CA-4E85-845F-5E0E50F3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D7E30-C0BE-4C63-BE58-59FFE945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7C482-F3FA-4A58-9AB5-2107249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F0C75-5FB7-4C1A-B8F1-7B0D5C06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11075-71EF-4618-9972-608F9CAE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D7897-818F-40C1-8DD5-11D67D0D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D3B12-23B1-40DD-99FF-FAC36814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13BE-2AD4-4C01-A5DA-29BDA87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C383B-8BBF-4430-8682-EDEBDAED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8F51A-367C-4C0F-83B9-E6DFA5C1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D77E3-C4B6-45DA-BFC4-826B40AC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BF099-097C-49B9-AF35-A54FEC00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BA9E-F412-4950-A83E-2D92C01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6D26-5FF0-4340-97BD-FD1C100B2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CF088-EDD0-4AF2-94DA-AE3C20EF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5C408-BC27-4931-9A3B-BD26BC76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827F9-6905-4311-BE9B-AE99BB93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705F6-9862-4905-9518-B86922FA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D530-50EC-4736-9815-A2502E8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C7C2D-0AA3-42DF-95B4-8E185893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C1B33-D477-4B6B-9A65-6BD7E4B65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38FDF-B5D5-4566-92CD-D9B0CAC20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6B6B6-D35E-4122-8409-04D732A16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A304A-0A3C-458D-9395-265B614D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9EF62-32F2-4AEA-B571-49679780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F252D2-27DD-41FA-B2B4-B0E495F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90C5-4BBD-4EA0-BDC1-3A2AA270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AB6FB-B369-4F5E-BCA2-96F868C4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06FB3-8C13-46ED-A997-22C4ECF4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D2441-929F-4551-ACF0-48ABAC3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7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3C1BD-A6F5-4BFA-A62D-1615DD7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FE8689-091D-4F1D-8E94-93A5BE04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A031F-C25E-4DBB-8C51-D0F0C73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919BB-7FD2-4EDA-982B-8634E50A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B7467-31AB-4089-B18D-4EE2A306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EC87C-188B-45E5-A1FB-73C956BE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DE97E-C8A4-4136-A7A6-FE99115E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A80AA-4A14-4E4E-9D39-77E2201F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2DB46-8750-4BB0-BE21-80C5439B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C306-0F0F-4CFC-9B5A-1C21BF64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B3290-A704-4827-97EF-D0C06830C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44080-F91D-454A-B31D-04D830FA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EDD81-B535-468C-B0B6-AA2937C4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66BF5-2B5E-4615-85D6-8BE2BA4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FD42-2A9E-43A8-A921-C211504B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FBA43-54B7-4064-B3EA-C4ACF0FB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35BF3-0730-4AE4-AB6F-92D56775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79352-10E7-4E9F-8049-6CDF4C751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98DA-1191-4E2D-85CD-9F5A8771701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F68A1-556D-42C9-8C0A-7FCC24BC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364BD-FCA2-42BF-A33E-07B65B54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FEB8-FB6A-4087-AF02-490BE106F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Content/ItCS/calendar.php-10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</a:t>
            </a:r>
            <a:r>
              <a:rPr lang="ko-KR" altLang="en-US" sz="1000" dirty="0"/>
              <a:t>실습 서버에서 공격 서버를 게이트웨이로 인식하도록 </a:t>
            </a:r>
            <a:r>
              <a:rPr lang="en-US" altLang="ko-KR" sz="1000" dirty="0"/>
              <a:t>ARP </a:t>
            </a:r>
            <a:r>
              <a:rPr lang="ko-KR" altLang="en-US" sz="1000" dirty="0" err="1"/>
              <a:t>스푸핑</a:t>
            </a:r>
            <a:r>
              <a:rPr lang="ko-KR" altLang="en-US" sz="1000" dirty="0"/>
              <a:t> 공격을 주기적으로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arpspoof</a:t>
            </a:r>
            <a:r>
              <a:rPr lang="en-US" altLang="ko-KR" sz="1000" dirty="0"/>
              <a:t> –t 10.10.1.101(Target IP) 10.10.1.1(</a:t>
            </a:r>
            <a:r>
              <a:rPr lang="ko-KR" altLang="en-US" sz="1000" dirty="0"/>
              <a:t>호스트 </a:t>
            </a:r>
            <a:r>
              <a:rPr lang="en-US" altLang="ko-KR" sz="1000" dirty="0"/>
              <a:t>IP) &amp;(</a:t>
            </a:r>
            <a:r>
              <a:rPr lang="ko-KR" altLang="en-US" sz="1000" dirty="0"/>
              <a:t>백그라운드 실행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arpspoof</a:t>
            </a:r>
            <a:r>
              <a:rPr lang="en-US" altLang="ko-KR" sz="1000" dirty="0"/>
              <a:t> –t 10.10.1.101 10.10.1.1 &amp;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 Wireshark</a:t>
            </a:r>
            <a:r>
              <a:rPr lang="ko-KR" altLang="en-US" sz="1000" dirty="0"/>
              <a:t>를 사용하여 실습 서버에서 게이트웨이로 전송한 패킷들이 공격 서버로 전송되는 것을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372040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/>
              <a:t> * 확인을 위해 </a:t>
            </a:r>
            <a:r>
              <a:rPr lang="en-US" altLang="ko-KR" sz="1000"/>
              <a:t>ssh</a:t>
            </a:r>
            <a:r>
              <a:rPr lang="ko-KR" altLang="en-US" sz="1000"/>
              <a:t>명령으로 공격서버에 접속하여 </a:t>
            </a:r>
            <a:r>
              <a:rPr lang="en-US" altLang="ko-KR" sz="1000"/>
              <a:t>MAC</a:t>
            </a:r>
            <a:r>
              <a:rPr lang="ko-KR" altLang="en-US" sz="1000"/>
              <a:t>주소를 확인해보면 </a:t>
            </a:r>
            <a:r>
              <a:rPr lang="en-US" altLang="ko-KR" sz="1000"/>
              <a:t>MAC</a:t>
            </a:r>
            <a:r>
              <a:rPr lang="ko-KR" altLang="en-US" sz="1000"/>
              <a:t>주소가 변조 되었다는 것을 알 수 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197191872">
            <a:extLst>
              <a:ext uri="{FF2B5EF4-FFF2-40B4-BE49-F238E27FC236}">
                <a16:creationId xmlns:a16="http://schemas.microsoft.com/office/drawing/2014/main" id="{E890E658-F2C6-4221-91E8-AB712CD8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1109133"/>
            <a:ext cx="54006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97185712">
            <a:extLst>
              <a:ext uri="{FF2B5EF4-FFF2-40B4-BE49-F238E27FC236}">
                <a16:creationId xmlns:a16="http://schemas.microsoft.com/office/drawing/2014/main" id="{55727A18-6557-42E6-83B7-798CFCA9A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7"/>
          <a:stretch/>
        </p:blipFill>
        <p:spPr bwMode="auto">
          <a:xfrm>
            <a:off x="500180" y="3043882"/>
            <a:ext cx="5400675" cy="332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97186512">
            <a:extLst>
              <a:ext uri="{FF2B5EF4-FFF2-40B4-BE49-F238E27FC236}">
                <a16:creationId xmlns:a16="http://schemas.microsoft.com/office/drawing/2014/main" id="{B3269E7C-7B5F-4F72-9E70-35928329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871008"/>
            <a:ext cx="54006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4E4ED3-BDCA-4D45-97D1-5F6CDD960B13}"/>
              </a:ext>
            </a:extLst>
          </p:cNvPr>
          <p:cNvSpPr txBox="1">
            <a:spLocks/>
          </p:cNvSpPr>
          <p:nvPr/>
        </p:nvSpPr>
        <p:spPr>
          <a:xfrm>
            <a:off x="6183088" y="4291914"/>
            <a:ext cx="5616792" cy="21970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# </a:t>
            </a:r>
            <a:r>
              <a:rPr lang="en-US" altLang="ko-KR" sz="1000" dirty="0" err="1"/>
              <a:t>acheck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(* history –w </a:t>
            </a:r>
            <a:r>
              <a:rPr lang="ko-KR" altLang="en-US" sz="1000" dirty="0"/>
              <a:t>실행하여 </a:t>
            </a:r>
            <a:r>
              <a:rPr lang="en-US" altLang="ko-KR" sz="1000" dirty="0"/>
              <a:t>history</a:t>
            </a:r>
            <a:r>
              <a:rPr lang="ko-KR" altLang="en-US" sz="1000" dirty="0"/>
              <a:t>에 저장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031" name="_x197192112">
            <a:extLst>
              <a:ext uri="{FF2B5EF4-FFF2-40B4-BE49-F238E27FC236}">
                <a16:creationId xmlns:a16="http://schemas.microsoft.com/office/drawing/2014/main" id="{900F0CEB-751B-4FFF-A4C1-6BCBFA25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4898652"/>
            <a:ext cx="3946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1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&lt;</a:t>
            </a:r>
            <a:r>
              <a:rPr lang="ko-KR" altLang="en-US" sz="1000" dirty="0"/>
              <a:t>학생 화면</a:t>
            </a:r>
            <a:r>
              <a:rPr lang="en-US" altLang="ko-KR" sz="10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 교관공격 버튼 클릭 후 </a:t>
            </a:r>
            <a:r>
              <a:rPr lang="en-US" altLang="ko-KR" sz="1000" dirty="0"/>
              <a:t>Setup </a:t>
            </a:r>
            <a:r>
              <a:rPr lang="ko-KR" altLang="en-US" sz="1000" dirty="0"/>
              <a:t>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관리자 화면에서 왼쪽 ‘교관 공격‘ 탭 클릭 </a:t>
            </a:r>
            <a:r>
              <a:rPr lang="en-US" altLang="ko-KR" sz="1000" dirty="0"/>
              <a:t>-&gt; </a:t>
            </a:r>
            <a:r>
              <a:rPr lang="ko-KR" altLang="en-US" sz="1000" dirty="0"/>
              <a:t>공격하고자 하는 해당 문제번호와 할당 </a:t>
            </a:r>
            <a:r>
              <a:rPr lang="en-US" altLang="ko-KR" sz="1000" dirty="0"/>
              <a:t>VM</a:t>
            </a:r>
            <a:r>
              <a:rPr lang="ko-KR" altLang="en-US" sz="1000" dirty="0"/>
              <a:t>을 확인 후 체크박스에 체크를 하고 공격실행 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‘</a:t>
            </a:r>
            <a:r>
              <a:rPr lang="ko-KR" altLang="en-US" sz="1000" dirty="0"/>
              <a:t>공격 실행’ 버튼 클릭 시 아래와 같이 완료 화면이 나오고 공격상태가 ‘공격 중’ 으로 변경 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5" name="_x208263200">
            <a:extLst>
              <a:ext uri="{FF2B5EF4-FFF2-40B4-BE49-F238E27FC236}">
                <a16:creationId xmlns:a16="http://schemas.microsoft.com/office/drawing/2014/main" id="{A08186A6-3DB0-4F8E-B9EF-FF437F75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211036"/>
            <a:ext cx="5400675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_x208263760">
            <a:extLst>
              <a:ext uri="{FF2B5EF4-FFF2-40B4-BE49-F238E27FC236}">
                <a16:creationId xmlns:a16="http://schemas.microsoft.com/office/drawing/2014/main" id="{26418D75-9CC4-47C1-A243-5F1DFD1A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679233"/>
            <a:ext cx="42211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_x208262880">
            <a:extLst>
              <a:ext uri="{FF2B5EF4-FFF2-40B4-BE49-F238E27FC236}">
                <a16:creationId xmlns:a16="http://schemas.microsoft.com/office/drawing/2014/main" id="{58C1B1EE-0438-4C58-9D22-CEC352F8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1958793"/>
            <a:ext cx="540067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97187632">
            <a:extLst>
              <a:ext uri="{FF2B5EF4-FFF2-40B4-BE49-F238E27FC236}">
                <a16:creationId xmlns:a16="http://schemas.microsoft.com/office/drawing/2014/main" id="{B06D8ADC-3A95-4866-A761-646AF887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63600"/>
            <a:ext cx="540067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/Training/Unit/Net/9</a:t>
            </a:r>
            <a:br>
              <a:rPr lang="en-US" altLang="ko-KR" dirty="0"/>
            </a:br>
            <a:r>
              <a:rPr lang="en-US" altLang="ko-KR" dirty="0"/>
              <a:t> 9. ARP Spoofing -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실습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(10.10.1.101)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ARP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스푸핑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공격을 받고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와의 통신을 위해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게이트웨이의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캐시에 정적으로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ARP Spoofing </a:t>
            </a:r>
            <a:r>
              <a:rPr lang="ko-KR" altLang="en-US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ARP Spoofing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 : (CentOS 6.6 / 10.10.1.101) + DDWRT(10.10.1.1)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 : (Kali Linux/ 10.10.1.166)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DF88C7B9-9BAF-4477-A2F0-B4FB8C5AB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9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 Wireshark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arenR"/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2"/>
            </a:pPr>
            <a:r>
              <a:rPr lang="en-US" altLang="ko-KR" sz="1000" dirty="0"/>
              <a:t>Wireshark</a:t>
            </a:r>
            <a:r>
              <a:rPr lang="ko-KR" altLang="en-US" sz="1000" dirty="0"/>
              <a:t>로 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* 지속적으로 잘못된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주소가 담긴 </a:t>
            </a:r>
            <a:r>
              <a:rPr lang="en-US" altLang="ko-KR" sz="1000" dirty="0"/>
              <a:t>ARP Reply Packet</a:t>
            </a:r>
            <a:r>
              <a:rPr lang="ko-KR" altLang="en-US" sz="1000" dirty="0"/>
              <a:t>을 보내 </a:t>
            </a:r>
            <a:r>
              <a:rPr lang="en-US" altLang="ko-KR" sz="1000" dirty="0"/>
              <a:t>victim</a:t>
            </a:r>
            <a:r>
              <a:rPr lang="ko-KR" altLang="en-US" sz="1000" dirty="0"/>
              <a:t>의 </a:t>
            </a:r>
            <a:r>
              <a:rPr lang="en-US" altLang="ko-KR" sz="1000" dirty="0"/>
              <a:t>ARP </a:t>
            </a:r>
            <a:r>
              <a:rPr lang="ko-KR" altLang="en-US" sz="1000" dirty="0"/>
              <a:t>캐시를 조작하게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203553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 </a:t>
            </a:r>
            <a:r>
              <a:rPr lang="en-US" altLang="ko-KR" sz="1000" dirty="0" err="1"/>
              <a:t>arp</a:t>
            </a:r>
            <a:r>
              <a:rPr lang="en-US" altLang="ko-KR" sz="1000" dirty="0"/>
              <a:t> -s 10.10.1.1 </a:t>
            </a:r>
            <a:r>
              <a:rPr lang="en-US" altLang="ko-KR" sz="1000" dirty="0" err="1"/>
              <a:t>aa:bb:cc:dd:ee:ff</a:t>
            </a:r>
            <a:r>
              <a:rPr lang="en-US" altLang="ko-KR" sz="1000" dirty="0"/>
              <a:t> (MAC</a:t>
            </a:r>
            <a:r>
              <a:rPr lang="ko-KR" altLang="en-US" sz="1000" dirty="0"/>
              <a:t>주소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 </a:t>
            </a:r>
            <a:r>
              <a:rPr lang="ko-KR" altLang="en-US" sz="1000" dirty="0"/>
              <a:t>정적으로 설정이 되어 있는지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arp</a:t>
            </a:r>
            <a:r>
              <a:rPr lang="en-US" altLang="ko-KR" sz="1000" dirty="0"/>
              <a:t> -a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197193632">
            <a:extLst>
              <a:ext uri="{FF2B5EF4-FFF2-40B4-BE49-F238E27FC236}">
                <a16:creationId xmlns:a16="http://schemas.microsoft.com/office/drawing/2014/main" id="{5D830F87-2103-47B3-A625-23A5DDE0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747710"/>
            <a:ext cx="5400675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197187392">
            <a:extLst>
              <a:ext uri="{FF2B5EF4-FFF2-40B4-BE49-F238E27FC236}">
                <a16:creationId xmlns:a16="http://schemas.microsoft.com/office/drawing/2014/main" id="{22CF92EE-012E-4DA5-8390-7E25C8A8F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7"/>
          <a:stretch/>
        </p:blipFill>
        <p:spPr bwMode="auto">
          <a:xfrm>
            <a:off x="500180" y="4286660"/>
            <a:ext cx="5400675" cy="20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197193552">
            <a:extLst>
              <a:ext uri="{FF2B5EF4-FFF2-40B4-BE49-F238E27FC236}">
                <a16:creationId xmlns:a16="http://schemas.microsoft.com/office/drawing/2014/main" id="{A5BACF93-B2D1-4B2B-BE76-26605317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34" y="747710"/>
            <a:ext cx="4198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197193632">
            <a:extLst>
              <a:ext uri="{FF2B5EF4-FFF2-40B4-BE49-F238E27FC236}">
                <a16:creationId xmlns:a16="http://schemas.microsoft.com/office/drawing/2014/main" id="{47162951-6D3E-485B-92B5-3D5A0E55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34" y="1786467"/>
            <a:ext cx="4297363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6B17F8-913C-4664-A837-ED28F8D00748}"/>
              </a:ext>
            </a:extLst>
          </p:cNvPr>
          <p:cNvSpPr txBox="1">
            <a:spLocks/>
          </p:cNvSpPr>
          <p:nvPr/>
        </p:nvSpPr>
        <p:spPr>
          <a:xfrm>
            <a:off x="6183088" y="2543623"/>
            <a:ext cx="5616792" cy="39453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/>
              <a:t># check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3081" name="_x197185712">
            <a:extLst>
              <a:ext uri="{FF2B5EF4-FFF2-40B4-BE49-F238E27FC236}">
                <a16:creationId xmlns:a16="http://schemas.microsoft.com/office/drawing/2014/main" id="{94E486C6-C272-413D-B244-829BC82E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75" y="3009898"/>
            <a:ext cx="3222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네트워크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BA99E-2003-4817-A857-F582B20BE90E}"/>
              </a:ext>
            </a:extLst>
          </p:cNvPr>
          <p:cNvGraphicFramePr>
            <a:graphicFrameLocks noGrp="1"/>
          </p:cNvGraphicFramePr>
          <p:nvPr/>
        </p:nvGraphicFramePr>
        <p:xfrm>
          <a:off x="1516049" y="2955370"/>
          <a:ext cx="9159901" cy="1752245"/>
        </p:xfrm>
        <a:graphic>
          <a:graphicData uri="http://schemas.openxmlformats.org/drawingml/2006/table">
            <a:tbl>
              <a:tblPr/>
              <a:tblGrid>
                <a:gridCol w="1997984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5769017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392900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75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실습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구조 데모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경로 추적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네트워크 분석 도구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Tshark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Wireshark)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90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IPconfig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1D24305-5228-4C03-BAE9-85D76096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8" y="1690688"/>
            <a:ext cx="6143625" cy="4762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70B3C-B5F9-41AF-9E6C-1FCFA1EE70D7}"/>
              </a:ext>
            </a:extLst>
          </p:cNvPr>
          <p:cNvSpPr/>
          <p:nvPr/>
        </p:nvSpPr>
        <p:spPr>
          <a:xfrm>
            <a:off x="3130756" y="4620445"/>
            <a:ext cx="1859078" cy="16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8DAD2-D30D-4DD6-883A-14D088D4D1B8}"/>
              </a:ext>
            </a:extLst>
          </p:cNvPr>
          <p:cNvSpPr/>
          <p:nvPr/>
        </p:nvSpPr>
        <p:spPr>
          <a:xfrm>
            <a:off x="3130756" y="4017211"/>
            <a:ext cx="1386739" cy="16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8D25-721D-4BDF-842F-AC413300A85F}"/>
              </a:ext>
            </a:extLst>
          </p:cNvPr>
          <p:cNvSpPr txBox="1"/>
          <p:nvPr/>
        </p:nvSpPr>
        <p:spPr>
          <a:xfrm>
            <a:off x="7180646" y="2969185"/>
            <a:ext cx="430269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창원시 진해구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Apple SD Gothic Neo"/>
              </a:rPr>
              <a:t>드림빌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Apple SD Gothic Neo"/>
              </a:rPr>
              <a:t>101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Apple SD Gothic Neo"/>
              </a:rPr>
              <a:t>동       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pple SD Gothic Neo"/>
              </a:rPr>
              <a:t>901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Apple SD Gothic Neo"/>
              </a:rPr>
              <a:t>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09932-3EA3-483D-B556-53FF4EE61658}"/>
              </a:ext>
            </a:extLst>
          </p:cNvPr>
          <p:cNvSpPr txBox="1"/>
          <p:nvPr/>
        </p:nvSpPr>
        <p:spPr>
          <a:xfrm>
            <a:off x="8994709" y="3426100"/>
            <a:ext cx="2253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Apple SD Gothic Neo"/>
              </a:rPr>
              <a:t>59.19.162.         </a:t>
            </a:r>
            <a:r>
              <a:rPr lang="en-US" altLang="ko-KR" b="0" i="0" dirty="0">
                <a:solidFill>
                  <a:srgbClr val="7030A0"/>
                </a:solidFill>
                <a:effectLst/>
                <a:latin typeface="Apple SD Gothic Neo"/>
              </a:rPr>
              <a:t>103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C3077-F0F5-4304-8B00-6AFEC26812A2}"/>
              </a:ext>
            </a:extLst>
          </p:cNvPr>
          <p:cNvSpPr txBox="1"/>
          <p:nvPr/>
        </p:nvSpPr>
        <p:spPr>
          <a:xfrm>
            <a:off x="8994709" y="3879737"/>
            <a:ext cx="2439575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73A3C"/>
                </a:solidFill>
                <a:latin typeface="Apple SD Gothic Neo"/>
              </a:rPr>
              <a:t>NetworkIP</a:t>
            </a:r>
            <a:r>
              <a:rPr lang="en-US" altLang="ko-KR" dirty="0">
                <a:solidFill>
                  <a:srgbClr val="373A3C"/>
                </a:solidFill>
                <a:latin typeface="Apple SD Gothic Neo"/>
              </a:rPr>
              <a:t>  </a:t>
            </a:r>
            <a:r>
              <a:rPr lang="ko-KR" altLang="en-US" dirty="0">
                <a:solidFill>
                  <a:srgbClr val="373A3C"/>
                </a:solidFill>
                <a:latin typeface="Apple SD Gothic Neo"/>
              </a:rPr>
              <a:t>       </a:t>
            </a:r>
            <a:r>
              <a:rPr lang="en-US" altLang="ko-KR" dirty="0" err="1">
                <a:solidFill>
                  <a:srgbClr val="7030A0"/>
                </a:solidFill>
                <a:latin typeface="Apple SD Gothic Neo"/>
              </a:rPr>
              <a:t>HostIP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CC1DE-747C-4CAD-9884-9E69EA7A7075}"/>
              </a:ext>
            </a:extLst>
          </p:cNvPr>
          <p:cNvSpPr txBox="1"/>
          <p:nvPr/>
        </p:nvSpPr>
        <p:spPr>
          <a:xfrm>
            <a:off x="7778413" y="4858332"/>
            <a:ext cx="308231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52 S 468516 3889863</a:t>
            </a:r>
            <a:br>
              <a:rPr lang="pt-BR" altLang="ko-KR" dirty="0"/>
            </a:br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35.15118°N 128.65434°E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C93D6-EC0E-42A5-A11B-F74C90410DFB}"/>
              </a:ext>
            </a:extLst>
          </p:cNvPr>
          <p:cNvSpPr txBox="1"/>
          <p:nvPr/>
        </p:nvSpPr>
        <p:spPr>
          <a:xfrm>
            <a:off x="7778413" y="5646574"/>
            <a:ext cx="3082316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pt-BR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40-B0-76-A4-F1-CC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CA62-D158-4C46-9FBA-EC7919076C2C}"/>
              </a:ext>
            </a:extLst>
          </p:cNvPr>
          <p:cNvSpPr txBox="1"/>
          <p:nvPr/>
        </p:nvSpPr>
        <p:spPr>
          <a:xfrm>
            <a:off x="8219456" y="1927775"/>
            <a:ext cx="243957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Ipconfig /all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IP </a:t>
            </a:r>
            <a:r>
              <a:rPr lang="ko-KR" altLang="en-US" dirty="0"/>
              <a:t>클래스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IP Address">
            <a:extLst>
              <a:ext uri="{FF2B5EF4-FFF2-40B4-BE49-F238E27FC236}">
                <a16:creationId xmlns:a16="http://schemas.microsoft.com/office/drawing/2014/main" id="{A8B00CFD-BE98-4D01-AF03-6715B8E0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80" y="2105689"/>
            <a:ext cx="65055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01500-5784-455E-AE6F-3C51E4AB2D08}"/>
              </a:ext>
            </a:extLst>
          </p:cNvPr>
          <p:cNvSpPr txBox="1"/>
          <p:nvPr/>
        </p:nvSpPr>
        <p:spPr>
          <a:xfrm>
            <a:off x="7835984" y="2105689"/>
            <a:ext cx="4066755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Q) </a:t>
            </a:r>
            <a:r>
              <a:rPr lang="en-US" altLang="ko-KR" b="1" i="0" dirty="0">
                <a:solidFill>
                  <a:srgbClr val="7030A0"/>
                </a:solidFill>
                <a:effectLst/>
                <a:latin typeface="Spoqa Han Sans"/>
              </a:rPr>
              <a:t>192.12.100.130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 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의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클래스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,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네트워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크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IP,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호스트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IP,  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기본 </a:t>
            </a:r>
            <a:r>
              <a:rPr lang="ko-KR" altLang="en-US" b="1" dirty="0" err="1">
                <a:solidFill>
                  <a:srgbClr val="5C5C5C"/>
                </a:solidFill>
                <a:latin typeface="Spoqa Han Sans"/>
              </a:rPr>
              <a:t>서브넷</a:t>
            </a:r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 마스크는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?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lnSpc>
                <a:spcPct val="150000"/>
              </a:lnSpc>
            </a:pP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클래스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C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네트워크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192.12.100.0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호스트 </a:t>
            </a:r>
            <a:r>
              <a:rPr lang="en-US" altLang="ko-KR" b="1" dirty="0">
                <a:solidFill>
                  <a:srgbClr val="5C5C5C"/>
                </a:solidFill>
                <a:latin typeface="Spoqa Han Sans"/>
              </a:rPr>
              <a:t>IP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: 130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기본 </a:t>
            </a:r>
            <a:r>
              <a:rPr lang="ko-KR" altLang="en-US" dirty="0" err="1">
                <a:solidFill>
                  <a:srgbClr val="5C5C5C"/>
                </a:solidFill>
                <a:latin typeface="Spoqa Han Sans"/>
              </a:rPr>
              <a:t>서브넷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 마스크 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: 255.255.255.0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C5C5C"/>
              </a:solidFill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Net Address bit 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는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더 </a:t>
            </a:r>
            <a:r>
              <a:rPr lang="ko-KR" altLang="en-US" dirty="0">
                <a:solidFill>
                  <a:srgbClr val="FF0000"/>
                </a:solidFill>
                <a:latin typeface="Spoqa Han Sans"/>
              </a:rPr>
              <a:t>확장</a:t>
            </a:r>
            <a:r>
              <a:rPr lang="ko-KR" altLang="en-US" dirty="0">
                <a:solidFill>
                  <a:srgbClr val="5C5C5C"/>
                </a:solidFill>
                <a:latin typeface="Spoqa Han Sans"/>
              </a:rPr>
              <a:t>할 수 있음</a:t>
            </a: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C5C5C"/>
                </a:solidFill>
                <a:latin typeface="Spoqa Han Sans"/>
              </a:rPr>
              <a:t>      =&gt; Subnetting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네트워크 데모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실행 단추: 문서 15">
            <a:hlinkClick r:id="rId2" action="ppaction://hlinkfile"/>
            <a:extLst>
              <a:ext uri="{FF2B5EF4-FFF2-40B4-BE49-F238E27FC236}">
                <a16:creationId xmlns:a16="http://schemas.microsoft.com/office/drawing/2014/main" id="{50AF5B17-E3DF-4964-9197-E3A1CA0B9E7A}"/>
              </a:ext>
            </a:extLst>
          </p:cNvPr>
          <p:cNvSpPr/>
          <p:nvPr/>
        </p:nvSpPr>
        <p:spPr>
          <a:xfrm>
            <a:off x="8965031" y="337921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B7672-067F-4DE5-BCAE-A7F82D0B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5" y="1788286"/>
            <a:ext cx="5227070" cy="44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네트워크 구조 추적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D29C0A-931E-4457-99B8-E8C367D3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7" y="2763196"/>
            <a:ext cx="3893521" cy="18836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8CDE2-EDA0-4093-9884-ECC9FDCD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87" y="2763196"/>
            <a:ext cx="2966243" cy="1038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43611-888D-4094-98FD-13ADDA64400B}"/>
              </a:ext>
            </a:extLst>
          </p:cNvPr>
          <p:cNvSpPr txBox="1"/>
          <p:nvPr/>
        </p:nvSpPr>
        <p:spPr>
          <a:xfrm>
            <a:off x="1538016" y="2144164"/>
            <a:ext cx="224904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ping</a:t>
            </a:r>
            <a:r>
              <a:rPr lang="ko-KR" altLang="en-US" sz="2400" dirty="0">
                <a:solidFill>
                  <a:srgbClr val="373A3C"/>
                </a:solidFill>
                <a:latin typeface="Apple SD Gothic Neo"/>
              </a:rPr>
              <a:t> 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83B34-CB6D-4529-ADF9-70D90F79DDC6}"/>
              </a:ext>
            </a:extLst>
          </p:cNvPr>
          <p:cNvSpPr txBox="1"/>
          <p:nvPr/>
        </p:nvSpPr>
        <p:spPr>
          <a:xfrm>
            <a:off x="4770195" y="2144164"/>
            <a:ext cx="2451476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373A3C"/>
                </a:solidFill>
                <a:latin typeface="Apple SD Gothic Neo"/>
              </a:rPr>
              <a:t>nslookup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 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69600D-BD36-46D2-BB14-A6A71FCA3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60" y="2763196"/>
            <a:ext cx="4341444" cy="24515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ADB0CA-7177-4404-9841-BCDFD3BF95A5}"/>
              </a:ext>
            </a:extLst>
          </p:cNvPr>
          <p:cNvSpPr txBox="1"/>
          <p:nvPr/>
        </p:nvSpPr>
        <p:spPr>
          <a:xfrm>
            <a:off x="8404940" y="2144164"/>
            <a:ext cx="2451476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tracert 8.8.8.8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7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ARP </a:t>
            </a:r>
            <a:r>
              <a:rPr lang="ko-KR" altLang="en-US" dirty="0"/>
              <a:t>테이블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D25E02-9DAF-4842-AD13-D542569E9DD9}"/>
              </a:ext>
            </a:extLst>
          </p:cNvPr>
          <p:cNvSpPr txBox="1"/>
          <p:nvPr/>
        </p:nvSpPr>
        <p:spPr>
          <a:xfrm>
            <a:off x="1663148" y="3721574"/>
            <a:ext cx="8402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en-US" altLang="ko-KR" dirty="0"/>
              <a:t> : </a:t>
            </a:r>
            <a:r>
              <a:rPr lang="ko-KR" altLang="en-US" dirty="0"/>
              <a:t>네트워크에 있는 분들</a:t>
            </a:r>
            <a:r>
              <a:rPr lang="en-US" altLang="ko-KR" dirty="0"/>
              <a:t>?? </a:t>
            </a:r>
            <a:r>
              <a:rPr lang="ko-KR" altLang="en-US" dirty="0"/>
              <a:t>혹시 </a:t>
            </a:r>
            <a:r>
              <a:rPr lang="en-US" altLang="ko-KR" dirty="0">
                <a:solidFill>
                  <a:srgbClr val="0070C0"/>
                </a:solidFill>
              </a:rPr>
              <a:t>22.87.132.42</a:t>
            </a:r>
            <a:r>
              <a:rPr lang="en-US" altLang="ko-KR" dirty="0"/>
              <a:t> </a:t>
            </a:r>
            <a:r>
              <a:rPr lang="ko-KR" altLang="en-US" dirty="0"/>
              <a:t>님 계시나요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같은 네트워크에 있는 </a:t>
            </a:r>
            <a:r>
              <a:rPr lang="en-US" altLang="ko-KR" dirty="0"/>
              <a:t>PC </a:t>
            </a:r>
            <a:r>
              <a:rPr lang="ko-KR" altLang="en-US" dirty="0"/>
              <a:t>들에게 </a:t>
            </a:r>
            <a:r>
              <a:rPr lang="en-US" altLang="ko-KR" dirty="0"/>
              <a:t>ARP Request</a:t>
            </a:r>
            <a:r>
              <a:rPr lang="ko-KR" altLang="en-US" dirty="0"/>
              <a:t> 를 </a:t>
            </a:r>
            <a:r>
              <a:rPr lang="en-US" altLang="ko-KR" dirty="0" err="1"/>
              <a:t>BroadCast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en-US" altLang="ko-KR" dirty="0" err="1"/>
              <a:t>BroadCast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해당 공간 모두에게 외치는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Host2</a:t>
            </a:r>
            <a:r>
              <a:rPr lang="en-US" altLang="ko-KR" dirty="0"/>
              <a:t> : </a:t>
            </a:r>
            <a:r>
              <a:rPr lang="ko-KR" altLang="en-US" dirty="0"/>
              <a:t>네</a:t>
            </a:r>
            <a:r>
              <a:rPr lang="en-US" altLang="ko-KR" dirty="0"/>
              <a:t>! </a:t>
            </a:r>
            <a:r>
              <a:rPr lang="ko-KR" altLang="en-US" dirty="0"/>
              <a:t>제가 </a:t>
            </a:r>
            <a:r>
              <a:rPr lang="en-US" altLang="ko-KR" dirty="0">
                <a:solidFill>
                  <a:srgbClr val="0070C0"/>
                </a:solidFill>
              </a:rPr>
              <a:t>22.87.132.42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물리 주소는 </a:t>
            </a:r>
            <a:r>
              <a:rPr lang="en-US" altLang="ko-KR" dirty="0">
                <a:solidFill>
                  <a:srgbClr val="0070C0"/>
                </a:solidFill>
              </a:rPr>
              <a:t>04-B3-BC-18-9A-11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그때그때 물리적 주소를 물어보지 말고</a:t>
            </a:r>
            <a:r>
              <a:rPr lang="en-US" altLang="ko-KR" dirty="0"/>
              <a:t>, </a:t>
            </a:r>
            <a:r>
              <a:rPr lang="ko-KR" altLang="en-US" dirty="0" err="1"/>
              <a:t>적어놓자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Host1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b="1" dirty="0"/>
              <a:t>ARP Table </a:t>
            </a:r>
            <a:r>
              <a:rPr lang="en-US" altLang="ko-KR" dirty="0"/>
              <a:t>: [ </a:t>
            </a:r>
            <a:r>
              <a:rPr lang="en-US" altLang="ko-KR" dirty="0">
                <a:solidFill>
                  <a:srgbClr val="2E75B6"/>
                </a:solidFill>
              </a:rPr>
              <a:t>Host2, 04-B3-BC-18-9A-11 </a:t>
            </a:r>
            <a:r>
              <a:rPr lang="en-US" altLang="ko-KR" dirty="0"/>
              <a:t>]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A9A01E-A3B5-4332-9B60-93A1C3B9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99" y="1902721"/>
            <a:ext cx="6666879" cy="16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/Theory/T16 </a:t>
            </a:r>
            <a:br>
              <a:rPr lang="en-US" altLang="ko-KR" dirty="0"/>
            </a:br>
            <a:r>
              <a:rPr lang="en-US" altLang="ko-KR" dirty="0"/>
              <a:t> ARP </a:t>
            </a:r>
            <a:r>
              <a:rPr lang="ko-KR" altLang="en-US" dirty="0"/>
              <a:t>테이블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2EBE07-1F99-4EE2-A28E-1E204D27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03" y="2907335"/>
            <a:ext cx="4988090" cy="2813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4094D8-EE9C-413E-884A-A7D29C7BE2A7}"/>
              </a:ext>
            </a:extLst>
          </p:cNvPr>
          <p:cNvSpPr txBox="1"/>
          <p:nvPr/>
        </p:nvSpPr>
        <p:spPr>
          <a:xfrm>
            <a:off x="3203507" y="2256806"/>
            <a:ext cx="2439575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373A3C"/>
                </a:solidFill>
                <a:latin typeface="Apple SD Gothic Neo"/>
              </a:rPr>
              <a:t>arp</a:t>
            </a:r>
            <a:r>
              <a:rPr lang="en-US" altLang="ko-KR" sz="2400" dirty="0">
                <a:solidFill>
                  <a:srgbClr val="373A3C"/>
                </a:solidFill>
                <a:latin typeface="Apple SD Gothic Neo"/>
              </a:rPr>
              <a:t> -a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B1AB0-DB90-4BF3-8302-60EF8922CE4C}"/>
              </a:ext>
            </a:extLst>
          </p:cNvPr>
          <p:cNvSpPr txBox="1"/>
          <p:nvPr/>
        </p:nvSpPr>
        <p:spPr>
          <a:xfrm>
            <a:off x="6894444" y="3863009"/>
            <a:ext cx="44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</a:t>
            </a:r>
            <a:r>
              <a:rPr lang="en-US" altLang="ko-KR" dirty="0"/>
              <a:t>: ARP reply </a:t>
            </a:r>
            <a:r>
              <a:rPr lang="ko-KR" altLang="en-US" dirty="0"/>
              <a:t>에 의 해 바뀔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:  </a:t>
            </a:r>
            <a:r>
              <a:rPr lang="ko-KR" altLang="en-US" dirty="0"/>
              <a:t>사용자가 정한 값</a:t>
            </a:r>
            <a:r>
              <a:rPr lang="en-US" altLang="ko-KR" dirty="0"/>
              <a:t>.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99970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/Training/Unit/Net/9</a:t>
            </a:r>
            <a:br>
              <a:rPr lang="en-US" altLang="ko-KR" dirty="0"/>
            </a:br>
            <a:r>
              <a:rPr lang="en-US" altLang="ko-KR" dirty="0"/>
              <a:t> 9. ARP Spoofing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(10.10.1.101)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게이트웨이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전송되는 모든 패킷들이 공격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(10.10.1.166)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전송되도록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ARP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스푸핑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ARP Spoofing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- ARP Spoofing </a:t>
            </a:r>
            <a:r>
              <a:rPr lang="ko-KR" altLang="en-US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탐지하고 대응할 수 있다</a:t>
            </a:r>
            <a:r>
              <a:rPr lang="en-US" altLang="ko-KR" sz="1000" kern="0" spc="0" dirty="0">
                <a:solidFill>
                  <a:schemeClr val="bg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 : (CentOS 6.6 / 10.10.1.101) + DDWRT(10.10.1.1)</a:t>
            </a:r>
          </a:p>
          <a:p>
            <a:pPr>
              <a:lnSpc>
                <a:spcPct val="140000"/>
              </a:lnSpc>
            </a:pPr>
            <a:r>
              <a:rPr lang="sv-SE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sv-SE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Attacker : (Kali Linux/ 10.10.1.166)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68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716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Apple SD Gothic Neo</vt:lpstr>
      <vt:lpstr>Spoqa Han Sans</vt:lpstr>
      <vt:lpstr>돋움</vt:lpstr>
      <vt:lpstr>맑은 고딕</vt:lpstr>
      <vt:lpstr>바탕</vt:lpstr>
      <vt:lpstr>함초롬바탕</vt:lpstr>
      <vt:lpstr>휴먼명조</vt:lpstr>
      <vt:lpstr>Arial</vt:lpstr>
      <vt:lpstr>Office 테마</vt:lpstr>
      <vt:lpstr>국방 사이버 보안</vt:lpstr>
      <vt:lpstr>/Theory/T16   네트워크</vt:lpstr>
      <vt:lpstr>/Theory/T16   IPconfig</vt:lpstr>
      <vt:lpstr>/Theory/T16   IP 클래스</vt:lpstr>
      <vt:lpstr>/Theory/T16   네트워크 데모</vt:lpstr>
      <vt:lpstr>/Theory/T16   네트워크 구조 추적</vt:lpstr>
      <vt:lpstr>/Theory/T16   ARP 테이블</vt:lpstr>
      <vt:lpstr>/Theory/T16   ARP 테이블</vt:lpstr>
      <vt:lpstr>/Training/Unit/Net/9  9. ARP Spoofing</vt:lpstr>
      <vt:lpstr>PowerPoint 프레젠테이션</vt:lpstr>
      <vt:lpstr>PowerPoint 프레젠테이션</vt:lpstr>
      <vt:lpstr>/Training/Unit/Net/9  9. ARP Spoofing -대응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Author</dc:creator>
  <cp:lastModifiedBy>Author</cp:lastModifiedBy>
  <cp:revision>1</cp:revision>
  <dcterms:created xsi:type="dcterms:W3CDTF">2023-10-09T23:40:16Z</dcterms:created>
  <dcterms:modified xsi:type="dcterms:W3CDTF">2023-10-09T23:42:17Z</dcterms:modified>
</cp:coreProperties>
</file>