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14" r:id="rId3"/>
    <p:sldId id="515" r:id="rId4"/>
    <p:sldId id="570" r:id="rId5"/>
    <p:sldId id="291" r:id="rId6"/>
    <p:sldId id="288" r:id="rId7"/>
    <p:sldId id="303" r:id="rId8"/>
    <p:sldId id="304" r:id="rId9"/>
    <p:sldId id="553" r:id="rId10"/>
    <p:sldId id="554" r:id="rId11"/>
    <p:sldId id="294" r:id="rId12"/>
    <p:sldId id="297" r:id="rId13"/>
    <p:sldId id="298" r:id="rId14"/>
    <p:sldId id="619" r:id="rId15"/>
    <p:sldId id="581" r:id="rId16"/>
    <p:sldId id="582" r:id="rId17"/>
    <p:sldId id="631" r:id="rId18"/>
    <p:sldId id="628" r:id="rId19"/>
    <p:sldId id="629" r:id="rId20"/>
    <p:sldId id="6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 “모든 </a:t>
            </a:r>
            <a:r>
              <a:rPr lang="ko-KR" altLang="en-US" sz="1000" dirty="0" err="1"/>
              <a:t>권한”에</a:t>
            </a:r>
            <a:r>
              <a:rPr lang="ko-KR" altLang="en-US" sz="1000" dirty="0"/>
              <a:t> 대해 “허용” 클릭 후 “확인” 버튼 클릭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572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9.  "navy06 </a:t>
            </a:r>
            <a:r>
              <a:rPr lang="ko-KR" altLang="en-US" sz="1000" dirty="0"/>
              <a:t>속성“ 다이얼로그에서 ”확인“ 버튼 클릭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C4FA33-4264-4A55-9A6D-1173E181E08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FCD009-E5BB-402C-977B-4BFF601363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A8E35-4FB7-44EC-A763-F26B66C52B9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D1E9A011-0600-4509-B801-FABFB259CCC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9">
            <a:extLst>
              <a:ext uri="{FF2B5EF4-FFF2-40B4-BE49-F238E27FC236}">
                <a16:creationId xmlns:a16="http://schemas.microsoft.com/office/drawing/2014/main" id="{3C582FD6-4019-4587-B985-28F69B0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754603"/>
            <a:ext cx="4533900" cy="57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FCD5B-51C9-4B01-984B-0C89AC962054}"/>
              </a:ext>
            </a:extLst>
          </p:cNvPr>
          <p:cNvSpPr txBox="1">
            <a:spLocks/>
          </p:cNvSpPr>
          <p:nvPr/>
        </p:nvSpPr>
        <p:spPr>
          <a:xfrm>
            <a:off x="6183086" y="956007"/>
            <a:ext cx="5616792" cy="55440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</a:t>
            </a:r>
            <a:r>
              <a:rPr lang="ko-KR" altLang="en-US" sz="1000" dirty="0"/>
              <a:t>명령 프롬프트 실행 후 ‘</a:t>
            </a:r>
            <a:r>
              <a:rPr lang="en-US" altLang="ko-KR" sz="1000" dirty="0"/>
              <a:t>check’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</p:txBody>
      </p:sp>
    </p:spTree>
    <p:extLst>
      <p:ext uri="{BB962C8B-B14F-4D97-AF65-F5344CB8AC3E}">
        <p14:creationId xmlns:p14="http://schemas.microsoft.com/office/powerpoint/2010/main" val="379447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restart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/Training/Unit/Net/6</a:t>
            </a:r>
            <a:br>
              <a:rPr lang="en-US" altLang="ko-KR" dirty="0"/>
            </a:br>
            <a:r>
              <a:rPr lang="en-US" altLang="ko-KR" dirty="0"/>
              <a:t> 6. IP</a:t>
            </a:r>
            <a:r>
              <a:rPr lang="ko-KR" altLang="en-US" dirty="0"/>
              <a:t> 접근 통제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관리자로서 특정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허용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 설정이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방화벽의 설정을 이용하여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Telnet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시도하는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navy03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인 바운드 규칙을 생성하여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Ctrl + Alt + Delete (x) / Ctrl + Alt + Insert (o)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/ 1q2w3e4r%%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방화벽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바운드 규칙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규칙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통제 설정을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Attacker(Kali Linux)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Victim(Windows Server 2012)</a:t>
            </a:r>
            <a:endParaRPr lang="ko-KR" altLang="en-US" sz="1000" dirty="0"/>
          </a:p>
        </p:txBody>
      </p: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81ED7C86-D7B4-4134-B0EF-1B7A83056B0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968331-6BDC-4EF6-BD34-D24E17DAB38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846F5E4-F54B-48E4-884D-8B11C27E605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A05602-C5D7-4549-9695-4E18B65B363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B386215C-A1C0-4471-8A61-6BCBE3FCC91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8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1. </a:t>
            </a:r>
            <a:r>
              <a:rPr lang="en-US" altLang="ko-KR" sz="1000" dirty="0" err="1"/>
              <a:t>wireshark</a:t>
            </a:r>
            <a:r>
              <a:rPr lang="en-US" altLang="ko-KR" sz="1000" dirty="0"/>
              <a:t> </a:t>
            </a:r>
            <a:r>
              <a:rPr lang="ko-KR" altLang="en-US" sz="1000" dirty="0"/>
              <a:t>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ethernet </a:t>
            </a:r>
            <a:r>
              <a:rPr lang="ko-KR" altLang="en-US" sz="1000" dirty="0"/>
              <a:t>더블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규칙 생성 </a:t>
            </a:r>
            <a:r>
              <a:rPr lang="en-US" altLang="ko-KR" sz="1000" dirty="0"/>
              <a:t>(GUI)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제어판 열기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windows </a:t>
            </a:r>
            <a:r>
              <a:rPr lang="ko-KR" altLang="en-US" sz="1000" dirty="0"/>
              <a:t>방화벽 클릭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1874280">
            <a:extLst>
              <a:ext uri="{FF2B5EF4-FFF2-40B4-BE49-F238E27FC236}">
                <a16:creationId xmlns:a16="http://schemas.microsoft.com/office/drawing/2014/main" id="{CA46D554-C5B0-4946-A59E-0441C9B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693369"/>
            <a:ext cx="540067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BA00F9E-D9C6-4FC2-88C2-56579A61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84" y="40779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1874280">
            <a:extLst>
              <a:ext uri="{FF2B5EF4-FFF2-40B4-BE49-F238E27FC236}">
                <a16:creationId xmlns:a16="http://schemas.microsoft.com/office/drawing/2014/main" id="{73B99A7A-88FE-415A-808F-82938291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" y="4535119"/>
            <a:ext cx="54006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0492EF37-293F-4466-9563-4071B316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541" y="368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1873800">
            <a:extLst>
              <a:ext uri="{FF2B5EF4-FFF2-40B4-BE49-F238E27FC236}">
                <a16:creationId xmlns:a16="http://schemas.microsoft.com/office/drawing/2014/main" id="{2E9DC035-C6F4-4A33-99CB-640D4F03C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556" r="423" b="28806"/>
          <a:stretch/>
        </p:blipFill>
        <p:spPr bwMode="auto">
          <a:xfrm>
            <a:off x="6293353" y="914399"/>
            <a:ext cx="5377863" cy="16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C55D6D5A-C7AF-45AC-9633-62BB2845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873" y="25675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11874200">
            <a:extLst>
              <a:ext uri="{FF2B5EF4-FFF2-40B4-BE49-F238E27FC236}">
                <a16:creationId xmlns:a16="http://schemas.microsoft.com/office/drawing/2014/main" id="{B2B9F23B-7E9C-48A4-92F9-73F8B49E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3" y="3024786"/>
            <a:ext cx="54006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6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고급 설정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인 바운드 규칙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새 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211875000">
            <a:extLst>
              <a:ext uri="{FF2B5EF4-FFF2-40B4-BE49-F238E27FC236}">
                <a16:creationId xmlns:a16="http://schemas.microsoft.com/office/drawing/2014/main" id="{FFB59DC4-9219-4BDA-8453-78F8AAC0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87314"/>
            <a:ext cx="5400675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11874760">
            <a:extLst>
              <a:ext uri="{FF2B5EF4-FFF2-40B4-BE49-F238E27FC236}">
                <a16:creationId xmlns:a16="http://schemas.microsoft.com/office/drawing/2014/main" id="{492C2927-EFE9-476D-A971-9600B1B5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022" y="687314"/>
            <a:ext cx="2468563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11873080">
            <a:extLst>
              <a:ext uri="{FF2B5EF4-FFF2-40B4-BE49-F238E27FC236}">
                <a16:creationId xmlns:a16="http://schemas.microsoft.com/office/drawing/2014/main" id="{9C4B7735-CD6A-4C5C-93DD-7A410CA7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32" y="3468614"/>
            <a:ext cx="2430463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4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규칙 종류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지정</a:t>
            </a:r>
            <a:r>
              <a:rPr lang="en-US" altLang="ko-KR" sz="1000" dirty="0"/>
              <a:t>) </a:t>
            </a:r>
            <a:r>
              <a:rPr lang="ko-KR" altLang="en-US" sz="1000" dirty="0"/>
              <a:t>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모든 프로그램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프로토콜 종류 중 모두를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다음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로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211874440">
            <a:extLst>
              <a:ext uri="{FF2B5EF4-FFF2-40B4-BE49-F238E27FC236}">
                <a16:creationId xmlns:a16="http://schemas.microsoft.com/office/drawing/2014/main" id="{4C423ED7-2D48-4C5F-A839-72D1CD22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632814"/>
            <a:ext cx="5400675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1873320">
            <a:extLst>
              <a:ext uri="{FF2B5EF4-FFF2-40B4-BE49-F238E27FC236}">
                <a16:creationId xmlns:a16="http://schemas.microsoft.com/office/drawing/2014/main" id="{B7381F64-7CFF-4109-8CBF-7DCC4F5E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9" y="3428998"/>
            <a:ext cx="5400675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11874600">
            <a:extLst>
              <a:ext uri="{FF2B5EF4-FFF2-40B4-BE49-F238E27FC236}">
                <a16:creationId xmlns:a16="http://schemas.microsoft.com/office/drawing/2014/main" id="{3DF16199-FE85-4508-8604-66382E078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21331"/>
          <a:stretch/>
        </p:blipFill>
        <p:spPr bwMode="auto">
          <a:xfrm>
            <a:off x="6276596" y="632814"/>
            <a:ext cx="5371809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211874600">
            <a:extLst>
              <a:ext uri="{FF2B5EF4-FFF2-40B4-BE49-F238E27FC236}">
                <a16:creationId xmlns:a16="http://schemas.microsoft.com/office/drawing/2014/main" id="{8B73FB42-87A4-4D23-95D3-E8518DEA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2" b="14259"/>
          <a:stretch/>
        </p:blipFill>
        <p:spPr bwMode="auto">
          <a:xfrm>
            <a:off x="6276596" y="3438250"/>
            <a:ext cx="5456401" cy="25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8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추가 선택 후 </a:t>
            </a:r>
            <a:r>
              <a:rPr lang="en-US" altLang="ko-KR" sz="1000" dirty="0"/>
              <a:t>192.168.10.10 </a:t>
            </a:r>
            <a:r>
              <a:rPr lang="ko-KR" altLang="en-US" sz="1000" dirty="0"/>
              <a:t>입력 후 ‘다음 </a:t>
            </a:r>
            <a:r>
              <a:rPr lang="en-US" altLang="ko-KR" sz="1000" dirty="0"/>
              <a:t>IP’ </a:t>
            </a:r>
            <a:r>
              <a:rPr lang="ko-KR" altLang="en-US" sz="1000" dirty="0"/>
              <a:t>생성되었는지 확인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 연결 차단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모두 선택 후 </a:t>
            </a:r>
            <a:r>
              <a:rPr lang="en-US" altLang="ko-KR" sz="1000" dirty="0"/>
              <a:t>[</a:t>
            </a:r>
            <a:r>
              <a:rPr lang="ko-KR" altLang="en-US" sz="1000" dirty="0"/>
              <a:t>다음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이름 </a:t>
            </a:r>
            <a:r>
              <a:rPr lang="en-US" altLang="ko-KR" sz="1000" dirty="0"/>
              <a:t>navy03 </a:t>
            </a:r>
            <a:r>
              <a:rPr lang="ko-KR" altLang="en-US" sz="1000" dirty="0"/>
              <a:t>입력 후 </a:t>
            </a:r>
            <a:r>
              <a:rPr lang="en-US" altLang="ko-KR" sz="1000" dirty="0"/>
              <a:t>[</a:t>
            </a:r>
            <a:r>
              <a:rPr lang="ko-KR" altLang="en-US" sz="1000" dirty="0"/>
              <a:t>마침</a:t>
            </a:r>
            <a:r>
              <a:rPr lang="en-US" altLang="ko-KR" sz="1000" dirty="0"/>
              <a:t>]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211873560">
            <a:extLst>
              <a:ext uri="{FF2B5EF4-FFF2-40B4-BE49-F238E27FC236}">
                <a16:creationId xmlns:a16="http://schemas.microsoft.com/office/drawing/2014/main" id="{4A6EFC7D-EDD5-402B-BFCB-560B9BF0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9" y="606356"/>
            <a:ext cx="5400675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1873320">
            <a:extLst>
              <a:ext uri="{FF2B5EF4-FFF2-40B4-BE49-F238E27FC236}">
                <a16:creationId xmlns:a16="http://schemas.microsoft.com/office/drawing/2014/main" id="{3B78C808-CF0C-431C-9ADD-AA147698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858377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11874840">
            <a:extLst>
              <a:ext uri="{FF2B5EF4-FFF2-40B4-BE49-F238E27FC236}">
                <a16:creationId xmlns:a16="http://schemas.microsoft.com/office/drawing/2014/main" id="{31D752F7-7FE9-4645-A8B6-A40FEBDB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606356"/>
            <a:ext cx="5400675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11874600">
            <a:extLst>
              <a:ext uri="{FF2B5EF4-FFF2-40B4-BE49-F238E27FC236}">
                <a16:creationId xmlns:a16="http://schemas.microsoft.com/office/drawing/2014/main" id="{C977BE25-CB80-48A4-B436-617B4C1C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5" y="3230631"/>
            <a:ext cx="54006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 err="1"/>
              <a:t>인바운드</a:t>
            </a:r>
            <a:r>
              <a:rPr lang="ko-KR" altLang="en-US" sz="1000" dirty="0"/>
              <a:t> 규칙에 </a:t>
            </a:r>
            <a:r>
              <a:rPr lang="en-US" altLang="ko-KR" sz="1000" dirty="0"/>
              <a:t>navy03 </a:t>
            </a:r>
            <a:r>
              <a:rPr lang="ko-KR" altLang="en-US" sz="1000" dirty="0"/>
              <a:t>규칙이 생성된 것을 확인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windows </a:t>
            </a:r>
            <a:r>
              <a:rPr lang="ko-KR" altLang="en-US" sz="1000" dirty="0"/>
              <a:t>방화벽에서 </a:t>
            </a:r>
            <a:r>
              <a:rPr lang="en-US" altLang="ko-KR" sz="1000" dirty="0"/>
              <a:t>windows </a:t>
            </a:r>
            <a:r>
              <a:rPr lang="ko-KR" altLang="en-US" sz="1000" dirty="0"/>
              <a:t>방화벽 설정 또는 해제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1" name="_x211873800">
            <a:extLst>
              <a:ext uri="{FF2B5EF4-FFF2-40B4-BE49-F238E27FC236}">
                <a16:creationId xmlns:a16="http://schemas.microsoft.com/office/drawing/2014/main" id="{F5EF525D-E9B9-4814-B67B-24CF84FC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50980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211874280">
            <a:extLst>
              <a:ext uri="{FF2B5EF4-FFF2-40B4-BE49-F238E27FC236}">
                <a16:creationId xmlns:a16="http://schemas.microsoft.com/office/drawing/2014/main" id="{F09131E6-B313-46ED-BDB5-64083DD1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6"/>
          <a:stretch/>
        </p:blipFill>
        <p:spPr bwMode="auto">
          <a:xfrm>
            <a:off x="6291147" y="650980"/>
            <a:ext cx="5400674" cy="26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_x211873800">
            <a:extLst>
              <a:ext uri="{FF2B5EF4-FFF2-40B4-BE49-F238E27FC236}">
                <a16:creationId xmlns:a16="http://schemas.microsoft.com/office/drawing/2014/main" id="{BC5C34CE-9DB9-4F99-A23E-9EEAA0C96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1"/>
          <a:stretch/>
        </p:blipFill>
        <p:spPr bwMode="auto">
          <a:xfrm>
            <a:off x="6291146" y="3429000"/>
            <a:ext cx="5400674" cy="29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6690C6-9032-43CA-B4B7-F12F8A0F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0" y="1925358"/>
            <a:ext cx="6594084" cy="18545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 Permission 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8CDB1-E79C-436C-B677-52F10535AA10}"/>
              </a:ext>
            </a:extLst>
          </p:cNvPr>
          <p:cNvSpPr/>
          <p:nvPr/>
        </p:nvSpPr>
        <p:spPr>
          <a:xfrm>
            <a:off x="624021" y="4849150"/>
            <a:ext cx="1066290" cy="906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d : </a:t>
            </a:r>
            <a:r>
              <a:rPr lang="ko-KR" altLang="en-US" sz="1200" dirty="0">
                <a:solidFill>
                  <a:schemeClr val="tx1"/>
                </a:solidFill>
              </a:rPr>
              <a:t>디렉토리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l  : </a:t>
            </a:r>
            <a:r>
              <a:rPr lang="ko-KR" altLang="en-US" sz="1200" dirty="0">
                <a:solidFill>
                  <a:schemeClr val="tx1"/>
                </a:solidFill>
              </a:rPr>
              <a:t>링크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DEA5A-941E-4803-84A3-B71DD13F04A6}"/>
              </a:ext>
            </a:extLst>
          </p:cNvPr>
          <p:cNvSpPr txBox="1"/>
          <p:nvPr/>
        </p:nvSpPr>
        <p:spPr>
          <a:xfrm>
            <a:off x="624021" y="4364589"/>
            <a:ext cx="11024384" cy="369332"/>
          </a:xfrm>
          <a:prstGeom prst="rect">
            <a:avLst/>
          </a:prstGeom>
          <a:solidFill>
            <a:srgbClr val="0C0C0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     -        </a:t>
            </a:r>
            <a:r>
              <a:rPr lang="en-US" altLang="ko-KR" b="1" dirty="0" err="1">
                <a:solidFill>
                  <a:schemeClr val="bg1"/>
                </a:solidFill>
              </a:rPr>
              <a:t>rwx</a:t>
            </a:r>
            <a:r>
              <a:rPr lang="en-US" altLang="ko-KR" b="1" dirty="0">
                <a:solidFill>
                  <a:schemeClr val="bg1"/>
                </a:solidFill>
              </a:rPr>
              <a:t>       r-x       </a:t>
            </a:r>
            <a:r>
              <a:rPr lang="en-US" altLang="ko-KR" b="1" dirty="0" err="1">
                <a:solidFill>
                  <a:schemeClr val="bg1"/>
                </a:solidFill>
              </a:rPr>
              <a:t>r-x</a:t>
            </a:r>
            <a:r>
              <a:rPr lang="en-US" altLang="ko-KR" b="1" dirty="0">
                <a:solidFill>
                  <a:schemeClr val="bg1"/>
                </a:solidFill>
              </a:rPr>
              <a:t>          2       root     </a:t>
            </a:r>
            <a:r>
              <a:rPr lang="en-US" altLang="ko-KR" b="1" dirty="0" err="1">
                <a:solidFill>
                  <a:schemeClr val="bg1"/>
                </a:solidFill>
              </a:rPr>
              <a:t>root</a:t>
            </a:r>
            <a:r>
              <a:rPr lang="en-US" altLang="ko-KR" b="1" dirty="0">
                <a:solidFill>
                  <a:schemeClr val="bg1"/>
                </a:solidFill>
              </a:rPr>
              <a:t>    631968  Nov 17   08:28    </a:t>
            </a:r>
            <a:r>
              <a:rPr lang="en-US" altLang="ko-KR" b="1" dirty="0" err="1">
                <a:solidFill>
                  <a:srgbClr val="00B050"/>
                </a:solidFill>
              </a:rPr>
              <a:t>init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AFE41E-6205-459E-AE5C-46E93D12E7E4}"/>
              </a:ext>
            </a:extLst>
          </p:cNvPr>
          <p:cNvSpPr/>
          <p:nvPr/>
        </p:nvSpPr>
        <p:spPr>
          <a:xfrm>
            <a:off x="1448474" y="3503851"/>
            <a:ext cx="6983427" cy="276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1D2E6-94B0-47B6-8DFD-2A2D9E20A6C1}"/>
              </a:ext>
            </a:extLst>
          </p:cNvPr>
          <p:cNvSpPr/>
          <p:nvPr/>
        </p:nvSpPr>
        <p:spPr>
          <a:xfrm>
            <a:off x="1793944" y="5243941"/>
            <a:ext cx="2629911" cy="1058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  : read : </a:t>
            </a:r>
            <a:r>
              <a:rPr lang="ko-KR" altLang="en-US" sz="1200" dirty="0">
                <a:solidFill>
                  <a:schemeClr val="tx1"/>
                </a:solidFill>
              </a:rPr>
              <a:t>읽기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w : write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쓰기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x  : </a:t>
            </a:r>
            <a:r>
              <a:rPr lang="en-US" altLang="ko-KR" sz="1200" dirty="0" err="1">
                <a:solidFill>
                  <a:schemeClr val="tx1"/>
                </a:solidFill>
              </a:rPr>
              <a:t>excute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실행 가능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: </a:t>
            </a:r>
            <a:r>
              <a:rPr lang="ko-KR" altLang="en-US" sz="1200" dirty="0">
                <a:solidFill>
                  <a:schemeClr val="tx1"/>
                </a:solidFill>
              </a:rPr>
              <a:t>권한 없음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8CB7F-1805-4BA8-8095-18449B9D6637}"/>
              </a:ext>
            </a:extLst>
          </p:cNvPr>
          <p:cNvSpPr/>
          <p:nvPr/>
        </p:nvSpPr>
        <p:spPr>
          <a:xfrm>
            <a:off x="1796432" y="4853871"/>
            <a:ext cx="2629911" cy="308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소유자         그룹      그 외 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164181-C968-4939-BB20-312766274B1C}"/>
              </a:ext>
            </a:extLst>
          </p:cNvPr>
          <p:cNvSpPr/>
          <p:nvPr/>
        </p:nvSpPr>
        <p:spPr>
          <a:xfrm>
            <a:off x="4529976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link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B23E1C-7278-4F30-8781-3E67C7B59049}"/>
              </a:ext>
            </a:extLst>
          </p:cNvPr>
          <p:cNvSpPr/>
          <p:nvPr/>
        </p:nvSpPr>
        <p:spPr>
          <a:xfrm>
            <a:off x="5392708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63036E-F95E-4978-8FDB-7AEF1C936ED2}"/>
              </a:ext>
            </a:extLst>
          </p:cNvPr>
          <p:cNvSpPr/>
          <p:nvPr/>
        </p:nvSpPr>
        <p:spPr>
          <a:xfrm>
            <a:off x="6255440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그룹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267AA7-EC6B-4078-A6E6-4D411A5869A0}"/>
              </a:ext>
            </a:extLst>
          </p:cNvPr>
          <p:cNvSpPr/>
          <p:nvPr/>
        </p:nvSpPr>
        <p:spPr>
          <a:xfrm>
            <a:off x="7118172" y="4849150"/>
            <a:ext cx="75661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5CFB8-9188-40EF-BFFC-0BD1DB1525CC}"/>
              </a:ext>
            </a:extLst>
          </p:cNvPr>
          <p:cNvSpPr/>
          <p:nvPr/>
        </p:nvSpPr>
        <p:spPr>
          <a:xfrm>
            <a:off x="7980904" y="4849150"/>
            <a:ext cx="93651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1C0C8B-2A31-434E-8B45-C7A303DFD620}"/>
              </a:ext>
            </a:extLst>
          </p:cNvPr>
          <p:cNvSpPr/>
          <p:nvPr/>
        </p:nvSpPr>
        <p:spPr>
          <a:xfrm>
            <a:off x="902354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3F3854-0F36-4D97-B76E-7CB3C4CC078F}"/>
              </a:ext>
            </a:extLst>
          </p:cNvPr>
          <p:cNvSpPr/>
          <p:nvPr/>
        </p:nvSpPr>
        <p:spPr>
          <a:xfrm>
            <a:off x="9857024" y="4849150"/>
            <a:ext cx="727359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E75242-23A3-4685-8C52-5FDCD1CE8558}"/>
              </a:ext>
            </a:extLst>
          </p:cNvPr>
          <p:cNvSpPr/>
          <p:nvPr/>
        </p:nvSpPr>
        <p:spPr>
          <a:xfrm>
            <a:off x="10690504" y="4849150"/>
            <a:ext cx="957901" cy="67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</a:rPr>
              <a:t>(</a:t>
            </a:r>
            <a:r>
              <a:rPr lang="ko-KR" altLang="en-US" sz="1050" dirty="0">
                <a:solidFill>
                  <a:srgbClr val="7030A0"/>
                </a:solidFill>
              </a:rPr>
              <a:t>링크일시</a:t>
            </a:r>
            <a:r>
              <a:rPr lang="en-US" altLang="ko-KR" sz="1050" dirty="0">
                <a:solidFill>
                  <a:srgbClr val="7030A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원본 위치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A808E0-0D3C-490C-B5D2-A056079761CC}"/>
              </a:ext>
            </a:extLst>
          </p:cNvPr>
          <p:cNvCxnSpPr/>
          <p:nvPr/>
        </p:nvCxnSpPr>
        <p:spPr>
          <a:xfrm flipV="1">
            <a:off x="624021" y="3503851"/>
            <a:ext cx="824453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5FDC2B-44E8-4603-841D-546060A1EEBA}"/>
              </a:ext>
            </a:extLst>
          </p:cNvPr>
          <p:cNvCxnSpPr>
            <a:cxnSpLocks/>
          </p:cNvCxnSpPr>
          <p:nvPr/>
        </p:nvCxnSpPr>
        <p:spPr>
          <a:xfrm flipH="1" flipV="1">
            <a:off x="8431901" y="3503851"/>
            <a:ext cx="3216504" cy="8607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FFF81D-03AB-458A-B776-08BB39F2B7D9}"/>
              </a:ext>
            </a:extLst>
          </p:cNvPr>
          <p:cNvSpPr txBox="1"/>
          <p:nvPr/>
        </p:nvSpPr>
        <p:spPr>
          <a:xfrm>
            <a:off x="190972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A5AB1-4544-42C6-B13B-640FEDB56BB9}"/>
              </a:ext>
            </a:extLst>
          </p:cNvPr>
          <p:cNvSpPr txBox="1"/>
          <p:nvPr/>
        </p:nvSpPr>
        <p:spPr>
          <a:xfrm>
            <a:off x="2799846" y="3936616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AE0FF-F3FB-40E5-9A14-F84D3AACDDA0}"/>
              </a:ext>
            </a:extLst>
          </p:cNvPr>
          <p:cNvSpPr txBox="1"/>
          <p:nvPr/>
        </p:nvSpPr>
        <p:spPr>
          <a:xfrm>
            <a:off x="3673781" y="3932031"/>
            <a:ext cx="33986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에서 패킷이 못 들어오는 것을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# 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C33198-2E58-4A38-8153-C72034623E3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BD440D7-A4B6-422E-BEF0-DA734161F7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5BEB1-A639-4FC8-BFA8-B46B8EC4E3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70F00BAB-BC11-49E5-AFFF-32BB961D863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5" name="_x211873080">
            <a:extLst>
              <a:ext uri="{FF2B5EF4-FFF2-40B4-BE49-F238E27FC236}">
                <a16:creationId xmlns:a16="http://schemas.microsoft.com/office/drawing/2014/main" id="{418B28AB-5CE6-41CC-A21E-6C3C11F0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663092"/>
            <a:ext cx="5400675" cy="32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11873320">
            <a:extLst>
              <a:ext uri="{FF2B5EF4-FFF2-40B4-BE49-F238E27FC236}">
                <a16:creationId xmlns:a16="http://schemas.microsoft.com/office/drawing/2014/main" id="{34824776-95F2-4D0E-A06B-538B88B7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663092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EF855-C8A2-48AE-839B-3EB791ECF575}"/>
              </a:ext>
            </a:extLst>
          </p:cNvPr>
          <p:cNvSpPr/>
          <p:nvPr/>
        </p:nvSpPr>
        <p:spPr>
          <a:xfrm>
            <a:off x="2071561" y="3663584"/>
            <a:ext cx="4656836" cy="161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그룹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F0BC-E016-418E-9068-3256C9BADE96}"/>
              </a:ext>
            </a:extLst>
          </p:cNvPr>
          <p:cNvSpPr txBox="1"/>
          <p:nvPr/>
        </p:nvSpPr>
        <p:spPr>
          <a:xfrm>
            <a:off x="5324559" y="2024354"/>
            <a:ext cx="3110677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7E6E68-9E93-491F-B622-A372FF3D0F8B}"/>
              </a:ext>
            </a:extLst>
          </p:cNvPr>
          <p:cNvCxnSpPr>
            <a:cxnSpLocks/>
            <a:stCxn id="33" idx="0"/>
            <a:endCxn id="17" idx="1"/>
          </p:cNvCxnSpPr>
          <p:nvPr/>
        </p:nvCxnSpPr>
        <p:spPr>
          <a:xfrm flipV="1">
            <a:off x="4122892" y="2666998"/>
            <a:ext cx="1201667" cy="642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하다하다 이제 '훈련소+군대 영장'까지 만들어 재입대시키려는(?) '동물의 숲' 한국인들 - 인사이트">
            <a:extLst>
              <a:ext uri="{FF2B5EF4-FFF2-40B4-BE49-F238E27FC236}">
                <a16:creationId xmlns:a16="http://schemas.microsoft.com/office/drawing/2014/main" id="{2DDD8F25-8C7C-428E-A48E-1245B117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15" y="3451667"/>
            <a:ext cx="2938953" cy="17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군인이모티콘2">
            <a:extLst>
              <a:ext uri="{FF2B5EF4-FFF2-40B4-BE49-F238E27FC236}">
                <a16:creationId xmlns:a16="http://schemas.microsoft.com/office/drawing/2014/main" id="{95818F05-95F6-455B-90F8-2599738D65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63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군인이모티콘2">
            <a:extLst>
              <a:ext uri="{FF2B5EF4-FFF2-40B4-BE49-F238E27FC236}">
                <a16:creationId xmlns:a16="http://schemas.microsoft.com/office/drawing/2014/main" id="{3ABC7967-91FD-4B8F-9975-CEEB936EB6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10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군인이모티콘2">
            <a:extLst>
              <a:ext uri="{FF2B5EF4-FFF2-40B4-BE49-F238E27FC236}">
                <a16:creationId xmlns:a16="http://schemas.microsoft.com/office/drawing/2014/main" id="{8314F140-EC7E-4BF9-8A5D-F9B97C2E64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5" y="3999271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군인이모티콘2">
            <a:extLst>
              <a:ext uri="{FF2B5EF4-FFF2-40B4-BE49-F238E27FC236}">
                <a16:creationId xmlns:a16="http://schemas.microsoft.com/office/drawing/2014/main" id="{C70A1689-6E93-48BC-B4A0-7C469907EE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40" y="4039873"/>
            <a:ext cx="980485" cy="9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D160C5-9747-44F1-B531-621E04085703}"/>
              </a:ext>
            </a:extLst>
          </p:cNvPr>
          <p:cNvSpPr/>
          <p:nvPr/>
        </p:nvSpPr>
        <p:spPr>
          <a:xfrm>
            <a:off x="3107342" y="3309642"/>
            <a:ext cx="2031100" cy="5672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생활관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0FAEDE-62F4-4BD8-BBAB-F8B3CB5D9843}"/>
              </a:ext>
            </a:extLst>
          </p:cNvPr>
          <p:cNvSpPr txBox="1"/>
          <p:nvPr/>
        </p:nvSpPr>
        <p:spPr>
          <a:xfrm>
            <a:off x="8553724" y="2024354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F672B7-E6D6-43D6-B10D-82CD5B298EE6}"/>
              </a:ext>
            </a:extLst>
          </p:cNvPr>
          <p:cNvSpPr txBox="1"/>
          <p:nvPr/>
        </p:nvSpPr>
        <p:spPr>
          <a:xfrm>
            <a:off x="5583907" y="5390652"/>
            <a:ext cx="2938953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301</a:t>
            </a:r>
            <a:r>
              <a:rPr lang="ko-KR" altLang="en-US" dirty="0"/>
              <a:t>호에 들어올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공용 책장을 만질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번 침대에 누울 수 있다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EFEEC9-66C8-4FD1-B4DB-BDD3F54008E1}"/>
              </a:ext>
            </a:extLst>
          </p:cNvPr>
          <p:cNvSpPr txBox="1"/>
          <p:nvPr/>
        </p:nvSpPr>
        <p:spPr>
          <a:xfrm>
            <a:off x="8641348" y="5390652"/>
            <a:ext cx="396068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AD0634-34AD-4089-8EEB-D69A57EA9A80}"/>
              </a:ext>
            </a:extLst>
          </p:cNvPr>
          <p:cNvCxnSpPr>
            <a:stCxn id="1038" idx="2"/>
            <a:endCxn id="59" idx="0"/>
          </p:cNvCxnSpPr>
          <p:nvPr/>
        </p:nvCxnSpPr>
        <p:spPr>
          <a:xfrm>
            <a:off x="6188206" y="5020358"/>
            <a:ext cx="865178" cy="37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/Theory/T3/Permission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–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권한의 수치화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A13996-D66F-4B80-B807-27090D7CBDF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F98D2E9-061A-4816-8893-7C7D00DCE3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74BCA-884B-43A3-A8A6-B897F646C1F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B0D8F57D-825B-42CA-8965-308340DCB36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hlinkClick r:id="" action="ppaction://noaction"/>
            <a:extLst>
              <a:ext uri="{FF2B5EF4-FFF2-40B4-BE49-F238E27FC236}">
                <a16:creationId xmlns:a16="http://schemas.microsoft.com/office/drawing/2014/main" id="{2829014B-0DE0-463E-8963-4C742FC132C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98B5C-DE42-4E98-9D9F-70C0C151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48" y="2088982"/>
            <a:ext cx="6651746" cy="3554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D21A-9334-4E13-965E-48C9017EC1C1}"/>
              </a:ext>
            </a:extLst>
          </p:cNvPr>
          <p:cNvSpPr txBox="1"/>
          <p:nvPr/>
        </p:nvSpPr>
        <p:spPr>
          <a:xfrm>
            <a:off x="1771030" y="6041395"/>
            <a:ext cx="99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파일의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소유자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소유그룹</a:t>
            </a:r>
            <a:r>
              <a:rPr lang="ko-KR" altLang="en-US" dirty="0"/>
              <a:t> 을 바꿀 수 있을까</a:t>
            </a:r>
            <a:r>
              <a:rPr lang="en-US" altLang="ko-KR" dirty="0"/>
              <a:t>? =&gt; </a:t>
            </a:r>
            <a:r>
              <a:rPr lang="en-US" altLang="ko-KR" dirty="0" err="1">
                <a:solidFill>
                  <a:srgbClr val="FF0000"/>
                </a:solidFill>
              </a:rPr>
              <a:t>chmod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chown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chgrp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hlinkClick r:id="rId3" action="ppaction://hlinksldjump"/>
            <a:extLst>
              <a:ext uri="{FF2B5EF4-FFF2-40B4-BE49-F238E27FC236}">
                <a16:creationId xmlns:a16="http://schemas.microsoft.com/office/drawing/2014/main" id="{FD8F91E4-BF0F-4976-841A-2CE0248EC1A3}"/>
              </a:ext>
            </a:extLst>
          </p:cNvPr>
          <p:cNvSpPr/>
          <p:nvPr/>
        </p:nvSpPr>
        <p:spPr>
          <a:xfrm>
            <a:off x="10028016" y="6122873"/>
            <a:ext cx="352631" cy="28785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접근 권한 설정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그룹 및 일반에게는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부여하도록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소유자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chown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소유자명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권한을 설정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170DE5-247F-4796-9378-78ED0D38CBC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73958F9-6BD9-4E0E-96AF-65D9C2D8A6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DB03F-B87F-4C0E-86E8-58E011007B6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C988C73-4747-4CE5-BDB8-35CF92A3F6F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7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7B355A65-614F-401A-B129-C717D978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4" y="924349"/>
            <a:ext cx="45948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E070F3A2-B311-45EC-847A-FC2D9F8F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" y="2386275"/>
            <a:ext cx="4617720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5A57801-35B0-4CFA-BF2E-0C3E36B41F9C}"/>
              </a:ext>
            </a:extLst>
          </p:cNvPr>
          <p:cNvGraphicFramePr>
            <a:graphicFrameLocks noGrp="1"/>
          </p:cNvGraphicFramePr>
          <p:nvPr/>
        </p:nvGraphicFramePr>
        <p:xfrm>
          <a:off x="556470" y="3347160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48487242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접근 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03813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(r) = 4,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(w) = 2,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실행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조합하여 접근 권한을 설정한다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권한을 모두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7(4 + 2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권한만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5(4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지정한다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727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rwsr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-x)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소유자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(root)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ls –l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2)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rwxr</a:t>
            </a:r>
            <a:r>
              <a:rPr lang="en-US" altLang="ko-KR" sz="1000" dirty="0"/>
              <a:t>-x-r-x)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755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소유자 변경</a:t>
            </a:r>
            <a:r>
              <a:rPr lang="en-US" altLang="ko-KR" sz="1000"/>
              <a:t>(test</a:t>
            </a:r>
            <a:r>
              <a:rPr lang="en-US" altLang="ko-KR" sz="1000" dirty="0"/>
              <a:t>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chown</a:t>
            </a:r>
            <a:r>
              <a:rPr lang="en-US" altLang="ko-KR" sz="1000"/>
              <a:t> test </a:t>
            </a:r>
            <a:r>
              <a:rPr lang="en-US" altLang="ko-KR" sz="1000" dirty="0"/>
              <a:t>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B93E2FFA-2307-4CB3-8A4F-B1B3CDB2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4" y="5334930"/>
            <a:ext cx="4556760" cy="7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93A3F0-E427-4772-84A2-D041740BAF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20DFAB4-2444-4459-BEB0-41EF9098357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31CA8-E669-490E-95FF-9541F3329BA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1B881AF4-F56D-4697-AB59-ADEE16D6AF5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3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/Training/Unit/Sys/6</a:t>
            </a:r>
            <a:br>
              <a:rPr lang="en-US" altLang="ko-KR" dirty="0"/>
            </a:br>
            <a:r>
              <a:rPr lang="en-US" altLang="ko-KR" dirty="0"/>
              <a:t> 6.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접근 권한 설정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(Windows)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내부 디렉토리를 특정한 사용자가 파일에 접근할 수 있도록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설정해 주는 것이 필요합니다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c\navy06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폴더에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Everyone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설정되어 있지 않습니다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Everyone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모든 권한으로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부여하시오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1q2w3e4r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%%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권한을 설정할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Windows 2012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6856A7-09F2-40DF-885C-124424F543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CBE2B77-6BBC-4887-8AE9-21295D06F5BA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9A73D5-E882-4AF8-8AAD-360657E492C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D1034D5-D759-4AE3-8CC3-8614F2C1A9A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0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“파일 </a:t>
            </a:r>
            <a:r>
              <a:rPr lang="ko-KR" altLang="en-US" sz="1000" dirty="0" err="1"/>
              <a:t>탐색기”에서</a:t>
            </a:r>
            <a:r>
              <a:rPr lang="ko-KR" altLang="en-US" sz="1000" dirty="0"/>
              <a:t> “로컬 디스크 </a:t>
            </a:r>
            <a:r>
              <a:rPr lang="en-US" altLang="ko-KR" sz="1000" dirty="0"/>
              <a:t>(C:)” </a:t>
            </a:r>
            <a:r>
              <a:rPr lang="ko-KR" altLang="en-US" sz="1000" dirty="0"/>
              <a:t>선택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</a:t>
            </a:r>
            <a:r>
              <a:rPr lang="en-US" altLang="ko-KR" sz="1000" dirty="0"/>
              <a:t>navy06” </a:t>
            </a:r>
            <a:r>
              <a:rPr lang="ko-KR" altLang="en-US" sz="1000" dirty="0"/>
              <a:t>폴더 선택 후 마우스 오른쪽 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“속성</a:t>
            </a:r>
            <a:r>
              <a:rPr lang="en-US" altLang="ko-KR" sz="1000" dirty="0"/>
              <a:t>(R)” </a:t>
            </a:r>
            <a:r>
              <a:rPr lang="ko-KR" altLang="en-US" sz="1000" dirty="0"/>
              <a:t>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“보안” 탭 선택 후 “편집</a:t>
            </a:r>
            <a:r>
              <a:rPr lang="en-US" altLang="ko-KR" sz="1000" dirty="0"/>
              <a:t>(E)...” </a:t>
            </a:r>
            <a:r>
              <a:rPr lang="ko-KR" altLang="en-US" sz="1000" dirty="0"/>
              <a:t>클릭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4658F80-D0CE-476E-891E-2E48172A17D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7BCE0CB-E0AC-4B3C-A146-69C2B2D23F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139A0A-E62E-4F49-8BF9-D32B2AAE387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E4632BD9-AACF-4F2C-B0E5-B05C18369EE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1">
            <a:extLst>
              <a:ext uri="{FF2B5EF4-FFF2-40B4-BE49-F238E27FC236}">
                <a16:creationId xmlns:a16="http://schemas.microsoft.com/office/drawing/2014/main" id="{7AE5B850-677E-48CC-BB9A-A4191A8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9" y="1122463"/>
            <a:ext cx="4546437" cy="52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0109F60-FEFA-4B80-922D-2195942B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71" y="761998"/>
            <a:ext cx="422148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95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26D91B7-44E7-48C7-9D14-B6D93A9A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66" y="48777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“추가</a:t>
            </a:r>
            <a:r>
              <a:rPr lang="en-US" altLang="ko-KR" sz="1000" dirty="0"/>
              <a:t>(D)..." </a:t>
            </a:r>
            <a:r>
              <a:rPr lang="ko-KR" altLang="en-US" sz="1000" dirty="0"/>
              <a:t>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 startAt="6"/>
            </a:pPr>
            <a:r>
              <a:rPr lang="ko-KR" altLang="en-US" sz="1000" dirty="0"/>
              <a:t>“선택할 개체 이름을 입력하십시오</a:t>
            </a:r>
            <a:r>
              <a:rPr lang="en-US" altLang="ko-KR" sz="1000" dirty="0"/>
              <a:t>(</a:t>
            </a:r>
            <a:r>
              <a:rPr lang="ko-KR" altLang="en-US" sz="1000" dirty="0"/>
              <a:t>예제</a:t>
            </a:r>
            <a:r>
              <a:rPr lang="en-US" altLang="ko-KR" sz="1000" dirty="0"/>
              <a:t>)(E)."</a:t>
            </a:r>
            <a:r>
              <a:rPr lang="ko-KR" altLang="en-US" sz="1000" dirty="0"/>
              <a:t>에 </a:t>
            </a:r>
            <a:r>
              <a:rPr lang="en-US" altLang="ko-KR" sz="1000" dirty="0"/>
              <a:t>'Everyone' </a:t>
            </a:r>
            <a:r>
              <a:rPr lang="ko-KR" altLang="en-US" sz="1000" dirty="0"/>
              <a:t>입력 후 ”이름 확인</a:t>
            </a:r>
            <a:r>
              <a:rPr lang="en-US" altLang="ko-KR" sz="1000" dirty="0"/>
              <a:t>(C)"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 startAt="6"/>
            </a:pPr>
            <a:r>
              <a:rPr lang="en-US" altLang="ko-KR" sz="1000" dirty="0"/>
              <a:t>“</a:t>
            </a:r>
            <a:r>
              <a:rPr lang="ko-KR" altLang="en-US" sz="1000" dirty="0"/>
              <a:t>확인” 버튼 클릭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181C1-A909-4958-858C-72991493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C4FA33-4264-4A55-9A6D-1173E181E08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FCD009-E5BB-402C-977B-4BFF601363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A8E35-4FB7-44EC-A763-F26B66C52B9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D1E9A011-0600-4509-B801-FABFB259CCC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5">
            <a:extLst>
              <a:ext uri="{FF2B5EF4-FFF2-40B4-BE49-F238E27FC236}">
                <a16:creationId xmlns:a16="http://schemas.microsoft.com/office/drawing/2014/main" id="{4A2F8D28-409B-46E8-86BE-F0D9031C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" y="714746"/>
            <a:ext cx="45339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DA4E0BB-8A59-45A8-A3B5-B5D65C59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697" y="966214"/>
            <a:ext cx="5019040" cy="4925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6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1553</Words>
  <Application>Microsoft Office PowerPoint</Application>
  <PresentationFormat>와이드스크린</PresentationFormat>
  <Paragraphs>379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국방 사이버 보안</vt:lpstr>
      <vt:lpstr>/Theory/T3/Permission   리눅스 파일시스템 권한( Permission )</vt:lpstr>
      <vt:lpstr>/Theory/T3/Permission   리눅스 파일시스템 권한 - 그룹</vt:lpstr>
      <vt:lpstr>/Theory/T3/Permission   리눅스 파일시스템 권한 – 권한의 수치화</vt:lpstr>
      <vt:lpstr>/Training/Unit/Sys/1  1. 파일 접근 권한 설정</vt:lpstr>
      <vt:lpstr>PowerPoint 프레젠테이션</vt:lpstr>
      <vt:lpstr>/Training/Unit/Sys/6  6. 파일 접근 권한 설정 (Windows)</vt:lpstr>
      <vt:lpstr>PowerPoint 프레젠테이션</vt:lpstr>
      <vt:lpstr>PowerPoint 프레젠테이션</vt:lpstr>
      <vt:lpstr>PowerPoint 프레젠테이션</vt:lpstr>
      <vt:lpstr>/Training/Unit/Sys/3  3. R-명령어 제한</vt:lpstr>
      <vt:lpstr>PowerPoint 프레젠테이션</vt:lpstr>
      <vt:lpstr>PowerPoint 프레젠테이션</vt:lpstr>
      <vt:lpstr>/Training/Unit/Net/6  6. IP 접근 통제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Author</cp:lastModifiedBy>
  <cp:revision>4</cp:revision>
  <dcterms:created xsi:type="dcterms:W3CDTF">2022-02-20T11:27:45Z</dcterms:created>
  <dcterms:modified xsi:type="dcterms:W3CDTF">2023-10-09T23:48:34Z</dcterms:modified>
</cp:coreProperties>
</file>