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603" r:id="rId3"/>
    <p:sldId id="279" r:id="rId4"/>
    <p:sldId id="280" r:id="rId5"/>
    <p:sldId id="281" r:id="rId6"/>
    <p:sldId id="282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601" r:id="rId16"/>
    <p:sldId id="605" r:id="rId17"/>
    <p:sldId id="606" r:id="rId18"/>
    <p:sldId id="604" r:id="rId19"/>
    <p:sldId id="612" r:id="rId20"/>
    <p:sldId id="613" r:id="rId21"/>
    <p:sldId id="602" r:id="rId22"/>
    <p:sldId id="61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5F42F-13DB-42F3-98C8-087824484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DA4FD-CD83-4B1E-92FD-0F43EF977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E72D0-C929-4692-A963-8A528288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13011-EC3A-44AF-90AE-E4E2F367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B1094-4BE2-467A-BB5A-F76AC751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9096-E6C0-4469-8B23-750F238C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3BE5-2086-45FA-9D0B-18759ADA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10E15-7A45-48B7-A9D8-363EB344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412C-8676-478F-849A-33BD0743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8652A-46C7-4CEB-A7E0-CC1C906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125442-E8EA-42FF-A776-57A6A8FD5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44252-0E54-4F3C-97B4-4AE4E3FCA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DF98B-B4AB-4942-83C3-29E6DA8B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79BA3-88BA-4103-A12F-85E35BA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B7F083-29A3-4541-BC5F-226C3EC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1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09F23-FD4D-4FB0-A638-917987C2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C3898-CEA1-4269-B45F-6265AD02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165B9-45F4-4640-B83B-2B14D73E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AD49-AFB5-432C-9178-B4E9D964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081DC-7D15-4F6B-B224-F229214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92617-61A5-4307-9214-80826B87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38E1E-D4FE-4852-9F4F-37D6A75F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2260B-1E0C-44D3-BCC0-83A4C536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9CD19-0C25-4B7C-93F9-F5315C5B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A3A97-46BC-430C-A8A2-6F181D08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7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DB547-2E99-4ACC-84E3-8ECE92F9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98759-61E1-477A-B2A7-8471F73DF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00ABB-F8D5-4157-BFC4-3A1CB1670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F3BD5-CCDE-41DC-8D34-2F006E41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40CAC-05F4-4902-998B-98B9C7DA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AFCB5-1ABA-47C9-B5FB-C2305A64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4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947F-6D11-4202-8A0D-DB7356A2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847A4-464C-48E7-A2A3-44EBC1750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00089-5681-4BE5-AE52-FA30CC621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8ABCCC-0671-4AFB-821B-782FA01E7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DF63C-2437-4034-9E2A-80C4AA6A3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0374C2-C680-4E53-ABE4-C5C80D8E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3E645-71F0-46E9-8098-E8927956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D63AF7-03B1-41AE-905D-2E2FBD11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2EB1-2042-422E-84C9-5968123A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4A9756-E338-4638-8C53-011BF95C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19EEF-71B0-45CD-AA4C-CF88EFB4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EF160A-4031-4D69-9594-E9E5F0E1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9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47AA7-A6C5-4EC1-9EDF-DE306616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4F9D2-1801-4A5D-83DD-3336F995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1257E-EEF4-470B-A1F9-930BE7C7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6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9CAA5-F54C-4E9B-8CF8-76C4AFEB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6183E-7F57-4EB6-8BFD-E2EFD57CB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CD07F-8586-47AD-9A35-E1B8E59B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2B14A-4331-4A84-B470-5C76AEC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A1A4D-1631-47F2-AE61-95ACBD7C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34E9E-A991-494F-9D4B-0D9EDFD4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BA29E-5F4F-49A0-AF0F-2E2D6434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636CA1-68E3-4D55-AD91-E85F44205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0FFE07-4C9F-48BB-BB4F-F959D7107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23B61-917A-4636-ADC7-A5E90178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529F2-7F43-4C1D-B4A4-FAF5B048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270F4-813C-4509-B1F3-14FC96B0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9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544B81-2CC1-472C-AAA1-90F28790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F5545-E99C-48D1-82C6-EBB4F0F78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7C717-90BD-47B4-8231-C7E42CFA4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AD4B-961F-4F29-9BDF-3C702BD27C9C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4968D-A09F-4CD8-9CB6-7FEAEAB2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633DC-6AB3-489B-AA6F-EFC4FBCEC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D0A0-4A27-4F97-B8A2-D09C01A1F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slide" Target="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명령어</a:t>
            </a:r>
            <a:endParaRPr lang="ko-KR" altLang="en-US" dirty="0"/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D3444547-EECB-427E-9AE1-01791E210C1E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8802093" cy="4678934"/>
        </p:xfrm>
        <a:graphic>
          <a:graphicData uri="http://schemas.openxmlformats.org/drawingml/2006/table">
            <a:tbl>
              <a:tblPr/>
              <a:tblGrid>
                <a:gridCol w="388289">
                  <a:extLst>
                    <a:ext uri="{9D8B030D-6E8A-4147-A177-3AD203B41FA5}">
                      <a16:colId xmlns:a16="http://schemas.microsoft.com/office/drawing/2014/main" val="2798934004"/>
                    </a:ext>
                  </a:extLst>
                </a:gridCol>
                <a:gridCol w="858741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3101008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699377342"/>
                    </a:ext>
                  </a:extLst>
                </a:gridCol>
                <a:gridCol w="1121134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290355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링크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2" action="ppaction://hlinksldjump"/>
                        </a:rPr>
                        <a:t>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base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기본 유용한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grep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3" action="ppaction://hlinksldjump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pwd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디렉토리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</a:rPr>
                        <a:t>경로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출력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echo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4" action="ppaction://hlinksldjump"/>
                        </a:rPr>
                        <a:t>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경로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5" action="ppaction://hlinksldjump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목록 확인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sudo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6" action="ppaction://hlinksldjump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mkdir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디렉토리 생성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" action="ppaction://noaction"/>
                        </a:rPr>
                        <a:t>22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7" action="ppaction://hlinksldjump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touch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날짜정보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tshark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네트워크 트래픽 편집 도구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8" action="ppaction://hlinksldjump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cat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파일생성 및 출력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여러 개의 파일 합치기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9" action="ppaction://hlinksldjump"/>
                        </a:rPr>
                        <a:t>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rm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파일이나 디렉토리를 삭제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ifconfig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0" action="ppaction://hlinksldjump"/>
                        </a:rPr>
                        <a:t>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mv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1" action="ppaction://hlinksldjump"/>
                        </a:rPr>
                        <a:t>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 혹은 디렉토리를 복사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2" action="ppaction://hlinksldjump"/>
                        </a:rPr>
                        <a:t>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man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리눅스 매뉴얼 출력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python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3" action="ppaction://hlinksldjump"/>
                        </a:rPr>
                        <a:t>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/tail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파일을 보고싶은 줄 수만큼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nmap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4" action="ppaction://hlinksldjump"/>
                        </a:rPr>
                        <a:t>12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find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특정 파일이나 디렉토리를 검색한다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5" action="ppaction://hlinksldjump"/>
                        </a:rPr>
                        <a:t>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chmod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권한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현재 실행중인 프로세스 목록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6" action="ppaction://hlinksldjump"/>
                        </a:rPr>
                        <a:t>14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chown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소유자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kill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프로세스 강제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7" action="ppaction://hlinksldjump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chgrp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파일의 그룹 변경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8" action="ppaction://hlinksldjump"/>
                        </a:rPr>
                        <a:t>16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cut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필드를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batch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배치파일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미리 정의된 시스템 명령어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hlinkClick r:id="rId19" action="ppaction://hlinksldjump"/>
                        </a:rPr>
                        <a:t>17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service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전체 서비스 호출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wget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  <p:sp>
        <p:nvSpPr>
          <p:cNvPr id="8" name="화살표: 오른쪽 7">
            <a:hlinkClick r:id="" action="ppaction://noaction"/>
            <a:extLst>
              <a:ext uri="{FF2B5EF4-FFF2-40B4-BE49-F238E27FC236}">
                <a16:creationId xmlns:a16="http://schemas.microsoft.com/office/drawing/2014/main" id="{07798558-9F7B-420B-8B5A-377A32580A5E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39C42C-4F00-460F-838B-63871D2B138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B09A53-8E05-4139-A8E0-9CFFE910EE7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7954BD-5F82-4B0A-A88E-19A6965B3559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화살표: 오른쪽 9">
              <a:hlinkClick r:id="" action="ppaction://noaction"/>
              <a:extLst>
                <a:ext uri="{FF2B5EF4-FFF2-40B4-BE49-F238E27FC236}">
                  <a16:creationId xmlns:a16="http://schemas.microsoft.com/office/drawing/2014/main" id="{07F86D2F-5C1B-4ACD-83AD-0D7B3AFEE6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73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mv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mv file1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/>
                <a:t>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846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dir1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3E95ABA1-5A5D-4C6C-9D74-E9B9C389F41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6DF4EA2-99DA-4838-BC7F-2A13C8E5A3A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9709D26-D5EA-442A-82C4-9C86514A3DD8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7C0C26-9A64-492E-A760-F0D0476B6B1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B4FED0B-287B-47B0-A085-FBB97D135A6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221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/T2/9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 혹은 디렉토리를 복사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</a:t>
              </a:r>
              <a:r>
                <a:rPr lang="en-US" altLang="ko-KR" sz="1100">
                  <a:solidFill>
                    <a:srgbClr val="2E75B6"/>
                  </a:solidFill>
                </a:rPr>
                <a:t>cp file1 file2 </a:t>
              </a:r>
              <a:r>
                <a:rPr lang="en-US" altLang="ko-KR" sz="1100" dirty="0">
                  <a:solidFill>
                    <a:srgbClr val="2E75B6"/>
                  </a:solidFill>
                </a:rPr>
                <a:t>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dir1</a:t>
              </a:r>
              <a:r>
                <a:rPr lang="en-US" altLang="ko-KR" sz="1100">
                  <a:solidFill>
                    <a:srgbClr val="2E75B6"/>
                  </a:solidFill>
                </a:rPr>
                <a:t>  </a:t>
              </a:r>
              <a:r>
                <a:rPr lang="en-US" altLang="ko-KR" sz="1100"/>
                <a:t>file1  file2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ls dir1/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file1  file2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AD4E8980-CE65-4FD1-8D26-5130C90710A9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E1E807-FC01-4F38-BA3F-8097295366D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22AD75-2D1A-4ED7-BAF9-40C82A814E6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7F6CA6-54CD-4737-B4E2-B0A0983E1B57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25B282B7-B81E-4B6E-A1DD-306C0F92608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91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man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매뉴얼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man cp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</a:t>
              </a:r>
              <a:r>
                <a:rPr lang="en-US" altLang="ko-KR" sz="1100" dirty="0">
                  <a:solidFill>
                    <a:srgbClr val="2E75B6"/>
                  </a:solidFill>
                </a:rPr>
                <a:t>q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dir1]# cp </a:t>
              </a:r>
              <a:r>
                <a:rPr lang="en-US" altLang="ko-KR" sz="1100">
                  <a:solidFill>
                    <a:srgbClr val="2E75B6"/>
                  </a:solidFill>
                </a:rPr>
                <a:t>--help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Usage: </a:t>
              </a:r>
              <a:r>
                <a:rPr lang="en-US" altLang="ko-KR" sz="1100" dirty="0"/>
                <a:t>cp [OPTION]... [-T] SOURCE DEST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SOURCE... DIRECTORY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or:  cp [OPTION]... -t DIRECTORY SOURCE...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Copy SOURCE to DEST, </a:t>
              </a:r>
              <a:r>
                <a:rPr lang="en-US" altLang="ko-KR" sz="1100"/>
                <a:t>or multiple </a:t>
              </a:r>
              <a:r>
                <a:rPr lang="en-US" altLang="ko-KR" sz="1100" dirty="0"/>
                <a:t>SOURCE(s) to DIRECTORY.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긴 옵션에서 꼭 필요한 인수는 짧은 옵션에도 꼭 필요합니다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-a, </a:t>
              </a:r>
              <a:r>
                <a:rPr lang="en-US" altLang="ko-KR" sz="1100"/>
                <a:t>--archive                same </a:t>
              </a:r>
              <a:r>
                <a:rPr lang="en-US" altLang="ko-KR" sz="1100" dirty="0"/>
                <a:t>as -</a:t>
              </a:r>
              <a:r>
                <a:rPr lang="en-US" altLang="ko-KR" sz="1100" dirty="0" err="1"/>
                <a:t>dR</a:t>
              </a:r>
              <a:r>
                <a:rPr lang="en-US" altLang="ko-KR" sz="1100" dirty="0"/>
                <a:t> </a:t>
              </a:r>
              <a:r>
                <a:rPr lang="en-US" altLang="ko-KR" sz="1100"/>
                <a:t>--preserve=</a:t>
              </a:r>
              <a:r>
                <a:rPr lang="en-US" altLang="ko-KR" sz="1100" dirty="0"/>
                <a:t>all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 --backup[=CONTROL</a:t>
              </a:r>
              <a:r>
                <a:rPr lang="en-US" altLang="ko-KR" sz="1100"/>
                <a:t>]       make </a:t>
              </a:r>
              <a:r>
                <a:rPr lang="en-US" altLang="ko-KR" sz="1100" dirty="0"/>
                <a:t>a backup </a:t>
              </a:r>
              <a:r>
                <a:rPr lang="en-US" altLang="ko-KR" sz="1100"/>
                <a:t>of each existing destination 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-</a:t>
              </a:r>
              <a:r>
                <a:rPr lang="en-US" altLang="ko-KR" sz="1100"/>
                <a:t>b                           like </a:t>
              </a:r>
              <a:r>
                <a:rPr lang="en-US" altLang="ko-KR" sz="1100" dirty="0"/>
                <a:t>--backup </a:t>
              </a:r>
              <a:r>
                <a:rPr lang="en-US" altLang="ko-KR" sz="1100"/>
                <a:t>but does not accept an argument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8DA82AC-5EBF-46EE-B886-DFBC9808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9" y="2099144"/>
            <a:ext cx="4960705" cy="2531131"/>
          </a:xfrm>
          <a:prstGeom prst="rect">
            <a:avLst/>
          </a:prstGeom>
        </p:spPr>
      </p:pic>
      <p:sp>
        <p:nvSpPr>
          <p:cNvPr id="14" name="화살표: 오른쪽 13">
            <a:hlinkClick r:id="rId3" action="ppaction://hlinksldjump"/>
            <a:extLst>
              <a:ext uri="{FF2B5EF4-FFF2-40B4-BE49-F238E27FC236}">
                <a16:creationId xmlns:a16="http://schemas.microsoft.com/office/drawing/2014/main" id="{251D2A05-6BF4-40B2-B0E7-118B53AA823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45566F-7D80-4B04-AD9E-32699BB96176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701ED16-434C-45BD-A769-0BBFA699423C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66985-722D-43AA-94EA-84F7E51A2E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2AFB842-7DD1-4076-9A64-2BF1E761F17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104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</a:rPr>
              <a:t>head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/tail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보고싶은 줄 수만큼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</a:t>
              </a:r>
              <a:r>
                <a:rPr lang="en-US" altLang="ko-KR" sz="1100">
                  <a:solidFill>
                    <a:srgbClr val="2E75B6"/>
                  </a:solidFill>
                </a:rPr>
                <a:t>cat /etc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daemon</a:t>
              </a:r>
              <a:r>
                <a:rPr lang="en-US" altLang="ko-KR" sz="1100" dirty="0"/>
                <a:t>:x:2:2</a:t>
              </a:r>
              <a:r>
                <a:rPr lang="en-US" altLang="ko-KR" sz="1100"/>
                <a:t>:daemon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r>
                <a:rPr lang="en-US" altLang="ko-KR" sz="1100" dirty="0"/>
                <a:t>…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less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rpcuser</a:t>
              </a:r>
              <a:r>
                <a:rPr lang="en-US" altLang="ko-KR" sz="1100" dirty="0"/>
                <a:t>:x:29:29:</a:t>
              </a:r>
              <a:r>
                <a:rPr lang="en-US" altLang="ko-KR" sz="1100"/>
                <a:t>RPC Service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nfsnobody:x:65534:65534:Anonymous </a:t>
              </a:r>
              <a:r>
                <a:rPr lang="en-US" altLang="ko-KR" sz="1100"/>
                <a:t>NFS User</a:t>
              </a:r>
              <a:r>
                <a:rPr lang="en-US" altLang="ko-KR" sz="1100" dirty="0"/>
                <a:t>:/var/lib/</a:t>
              </a:r>
              <a:r>
                <a:rPr lang="en-US" altLang="ko-KR" sz="1100" dirty="0" err="1"/>
                <a:t>nfs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mailnull:x:47:47::/var/spool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smmsp:x:51:51::/var/spool</a:t>
              </a:r>
              <a:r>
                <a:rPr lang="en-US" altLang="ko-KR" sz="1100"/>
                <a:t>/mqueue:/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distcache:</a:t>
              </a:r>
              <a:r>
                <a:rPr lang="en-US" altLang="ko-KR" sz="1100" dirty="0"/>
                <a:t>x:94:94</a:t>
              </a:r>
              <a:r>
                <a:rPr lang="en-US" altLang="ko-KR" sz="1100"/>
                <a:t>:Distcache:/:/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highlight>
                    <a:srgbClr val="A6A6A6"/>
                  </a:highlight>
                </a:rPr>
                <a:t>/etc</a:t>
              </a:r>
              <a:r>
                <a:rPr lang="en-US" altLang="ko-KR" sz="1100" dirty="0">
                  <a:highlight>
                    <a:srgbClr val="A6A6A6"/>
                  </a:highlight>
                </a:rPr>
                <a:t>/passwd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highlight>
                  <a:srgbClr val="A6A6A6"/>
                </a:highlight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:  </a:t>
              </a:r>
              <a:r>
                <a:rPr lang="ko-KR" altLang="en-US" sz="1100" dirty="0"/>
                <a:t>위에서 아래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아래에서 위로 둘 다 이동이 가능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화살표키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Up</a:t>
              </a:r>
              <a:r>
                <a:rPr lang="en-US" altLang="ko-KR" sz="1100"/>
                <a:t>, Page </a:t>
              </a:r>
              <a:r>
                <a:rPr lang="en-US" altLang="ko-KR" sz="1100" dirty="0"/>
                <a:t>Down </a:t>
              </a:r>
              <a:r>
                <a:rPr lang="ko-KR" altLang="en-US" sz="1100" dirty="0"/>
                <a:t>키가 작동함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파일을 다 읽고 나가기 위해서는 </a:t>
              </a:r>
              <a:r>
                <a:rPr lang="en-US" altLang="ko-KR" sz="1100" dirty="0"/>
                <a:t>q</a:t>
              </a:r>
              <a:r>
                <a:rPr lang="ko-KR" altLang="en-US" sz="1100" dirty="0"/>
                <a:t>키를 눌러야 함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24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</a:t>
              </a:r>
              <a:r>
                <a:rPr lang="nb-NO" altLang="ko-KR" sz="110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head </a:t>
              </a:r>
              <a:r>
                <a:rPr lang="en-US" altLang="ko-KR" sz="1100" dirty="0">
                  <a:solidFill>
                    <a:srgbClr val="2E75B6"/>
                  </a:solidFill>
                </a:rPr>
                <a:t>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머리</a:t>
              </a:r>
              <a:r>
                <a:rPr lang="en-US" altLang="ko-KR" sz="1100"/>
                <a:t>(head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nb-NO" altLang="ko-KR" sz="1100" dirty="0">
                  <a:solidFill>
                    <a:srgbClr val="2E75B6"/>
                  </a:solidFill>
                </a:rPr>
                <a:t>[root@localhost log]# </a:t>
              </a:r>
              <a:r>
                <a:rPr lang="en-US" altLang="ko-KR" sz="1100" dirty="0">
                  <a:solidFill>
                    <a:srgbClr val="2E75B6"/>
                  </a:solidFill>
                </a:rPr>
                <a:t>tail –n </a:t>
              </a:r>
              <a:r>
                <a:rPr lang="en-US" altLang="ko-KR" sz="1100">
                  <a:solidFill>
                    <a:srgbClr val="2E75B6"/>
                  </a:solidFill>
                </a:rPr>
                <a:t>5</a:t>
              </a:r>
              <a:r>
                <a:rPr lang="nb-NO" altLang="ko-KR" sz="1100">
                  <a:solidFill>
                    <a:srgbClr val="2E75B6"/>
                  </a:solidFill>
                </a:rPr>
                <a:t> /etc</a:t>
              </a:r>
              <a:r>
                <a:rPr lang="nb-NO" altLang="ko-KR" sz="1100" dirty="0">
                  <a:solidFill>
                    <a:srgbClr val="2E75B6"/>
                  </a:solidFill>
                </a:rPr>
                <a:t>/passwd  </a:t>
              </a:r>
              <a:r>
                <a:rPr lang="nb-NO" altLang="ko-KR" sz="1100" dirty="0"/>
                <a:t>: </a:t>
              </a:r>
              <a:r>
                <a:rPr lang="ko-KR" altLang="en-US" sz="1100" dirty="0"/>
                <a:t>문서의 꼬리</a:t>
              </a:r>
              <a:r>
                <a:rPr lang="en-US" altLang="ko-KR" sz="1100" dirty="0"/>
                <a:t>(tail)</a:t>
              </a:r>
              <a:r>
                <a:rPr lang="ko-KR" altLang="en-US" sz="1100" dirty="0"/>
                <a:t>부분을 출력</a:t>
              </a:r>
              <a:r>
                <a:rPr lang="en-US" altLang="ko-KR" sz="1100" dirty="0"/>
                <a:t>.</a:t>
              </a:r>
              <a:r>
                <a:rPr lang="nb-NO" altLang="ko-KR" sz="1100" dirty="0"/>
                <a:t>  </a:t>
              </a:r>
              <a:r>
                <a:rPr lang="en-US" altLang="ko-KR" sz="1100" dirty="0"/>
                <a:t>n</a:t>
              </a:r>
              <a:r>
                <a:rPr lang="ko-KR" altLang="en-US" sz="1100" dirty="0"/>
                <a:t>옵션으로 출력하고 싶은 라인 수를 입력할 수 있음</a:t>
              </a:r>
              <a:r>
                <a:rPr lang="en-US" altLang="ko-KR" sz="1100" dirty="0"/>
                <a:t>. </a:t>
              </a:r>
              <a:endParaRPr lang="nb-NO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ACAA963-207D-4258-81F9-AD4DF9000998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D85071-8DD1-49B8-A540-1CDC102A6DC0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9BDAC37-E8CA-4360-AFF9-1997BF7047A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F47711-9871-4C90-9ED4-B55AFD8B247B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7E21129-F825-4CF1-84A2-D3753BC26212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2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find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파일이나 디렉토리를 검색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log]# find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-name "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ssh</a:t>
              </a:r>
              <a:r>
                <a:rPr lang="en-US" altLang="ko-KR" sz="1100" dirty="0">
                  <a:solidFill>
                    <a:srgbClr val="2E75B6"/>
                  </a:solidFill>
                </a:rPr>
                <a:t>*"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pam.d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rc.d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init.d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/ssh_host_dsa_key.pub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ssh_host_rsa_key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/ssh_host_rsa_key.pub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ssh_host_dsa_key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ssh_host_key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sshd_config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644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848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chmod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권한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830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/]#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chmod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777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findme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-perm 777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rwxrwxrwx</a:t>
              </a:r>
              <a:r>
                <a:rPr lang="en-US" altLang="ko-KR" sz="1100" dirty="0"/>
                <a:t>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12:24 </a:t>
              </a:r>
              <a:r>
                <a:rPr lang="en-US" altLang="ko-KR" sz="1100" dirty="0" err="1"/>
                <a:t>findme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869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chown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소유자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chown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-user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adm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2825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sz="4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chgrp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파일의 그룹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chgrp</a:t>
              </a:r>
              <a:r>
                <a:rPr lang="en-US" altLang="ko-KR" sz="1100" dirty="0">
                  <a:solidFill>
                    <a:srgbClr val="2E75B6"/>
                  </a:solidFill>
                </a:rPr>
                <a:t> mem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find /test -group 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/test/findme2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16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  root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13:13 findme1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mem 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13:16 findme2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10  3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1 15:44 first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77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ut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040611"/>
            <a:chOff x="1196835" y="1885839"/>
            <a:chExt cx="3919993" cy="421828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218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bin:x:1:1:bin:/bin:/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daemon:x:2:2:daemon:/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adm:x:3:4:adm:/var/</a:t>
              </a:r>
              <a:r>
                <a:rPr lang="en-US" altLang="ko-KR" sz="1100" dirty="0" err="1"/>
                <a:t>adm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lp:x:4:7:lp:/var/spool/</a:t>
              </a:r>
              <a:r>
                <a:rPr lang="en-US" altLang="ko-KR" sz="1100" dirty="0" err="1"/>
                <a:t>lpd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sync:x:5:0:sync:/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:/bin/sync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shutdown:x:6:0:shutdown:/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halt:x:7:0:halt:/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mail:x:8:12:mail:/var/spool/mail:/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news:x:9:13:news:/</a:t>
              </a:r>
              <a:r>
                <a:rPr lang="en-US" altLang="ko-KR" sz="1100" dirty="0" err="1"/>
                <a:t>etc</a:t>
              </a:r>
              <a:r>
                <a:rPr lang="en-US" altLang="ko-KR" sz="1100" dirty="0"/>
                <a:t>/news: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sync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shutdown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halt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mail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cut -f1 -d: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/group |head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bin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daemon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sys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adm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tty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disk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lp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mem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kmem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33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service :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시스템 서비스 조작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cd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-al | head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652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06:31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10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16  2018 ..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1897  7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22  2011 </a:t>
              </a:r>
              <a:r>
                <a:rPr lang="en-US" altLang="ko-KR" sz="1100" dirty="0" err="1"/>
                <a:t>NetworkManager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1566  2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acpid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1441  3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28  2007 </a:t>
              </a:r>
              <a:r>
                <a:rPr lang="en-US" altLang="ko-KR" sz="1100" dirty="0" err="1"/>
                <a:t>anacron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1429  3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14  2007 </a:t>
              </a:r>
              <a:r>
                <a:rPr lang="en-US" altLang="ko-KR" sz="1100" dirty="0" err="1"/>
                <a:t>apmd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1284  1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27  2010 </a:t>
              </a:r>
              <a:r>
                <a:rPr lang="en-US" altLang="ko-KR" sz="1100" dirty="0" err="1"/>
                <a:t>atd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3328  2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23  2012 </a:t>
              </a:r>
              <a:r>
                <a:rPr lang="en-US" altLang="ko-KR" sz="1100" dirty="0" err="1"/>
                <a:t>auditd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3052  4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20  2012 </a:t>
              </a:r>
              <a:r>
                <a:rPr lang="en-US" altLang="ko-KR" sz="1100" dirty="0" err="1"/>
                <a:t>autofs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43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stop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restart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를 정지 중</a:t>
              </a:r>
              <a:r>
                <a:rPr lang="en-US" altLang="ko-KR" sz="1100" dirty="0"/>
                <a:t>:    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ko-KR" altLang="en-US" sz="1100" dirty="0"/>
                <a:t>을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를 시작 중</a:t>
              </a:r>
              <a:r>
                <a:rPr lang="en-US" altLang="ko-KR" sz="1100" dirty="0"/>
                <a:t>:                                     [  OK  ]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reload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mysqld</a:t>
              </a:r>
              <a:r>
                <a:rPr lang="en-US" altLang="ko-KR" sz="1100" dirty="0">
                  <a:solidFill>
                    <a:srgbClr val="2E75B6"/>
                  </a:solidFill>
                </a:rPr>
                <a:t> status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mysqld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pid</a:t>
              </a:r>
              <a:r>
                <a:rPr lang="en-US" altLang="ko-KR" sz="1100" dirty="0"/>
                <a:t> 6843)</a:t>
              </a:r>
              <a:r>
                <a:rPr lang="ko-KR" altLang="en-US" sz="1100" dirty="0"/>
                <a:t>를 실행 중</a:t>
              </a:r>
              <a:r>
                <a:rPr lang="en-US" altLang="ko-KR" sz="1100" dirty="0"/>
                <a:t>...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service –status-all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702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/Theory/T2/0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기본 유용한 명령어</a:t>
            </a:r>
            <a:endParaRPr lang="ko-KR" altLang="en-US" dirty="0"/>
          </a:p>
        </p:txBody>
      </p: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내용 개체 틀 3">
            <a:extLst>
              <a:ext uri="{FF2B5EF4-FFF2-40B4-BE49-F238E27FC236}">
                <a16:creationId xmlns:a16="http://schemas.microsoft.com/office/drawing/2014/main" id="{D6C339DA-5A96-4D76-BBDE-5C3A323AC2B6}"/>
              </a:ext>
            </a:extLst>
          </p:cNvPr>
          <p:cNvGraphicFramePr>
            <a:graphicFrameLocks/>
          </p:cNvGraphicFramePr>
          <p:nvPr/>
        </p:nvGraphicFramePr>
        <p:xfrm>
          <a:off x="1694953" y="1791679"/>
          <a:ext cx="7984434" cy="4677221"/>
        </p:xfrm>
        <a:graphic>
          <a:graphicData uri="http://schemas.openxmlformats.org/drawingml/2006/table">
            <a:tbl>
              <a:tblPr/>
              <a:tblGrid>
                <a:gridCol w="1126970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2416196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438747241"/>
                    </a:ext>
                  </a:extLst>
                </a:gridCol>
                <a:gridCol w="875039">
                  <a:extLst>
                    <a:ext uri="{9D8B030D-6E8A-4147-A177-3AD203B41FA5}">
                      <a16:colId xmlns:a16="http://schemas.microsoft.com/office/drawing/2014/main" val="524256649"/>
                    </a:ext>
                  </a:extLst>
                </a:gridCol>
                <a:gridCol w="2691190">
                  <a:extLst>
                    <a:ext uri="{9D8B030D-6E8A-4147-A177-3AD203B41FA5}">
                      <a16:colId xmlns:a16="http://schemas.microsoft.com/office/drawing/2014/main" val="1398612021"/>
                    </a:ext>
                  </a:extLst>
                </a:gridCol>
              </a:tblGrid>
              <a:tr h="234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단축키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init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5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Visual mode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 진입한다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화면 클리어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23410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--help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Ex) find --help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명령어에 대한 설명을 볼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Alt + 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234102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+ Shift + Q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종료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133713"/>
                  </a:ext>
                </a:extLst>
              </a:tr>
              <a:tr h="234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Shift + 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내에서 문자열 검색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Pgup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Pgdn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터미널 에서 스크롤 위 아래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중지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  <a:tr h="2047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Z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실행 중인 프로그램 일시 정지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852548"/>
                  </a:ext>
                </a:extLst>
              </a:tr>
              <a:tr h="1842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일시 정지된 프로그램 다시 실행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251521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Tab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자동 완성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879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D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logout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4482"/>
                  </a:ext>
                </a:extLst>
              </a:tr>
              <a:tr h="2183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Ctrl + 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위 화살표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이전 명령어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078621"/>
                  </a:ext>
                </a:extLst>
              </a:tr>
              <a:tr h="1910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복사하기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30360"/>
                  </a:ext>
                </a:extLst>
              </a:tr>
              <a:tr h="1637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Ctrl + V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붙혀넣기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5485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 F1 ~ F12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콘솔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8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Alt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한영 전환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3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4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09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04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544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/Theory/T2/18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grep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특정 문자열 검색 명령어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5277600"/>
            <a:chOff x="1196835" y="1885839"/>
            <a:chExt cx="3919993" cy="44166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416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init.d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/test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`findme1'?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빈 파일 </a:t>
              </a:r>
              <a:r>
                <a:rPr lang="en-US" altLang="ko-KR" sz="1100" dirty="0"/>
                <a:t>`findme2'?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rm: remove </a:t>
              </a:r>
              <a:r>
                <a:rPr lang="ko-KR" altLang="en-US" sz="1100" dirty="0"/>
                <a:t>일반 파일 </a:t>
              </a:r>
              <a:r>
                <a:rPr lang="en-US" altLang="ko-KR" sz="1100" dirty="0"/>
                <a:t>`first'? 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grepnotme2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-c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-v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12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26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27 20:08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grepnotme2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i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ls -al | grep -n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grepme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4:-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5:-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15:10 grepme2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6:-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0  3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28 15:11 grepme3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grep "root" /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etc</a:t>
              </a:r>
              <a:r>
                <a:rPr lang="en-US" altLang="ko-KR" sz="1100" dirty="0">
                  <a:solidFill>
                    <a:srgbClr val="2E75B6"/>
                  </a:solidFill>
                </a:rPr>
                <a:t>/passwd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root:x:0:0:root:/root:/bin/bash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operator:x:11:0:operator:/root:/</a:t>
              </a:r>
              <a:r>
                <a:rPr lang="en-US" altLang="ko-KR" sz="1100" dirty="0" err="1"/>
                <a:t>sbin</a:t>
              </a:r>
              <a:r>
                <a:rPr lang="en-US" altLang="ko-KR" sz="1100" dirty="0"/>
                <a:t>/</a:t>
              </a:r>
              <a:r>
                <a:rPr lang="en-US" altLang="ko-KR" sz="1100" dirty="0" err="1"/>
                <a:t>nologin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word2 word3"&gt;grepword1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echo "word1 word4" &gt; grepword2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word4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cat * | grep -w word3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word1 word2 word3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39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~]# cd test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touch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root@localhost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 test]# vi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vitest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: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&lt;ex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  </a:t>
              </a:r>
              <a:r>
                <a:rPr lang="ko-KR" altLang="en-US" sz="1100" dirty="0"/>
                <a:t>편집기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:q!  </a:t>
              </a:r>
              <a:r>
                <a:rPr lang="ko-KR" altLang="en-US" sz="1100" dirty="0"/>
                <a:t>변경된 내용이 있더라도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저장하지 않고 무조건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FF0000"/>
                  </a:solidFill>
                </a:rPr>
                <a:t>: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wq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ko-KR" altLang="en-US" sz="1100" dirty="0"/>
                <a:t>변경된 내용을 저장하고 종료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i</a:t>
              </a:r>
              <a:r>
                <a:rPr lang="en-US" altLang="ko-KR" sz="1100" dirty="0">
                  <a:solidFill>
                    <a:srgbClr val="FF0000"/>
                  </a:solidFill>
                </a:rPr>
                <a:t>, a, o </a:t>
              </a:r>
              <a:r>
                <a:rPr lang="en-US" altLang="ko-KR" sz="1100" dirty="0"/>
                <a:t>]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문자열 입력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수정 가능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 algn="ctr">
                <a:lnSpc>
                  <a:spcPct val="140000"/>
                </a:lnSpc>
              </a:pPr>
              <a:r>
                <a:rPr lang="en-US" altLang="ko-KR" sz="1100" dirty="0"/>
                <a:t>[</a:t>
              </a:r>
              <a:r>
                <a:rPr lang="en-US" altLang="ko-KR" sz="1100" dirty="0">
                  <a:solidFill>
                    <a:srgbClr val="FF0000"/>
                  </a:solidFill>
                </a:rPr>
                <a:t> esc</a:t>
              </a:r>
              <a:r>
                <a:rPr lang="ko-KR" altLang="en-US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/>
                <a:t>]  &lt;</a:t>
              </a:r>
              <a:r>
                <a:rPr lang="ko-KR" altLang="en-US" sz="1100" dirty="0"/>
                <a:t>편집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 -&gt; &lt;</a:t>
              </a:r>
              <a:r>
                <a:rPr lang="ko-KR" altLang="en-US" sz="1100" dirty="0"/>
                <a:t>명령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모드</a:t>
              </a:r>
              <a:r>
                <a:rPr lang="en-US" altLang="ko-KR" sz="1100" dirty="0"/>
                <a:t>&gt;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DD6B2FEA-F440-48EB-B6C2-7CC2CAFC62DA}"/>
              </a:ext>
            </a:extLst>
          </p:cNvPr>
          <p:cNvSpPr/>
          <p:nvPr/>
        </p:nvSpPr>
        <p:spPr>
          <a:xfrm>
            <a:off x="6342696" y="2830061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시작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15028F8-64C1-4D67-B5B6-8315E4B7EE63}"/>
              </a:ext>
            </a:extLst>
          </p:cNvPr>
          <p:cNvSpPr/>
          <p:nvPr/>
        </p:nvSpPr>
        <p:spPr>
          <a:xfrm>
            <a:off x="6342696" y="4231089"/>
            <a:ext cx="1308016" cy="5752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 </a:t>
            </a:r>
            <a:r>
              <a:rPr lang="ko-KR" altLang="en-US" dirty="0"/>
              <a:t>종료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24574C-B760-4467-BF8C-E09108EA280F}"/>
              </a:ext>
            </a:extLst>
          </p:cNvPr>
          <p:cNvGrpSpPr/>
          <p:nvPr/>
        </p:nvGrpSpPr>
        <p:grpSpPr>
          <a:xfrm>
            <a:off x="8318543" y="2444644"/>
            <a:ext cx="1386741" cy="1090897"/>
            <a:chOff x="8580825" y="1522106"/>
            <a:chExt cx="1386741" cy="109089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06A5064-DCCB-4472-8BB3-39AD09F9A59B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모드 변경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복사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이동</a:t>
              </a:r>
              <a:endParaRPr lang="en-US" altLang="ko-KR" sz="16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4FBF0F-9DBE-49B6-AD9C-8F0A981EDAD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명령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BEE5521-FD21-4827-AE9B-567B045509CB}"/>
              </a:ext>
            </a:extLst>
          </p:cNvPr>
          <p:cNvGrpSpPr/>
          <p:nvPr/>
        </p:nvGrpSpPr>
        <p:grpSpPr>
          <a:xfrm>
            <a:off x="8318543" y="3878624"/>
            <a:ext cx="1386741" cy="1090897"/>
            <a:chOff x="8580825" y="1522106"/>
            <a:chExt cx="1386741" cy="109089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866CF1F-A69B-4E44-8242-6CB039B89BC8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치환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저장 및 종료</a:t>
              </a:r>
              <a:endParaRPr lang="en-US" altLang="ko-KR" sz="16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FBD8BE-C049-450F-9E9F-774BAE22D5A6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ex </a:t>
              </a:r>
              <a:r>
                <a:rPr lang="ko-KR" altLang="en-US" sz="1200" dirty="0"/>
                <a:t>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C17F36D-1AE7-4897-9DF4-8C21C1B4A8EF}"/>
              </a:ext>
            </a:extLst>
          </p:cNvPr>
          <p:cNvGrpSpPr/>
          <p:nvPr/>
        </p:nvGrpSpPr>
        <p:grpSpPr>
          <a:xfrm>
            <a:off x="10373115" y="2444644"/>
            <a:ext cx="1386741" cy="1090897"/>
            <a:chOff x="8580825" y="1522106"/>
            <a:chExt cx="1386741" cy="109089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D53C7AD-ADD8-4B56-9F32-66B82A99ADFA}"/>
                </a:ext>
              </a:extLst>
            </p:cNvPr>
            <p:cNvSpPr/>
            <p:nvPr/>
          </p:nvSpPr>
          <p:spPr>
            <a:xfrm>
              <a:off x="8580826" y="1777327"/>
              <a:ext cx="1386740" cy="835676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문서작성</a:t>
              </a:r>
              <a:r>
                <a:rPr lang="en-US" altLang="ko-KR" sz="1600" b="1" dirty="0"/>
                <a:t>,</a:t>
              </a:r>
            </a:p>
            <a:p>
              <a:pPr algn="ctr"/>
              <a:r>
                <a:rPr lang="ko-KR" altLang="en-US" sz="1600" b="1" dirty="0"/>
                <a:t>편집</a:t>
              </a:r>
              <a:endParaRPr lang="en-US" altLang="ko-KR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B95D2A-2859-4279-BB9A-01B312CDF7DA}"/>
                </a:ext>
              </a:extLst>
            </p:cNvPr>
            <p:cNvSpPr txBox="1"/>
            <p:nvPr/>
          </p:nvSpPr>
          <p:spPr>
            <a:xfrm>
              <a:off x="8580825" y="1522106"/>
              <a:ext cx="13261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&lt;</a:t>
              </a:r>
              <a:r>
                <a:rPr lang="ko-KR" altLang="en-US" sz="1200" dirty="0"/>
                <a:t> 편집 모드 </a:t>
              </a:r>
              <a:r>
                <a:rPr lang="en-US" altLang="ko-KR" sz="1200" dirty="0"/>
                <a:t>&gt;</a:t>
              </a:r>
              <a:endParaRPr lang="ko-KR" altLang="en-US" sz="1200" dirty="0"/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394DB85-90E3-4387-8150-857A171FFECB}"/>
              </a:ext>
            </a:extLst>
          </p:cNvPr>
          <p:cNvSpPr/>
          <p:nvPr/>
        </p:nvSpPr>
        <p:spPr>
          <a:xfrm>
            <a:off x="7832381" y="300567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847AB51D-6EDD-497F-BA0D-9C517477047C}"/>
              </a:ext>
            </a:extLst>
          </p:cNvPr>
          <p:cNvSpPr/>
          <p:nvPr/>
        </p:nvSpPr>
        <p:spPr>
          <a:xfrm rot="10800000">
            <a:off x="7854432" y="4453254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99C8D319-809D-47E1-96AC-C5D8A88AF528}"/>
              </a:ext>
            </a:extLst>
          </p:cNvPr>
          <p:cNvSpPr/>
          <p:nvPr/>
        </p:nvSpPr>
        <p:spPr>
          <a:xfrm>
            <a:off x="9898118" y="283006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14DAF29-4A61-4A7F-B5AB-4114F9BDC074}"/>
              </a:ext>
            </a:extLst>
          </p:cNvPr>
          <p:cNvSpPr/>
          <p:nvPr/>
        </p:nvSpPr>
        <p:spPr>
          <a:xfrm rot="10800000">
            <a:off x="9898118" y="3181288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977CA9-94D2-43AA-B42D-F0F1E85FF619}"/>
              </a:ext>
            </a:extLst>
          </p:cNvPr>
          <p:cNvSpPr txBox="1"/>
          <p:nvPr/>
        </p:nvSpPr>
        <p:spPr>
          <a:xfrm>
            <a:off x="9675005" y="2512804"/>
            <a:ext cx="667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</a:t>
            </a:r>
            <a:r>
              <a:rPr lang="en-US" altLang="ko-KR" sz="1000" dirty="0">
                <a:solidFill>
                  <a:srgbClr val="FF0000"/>
                </a:solidFill>
              </a:rPr>
              <a:t>, a, o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683103-3B2A-45F0-9D2F-7BD9529D4F24}"/>
              </a:ext>
            </a:extLst>
          </p:cNvPr>
          <p:cNvSpPr txBox="1"/>
          <p:nvPr/>
        </p:nvSpPr>
        <p:spPr>
          <a:xfrm>
            <a:off x="9790462" y="3409403"/>
            <a:ext cx="567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ESC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7AA074-A11C-4379-840D-A23BA7E0EEEC}"/>
              </a:ext>
            </a:extLst>
          </p:cNvPr>
          <p:cNvSpPr txBox="1"/>
          <p:nvPr/>
        </p:nvSpPr>
        <p:spPr>
          <a:xfrm>
            <a:off x="8408962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65A0B67-BBF1-4952-9971-E3CEAA85DB02}"/>
              </a:ext>
            </a:extLst>
          </p:cNvPr>
          <p:cNvSpPr/>
          <p:nvPr/>
        </p:nvSpPr>
        <p:spPr>
          <a:xfrm rot="5400000">
            <a:off x="8768477" y="3659681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87D4E-84D6-4D9F-AE42-BA8181B6783B}"/>
              </a:ext>
            </a:extLst>
          </p:cNvPr>
          <p:cNvSpPr txBox="1"/>
          <p:nvPr/>
        </p:nvSpPr>
        <p:spPr>
          <a:xfrm>
            <a:off x="7726332" y="4171730"/>
            <a:ext cx="516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:</a:t>
            </a:r>
            <a:r>
              <a:rPr lang="en-US" altLang="ko-KR" sz="1000" dirty="0" err="1">
                <a:solidFill>
                  <a:srgbClr val="FF0000"/>
                </a:solidFill>
              </a:rPr>
              <a:t>wq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0D2EE2D-E6EC-41A9-B30D-6F25B6DCEE51}"/>
              </a:ext>
            </a:extLst>
          </p:cNvPr>
          <p:cNvSpPr/>
          <p:nvPr/>
        </p:nvSpPr>
        <p:spPr>
          <a:xfrm rot="16200000">
            <a:off x="8994653" y="3658036"/>
            <a:ext cx="260392" cy="17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07409E-E44A-4471-86BE-F6F765F26CDA}"/>
              </a:ext>
            </a:extLst>
          </p:cNvPr>
          <p:cNvSpPr txBox="1"/>
          <p:nvPr/>
        </p:nvSpPr>
        <p:spPr>
          <a:xfrm>
            <a:off x="9248468" y="3599491"/>
            <a:ext cx="386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254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/Theory/T2/22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vi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리눅스 기본 편집기</a:t>
            </a:r>
            <a:endParaRPr lang="ko-KR" altLang="en-US" dirty="0"/>
          </a:p>
        </p:txBody>
      </p: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78E894EA-CB3A-417A-BB90-6C11026537FC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7EF28E3-54CF-4B2E-8345-3194B60F37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425A677-AA8C-47F9-BAEE-A171E36E2066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87E42-CAF8-4ED4-AAC9-6CF26EAB766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64F038EA-AC67-46E4-A7F9-6EA58B342B1D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0" name="내용 개체 틀 3">
            <a:extLst>
              <a:ext uri="{FF2B5EF4-FFF2-40B4-BE49-F238E27FC236}">
                <a16:creationId xmlns:a16="http://schemas.microsoft.com/office/drawing/2014/main" id="{D0530845-4185-455A-9514-70D5BAA7BC4E}"/>
              </a:ext>
            </a:extLst>
          </p:cNvPr>
          <p:cNvGraphicFramePr>
            <a:graphicFrameLocks/>
          </p:cNvGraphicFramePr>
          <p:nvPr/>
        </p:nvGraphicFramePr>
        <p:xfrm>
          <a:off x="1743398" y="2663161"/>
          <a:ext cx="7951664" cy="1531678"/>
        </p:xfrm>
        <a:graphic>
          <a:graphicData uri="http://schemas.openxmlformats.org/drawingml/2006/table">
            <a:tbl>
              <a:tblPr/>
              <a:tblGrid>
                <a:gridCol w="2529175">
                  <a:extLst>
                    <a:ext uri="{9D8B030D-6E8A-4147-A177-3AD203B41FA5}">
                      <a16:colId xmlns:a16="http://schemas.microsoft.com/office/drawing/2014/main" val="1593522546"/>
                    </a:ext>
                  </a:extLst>
                </a:gridCol>
                <a:gridCol w="5422489">
                  <a:extLst>
                    <a:ext uri="{9D8B030D-6E8A-4147-A177-3AD203B41FA5}">
                      <a16:colId xmlns:a16="http://schemas.microsoft.com/office/drawing/2014/main" val="1964046374"/>
                    </a:ext>
                  </a:extLst>
                </a:gridCol>
              </a:tblGrid>
              <a:tr h="1579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명령어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706695"/>
                  </a:ext>
                </a:extLst>
              </a:tr>
              <a:tr h="157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u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직전에 내린 명령을 취소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585991"/>
                  </a:ext>
                </a:extLst>
              </a:tr>
              <a:tr h="300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/exp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현재 커서가 위치한 곳부터 아래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51176"/>
                  </a:ext>
                </a:extLst>
              </a:tr>
              <a:tr h="15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?exp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‘exp’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같은 문자열을 뒤에서부터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윗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방향으로 검색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01460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다음 문자로 이동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8544"/>
                  </a:ext>
                </a:extLst>
              </a:tr>
              <a:tr h="1575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N,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shift + 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찾은 문자 중에서 이전 문자로 이동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23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/T2/1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pwd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현재 디렉토리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경로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50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3" name="화살표: 오른쪽 12">
            <a:hlinkClick r:id="rId2" action="ppaction://hlinksldjump"/>
            <a:extLst>
              <a:ext uri="{FF2B5EF4-FFF2-40B4-BE49-F238E27FC236}">
                <a16:creationId xmlns:a16="http://schemas.microsoft.com/office/drawing/2014/main" id="{7BFB7D03-7122-4A97-A037-9E595D4BC5BD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AC867-FC9E-4B9F-AAF9-4D7744A2DA1F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3E6CCE1-5B9D-4EC0-A00B-9B868A976610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EF4361-F36C-4B94-932C-1F188001509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1E27D10D-BE6C-41D5-BD94-0F83928974C9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74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/T2/2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cd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경로 이동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/var/log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/var/log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log]# cd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/var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var]# cd ~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/]# cd -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/root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0C5258CC-2BE3-46CC-BCB2-A949506089BB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C395EC5-73B6-4374-91E9-D1D3A3749B69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AE97F1-B0EA-4ECA-BEE7-E8374EEA4DCE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BBD819-6176-436A-BF8B-E84A51E51F9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5C8ABC5B-4BB4-4509-8EB8-F6EDCEE76DD5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20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/T2/3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ls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목록 확인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821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home]# cd /export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err</a:t>
              </a:r>
              <a:r>
                <a:rPr lang="en-US" altLang="ko-KR" sz="1100" dirty="0"/>
                <a:t>.</a:t>
              </a:r>
              <a:r>
                <a:rPr lang="en-US" altLang="ko-KR" sz="1100"/>
                <a:t>log  err</a:t>
              </a:r>
              <a:r>
                <a:rPr lang="en-US" altLang="ko-KR" sz="1100" dirty="0"/>
                <a:t>_url.</a:t>
              </a:r>
              <a:r>
                <a:rPr lang="en-US" altLang="ko-KR" sz="1100"/>
                <a:t>txt  home 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4096 10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29  </a:t>
              </a:r>
              <a:r>
                <a:rPr lang="en-US" altLang="ko-KR" sz="1100"/>
                <a:t>2017 home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</a:t>
              </a:r>
              <a:r>
                <a:rPr lang="en-US" altLang="ko-KR" sz="1100"/>
                <a:t>20:17 repo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..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log  err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_url.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txt  home  repo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4 20:17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25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14:37 ..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.log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0 12</a:t>
              </a:r>
              <a:r>
                <a:rPr lang="ko-KR" altLang="en-US" sz="1100" dirty="0"/>
                <a:t>월  </a:t>
              </a:r>
              <a:r>
                <a:rPr lang="en-US" altLang="ko-KR" sz="1100" dirty="0"/>
                <a:t>3  </a:t>
              </a:r>
              <a:r>
                <a:rPr lang="en-US" altLang="ko-KR" sz="1100"/>
                <a:t>2014 err</a:t>
              </a:r>
              <a:r>
                <a:rPr lang="en-US" altLang="ko-KR" sz="1100" dirty="0"/>
                <a:t>_url.txt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4" y="1690688"/>
            <a:ext cx="5109379" cy="4940700"/>
            <a:chOff x="1196833" y="1885839"/>
            <a:chExt cx="3919995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3" y="1885839"/>
              <a:ext cx="3919993" cy="2235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–S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파일 크기 순으로 정렬하여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알파벳 거꾸로 순으로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–R  </a:t>
              </a:r>
              <a:r>
                <a:rPr lang="en-US" altLang="ko-KR" sz="1100" dirty="0"/>
                <a:t>: </a:t>
              </a:r>
              <a:r>
                <a:rPr lang="ko-KR" altLang="en-US" sz="1100" dirty="0"/>
                <a:t>하위 디렉토리 까지 출력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–h  </a:t>
              </a:r>
              <a:r>
                <a:rPr lang="en-US" altLang="ko-KR" sz="1100" dirty="0"/>
                <a:t>: K(kilo), M</a:t>
              </a:r>
              <a:r>
                <a:rPr lang="en-US" altLang="ko-KR" sz="1100"/>
                <a:t>(mega</a:t>
              </a:r>
              <a:r>
                <a:rPr lang="en-US" altLang="ko-KR" sz="1100" dirty="0"/>
                <a:t>), G(giga) </a:t>
              </a:r>
              <a:r>
                <a:rPr lang="ko-KR" altLang="en-US" sz="1100" dirty="0"/>
                <a:t>단위를 사용하여 파일 크기를 사람이 보기 좋게 표시한다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lu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 </a:t>
              </a:r>
              <a:r>
                <a:rPr lang="en-US" altLang="ko-KR" sz="1100"/>
                <a:t>: </a:t>
              </a:r>
              <a:r>
                <a:rPr lang="ko-KR" altLang="en-US" sz="1100"/>
                <a:t> </a:t>
              </a:r>
              <a:r>
                <a:rPr lang="en-US" altLang="ko-KR" sz="1100"/>
                <a:t>atime(</a:t>
              </a:r>
              <a:r>
                <a:rPr lang="ko-KR" altLang="en-US" sz="1100" dirty="0"/>
                <a:t>접근 </a:t>
              </a:r>
              <a:r>
                <a:rPr lang="ko-KR" altLang="en-US" sz="1100"/>
                <a:t>시간 </a:t>
              </a:r>
              <a:r>
                <a:rPr lang="en-US" altLang="ko-KR" sz="1000"/>
                <a:t>read.</a:t>
              </a:r>
              <a:r>
                <a:rPr lang="ko-KR" altLang="en-US" sz="1000"/>
                <a:t> </a:t>
              </a:r>
              <a:r>
                <a:rPr lang="en-US" altLang="ko-KR" sz="1000"/>
                <a:t>exec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–lc  </a:t>
              </a:r>
              <a:r>
                <a:rPr lang="en-US" altLang="ko-KR" sz="1100"/>
                <a:t>:  ctime(</a:t>
              </a:r>
              <a:r>
                <a:rPr lang="ko-KR" altLang="en-US" sz="1100" dirty="0"/>
                <a:t>변경 시간 </a:t>
              </a:r>
              <a:r>
                <a:rPr lang="en-US" altLang="ko-KR" sz="1000" dirty="0" err="1"/>
                <a:t>chmod</a:t>
              </a:r>
              <a:r>
                <a:rPr lang="en-US" altLang="ko-KR" sz="1000" dirty="0"/>
                <a:t>, </a:t>
              </a:r>
              <a:r>
                <a:rPr lang="en-US" altLang="ko-KR" sz="1000" dirty="0" err="1"/>
                <a:t>chown</a:t>
              </a:r>
              <a:r>
                <a:rPr lang="en-US" altLang="ko-KR" sz="1100" dirty="0"/>
                <a:t>)</a:t>
              </a:r>
              <a:r>
                <a:rPr lang="ko-KR" altLang="en-US" sz="1100" dirty="0"/>
                <a:t>을 출력한다</a:t>
              </a:r>
              <a:r>
                <a:rPr lang="en-US" altLang="ko-KR" sz="1100" dirty="0"/>
                <a:t>. 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–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al e*.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g  </a:t>
              </a:r>
              <a:r>
                <a:rPr lang="en-US" altLang="ko-KR" sz="1100"/>
                <a:t>:  ‘e'</a:t>
              </a:r>
              <a:r>
                <a:rPr lang="ko-KR" altLang="en-US" sz="1100" dirty="0"/>
                <a:t>로 시작하고 </a:t>
              </a:r>
              <a:r>
                <a:rPr lang="en-US" altLang="ko-KR" sz="1100" dirty="0"/>
                <a:t>‘.g'</a:t>
              </a:r>
              <a:r>
                <a:rPr lang="ko-KR" altLang="en-US" sz="1100" dirty="0"/>
                <a:t>로 끝나는 디렉토리 내용을 출력한다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export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file.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txt  </a:t>
              </a:r>
              <a:r>
                <a:rPr lang="en-US" altLang="ko-KR" sz="1100" dirty="0"/>
                <a:t>:  </a:t>
              </a:r>
              <a:r>
                <a:rPr lang="ko-KR" altLang="en-US" sz="1100" dirty="0" err="1"/>
                <a:t>리다이렉션</a:t>
              </a:r>
              <a:r>
                <a:rPr lang="ko-KR" altLang="en-US" sz="1100" dirty="0"/>
                <a:t> 연산자</a:t>
              </a:r>
              <a:r>
                <a:rPr lang="en-US" altLang="ko-KR" sz="1100" dirty="0"/>
                <a:t>(&gt;, &gt;&gt;)</a:t>
              </a:r>
              <a:r>
                <a:rPr lang="ko-KR" altLang="en-US" sz="1100" dirty="0"/>
                <a:t>를 사용하여 디렉토리 내용을 파일에 저장할 수 있다</a:t>
              </a:r>
              <a:r>
                <a:rPr lang="en-US" altLang="ko-KR" sz="1100" dirty="0"/>
                <a:t>.</a:t>
              </a: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A2CD636-3646-4709-9F8D-1A6060A9790F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054E3C-7B98-4768-9350-DF5975F42AE4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0F08332-6A95-4600-B4EF-7EEB03FE8B27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9ACC87-6990-458D-AECF-0634B7440E80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94289EC7-A06E-483B-9E6D-27B343D97100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96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/T2/4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mkdir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디렉토리 생성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mkdir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root@localhost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 ~]# cd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/test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-p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cd </a:t>
              </a:r>
              <a:r>
                <a:rPr lang="en-US" altLang="ko-KR" sz="1100">
                  <a:solidFill>
                    <a:srgbClr val="2E75B6"/>
                  </a:solidFill>
                </a:rPr>
                <a:t>/test1/test2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pwd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/test1/test2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775 test3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mkdir</a:t>
              </a:r>
              <a:r>
                <a:rPr lang="en-US" altLang="ko-KR" sz="1100" dirty="0">
                  <a:solidFill>
                    <a:srgbClr val="2E75B6"/>
                  </a:solidFill>
                </a:rPr>
                <a:t> -m </a:t>
              </a:r>
              <a:r>
                <a:rPr lang="en-US" altLang="ko-KR" sz="1100">
                  <a:solidFill>
                    <a:srgbClr val="2E75B6"/>
                  </a:solidFill>
                </a:rPr>
                <a:t>777 test4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합계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-x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drwxrwxrwx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root </a:t>
              </a:r>
              <a:r>
                <a:rPr lang="en-US" altLang="ko-KR" sz="11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root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4096  2</a:t>
              </a:r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월 </a:t>
              </a: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22 </a:t>
              </a: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51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DDDC852-3F93-4089-99C8-56E15F682270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F64176-9B3A-4FF0-8521-F4AD2EDF4C68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A2A001-FAE1-44DD-B931-9EB6943FEFF9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E4F8C-2356-4621-9275-C533F952FDE4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068EE5C4-EDB5-474F-AA2C-A1ED476C0C4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30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/T2/5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touch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날짜정보 변경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226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pwd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/test1/test2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touch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touch -t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202106141200 newfile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028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touch oldfile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touch -</a:t>
              </a:r>
              <a:r>
                <a:rPr lang="en-US" altLang="ko-KR" sz="1100">
                  <a:solidFill>
                    <a:srgbClr val="2E75B6"/>
                  </a:solidFill>
                </a:rPr>
                <a:t>r oldfile newfile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ls -l</a:t>
              </a: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CE64E494-9CFA-4405-A3E5-25472588097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B99548-0E3A-4EA5-955F-4D643F4A0442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3501821-3119-4A4D-B0C1-7E1B56C3CEAD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B7609-EE34-4BB9-ABA9-0E1EAE807B01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F02E5582-C089-451F-B02D-7B750A6FB59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56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/T2/6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cat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파일생성 및 출력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200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401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 -al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&gt;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cat file1 file2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100" dirty="0"/>
                <a:t>합계 </a:t>
              </a:r>
              <a:r>
                <a:rPr lang="en-US" altLang="ko-KR" sz="1100" dirty="0"/>
                <a:t>20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4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15:25 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 err="1"/>
                <a:t>drwxr</a:t>
              </a:r>
              <a:r>
                <a:rPr lang="en-US" altLang="ko-KR" sz="1100" dirty="0"/>
                <a:t>-</a:t>
              </a:r>
              <a:r>
                <a:rPr lang="en-US" altLang="ko-KR" sz="1100" dirty="0" err="1"/>
                <a:t>xr</a:t>
              </a:r>
              <a:r>
                <a:rPr lang="en-US" altLang="ko-KR" sz="1100" dirty="0"/>
                <a:t>-x 3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15:00 ..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263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-</a:t>
              </a:r>
              <a:r>
                <a:rPr lang="en-US" altLang="ko-KR" sz="1100">
                  <a:solidFill>
                    <a:srgbClr val="2E75B6"/>
                  </a:solidFill>
                </a:rPr>
                <a:t>n file1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1  </a:t>
              </a:r>
              <a:r>
                <a:rPr lang="ko-KR" altLang="en-US" sz="1100" dirty="0"/>
                <a:t>합계 </a:t>
              </a:r>
              <a:r>
                <a:rPr lang="en-US" altLang="ko-KR" sz="1100" dirty="0"/>
                <a:t>8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2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15:25 file1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3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0  6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14  </a:t>
              </a:r>
              <a:r>
                <a:rPr lang="en-US" altLang="ko-KR" sz="1100"/>
                <a:t>2021 newfile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4  -</a:t>
              </a:r>
              <a:r>
                <a:rPr lang="en-US" altLang="ko-KR" sz="1100" dirty="0" err="1"/>
                <a:t>rw</a:t>
              </a:r>
              <a:r>
                <a:rPr lang="en-US" altLang="ko-KR" sz="1100" dirty="0"/>
                <a:t>-r--r-- 1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   0  2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15:08 oldfile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5  </a:t>
              </a:r>
              <a:r>
                <a:rPr lang="en-US" altLang="ko-KR" sz="1100" dirty="0" err="1"/>
                <a:t>drwxrwxr</a:t>
              </a:r>
              <a:r>
                <a:rPr lang="en-US" altLang="ko-KR" sz="1100" dirty="0"/>
                <a:t>-x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test3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     6  </a:t>
              </a:r>
              <a:r>
                <a:rPr lang="en-US" altLang="ko-KR" sz="1100" dirty="0" err="1"/>
                <a:t>drwxrwxrwx</a:t>
              </a:r>
              <a:r>
                <a:rPr lang="en-US" altLang="ko-KR" sz="1100" dirty="0"/>
                <a:t> 2 root </a:t>
              </a:r>
              <a:r>
                <a:rPr lang="en-US" altLang="ko-KR" sz="1100" dirty="0" err="1"/>
                <a:t>root</a:t>
              </a:r>
              <a:r>
                <a:rPr lang="en-US" altLang="ko-KR" sz="1100" dirty="0"/>
                <a:t> 4096  2</a:t>
              </a:r>
              <a:r>
                <a:rPr lang="ko-KR" altLang="en-US" sz="1100" dirty="0"/>
                <a:t>월 </a:t>
              </a:r>
              <a:r>
                <a:rPr lang="en-US" altLang="ko-KR" sz="1100" dirty="0"/>
                <a:t>22 </a:t>
              </a:r>
              <a:r>
                <a:rPr lang="en-US" altLang="ko-KR" sz="1100"/>
                <a:t>15:03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cat </a:t>
              </a:r>
              <a:r>
                <a:rPr lang="en-US" altLang="ko-KR" sz="1100">
                  <a:solidFill>
                    <a:srgbClr val="2E75B6"/>
                  </a:solidFill>
                </a:rPr>
                <a:t>&gt;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>
                  <a:solidFill>
                    <a:srgbClr val="2E75B6"/>
                  </a:solidFill>
                </a:rPr>
                <a:t>test file...                                       </a:t>
              </a:r>
              <a:r>
                <a:rPr lang="en-US" altLang="ko-KR" sz="1100" dirty="0"/>
                <a:t>: ctrl d </a:t>
              </a:r>
              <a:r>
                <a:rPr lang="ko-KR" altLang="en-US" sz="1100" dirty="0"/>
                <a:t>로 저장한다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rgbClr val="2E75B6"/>
                  </a:solidFill>
                </a:rPr>
                <a:t>[</a:t>
              </a:r>
              <a:r>
                <a:rPr lang="en-US" altLang="ko-KR" sz="1100" dirty="0" err="1">
                  <a:solidFill>
                    <a:srgbClr val="2E75B6"/>
                  </a:solidFill>
                </a:rPr>
                <a:t>root@</a:t>
              </a:r>
              <a:r>
                <a:rPr lang="en-US" altLang="ko-KR" sz="1100" err="1">
                  <a:solidFill>
                    <a:srgbClr val="2E75B6"/>
                  </a:solidFill>
                </a:rPr>
                <a:t>localhost</a:t>
              </a:r>
              <a:r>
                <a:rPr lang="en-US" altLang="ko-KR" sz="1100">
                  <a:solidFill>
                    <a:srgbClr val="2E75B6"/>
                  </a:solidFill>
                </a:rPr>
                <a:t> test2</a:t>
              </a:r>
              <a:r>
                <a:rPr lang="en-US" altLang="ko-KR" sz="1100" dirty="0">
                  <a:solidFill>
                    <a:srgbClr val="2E75B6"/>
                  </a:solidFill>
                </a:rPr>
                <a:t>]# </a:t>
              </a:r>
              <a:r>
                <a:rPr lang="en-US" altLang="ko-KR" sz="1100">
                  <a:solidFill>
                    <a:srgbClr val="2E75B6"/>
                  </a:solidFill>
                </a:rPr>
                <a:t>cat file3</a:t>
              </a:r>
              <a:endParaRPr lang="en-US" altLang="ko-KR" sz="1100" dirty="0">
                <a:solidFill>
                  <a:srgbClr val="2E75B6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test file...</a:t>
              </a:r>
              <a:endParaRPr lang="en-US" altLang="ko-KR" sz="1100" dirty="0"/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13EA3627-6574-4E1A-A2B9-638396A1A397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0779DE-CA65-44C7-9B27-792F4DE677CE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624CFEC-0A06-4740-ABAB-3A7400EB95F3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EF2D9B-1088-4D0D-BDB5-C7DE59123A5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1A581A1-F60E-4603-887F-4489D14C76FC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43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0E50-7DA3-41F4-B92E-B8A0C30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</a:rPr>
              <a:t>/Theory</a:t>
            </a:r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</a:rPr>
              <a:t>/T2/7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# rm : </a:t>
            </a:r>
            <a:r>
              <a:rPr lang="ko-KR" altLang="en-US" sz="4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파일이나 디렉토리를 삭제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6AF6558-568E-4777-99D4-A4F9B13500B7}"/>
              </a:ext>
            </a:extLst>
          </p:cNvPr>
          <p:cNvGrpSpPr/>
          <p:nvPr/>
        </p:nvGrpSpPr>
        <p:grpSpPr>
          <a:xfrm>
            <a:off x="838198" y="1690688"/>
            <a:ext cx="5109376" cy="4940700"/>
            <a:chOff x="1196835" y="1885839"/>
            <a:chExt cx="3919993" cy="413467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0AC1EEE-5520-419D-B63B-801AA0EA6ADA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BAFEAF-1F5B-4B04-BB6F-31FB49C724CE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362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file2  file3  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rm file*</a:t>
              </a: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`file2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파일 </a:t>
              </a:r>
              <a:r>
                <a:rPr lang="en-US" altLang="ko-KR" sz="1100"/>
                <a:t>`file3</a:t>
              </a:r>
              <a:r>
                <a:rPr lang="en-US" altLang="ko-KR" sz="1100" dirty="0"/>
                <a:t>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test3  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 test3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디렉토리 </a:t>
              </a:r>
              <a:r>
                <a:rPr lang="en-US" altLang="ko-KR" sz="1100"/>
                <a:t>`test3</a:t>
              </a:r>
              <a:r>
                <a:rPr lang="en-US" altLang="ko-KR" sz="1100" dirty="0"/>
                <a:t>/’?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  </a:t>
              </a:r>
              <a:r>
                <a:rPr lang="en-US" altLang="ko-KR" sz="1100">
                  <a:solidFill>
                    <a:srgbClr val="7030A0"/>
                  </a:solidFill>
                </a:rPr>
                <a:t>test4</a:t>
              </a:r>
              <a:endParaRPr lang="en-US" altLang="ko-KR" sz="1100" dirty="0">
                <a:solidFill>
                  <a:srgbClr val="7030A0"/>
                </a:solidFill>
              </a:endParaRP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-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rf test4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/       </a:t>
              </a:r>
              <a:r>
                <a:rPr lang="en-US" altLang="ko-KR" sz="1100"/>
                <a:t>: force, </a:t>
              </a:r>
              <a:r>
                <a:rPr lang="ko-KR" altLang="en-US" sz="1100" dirty="0"/>
                <a:t>강제로 삭제한다</a:t>
              </a:r>
              <a:r>
                <a:rPr lang="en-US" altLang="ko-KR" sz="1100" dirty="0"/>
                <a:t>.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/>
                <a:t>newfile  oldfile</a:t>
              </a:r>
              <a:endParaRPr lang="en-US" altLang="ko-KR" sz="11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BAA306-1D88-4A15-96F8-E388EFB7E860}"/>
              </a:ext>
            </a:extLst>
          </p:cNvPr>
          <p:cNvGrpSpPr/>
          <p:nvPr/>
        </p:nvGrpSpPr>
        <p:grpSpPr>
          <a:xfrm>
            <a:off x="6244426" y="1690688"/>
            <a:ext cx="5109376" cy="4940700"/>
            <a:chOff x="1196835" y="1885839"/>
            <a:chExt cx="3919993" cy="413467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C4E800B-8A77-4FC2-BF86-22EA3F3C1F51}"/>
                </a:ext>
              </a:extLst>
            </p:cNvPr>
            <p:cNvSpPr/>
            <p:nvPr/>
          </p:nvSpPr>
          <p:spPr>
            <a:xfrm>
              <a:off x="1196835" y="1885839"/>
              <a:ext cx="3919993" cy="4134678"/>
            </a:xfrm>
            <a:prstGeom prst="roundRect">
              <a:avLst>
                <a:gd name="adj" fmla="val 957"/>
              </a:avLst>
            </a:prstGeom>
            <a:noFill/>
            <a:ln w="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932B58-AC0C-4366-93A7-7A6F08B092DC}"/>
                </a:ext>
              </a:extLst>
            </p:cNvPr>
            <p:cNvSpPr txBox="1"/>
            <p:nvPr/>
          </p:nvSpPr>
          <p:spPr>
            <a:xfrm>
              <a:off x="1196835" y="1885839"/>
              <a:ext cx="3919993" cy="1045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rm *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`newfile'?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/>
                <a:t>rm</a:t>
              </a:r>
              <a:r>
                <a:rPr lang="en-US" altLang="ko-KR" sz="1100"/>
                <a:t>: remove </a:t>
              </a:r>
              <a:r>
                <a:rPr lang="ko-KR" altLang="en-US" sz="1100" dirty="0"/>
                <a:t>일반 빈 파일 </a:t>
              </a:r>
              <a:r>
                <a:rPr lang="en-US" altLang="ko-KR" sz="1100"/>
                <a:t>`oldfile'? 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y</a:t>
              </a:r>
            </a:p>
            <a:p>
              <a:pPr>
                <a:lnSpc>
                  <a:spcPct val="140000"/>
                </a:lnSpc>
              </a:pP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[</a:t>
              </a:r>
              <a:r>
                <a:rPr lang="en-US" altLang="ko-KR" sz="1100" dirty="0" err="1">
                  <a:solidFill>
                    <a:schemeClr val="accent5">
                      <a:lumMod val="75000"/>
                    </a:schemeClr>
                  </a:solidFill>
                </a:rPr>
                <a:t>root@</a:t>
              </a:r>
              <a:r>
                <a:rPr lang="en-US" altLang="ko-KR" sz="1100" err="1">
                  <a:solidFill>
                    <a:schemeClr val="accent5">
                      <a:lumMod val="75000"/>
                    </a:schemeClr>
                  </a:solidFill>
                </a:rPr>
                <a:t>localhost</a:t>
              </a:r>
              <a:r>
                <a:rPr lang="en-US" altLang="ko-KR" sz="1100">
                  <a:solidFill>
                    <a:schemeClr val="accent5">
                      <a:lumMod val="75000"/>
                    </a:schemeClr>
                  </a:solidFill>
                </a:rPr>
                <a:t> test2</a:t>
              </a:r>
              <a:r>
                <a:rPr lang="en-US" altLang="ko-KR" sz="1100" dirty="0">
                  <a:solidFill>
                    <a:schemeClr val="accent5">
                      <a:lumMod val="75000"/>
                    </a:schemeClr>
                  </a:solidFill>
                </a:rPr>
                <a:t>]# ls</a:t>
              </a:r>
            </a:p>
            <a:p>
              <a:pPr>
                <a:lnSpc>
                  <a:spcPct val="140000"/>
                </a:lnSpc>
              </a:pPr>
              <a:endParaRPr lang="en-US" altLang="ko-KR" sz="1100" dirty="0"/>
            </a:p>
          </p:txBody>
        </p:sp>
      </p:grpSp>
      <p:sp>
        <p:nvSpPr>
          <p:cNvPr id="14" name="화살표: 오른쪽 13">
            <a:hlinkClick r:id="rId2" action="ppaction://hlinksldjump"/>
            <a:extLst>
              <a:ext uri="{FF2B5EF4-FFF2-40B4-BE49-F238E27FC236}">
                <a16:creationId xmlns:a16="http://schemas.microsoft.com/office/drawing/2014/main" id="{8171CE12-5414-4308-AE17-F897C3D9AA34}"/>
              </a:ext>
            </a:extLst>
          </p:cNvPr>
          <p:cNvSpPr/>
          <p:nvPr/>
        </p:nvSpPr>
        <p:spPr>
          <a:xfrm flipH="1">
            <a:off x="580444" y="596349"/>
            <a:ext cx="257755" cy="206099"/>
          </a:xfrm>
          <a:prstGeom prst="rightArrow">
            <a:avLst>
              <a:gd name="adj1" fmla="val 50000"/>
              <a:gd name="adj2" fmla="val 73148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798609-8474-4D57-BE48-1EF1C3A97B3A}"/>
              </a:ext>
            </a:extLst>
          </p:cNvPr>
          <p:cNvGrpSpPr/>
          <p:nvPr/>
        </p:nvGrpSpPr>
        <p:grpSpPr>
          <a:xfrm>
            <a:off x="11593737" y="6457890"/>
            <a:ext cx="678993" cy="400110"/>
            <a:chOff x="10627762" y="-30288"/>
            <a:chExt cx="597159" cy="40011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CAA2952-DC50-46D8-A79F-AFD60C37AF35}"/>
                </a:ext>
              </a:extLst>
            </p:cNvPr>
            <p:cNvSpPr/>
            <p:nvPr/>
          </p:nvSpPr>
          <p:spPr>
            <a:xfrm>
              <a:off x="10675841" y="11905"/>
              <a:ext cx="464911" cy="33813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E5CA0-B367-4C91-9398-376C483B670F}"/>
                </a:ext>
              </a:extLst>
            </p:cNvPr>
            <p:cNvSpPr txBox="1"/>
            <p:nvPr/>
          </p:nvSpPr>
          <p:spPr>
            <a:xfrm>
              <a:off x="10627762" y="-30288"/>
              <a:ext cx="597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2">
                      <a:lumMod val="50000"/>
                    </a:schemeClr>
                  </a:solidFill>
                </a:rPr>
                <a:t>L I N K</a:t>
              </a:r>
              <a:endParaRPr lang="ko-KR" altLang="en-US" sz="1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9" name="화살표: 오른쪽 18">
              <a:hlinkClick r:id="" action="ppaction://noaction"/>
              <a:extLst>
                <a:ext uri="{FF2B5EF4-FFF2-40B4-BE49-F238E27FC236}">
                  <a16:creationId xmlns:a16="http://schemas.microsoft.com/office/drawing/2014/main" id="{B5D3C576-B512-4FCD-844D-DF2391D10AEE}"/>
                </a:ext>
              </a:extLst>
            </p:cNvPr>
            <p:cNvSpPr/>
            <p:nvPr/>
          </p:nvSpPr>
          <p:spPr>
            <a:xfrm flipH="1">
              <a:off x="10773860" y="150995"/>
              <a:ext cx="251325" cy="187144"/>
            </a:xfrm>
            <a:prstGeom prst="rightArrow">
              <a:avLst>
                <a:gd name="adj1" fmla="val 50000"/>
                <a:gd name="adj2" fmla="val 73148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392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4188</Words>
  <Application>Microsoft Office PowerPoint</Application>
  <PresentationFormat>와이드스크린</PresentationFormat>
  <Paragraphs>618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함초롬바탕</vt:lpstr>
      <vt:lpstr>Arial</vt:lpstr>
      <vt:lpstr>Office 테마</vt:lpstr>
      <vt:lpstr>/Theory/T2   리눅스 기본 명령어</vt:lpstr>
      <vt:lpstr>/Theory/T2/0  # 기본 유용한 명령어</vt:lpstr>
      <vt:lpstr>/Theory/T2/1  # pwd : 현재 디렉토리 경로 출력</vt:lpstr>
      <vt:lpstr>/Theory/T2/2  # cd : 경로 이동</vt:lpstr>
      <vt:lpstr>/Theory/T2/3  # ls : 디렉토리 목록 확인</vt:lpstr>
      <vt:lpstr>/Theory/T2/4  # mkdir : 디렉토리 생성</vt:lpstr>
      <vt:lpstr>/Theory/T2/5  # touch : 파일생성 및 날짜정보 변경</vt:lpstr>
      <vt:lpstr>/Theory/T2/6  # cat : 파일생성 및 출력</vt:lpstr>
      <vt:lpstr>/Theory/T2/7  # rm : 파일이나 디렉토리를 삭제</vt:lpstr>
      <vt:lpstr>/Theory/T2/8  # mv : 파일 혹은 디렉토리 이동</vt:lpstr>
      <vt:lpstr>/Theory/T2/9  # cp : 파일 혹은 디렉토리를 복사</vt:lpstr>
      <vt:lpstr>/Theory/T2/10  # man : 리눅스 매뉴얼 출력</vt:lpstr>
      <vt:lpstr>/Theory/T2/11  # head/tail : 보고싶은 줄 수만큼 출력</vt:lpstr>
      <vt:lpstr>/Theory/T2/12  # find : 특정 파일이나 디렉토리를 검색</vt:lpstr>
      <vt:lpstr>/Theory/T2/13  # chmod : 특정 파일의 권한 변경</vt:lpstr>
      <vt:lpstr>/Theory/T2/14  # chown : 특정 파일의 소유자 변경</vt:lpstr>
      <vt:lpstr>/Theory/T2/15  # chgrp : 특정 파일의 그룹 변경</vt:lpstr>
      <vt:lpstr>/Theory/T2/16  # cut :</vt:lpstr>
      <vt:lpstr>/Theory/T2/17  # service : 시스템 서비스 조작</vt:lpstr>
      <vt:lpstr>/Theory/T2/18  # grep : 특정 문자열 검색 명령어</vt:lpstr>
      <vt:lpstr>/Theory/T2/22  # vi : 리눅스 기본 편집기</vt:lpstr>
      <vt:lpstr>/Theory/T2/22  # vi : 리눅스 기본 편집기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/Theory/T2   리눅스 기본 명령어</dc:title>
  <dc:creator>Author</dc:creator>
  <cp:lastModifiedBy>Author</cp:lastModifiedBy>
  <cp:revision>2</cp:revision>
  <dcterms:created xsi:type="dcterms:W3CDTF">2023-08-29T00:09:10Z</dcterms:created>
  <dcterms:modified xsi:type="dcterms:W3CDTF">2023-10-09T23:38:58Z</dcterms:modified>
</cp:coreProperties>
</file>