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2" r:id="rId4"/>
    <p:sldId id="313" r:id="rId5"/>
    <p:sldId id="314" r:id="rId6"/>
    <p:sldId id="318" r:id="rId7"/>
    <p:sldId id="319" r:id="rId8"/>
    <p:sldId id="32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3514B-5B31-41A8-85DA-451D6EE9E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EDB08-A1DC-4994-A699-55FA9DA80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89A57-306B-4BD7-8B9B-A207354E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30CBA-B73B-45D6-A261-02A2F4E0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9D071-B2C4-4129-8CBE-76F2BF2E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8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A5ABC-6331-4347-94AA-1CA7788B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0BBCF-B176-47D1-BA24-7BE29AC68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A8A46-E242-4DC2-977C-1BCE5B97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3B7C8-8133-4468-AEE6-90437F1D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5018-D9C0-4382-88BF-DED2DAC8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ACD66-F9E8-4FDF-9670-3B2E113B2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FADAF-16F3-4A2B-A749-4AD68F757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76120-5C48-4B2D-BF07-26F5F5C8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98432-5A59-42E2-8169-ADFEEC5F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2F9F3-0813-4D7D-99AA-8296733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5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AD7C9-D1DA-41EF-98B6-16DC3DCF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F2A02-DCC9-4935-B68D-FFB49F20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FF3C6-46F7-4797-87DC-4DF169AB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2714A-B60F-4BE5-AE1F-0692C2CE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102BC-E1C3-4BF4-A84E-5B921649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9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8395E-6D25-4753-B49F-C8F2AD15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B177D-00E1-4B96-B182-DFCEF1EE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89804-169D-4AD4-AE89-FE384954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0A7AF-3635-4FB7-9AB1-1413607D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B00B4-B800-45E0-BDEB-6A53BD9B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0F34F-A4C0-4A35-A191-A570CC0E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31C67-6CF5-4D30-90DE-BC50D808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CAB7B-1955-42CF-8374-A2BDE94E5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D687E-1C47-483E-9158-762D8279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10BE8-E064-477E-9A7F-D17D6859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D6D84-A2AE-4DAC-9D64-44329203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6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650A9-B737-496B-AE8A-85D77F7A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FF2DC-F984-4A04-97F9-9027B719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31F4B-4C41-4594-9015-E75EE005F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20FBE3-CD56-418A-A5CD-1783DE950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D1B52-80F8-40BB-BB71-37625FD7F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C0B2E1-04E3-45D3-8B67-33E7E714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D49354-CAB7-46DC-985A-0FA1A640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6AE4C4-D948-4BBA-8397-96A852D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3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E34EF-5E9B-4758-AC50-062A9D10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A3A8E-FDC6-4CF7-BFAA-8CAA5100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D735E-BCC7-4001-8D7E-0C3ACA59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033EF-50E5-40AB-8B3D-A7831053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1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54C708-AEE0-436B-959A-2AA2E8F5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3C937D-C9FD-41F6-8F35-179DFD40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579E3-0946-4C55-A52C-6E5E35C0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5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65958-D958-43C5-B950-20A2CBC5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0BE78-35B9-477E-BD6E-6E81088F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1E5D7-1395-42CA-8974-68F23531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5A688-B45D-47FD-8D96-9D2A73D1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B4DE10-507B-4FC8-83B6-3B76691D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EDEE5-6DFE-4B8C-8C86-4494E49D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6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0D22C-1394-4FAE-A1FF-C5D05429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123EE-1A95-4749-B63A-FA13ACB0D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D6169-B402-493C-8CCF-C2B4705E3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4A831-4A10-4616-A447-D4276203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6638E-C82F-48FA-9794-FAB4914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C4F4E-2B87-4881-ADE2-63F7592F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4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4BF147-4CE8-4FC8-B78C-20B6E66C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B847D-FE92-4639-8A34-A68F33E8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B8727-D81F-450C-8CD4-FCF42B36C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6ACB-C063-4D28-A956-32BA4566ADD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A76AE-47E4-4011-9590-8509B0859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48E71-3BF1-4CA1-BC42-8509F65C7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C7C8-6023-491B-BFEA-13B2AFE2C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3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E7BD9-C57F-4038-8CBB-0FFFC6898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B8E75-C211-4F5F-87CA-CF620FF27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32923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/Training/Unit/Sys/9</a:t>
            </a:r>
            <a:br>
              <a:rPr lang="en-US" altLang="ko-KR" dirty="0"/>
            </a:br>
            <a:r>
              <a:rPr lang="en-US" altLang="ko-KR" dirty="0"/>
              <a:t> 9. BOF - </a:t>
            </a:r>
            <a:r>
              <a:rPr lang="ko-KR" altLang="en-US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쉘코드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/stack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 코드가 포함된 페이로드를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만드는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exploit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.c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루트 쉘을 획득하라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디스어셈블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objdump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 intel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 이름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쉘코드를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및 실행할 수 있다</a:t>
            </a: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공격에 대응할 수 있다</a:t>
            </a:r>
            <a:r>
              <a:rPr lang="en-US" altLang="ko-KR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5.11, 32-bit)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2AB61B-0024-401E-B838-EF52D8D8BB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0915F6-E77C-4AF8-B5FA-3419167E891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B0AD85-FEC3-4365-A757-F8F8537D18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4779363B-6B6A-444B-9500-99AD02B021B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41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/stack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설정되어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ls –l stack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stack.c</a:t>
            </a:r>
            <a:r>
              <a:rPr lang="en-US" altLang="ko-KR" sz="1000" dirty="0"/>
              <a:t>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vi </a:t>
            </a:r>
            <a:r>
              <a:rPr lang="en-US" altLang="ko-KR" sz="1000" dirty="0" err="1"/>
              <a:t>stack.c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※ </a:t>
            </a:r>
            <a:r>
              <a:rPr lang="en-US" altLang="ko-KR" sz="1000" dirty="0" err="1"/>
              <a:t>bof</a:t>
            </a:r>
            <a:r>
              <a:rPr lang="en-US" altLang="ko-KR" sz="1000" dirty="0"/>
              <a:t> </a:t>
            </a:r>
            <a:r>
              <a:rPr lang="ko-KR" altLang="en-US" sz="1000" dirty="0"/>
              <a:t>함수에 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 </a:t>
            </a:r>
            <a:r>
              <a:rPr lang="ko-KR" altLang="en-US" sz="1000" dirty="0"/>
              <a:t>함수 사용으로 인한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취약점이 존재함을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 dirty="0" err="1"/>
              <a:t>ojdump</a:t>
            </a:r>
            <a:r>
              <a:rPr lang="ko-KR" altLang="en-US" sz="1000" dirty="0"/>
              <a:t>를 </a:t>
            </a:r>
            <a:r>
              <a:rPr lang="ko-KR" altLang="en-US" sz="1000"/>
              <a:t>사용하여 </a:t>
            </a:r>
            <a:r>
              <a:rPr lang="en-US" altLang="ko-KR" sz="1000"/>
              <a:t>disassemble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$ </a:t>
            </a:r>
            <a:r>
              <a:rPr lang="en-US" altLang="ko-KR" sz="1000" dirty="0" err="1"/>
              <a:t>objdump</a:t>
            </a:r>
            <a:r>
              <a:rPr lang="en-US" altLang="ko-KR" sz="1000" dirty="0"/>
              <a:t> -</a:t>
            </a:r>
            <a:r>
              <a:rPr lang="en-US" altLang="ko-KR" sz="1000"/>
              <a:t>M intel </a:t>
            </a:r>
            <a:r>
              <a:rPr lang="en-US" altLang="ko-KR" sz="1000" dirty="0"/>
              <a:t>-d stack </a:t>
            </a:r>
            <a:r>
              <a:rPr lang="en-US" altLang="ko-KR" sz="1000"/>
              <a:t>| more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※ </a:t>
            </a:r>
            <a:r>
              <a:rPr lang="ko-KR" altLang="en-US" sz="1000" dirty="0"/>
              <a:t>버퍼 </a:t>
            </a:r>
            <a:r>
              <a:rPr lang="ko-KR" altLang="en-US" sz="1000" dirty="0" err="1"/>
              <a:t>시작으로부터</a:t>
            </a:r>
            <a:r>
              <a:rPr lang="ko-KR" altLang="en-US" sz="1000" dirty="0"/>
              <a:t> 복귀 주소 시작까지의 거리는 </a:t>
            </a:r>
            <a:r>
              <a:rPr lang="en-US" altLang="ko-KR" sz="1000" dirty="0">
                <a:solidFill>
                  <a:srgbClr val="FF0000"/>
                </a:solidFill>
              </a:rPr>
              <a:t>28</a:t>
            </a:r>
            <a:r>
              <a:rPr lang="en-US" altLang="ko-KR" sz="1000" dirty="0"/>
              <a:t> </a:t>
            </a:r>
            <a:r>
              <a:rPr lang="ko-KR" altLang="en-US" sz="1000" dirty="0"/>
              <a:t>바이트</a:t>
            </a:r>
          </a:p>
        </p:txBody>
      </p:sp>
      <p:pic>
        <p:nvPicPr>
          <p:cNvPr id="7" name="Picture 62">
            <a:extLst>
              <a:ext uri="{FF2B5EF4-FFF2-40B4-BE49-F238E27FC236}">
                <a16:creationId xmlns:a16="http://schemas.microsoft.com/office/drawing/2014/main" id="{DBA8D715-5190-4363-ADE3-5ED45E7A1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" t="9793" r="1"/>
          <a:stretch/>
        </p:blipFill>
        <p:spPr>
          <a:xfrm>
            <a:off x="547007" y="1325678"/>
            <a:ext cx="4953262" cy="394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4">
            <a:extLst>
              <a:ext uri="{FF2B5EF4-FFF2-40B4-BE49-F238E27FC236}">
                <a16:creationId xmlns:a16="http://schemas.microsoft.com/office/drawing/2014/main" id="{51745194-F882-49F5-84C8-35FB497B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7" y="2386554"/>
            <a:ext cx="5012436" cy="280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6">
            <a:extLst>
              <a:ext uri="{FF2B5EF4-FFF2-40B4-BE49-F238E27FC236}">
                <a16:creationId xmlns:a16="http://schemas.microsoft.com/office/drawing/2014/main" id="{62AC64D9-E07F-4522-A4F9-5985CFEB79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-30" b="50027"/>
          <a:stretch/>
        </p:blipFill>
        <p:spPr>
          <a:xfrm>
            <a:off x="6285593" y="475692"/>
            <a:ext cx="4948464" cy="14429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88A016-BAFF-492D-AA4E-0F78C665F132}"/>
              </a:ext>
            </a:extLst>
          </p:cNvPr>
          <p:cNvGraphicFramePr>
            <a:graphicFrameLocks noGrp="1"/>
          </p:cNvGraphicFramePr>
          <p:nvPr/>
        </p:nvGraphicFramePr>
        <p:xfrm>
          <a:off x="6319647" y="2189525"/>
          <a:ext cx="4532687" cy="4202566"/>
        </p:xfrm>
        <a:graphic>
          <a:graphicData uri="http://schemas.openxmlformats.org/drawingml/2006/table">
            <a:tbl>
              <a:tblPr/>
              <a:tblGrid>
                <a:gridCol w="4532687">
                  <a:extLst>
                    <a:ext uri="{9D8B030D-6E8A-4147-A177-3AD203B41FA5}">
                      <a16:colId xmlns:a16="http://schemas.microsoft.com/office/drawing/2014/main" val="3992703851"/>
                    </a:ext>
                  </a:extLst>
                </a:gridCol>
              </a:tblGrid>
              <a:tr h="2335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516" marR="59516" marT="16454" marB="16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935082"/>
                  </a:ext>
                </a:extLst>
              </a:tr>
              <a:tr h="39592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bof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진입 시점의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그러므로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buffer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버퍼의 크기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(24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더 긴 문자열을 넘기면 복귀 주소를 변경시킬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9516" marR="59516" marT="16454" marB="16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348403"/>
                  </a:ext>
                </a:extLst>
              </a:tr>
            </a:tbl>
          </a:graphicData>
        </a:graphic>
      </p:graphicFrame>
      <p:pic>
        <p:nvPicPr>
          <p:cNvPr id="47105" name="_x564888896">
            <a:extLst>
              <a:ext uri="{FF2B5EF4-FFF2-40B4-BE49-F238E27FC236}">
                <a16:creationId xmlns:a16="http://schemas.microsoft.com/office/drawing/2014/main" id="{0EB31F6E-30A6-4412-BD4E-A74C36C7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48" y="2778157"/>
            <a:ext cx="3559973" cy="313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29A799-8B06-46A4-82F5-321CBE3BBB8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7A76B71-EAB6-407A-AF8A-E844ADFC790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856923-BDBB-4924-909E-1BED1969E78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20157A6D-010D-4CF6-97F5-EAA085FA6A6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86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1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en-US" altLang="ko-KR" sz="1000"/>
              <a:t>/sec/exploit</a:t>
            </a:r>
            <a:r>
              <a:rPr lang="en-US" altLang="ko-KR" sz="1000" dirty="0" err="1"/>
              <a:t>.c</a:t>
            </a:r>
            <a:r>
              <a:rPr lang="en-US" altLang="ko-KR" sz="1000" dirty="0"/>
              <a:t>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vi exploit</a:t>
            </a:r>
            <a:r>
              <a:rPr lang="en-US" altLang="ko-KR" sz="1000" dirty="0" err="1"/>
              <a:t>.c</a:t>
            </a:r>
            <a:r>
              <a:rPr lang="en-US" altLang="ko-KR" sz="1000" dirty="0"/>
              <a:t>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6) </a:t>
            </a:r>
            <a:r>
              <a:rPr lang="en-US" altLang="ko-KR" sz="1000"/>
              <a:t>/sec/exploit</a:t>
            </a:r>
            <a:r>
              <a:rPr lang="en-US" altLang="ko-KR" sz="1000" dirty="0" err="1"/>
              <a:t>.c</a:t>
            </a:r>
            <a:r>
              <a:rPr lang="en-US" altLang="ko-KR" sz="1000" dirty="0"/>
              <a:t> </a:t>
            </a:r>
            <a:r>
              <a:rPr lang="ko-KR" altLang="en-US" sz="1000" dirty="0"/>
              <a:t>빌드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 dirty="0" err="1"/>
              <a:t>gcc</a:t>
            </a:r>
            <a:r>
              <a:rPr lang="en-US" altLang="ko-KR" sz="1000" dirty="0"/>
              <a:t> -</a:t>
            </a:r>
            <a:r>
              <a:rPr lang="en-US" altLang="ko-KR" sz="1000"/>
              <a:t>o exploit exploit</a:t>
            </a:r>
            <a:r>
              <a:rPr lang="en-US" altLang="ko-KR" sz="1000" dirty="0" err="1"/>
              <a:t>.c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7) </a:t>
            </a:r>
            <a:r>
              <a:rPr lang="en-US" altLang="ko-KR" sz="1000"/>
              <a:t>/sec/exploit </a:t>
            </a:r>
            <a:r>
              <a:rPr lang="ko-KR" altLang="en-US" sz="1000" dirty="0"/>
              <a:t>파일을 이용한 페이로드 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./exploit </a:t>
            </a:r>
            <a:r>
              <a:rPr lang="en-US" altLang="ko-KR" sz="1000" dirty="0"/>
              <a:t>28</a:t>
            </a:r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7" name="Picture 68">
            <a:extLst>
              <a:ext uri="{FF2B5EF4-FFF2-40B4-BE49-F238E27FC236}">
                <a16:creationId xmlns:a16="http://schemas.microsoft.com/office/drawing/2014/main" id="{70E56183-D24B-467D-8876-01211AFE7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" b="1886"/>
          <a:stretch/>
        </p:blipFill>
        <p:spPr>
          <a:xfrm>
            <a:off x="520699" y="866624"/>
            <a:ext cx="4901983" cy="27020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0">
            <a:extLst>
              <a:ext uri="{FF2B5EF4-FFF2-40B4-BE49-F238E27FC236}">
                <a16:creationId xmlns:a16="http://schemas.microsoft.com/office/drawing/2014/main" id="{25CF1106-5283-424F-AF5B-97A01DDAC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 t="4646" r="1"/>
          <a:stretch/>
        </p:blipFill>
        <p:spPr>
          <a:xfrm>
            <a:off x="550327" y="4311650"/>
            <a:ext cx="4925568" cy="5118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72">
            <a:extLst>
              <a:ext uri="{FF2B5EF4-FFF2-40B4-BE49-F238E27FC236}">
                <a16:creationId xmlns:a16="http://schemas.microsoft.com/office/drawing/2014/main" id="{A24B75ED-6B35-4C94-AB13-3FC6A450DC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8" t="-277"/>
          <a:stretch/>
        </p:blipFill>
        <p:spPr>
          <a:xfrm>
            <a:off x="550327" y="5334930"/>
            <a:ext cx="4929506" cy="7061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8F384F-0013-4CBA-BB0F-60762091DAD6}"/>
              </a:ext>
            </a:extLst>
          </p:cNvPr>
          <p:cNvGraphicFramePr>
            <a:graphicFrameLocks noGrp="1"/>
          </p:cNvGraphicFramePr>
          <p:nvPr/>
        </p:nvGraphicFramePr>
        <p:xfrm>
          <a:off x="6265233" y="493694"/>
          <a:ext cx="5475010" cy="4580825"/>
        </p:xfrm>
        <a:graphic>
          <a:graphicData uri="http://schemas.openxmlformats.org/drawingml/2006/table">
            <a:tbl>
              <a:tblPr/>
              <a:tblGrid>
                <a:gridCol w="2486881">
                  <a:extLst>
                    <a:ext uri="{9D8B030D-6E8A-4147-A177-3AD203B41FA5}">
                      <a16:colId xmlns:a16="http://schemas.microsoft.com/office/drawing/2014/main" val="3675159690"/>
                    </a:ext>
                  </a:extLst>
                </a:gridCol>
                <a:gridCol w="2988129">
                  <a:extLst>
                    <a:ext uri="{9D8B030D-6E8A-4147-A177-3AD203B41FA5}">
                      <a16:colId xmlns:a16="http://schemas.microsoft.com/office/drawing/2014/main" val="574915489"/>
                    </a:ext>
                  </a:extLst>
                </a:gridCol>
              </a:tblGrid>
              <a:tr h="21201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84636"/>
                  </a:ext>
                </a:extLst>
              </a:tr>
              <a:tr h="4339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먼저 페이로드를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채운다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memset (&amp; buffer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0x90, 517); //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nop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effectLst/>
                        </a:rPr>
                        <a:t>buffer </a:t>
                      </a:r>
                      <a:r>
                        <a:rPr lang="ko-KR" altLang="en-US" sz="1000" dirty="0">
                          <a:effectLst/>
                        </a:rPr>
                        <a:t>버퍼 시작 주소 </a:t>
                      </a:r>
                      <a:r>
                        <a:rPr lang="en-US" altLang="ko-KR" sz="1000" dirty="0">
                          <a:effectLst/>
                        </a:rPr>
                        <a:t>+ 28</a:t>
                      </a:r>
                      <a:r>
                        <a:rPr lang="ko-KR" altLang="en-US" sz="1000" dirty="0">
                          <a:effectLst/>
                        </a:rPr>
                        <a:t>에 복귀 주소가 저장된다</a:t>
                      </a:r>
                      <a:r>
                        <a:rPr lang="en-US" altLang="ko-KR" sz="1000" dirty="0"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</a:rPr>
                        <a:t>복귀 </a:t>
                      </a:r>
                      <a:r>
                        <a:rPr lang="ko-KR" altLang="en-US" sz="1000">
                          <a:effectLst/>
                        </a:rPr>
                        <a:t>주소는 </a:t>
                      </a:r>
                      <a:r>
                        <a:rPr lang="en-US" altLang="ko-KR" sz="1000">
                          <a:effectLst/>
                        </a:rPr>
                        <a:t>buffer </a:t>
                      </a:r>
                      <a:r>
                        <a:rPr lang="ko-KR" altLang="en-US" sz="1000" dirty="0">
                          <a:effectLst/>
                        </a:rPr>
                        <a:t>버퍼 시작 주소 </a:t>
                      </a:r>
                      <a:r>
                        <a:rPr lang="en-US" altLang="ko-KR" sz="1000" dirty="0">
                          <a:effectLst/>
                        </a:rPr>
                        <a:t>+ 32</a:t>
                      </a:r>
                      <a:r>
                        <a:rPr lang="ko-KR" altLang="en-US" sz="1000" dirty="0">
                          <a:effectLst/>
                        </a:rPr>
                        <a:t>가 저장된다</a:t>
                      </a:r>
                      <a:r>
                        <a:rPr lang="en-US" altLang="ko-KR" sz="1000" dirty="0"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</a:rPr>
                        <a:t>즉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다음과 같은 페이로드가 준비된다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((long *)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(buffer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 off)) = (long)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(buffer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 off + 4);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31132"/>
                  </a:ext>
                </a:extLst>
              </a:tr>
            </a:tbl>
          </a:graphicData>
        </a:graphic>
      </p:graphicFrame>
      <p:pic>
        <p:nvPicPr>
          <p:cNvPr id="49155" name="_x564938936">
            <a:extLst>
              <a:ext uri="{FF2B5EF4-FFF2-40B4-BE49-F238E27FC236}">
                <a16:creationId xmlns:a16="http://schemas.microsoft.com/office/drawing/2014/main" id="{88597877-B49A-47BC-BAEF-49FD673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29" y="1876626"/>
            <a:ext cx="2298877" cy="310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4" name="_x564941312">
            <a:extLst>
              <a:ext uri="{FF2B5EF4-FFF2-40B4-BE49-F238E27FC236}">
                <a16:creationId xmlns:a16="http://schemas.microsoft.com/office/drawing/2014/main" id="{6DAC8B12-17AD-4D77-8624-505DB0302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636" y="1876626"/>
            <a:ext cx="2298877" cy="31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3B1750-BBDB-4A5D-932C-555DCB1F22C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912D2A2-974C-4D35-B0BA-0858CAC749C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7A27E9-BB2D-41E3-B51E-46BA51DF3FC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A077C7EA-A0C4-466B-8124-6B7D9EE6C4D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82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8) </a:t>
            </a:r>
            <a:r>
              <a:rPr lang="en-US" altLang="ko-KR" sz="1000"/>
              <a:t>/sec</a:t>
            </a:r>
            <a:r>
              <a:rPr lang="en-US" altLang="ko-KR" sz="1000" dirty="0"/>
              <a:t>/stack </a:t>
            </a:r>
            <a:r>
              <a:rPr lang="ko-KR" altLang="en-US" sz="1000" dirty="0"/>
              <a:t>파일을 실행하여 루트 쉘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./stack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49CFF3B-8277-4780-B382-55D6783068EB}"/>
              </a:ext>
            </a:extLst>
          </p:cNvPr>
          <p:cNvGraphicFramePr>
            <a:graphicFrameLocks noGrp="1"/>
          </p:cNvGraphicFramePr>
          <p:nvPr/>
        </p:nvGraphicFramePr>
        <p:xfrm>
          <a:off x="552010" y="531791"/>
          <a:ext cx="5029640" cy="4023880"/>
        </p:xfrm>
        <a:graphic>
          <a:graphicData uri="http://schemas.openxmlformats.org/drawingml/2006/table">
            <a:tbl>
              <a:tblPr/>
              <a:tblGrid>
                <a:gridCol w="5029640">
                  <a:extLst>
                    <a:ext uri="{9D8B030D-6E8A-4147-A177-3AD203B41FA5}">
                      <a16:colId xmlns:a16="http://schemas.microsoft.com/office/drawing/2014/main" val="3675159690"/>
                    </a:ext>
                  </a:extLst>
                </a:gridCol>
              </a:tblGrid>
              <a:tr h="2678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84636"/>
                  </a:ext>
                </a:extLst>
              </a:tr>
              <a:tr h="3756073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마지막으로 </a:t>
                      </a:r>
                      <a:r>
                        <a:rPr lang="ko-KR" altLang="en-US" sz="1000" dirty="0" err="1">
                          <a:effectLst/>
                        </a:rPr>
                        <a:t>쉘코드를</a:t>
                      </a:r>
                      <a:r>
                        <a:rPr lang="ko-KR" altLang="en-US" sz="1000" dirty="0">
                          <a:effectLst/>
                        </a:rPr>
                        <a:t> 페이로드 마지막 부분에 복사해 넣는다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memcpy (buffer + sizeof (buffer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sizeof (shellcode), shellcode, sizeof (shellcode))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025249"/>
                  </a:ext>
                </a:extLst>
              </a:tr>
            </a:tbl>
          </a:graphicData>
        </a:graphic>
      </p:graphicFrame>
      <p:pic>
        <p:nvPicPr>
          <p:cNvPr id="8" name="_x564957368">
            <a:extLst>
              <a:ext uri="{FF2B5EF4-FFF2-40B4-BE49-F238E27FC236}">
                <a16:creationId xmlns:a16="http://schemas.microsoft.com/office/drawing/2014/main" id="{507E7344-3FC1-430B-AB6B-CAD87F5EA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95" y="1396921"/>
            <a:ext cx="2277247" cy="30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4">
            <a:extLst>
              <a:ext uri="{FF2B5EF4-FFF2-40B4-BE49-F238E27FC236}">
                <a16:creationId xmlns:a16="http://schemas.microsoft.com/office/drawing/2014/main" id="{DE841136-D24E-4F8C-98EB-335D1FE02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5" t="2082"/>
          <a:stretch/>
        </p:blipFill>
        <p:spPr>
          <a:xfrm>
            <a:off x="514350" y="5137297"/>
            <a:ext cx="4903081" cy="5905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AC1FD6-2A5F-46CF-AE10-D0CB522CC28D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ko-KR" altLang="en-US" sz="1000" dirty="0"/>
              <a:t>루트 쉘을 획득한 </a:t>
            </a:r>
            <a:r>
              <a:rPr lang="ko-KR" altLang="en-US" sz="1000"/>
              <a:t>상태에서 </a:t>
            </a:r>
            <a:r>
              <a:rPr lang="en-US" altLang="ko-KR" sz="1000"/>
              <a:t>acheck </a:t>
            </a:r>
            <a:r>
              <a:rPr lang="ko-KR" altLang="en-US" sz="1000" dirty="0"/>
              <a:t>입력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acheck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C04FE9-5AA5-45D2-917E-75E7A4694F3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62520C4-69C6-43DC-B25D-3085BBC6C4AB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61F6CE-640E-4B4A-B452-4CB037E1E0C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B3E00A10-1226-4A04-B94C-84962153F97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03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보안 아이콘 이미지 검색결과">
            <a:extLst>
              <a:ext uri="{FF2B5EF4-FFF2-40B4-BE49-F238E27FC236}">
                <a16:creationId xmlns:a16="http://schemas.microsoft.com/office/drawing/2014/main" id="{C6642C97-AE41-486C-BE08-8D12FAF98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/Training/Unit/Sys/9</a:t>
            </a:r>
            <a:br>
              <a:rPr lang="en-US" altLang="ko-KR" dirty="0"/>
            </a:br>
            <a:r>
              <a:rPr lang="en-US" altLang="ko-KR" dirty="0"/>
              <a:t> 9. BOF - </a:t>
            </a:r>
            <a:r>
              <a:rPr lang="ko-KR" altLang="en-US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쉘코드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실행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대응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/stack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통해 쉘 코드가 실행되지 않도록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대응하시오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ASLR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sysctl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 kernel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randomize_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space=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실행 방지 설정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execstack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4" descr="목표 아이콘 이미지 검색결과">
            <a:extLst>
              <a:ext uri="{FF2B5EF4-FFF2-40B4-BE49-F238E27FC236}">
                <a16:creationId xmlns:a16="http://schemas.microsoft.com/office/drawing/2014/main" id="{139A787F-55D9-4280-A8E7-48BDE3B1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C3DFF4-2FD7-4BB3-B403-C968BA8BCA13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쉘코드를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및 실행할 수 있다</a:t>
            </a:r>
            <a:r>
              <a:rPr lang="en-US" altLang="ko-KR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공격에 대응할 수 있다</a:t>
            </a: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5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D80CE4A-C2E9-4560-8E50-EB848B2EAE7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3017B1-DBDF-418B-BC4C-BD9FA0CFACFC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8" descr="cent os 아이콘 이미지 검색결과">
            <a:extLst>
              <a:ext uri="{FF2B5EF4-FFF2-40B4-BE49-F238E27FC236}">
                <a16:creationId xmlns:a16="http://schemas.microsoft.com/office/drawing/2014/main" id="{F0DE2446-C02B-47FA-9538-513B519A1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4D0FFD-0653-4F8F-8056-CFE9FBC86D85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5.11, 32-bit)</a:t>
            </a:r>
            <a:endParaRPr lang="ko-KR" altLang="en-US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6B0DA0-CF87-4217-BA6E-21FF424C1CDB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C50A4C0-C1BB-4488-87A0-07928015F51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8F201F-2885-494C-B5EA-7C4A69EAB1A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B5D75FCD-6725-40D7-A146-4937F85BA7B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1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</a:t>
            </a:r>
            <a:r>
              <a:rPr lang="en-US" altLang="ko-KR" sz="1000" dirty="0"/>
              <a:t>/stack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설정됨을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</a:t>
            </a:r>
            <a:r>
              <a:rPr lang="en-US" altLang="ko-KR" sz="1000"/>
              <a:t>/sec</a:t>
            </a:r>
            <a:r>
              <a:rPr lang="en-US" altLang="ko-KR" sz="1000" dirty="0"/>
              <a:t>/stack*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stack </a:t>
            </a:r>
            <a:r>
              <a:rPr lang="ko-KR" altLang="en-US" sz="1000"/>
              <a:t>파일에서 </a:t>
            </a:r>
            <a:r>
              <a:rPr lang="en-US" altLang="ko-KR" sz="1000"/>
              <a:t>SetUID </a:t>
            </a:r>
            <a:r>
              <a:rPr lang="ko-KR" altLang="en-US" sz="1000" dirty="0"/>
              <a:t>설정 해제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u-s </a:t>
            </a:r>
            <a:r>
              <a:rPr lang="en-US" altLang="ko-KR" sz="1000"/>
              <a:t>/sec</a:t>
            </a:r>
            <a:r>
              <a:rPr lang="en-US" altLang="ko-KR" sz="1000" dirty="0"/>
              <a:t>/stack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</a:t>
            </a:r>
            <a:r>
              <a:rPr lang="en-US" altLang="ko-KR" sz="1000"/>
              <a:t>/sec</a:t>
            </a:r>
            <a:r>
              <a:rPr lang="en-US" altLang="ko-KR" sz="1000" dirty="0"/>
              <a:t>/stack*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ASLR </a:t>
            </a:r>
            <a:r>
              <a:rPr lang="ko-KR" altLang="en-US" sz="1000" dirty="0"/>
              <a:t>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sysctl</a:t>
            </a:r>
            <a:r>
              <a:rPr lang="en-US" altLang="ko-KR" sz="1000" dirty="0"/>
              <a:t> –</a:t>
            </a:r>
            <a:r>
              <a:rPr lang="en-US" altLang="ko-KR" sz="1000"/>
              <a:t>w kernel</a:t>
            </a:r>
            <a:r>
              <a:rPr lang="en-US" altLang="ko-KR" sz="1000" err="1"/>
              <a:t>.</a:t>
            </a:r>
            <a:r>
              <a:rPr lang="en-US" altLang="ko-KR" sz="1000"/>
              <a:t>randomize_</a:t>
            </a:r>
            <a:r>
              <a:rPr lang="en-US" altLang="ko-KR" sz="1000" dirty="0" err="1"/>
              <a:t>va</a:t>
            </a:r>
            <a:r>
              <a:rPr lang="en-US" altLang="ko-KR" sz="1000" err="1"/>
              <a:t>_</a:t>
            </a:r>
            <a:r>
              <a:rPr lang="en-US" altLang="ko-KR" sz="1000"/>
              <a:t>space=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ko-KR" altLang="en-US" sz="1000" dirty="0"/>
              <a:t>스택 실행 방지 설정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execstack </a:t>
            </a:r>
            <a:r>
              <a:rPr lang="en-US" altLang="ko-KR" sz="1000" dirty="0"/>
              <a:t>–c </a:t>
            </a:r>
            <a:r>
              <a:rPr lang="en-US" altLang="ko-KR" sz="1000"/>
              <a:t>/sec</a:t>
            </a:r>
            <a:r>
              <a:rPr lang="en-US" altLang="ko-KR" sz="1000" dirty="0"/>
              <a:t>/stack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execstack </a:t>
            </a:r>
            <a:r>
              <a:rPr lang="en-US" altLang="ko-KR" sz="1000" dirty="0"/>
              <a:t>–q </a:t>
            </a:r>
            <a:r>
              <a:rPr lang="en-US" altLang="ko-KR" sz="1000"/>
              <a:t>/sec</a:t>
            </a:r>
            <a:r>
              <a:rPr lang="en-US" altLang="ko-KR" sz="1000" dirty="0"/>
              <a:t>/stack</a:t>
            </a:r>
            <a:endParaRPr lang="ko-KR" altLang="en-US" sz="1000" dirty="0"/>
          </a:p>
        </p:txBody>
      </p:sp>
      <p:pic>
        <p:nvPicPr>
          <p:cNvPr id="7" name="Picture 84">
            <a:extLst>
              <a:ext uri="{FF2B5EF4-FFF2-40B4-BE49-F238E27FC236}">
                <a16:creationId xmlns:a16="http://schemas.microsoft.com/office/drawing/2014/main" id="{1C7DBDD6-CBB4-41A5-9432-8FEB5F7C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833966"/>
            <a:ext cx="4727194" cy="5410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86">
            <a:extLst>
              <a:ext uri="{FF2B5EF4-FFF2-40B4-BE49-F238E27FC236}">
                <a16:creationId xmlns:a16="http://schemas.microsoft.com/office/drawing/2014/main" id="{5661EAAE-E448-42C9-A743-DC8DACC6B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1" r="2302" b="19042"/>
          <a:stretch/>
        </p:blipFill>
        <p:spPr>
          <a:xfrm>
            <a:off x="483152" y="2149362"/>
            <a:ext cx="4958142" cy="64152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A759F0-00FE-4ADB-B599-D6E8C0B1728C}"/>
              </a:ext>
            </a:extLst>
          </p:cNvPr>
          <p:cNvGraphicFramePr>
            <a:graphicFrameLocks noGrp="1"/>
          </p:cNvGraphicFramePr>
          <p:nvPr/>
        </p:nvGraphicFramePr>
        <p:xfrm>
          <a:off x="483152" y="2880142"/>
          <a:ext cx="4932807" cy="2443353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16327748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18803"/>
                  </a:ext>
                </a:extLst>
              </a:tr>
              <a:tr h="20122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SetUID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해제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실행하면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실행되기는 하지만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권한이 아닌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실행한 계정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그림의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권한을 가지는 쉘이 나타난다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16622"/>
                  </a:ext>
                </a:extLst>
              </a:tr>
            </a:tbl>
          </a:graphicData>
        </a:graphic>
      </p:graphicFrame>
      <p:pic>
        <p:nvPicPr>
          <p:cNvPr id="53249" name="_x1658446056">
            <a:extLst>
              <a:ext uri="{FF2B5EF4-FFF2-40B4-BE49-F238E27FC236}">
                <a16:creationId xmlns:a16="http://schemas.microsoft.com/office/drawing/2014/main" id="{E3A57FB5-7F34-409E-850A-FA077295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9" y="3671797"/>
            <a:ext cx="477996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8">
            <a:extLst>
              <a:ext uri="{FF2B5EF4-FFF2-40B4-BE49-F238E27FC236}">
                <a16:creationId xmlns:a16="http://schemas.microsoft.com/office/drawing/2014/main" id="{6A6A4311-731E-4CA8-BFC4-6D2BBC40C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52" y="5773673"/>
            <a:ext cx="4983480" cy="5562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78BD65-C113-4787-9C38-CB1A8A9FEA44}"/>
              </a:ext>
            </a:extLst>
          </p:cNvPr>
          <p:cNvGraphicFramePr>
            <a:graphicFrameLocks noGrp="1"/>
          </p:cNvGraphicFramePr>
          <p:nvPr/>
        </p:nvGraphicFramePr>
        <p:xfrm>
          <a:off x="6282989" y="470112"/>
          <a:ext cx="4932807" cy="317417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95635228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56180"/>
                  </a:ext>
                </a:extLst>
              </a:tr>
              <a:tr h="26866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ASLR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실행하면 실행시마다 주소가 변경되어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실행되지 않는다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공격자는 스크립트 등을 사용하여 성공할 때까지 반복함으로써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실행시킬 수도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49480"/>
                  </a:ext>
                </a:extLst>
              </a:tr>
            </a:tbl>
          </a:graphicData>
        </a:graphic>
      </p:graphicFrame>
      <p:pic>
        <p:nvPicPr>
          <p:cNvPr id="53251" name="_x617035992">
            <a:extLst>
              <a:ext uri="{FF2B5EF4-FFF2-40B4-BE49-F238E27FC236}">
                <a16:creationId xmlns:a16="http://schemas.microsoft.com/office/drawing/2014/main" id="{03B9E9A5-A524-47B8-B9D1-99DEDA946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t="325"/>
          <a:stretch/>
        </p:blipFill>
        <p:spPr bwMode="auto">
          <a:xfrm>
            <a:off x="6384472" y="1719795"/>
            <a:ext cx="4742542" cy="176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0">
            <a:extLst>
              <a:ext uri="{FF2B5EF4-FFF2-40B4-BE49-F238E27FC236}">
                <a16:creationId xmlns:a16="http://schemas.microsoft.com/office/drawing/2014/main" id="{2CE4F803-2A1D-408C-BE49-1E5975DE8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2989" y="4521813"/>
            <a:ext cx="4503420" cy="54102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FC0D6E-5653-432A-B10A-3E0EDD8A38AB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257331A-9C23-4EF9-BF76-BD7F10A19E7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E410D5-8201-4E91-8981-B9EA3BFD0B7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F274F48-80C7-42DF-A2A9-14023AB1B65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52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C4553F-CF47-4982-BAED-66DAB834C2FA}"/>
              </a:ext>
            </a:extLst>
          </p:cNvPr>
          <p:cNvGraphicFramePr>
            <a:graphicFrameLocks noGrp="1"/>
          </p:cNvGraphicFramePr>
          <p:nvPr/>
        </p:nvGraphicFramePr>
        <p:xfrm>
          <a:off x="620276" y="498663"/>
          <a:ext cx="4932807" cy="293033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8629174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16968"/>
                  </a:ext>
                </a:extLst>
              </a:tr>
              <a:tr h="25204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스택 실행 방지 설정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실행하면 스택 내에 존재하는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자체의 실행이 불가능하게 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16208"/>
                  </a:ext>
                </a:extLst>
              </a:tr>
            </a:tbl>
          </a:graphicData>
        </a:graphic>
      </p:graphicFrame>
      <p:pic>
        <p:nvPicPr>
          <p:cNvPr id="56321" name="_x1658344864">
            <a:extLst>
              <a:ext uri="{FF2B5EF4-FFF2-40B4-BE49-F238E27FC236}">
                <a16:creationId xmlns:a16="http://schemas.microsoft.com/office/drawing/2014/main" id="{72AC8636-B837-4BB9-B28F-49DD5F96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0" y="1311503"/>
            <a:ext cx="4770438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E17C4A-3B31-4DDC-AF8F-C53104642EDB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4EFB41-A839-4942-B067-E5C42D9F4F1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795B63-DDAA-4482-B875-5A0C980BA18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690D8B-DF94-4BFB-9CDD-FAAEFD11259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화살표: 오른쪽 11">
              <a:hlinkClick r:id="" action="ppaction://noaction"/>
              <a:extLst>
                <a:ext uri="{FF2B5EF4-FFF2-40B4-BE49-F238E27FC236}">
                  <a16:creationId xmlns:a16="http://schemas.microsoft.com/office/drawing/2014/main" id="{0C8F88F4-67B1-4644-816D-F049F6B7454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46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752</Words>
  <Application>Microsoft Office PowerPoint</Application>
  <PresentationFormat>와이드스크린</PresentationFormat>
  <Paragraphs>258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함초롬바탕</vt:lpstr>
      <vt:lpstr>Arial</vt:lpstr>
      <vt:lpstr>Office 테마</vt:lpstr>
      <vt:lpstr>정보보호</vt:lpstr>
      <vt:lpstr>/Training/Unit/Sys/9  9. BOF - 쉘코드 실행</vt:lpstr>
      <vt:lpstr>PowerPoint 프레젠테이션</vt:lpstr>
      <vt:lpstr>PowerPoint 프레젠테이션</vt:lpstr>
      <vt:lpstr>PowerPoint 프레젠테이션</vt:lpstr>
      <vt:lpstr>/Training/Unit/Sys/9  9. BOF - 쉘코드 실행 -대응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</dc:title>
  <dc:creator>arizona95</dc:creator>
  <cp:lastModifiedBy>arizona95</cp:lastModifiedBy>
  <cp:revision>2</cp:revision>
  <dcterms:created xsi:type="dcterms:W3CDTF">2021-05-17T00:15:12Z</dcterms:created>
  <dcterms:modified xsi:type="dcterms:W3CDTF">2021-05-17T00:25:18Z</dcterms:modified>
</cp:coreProperties>
</file>