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59" r:id="rId3"/>
    <p:sldId id="674" r:id="rId4"/>
    <p:sldId id="669" r:id="rId5"/>
    <p:sldId id="670" r:id="rId6"/>
    <p:sldId id="671" r:id="rId7"/>
    <p:sldId id="641" r:id="rId8"/>
    <p:sldId id="639" r:id="rId9"/>
    <p:sldId id="640" r:id="rId10"/>
    <p:sldId id="644" r:id="rId11"/>
    <p:sldId id="646" r:id="rId12"/>
    <p:sldId id="6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9EC85-BAD8-4619-9D07-435CFB2EF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EE7CA8-E970-4694-9374-71F6FA412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F761E-45F7-42FE-AE36-5B7A6CAB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55B4-E1FC-4458-83CB-6C7C0628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88450-B0E5-402C-A57D-07C6D31F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6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B59F9-7975-4CDD-9524-9F8EAE8C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BFA00-C411-4D10-B9D6-0A15ECB0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168BE-9ED8-4A4D-B924-AD0639E7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2B69E-3533-4430-9CB6-6341A398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8441E-3461-4EFC-B847-0E0FDEE6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6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C64B6B-E22B-4739-88E4-2D3F90926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C8147-CD26-4E0C-98A6-E21E1D7EC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5AD9B-8D49-43FF-875D-84EE1A91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91780-6C02-4138-A5D9-243221AE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89C0F-822D-4DA0-B489-64833124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42D4-138F-4E82-AED6-ECD0EDA4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E0B27-138C-4867-A953-9563A04D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24950-CB37-4DBC-954F-76C118DD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327B0-7438-43FA-AE61-D5B827BF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80999-4822-440F-A23B-9C944A26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9106-9678-4F21-BBF3-3C35AAC3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7808A-4B76-49AE-B77A-3A0225E9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76979-14AF-4A96-B0E0-47FDF2B7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18035-287A-48E6-8C2E-99E76E2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E677A-00FE-4F33-9C2A-9E1EFD7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1967B-216A-4C14-9823-EE5AACE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F6F24-DCE5-4134-8BDB-8BEC1886E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2F38B-8D31-49D7-94B8-C12839149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0B38B-DC49-4684-9C19-434D4B6A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C9A99-F5CC-403D-B32B-E9572DA5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426F0-746E-46BC-A63A-C1EA5D9F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1F82C-B417-4DF8-A838-91B6F4D7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8FB97-D0D5-47DF-AF63-048267D5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22CD8-6337-4598-B2FD-8450775E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A3C2D-1FB9-483F-AE13-3E516AB7B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8BDE0-4DC2-439D-9117-50433E0B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EE43CE-AAAB-4584-907C-1D18DE0B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81BA4-5D74-4CBB-BECD-F688AF75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F132F3-9027-4C9E-9128-BCEA3659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D22E-10B8-49E2-BAF8-BB8A0E25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2BE998-2720-49E0-843E-230AD1C2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E56717-BC45-4872-A520-ED736480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019C0-CDD3-46A3-A625-705F665C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2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4D25C8-3270-4A65-8109-DE1FE80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0AC3D-69EB-4CC4-8B26-169E6C2A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3764ED-6C21-4852-B89C-94E4552A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64821-80A4-478D-AA62-5E93BA29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42137-DCB4-431D-AE91-5E769F1C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F736F-177F-4277-8896-A9F9D9525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3D4B9-E5B8-4802-B516-C2F17BC7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E54E8-2736-4DEA-A6FD-6B211F58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5A533-77AB-4132-896D-8DD22B07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AC8B6-CBAC-4D15-9358-2BC4A55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2A46E5-9FE5-407D-A104-C481D90F5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D9016-7BBF-480C-A981-4170FBC8F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6B954-9AD6-4179-B7A3-C5089CE2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70FBF-D901-49BC-9269-893EF303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E3420-F7DD-410C-8600-9618FE9A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EE40F-4DDC-4502-B99D-6E4B3F44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1DD5B-E217-4D86-B001-6EFCA015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73DF5-042B-47C7-8313-3333D89FE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1F2B-E38E-4335-926F-2FD0224385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E513-8012-4F7D-A51C-7B8956104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5DDCC-6859-4625-959F-73F5131F5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bmp"/><Relationship Id="rId2" Type="http://schemas.openxmlformats.org/officeDocument/2006/relationships/image" Target="../media/image26.b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bmp"/><Relationship Id="rId4" Type="http://schemas.openxmlformats.org/officeDocument/2006/relationships/image" Target="../media/image28.b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bmp"/><Relationship Id="rId2" Type="http://schemas.openxmlformats.org/officeDocument/2006/relationships/image" Target="../media/image30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mware.com/kr/products/workstation-player/workstation-player-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hyperlink" Target="../Content/ItCS/BGPlay-master/run_bgpla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bgp.he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routeviews.org/bgpdata/" TargetMode="External"/><Relationship Id="rId2" Type="http://schemas.openxmlformats.org/officeDocument/2006/relationships/hyperlink" Target="https://bgp.h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A4C4-EC15-484A-95F5-7EC3763D4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 사이버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666B0-5203-49A3-AE6A-6F8EAB344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30364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/Training/Unit/Web/2</a:t>
            </a:r>
            <a:br>
              <a:rPr lang="en-US" altLang="ko-KR" dirty="0"/>
            </a:br>
            <a:r>
              <a:rPr lang="en-US" altLang="ko-KR" dirty="0"/>
              <a:t> 2. </a:t>
            </a:r>
            <a:r>
              <a:rPr lang="ko-KR" altLang="en-US" dirty="0"/>
              <a:t>취약점 직접 객체 참조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공격자는 현재 디렉토리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리스팅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있는 서버를 확인하였다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이때 게시글과 관련된 디렉토리 밑에 접근하여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게시글에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업로드 하면 보관되는 경로가 어디인지 확인하고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항목들 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keycode.txt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파일안의 내용을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웹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 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탐지할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Directory Listing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대응할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067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웹 브라우저 </a:t>
            </a:r>
            <a:r>
              <a:rPr lang="en-US" altLang="ko-KR" sz="1000" dirty="0" err="1"/>
              <a:t>iceweasel</a:t>
            </a:r>
            <a:r>
              <a:rPr lang="en-US" altLang="ko-KR" sz="1000" dirty="0"/>
              <a:t> </a:t>
            </a:r>
            <a:r>
              <a:rPr lang="ko-KR" altLang="en-US" sz="1000" dirty="0"/>
              <a:t>프로그램 실행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인터넷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</a:t>
            </a:r>
            <a:r>
              <a:rPr lang="ko-KR" altLang="en-US" sz="1000" dirty="0"/>
              <a:t>창에 </a:t>
            </a:r>
            <a:r>
              <a:rPr lang="en-US" altLang="ko-KR" sz="1000" dirty="0"/>
              <a:t>http://web.navy.mil.kr/webhack</a:t>
            </a:r>
            <a:r>
              <a:rPr lang="ko-KR" altLang="en-US" sz="1000" dirty="0"/>
              <a:t>를 입력하여 피해 서버에 접속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웹 페이지에 게시글 목록에 경로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게시글 경로로 들어가 디렉토리 확인한다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0">
            <a:extLst>
              <a:ext uri="{FF2B5EF4-FFF2-40B4-BE49-F238E27FC236}">
                <a16:creationId xmlns:a16="http://schemas.microsoft.com/office/drawing/2014/main" id="{DAC95A4B-46B6-4B8A-9EFF-4E002941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330"/>
          <a:stretch>
            <a:fillRect/>
          </a:stretch>
        </p:blipFill>
        <p:spPr>
          <a:xfrm>
            <a:off x="500498" y="711502"/>
            <a:ext cx="5400040" cy="2070608"/>
          </a:xfrm>
          <a:prstGeom prst="rect">
            <a:avLst/>
          </a:prstGeom>
          <a:noFill/>
          <a:ln w="17907" cap="flat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9D96DF6-316D-4ACC-8CC0-E5991F11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3248079"/>
            <a:ext cx="5400040" cy="2774950"/>
          </a:xfrm>
          <a:prstGeom prst="rect">
            <a:avLst/>
          </a:prstGeom>
          <a:noFill/>
          <a:ln w="17907" cap="flat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F23FF63-98C8-4C2B-8AEF-C9B6A5CA1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254" y="711502"/>
            <a:ext cx="5204460" cy="2788031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17EF824F-0B85-4F2F-BF75-D4EBFF1264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017" r="2064"/>
          <a:stretch/>
        </p:blipFill>
        <p:spPr>
          <a:xfrm>
            <a:off x="6359816" y="3842037"/>
            <a:ext cx="5288589" cy="2478746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222708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188434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5. keycode.txt </a:t>
            </a:r>
            <a:r>
              <a:rPr lang="ko-KR" altLang="en-US" sz="1000" dirty="0"/>
              <a:t>클릭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>
            <a:extLst>
              <a:ext uri="{FF2B5EF4-FFF2-40B4-BE49-F238E27FC236}">
                <a16:creationId xmlns:a16="http://schemas.microsoft.com/office/drawing/2014/main" id="{E38843D9-C7B3-455A-9398-AE2F337B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8" y="703338"/>
            <a:ext cx="5400040" cy="138049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49C64-BB44-42EC-BA7B-AD755A4C9451}"/>
              </a:ext>
            </a:extLst>
          </p:cNvPr>
          <p:cNvSpPr txBox="1">
            <a:spLocks/>
          </p:cNvSpPr>
          <p:nvPr/>
        </p:nvSpPr>
        <p:spPr>
          <a:xfrm>
            <a:off x="392120" y="2318657"/>
            <a:ext cx="5616792" cy="188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터미널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#acheck</a:t>
            </a:r>
            <a:endParaRPr lang="ko-KR" altLang="en-US" sz="1000" dirty="0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83D1F73B-EECB-4CFD-8044-B12D859B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484" r="2788" b="12840"/>
          <a:stretch>
            <a:fillRect/>
          </a:stretch>
        </p:blipFill>
        <p:spPr>
          <a:xfrm>
            <a:off x="500498" y="2866873"/>
            <a:ext cx="5249418" cy="95999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374306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/Environ/VMware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VMware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>
                <a:hlinkClick r:id="rId2"/>
              </a:rPr>
              <a:t>VMware </a:t>
            </a:r>
            <a:r>
              <a:rPr lang="ko-KR" altLang="en-US" sz="1000" dirty="0">
                <a:hlinkClick r:id="rId2"/>
              </a:rPr>
              <a:t>다운로드 </a:t>
            </a:r>
            <a:r>
              <a:rPr lang="ko-KR" altLang="en-US" sz="1000" dirty="0"/>
              <a:t>  접속</a:t>
            </a:r>
            <a:r>
              <a:rPr lang="en-US" altLang="ko-KR" sz="1000" dirty="0"/>
              <a:t>, 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위 이미지 클릭하여 다운로드 진행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다운로드 받은 </a:t>
            </a:r>
            <a:r>
              <a:rPr lang="en-US" altLang="ko-KR" sz="1000" dirty="0"/>
              <a:t>VMware-player-16.1.0-17198959.exe </a:t>
            </a:r>
            <a:r>
              <a:rPr lang="ko-KR" altLang="en-US" sz="1000" dirty="0"/>
              <a:t>파일 실행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5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설치 진행</a:t>
            </a:r>
            <a:r>
              <a:rPr lang="en-US" altLang="ko-KR" sz="1000" dirty="0"/>
              <a:t>!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Next 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동의 체크 후 </a:t>
            </a:r>
            <a:r>
              <a:rPr lang="en-US" altLang="ko-KR" sz="1000" dirty="0"/>
              <a:t>Next 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add</a:t>
            </a:r>
            <a:r>
              <a:rPr lang="ko-KR" altLang="en-US" sz="1000" dirty="0"/>
              <a:t> </a:t>
            </a:r>
            <a:r>
              <a:rPr lang="en-US" altLang="ko-KR" sz="1000" dirty="0"/>
              <a:t>VMware</a:t>
            </a:r>
            <a:r>
              <a:rPr lang="ko-KR" altLang="en-US" sz="1000" dirty="0"/>
              <a:t> </a:t>
            </a:r>
            <a:r>
              <a:rPr lang="en-US" altLang="ko-KR" sz="1000" dirty="0"/>
              <a:t>Workstation</a:t>
            </a:r>
            <a:r>
              <a:rPr lang="ko-KR" altLang="en-US" sz="1000" dirty="0"/>
              <a:t> </a:t>
            </a:r>
            <a:r>
              <a:rPr lang="en-US" altLang="ko-KR" sz="1000" dirty="0"/>
              <a:t>~</a:t>
            </a:r>
            <a:r>
              <a:rPr lang="ko-KR" altLang="en-US" sz="1000" dirty="0"/>
              <a:t> </a:t>
            </a:r>
            <a:r>
              <a:rPr lang="en-US" altLang="ko-KR" sz="1000" dirty="0"/>
              <a:t>system PATH </a:t>
            </a:r>
            <a:r>
              <a:rPr lang="ko-KR" altLang="en-US" sz="1000" dirty="0"/>
              <a:t>체크 후 </a:t>
            </a:r>
            <a:r>
              <a:rPr lang="en-US" altLang="ko-KR" sz="1000" dirty="0"/>
              <a:t>Next 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Next-&gt;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Next-&gt;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Install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임의의 </a:t>
            </a:r>
            <a:r>
              <a:rPr lang="en-US" altLang="ko-KR" sz="1000" dirty="0"/>
              <a:t>ISO </a:t>
            </a:r>
            <a:r>
              <a:rPr lang="ko-KR" altLang="en-US" sz="1000" dirty="0"/>
              <a:t>를 다운받아 실행 시켜본다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 Ctrl + Alt </a:t>
            </a:r>
            <a:r>
              <a:rPr lang="ko-KR" altLang="en-US" sz="1000" dirty="0"/>
              <a:t>를 누르면 </a:t>
            </a:r>
            <a:r>
              <a:rPr lang="en-US" altLang="ko-KR" sz="1000" dirty="0"/>
              <a:t>VMware </a:t>
            </a:r>
            <a:r>
              <a:rPr lang="ko-KR" altLang="en-US" sz="1000" dirty="0"/>
              <a:t>에서 마우스 포인터가 빠져나올 수 있다</a:t>
            </a:r>
            <a:r>
              <a:rPr lang="en-US" altLang="ko-KR" sz="10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E2EDA8-D8B8-4978-A34B-FB3E864741B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4ED62BE-78F1-42F1-877D-81A91F71D7C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B1C2B-0210-4299-9D18-81E4FAD9888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72BC4D30-220C-4E9E-937D-E15AAE54B93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04AC59B-8B20-47D5-9B24-622B1C57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2" y="2195878"/>
            <a:ext cx="5466512" cy="618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E16AD6-B9E6-41E1-A00A-83C95CCA5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999" y="3858895"/>
            <a:ext cx="2950750" cy="2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en-US" altLang="ko-KR" sz="1000" dirty="0" err="1"/>
              <a:t>vmware</a:t>
            </a:r>
            <a:r>
              <a:rPr lang="en-US" altLang="ko-KR" sz="1000" dirty="0"/>
              <a:t> player </a:t>
            </a:r>
            <a:r>
              <a:rPr lang="ko-KR" altLang="en-US" sz="1000" dirty="0"/>
              <a:t>을 실행시킨다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player -&gt; file -&gt; open 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클릭후</a:t>
            </a:r>
            <a:r>
              <a:rPr lang="en-US" altLang="ko-KR" sz="1000" dirty="0"/>
              <a:t>, </a:t>
            </a:r>
            <a:r>
              <a:rPr lang="ko-KR" altLang="en-US" sz="1000" dirty="0"/>
              <a:t>다운받은 </a:t>
            </a:r>
            <a:r>
              <a:rPr lang="en-US" altLang="ko-KR" sz="1000" dirty="0" err="1"/>
              <a:t>ovf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</a:t>
            </a:r>
            <a:r>
              <a:rPr lang="en-US" altLang="ko-KR" sz="1000" dirty="0"/>
              <a:t>import </a:t>
            </a:r>
            <a:r>
              <a:rPr lang="ko-KR" altLang="en-US" sz="1000" dirty="0"/>
              <a:t>시킨다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2" name="화살표: 오른쪽 11">
            <a:hlinkClick r:id="" action="ppaction://noaction"/>
            <a:extLst>
              <a:ext uri="{FF2B5EF4-FFF2-40B4-BE49-F238E27FC236}">
                <a16:creationId xmlns:a16="http://schemas.microsoft.com/office/drawing/2014/main" id="{43F877C4-67F8-4BFE-8BF8-CE9485CEFE9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C038D4-94E4-48B2-8965-E8E96595BEA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B9965B-7445-4D59-8236-422D5465A0C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54DAD2-B40E-4632-9C33-9546D9C71C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263FF2B1-F244-4AE1-B2D3-1DC84B15FDF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4E4B352-BAC7-498F-9D7C-95CA3A48C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840921"/>
            <a:ext cx="4667995" cy="37807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B6946-FEC8-4E8C-832E-85E63BDD2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21" b="48076"/>
          <a:stretch/>
        </p:blipFill>
        <p:spPr>
          <a:xfrm>
            <a:off x="6362912" y="906235"/>
            <a:ext cx="4724187" cy="20084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729875-7D9E-438A-B7F5-0CD26D867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912" y="3197484"/>
            <a:ext cx="5148812" cy="11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652B0E1-CB03-4BD0-A28F-C21D5514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6" y="1765476"/>
            <a:ext cx="6684507" cy="946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1D4C5B-2DB0-4BE7-8539-C660CB54CB5A}"/>
              </a:ext>
            </a:extLst>
          </p:cNvPr>
          <p:cNvSpPr txBox="1"/>
          <p:nvPr/>
        </p:nvSpPr>
        <p:spPr>
          <a:xfrm>
            <a:off x="970579" y="185498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한겨레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397274-3EFF-4DFC-A1C6-95F242B5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79" y="2472433"/>
            <a:ext cx="5447683" cy="39854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C724BC-9CF7-4D15-8312-29A12982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04" y="3058573"/>
            <a:ext cx="5337401" cy="2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실행 단추: 문서 10">
            <a:hlinkClick r:id="rId2" action="ppaction://hlinkfile"/>
            <a:extLst>
              <a:ext uri="{FF2B5EF4-FFF2-40B4-BE49-F238E27FC236}">
                <a16:creationId xmlns:a16="http://schemas.microsoft.com/office/drawing/2014/main" id="{0A87003F-377E-45E5-98F2-AA7335F1F4FF}"/>
              </a:ext>
            </a:extLst>
          </p:cNvPr>
          <p:cNvSpPr/>
          <p:nvPr/>
        </p:nvSpPr>
        <p:spPr>
          <a:xfrm>
            <a:off x="997299" y="1979578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B709CD-6627-4EE0-88F3-83C172B1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40" y="1812334"/>
            <a:ext cx="7022120" cy="4545793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351064" y="2865664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https://bgp.he.net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B80D6-2AA4-4F3C-900D-0DDF8340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140" y="4665889"/>
            <a:ext cx="447675" cy="285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3FC51D-6A72-4563-AF87-6C85B3B3D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639" y="4085230"/>
            <a:ext cx="438150" cy="238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63999B-0989-4F27-95CE-7F4DF7DB7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9494" y="5034643"/>
            <a:ext cx="466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709321" y="1921912"/>
            <a:ext cx="448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http://archive.routeviews.org/bgpdata/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5934D-A3C0-49D9-8AC6-54DAC282AB02}"/>
              </a:ext>
            </a:extLst>
          </p:cNvPr>
          <p:cNvSpPr txBox="1"/>
          <p:nvPr/>
        </p:nvSpPr>
        <p:spPr>
          <a:xfrm>
            <a:off x="7405470" y="5292213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/>
              <a:t>bgpdump</a:t>
            </a:r>
            <a:r>
              <a:rPr lang="en-US" altLang="ko-KR" sz="1600" b="1" dirty="0"/>
              <a:t> –m (filename) 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3CA4F-E852-4EA6-B0A4-2F45CBB232C5}"/>
              </a:ext>
            </a:extLst>
          </p:cNvPr>
          <p:cNvSpPr txBox="1"/>
          <p:nvPr/>
        </p:nvSpPr>
        <p:spPr>
          <a:xfrm>
            <a:off x="1669161" y="3177545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grep ‘175.45.17[6789]’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2C4D5-AA42-40C5-8288-8FFCCCD6DAAC}"/>
              </a:ext>
            </a:extLst>
          </p:cNvPr>
          <p:cNvSpPr txBox="1"/>
          <p:nvPr/>
        </p:nvSpPr>
        <p:spPr>
          <a:xfrm>
            <a:off x="1050933" y="4717311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awk –F “|” ‘{print $3}’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443BA4-B047-405C-8DE5-2A26A4095CEB}"/>
              </a:ext>
            </a:extLst>
          </p:cNvPr>
          <p:cNvSpPr txBox="1"/>
          <p:nvPr/>
        </p:nvSpPr>
        <p:spPr>
          <a:xfrm>
            <a:off x="3064790" y="5665253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sort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453A1C-4013-4D8A-B265-A9928EFA27AE}"/>
              </a:ext>
            </a:extLst>
          </p:cNvPr>
          <p:cNvSpPr txBox="1"/>
          <p:nvPr/>
        </p:nvSpPr>
        <p:spPr>
          <a:xfrm>
            <a:off x="5192486" y="4497765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/>
              <a:t>uniq</a:t>
            </a:r>
            <a:r>
              <a:rPr lang="en-US" altLang="ko-KR" sz="1600" b="1" dirty="0"/>
              <a:t> -c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CE8BA6-EB4E-466B-8207-2BA2A4125C5C}"/>
              </a:ext>
            </a:extLst>
          </p:cNvPr>
          <p:cNvSpPr txBox="1"/>
          <p:nvPr/>
        </p:nvSpPr>
        <p:spPr>
          <a:xfrm>
            <a:off x="6014819" y="3105179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&gt;&gt;result.txt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95DD6-61B5-4273-8360-FE1BC1798821}"/>
              </a:ext>
            </a:extLst>
          </p:cNvPr>
          <p:cNvSpPr txBox="1"/>
          <p:nvPr/>
        </p:nvSpPr>
        <p:spPr>
          <a:xfrm>
            <a:off x="8077662" y="3745197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sed ‘N;s/\n/ /’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B47F9-801E-4BC0-8B53-830697A475F5}"/>
              </a:ext>
            </a:extLst>
          </p:cNvPr>
          <p:cNvSpPr txBox="1"/>
          <p:nvPr/>
        </p:nvSpPr>
        <p:spPr>
          <a:xfrm>
            <a:off x="5059136" y="1921912"/>
            <a:ext cx="537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 2014/12/23   </a:t>
            </a:r>
            <a:r>
              <a:rPr lang="en-US" altLang="ko-KR" dirty="0"/>
              <a:t>BGP log</a:t>
            </a:r>
            <a:r>
              <a:rPr lang="ko-KR" altLang="en-US" dirty="0"/>
              <a:t> </a:t>
            </a:r>
            <a:r>
              <a:rPr lang="en-US" altLang="ko-KR" dirty="0"/>
              <a:t>download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98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/Training/Unit/Web/1</a:t>
            </a:r>
            <a:br>
              <a:rPr lang="en-US" altLang="ko-KR" dirty="0"/>
            </a:br>
            <a:r>
              <a:rPr lang="en-US" altLang="ko-KR" dirty="0"/>
              <a:t> 1. SQL Injection </a:t>
            </a:r>
            <a:r>
              <a:rPr lang="ko-KR" altLang="en-US" dirty="0"/>
              <a:t>공격</a:t>
            </a:r>
            <a:r>
              <a:rPr lang="en-US" altLang="ko-KR" dirty="0"/>
              <a:t>/</a:t>
            </a:r>
            <a:r>
              <a:rPr lang="ko-KR" altLang="en-US" dirty="0"/>
              <a:t>방어 </a:t>
            </a:r>
            <a:r>
              <a:rPr lang="en-US" altLang="ko-KR" dirty="0"/>
              <a:t>- </a:t>
            </a:r>
            <a:r>
              <a:rPr lang="ko-KR" altLang="en-US" dirty="0"/>
              <a:t>대응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귀하의 웹 서버에 공격자는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사용하여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서버에 관리자로 로그인을 시도하고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설정을 변경하여 공격을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/php.ini: php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 파일에서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방어할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탐지할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 descr="보안 아이콘 이미지 검색결과">
            <a:extLst>
              <a:ext uri="{FF2B5EF4-FFF2-40B4-BE49-F238E27FC236}">
                <a16:creationId xmlns:a16="http://schemas.microsoft.com/office/drawing/2014/main" id="{9D65C705-1514-4350-BAC3-3688D665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1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웹 서버에서         아이콘 클릭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를 이용하여 악의적인 행위를 하는 패킷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접속한 웹 서버 </a:t>
            </a:r>
            <a:r>
              <a:rPr lang="en-US" altLang="ko-KR" sz="1000" dirty="0"/>
              <a:t>IP</a:t>
            </a:r>
            <a:r>
              <a:rPr lang="ko-KR" altLang="en-US" sz="1000" dirty="0"/>
              <a:t>로 들어오는 </a:t>
            </a:r>
            <a:r>
              <a:rPr lang="en-US" altLang="ko-KR" sz="1000" dirty="0"/>
              <a:t>http </a:t>
            </a:r>
            <a:r>
              <a:rPr lang="ko-KR" altLang="en-US" sz="1000" dirty="0"/>
              <a:t>패킷들 중 </a:t>
            </a:r>
            <a:r>
              <a:rPr lang="en-US" altLang="ko-KR" sz="1000" dirty="0"/>
              <a:t>POST /</a:t>
            </a:r>
            <a:r>
              <a:rPr lang="en-US" altLang="ko-KR" sz="1000" dirty="0" err="1"/>
              <a:t>webhack</a:t>
            </a:r>
            <a:r>
              <a:rPr lang="en-US" altLang="ko-KR" sz="1000" dirty="0"/>
              <a:t>/member/</a:t>
            </a:r>
            <a:r>
              <a:rPr lang="en-US" altLang="ko-KR" sz="1000" dirty="0" err="1"/>
              <a:t>member_login_check.php</a:t>
            </a:r>
            <a:r>
              <a:rPr lang="en-US" altLang="ko-KR" sz="1000" dirty="0"/>
              <a:t> </a:t>
            </a:r>
            <a:r>
              <a:rPr lang="ko-KR" altLang="en-US" sz="1000" dirty="0"/>
              <a:t>정보로 들어오는 패킷들을 찾는다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-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패킷에 오른쪽 마우스 클릭 후 </a:t>
            </a:r>
            <a:r>
              <a:rPr lang="en-US" altLang="ko-KR" sz="1000" dirty="0"/>
              <a:t>Follow TCP Stream </a:t>
            </a:r>
            <a:r>
              <a:rPr lang="ko-KR" altLang="en-US" sz="1000" dirty="0"/>
              <a:t>클릭 하여 패킷의 상세한 내용을 확인한다</a:t>
            </a:r>
            <a:r>
              <a:rPr lang="en-US" altLang="ko-KR" sz="1000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3" name="_x208263440">
            <a:extLst>
              <a:ext uri="{FF2B5EF4-FFF2-40B4-BE49-F238E27FC236}">
                <a16:creationId xmlns:a16="http://schemas.microsoft.com/office/drawing/2014/main" id="{F7D5C21D-234A-40ED-BCFF-387B2E08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70" y="410841"/>
            <a:ext cx="288925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208262560">
            <a:extLst>
              <a:ext uri="{FF2B5EF4-FFF2-40B4-BE49-F238E27FC236}">
                <a16:creationId xmlns:a16="http://schemas.microsoft.com/office/drawing/2014/main" id="{0C4D4835-9E31-4CD3-BDD9-09ACA4C9D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358"/>
          <a:stretch/>
        </p:blipFill>
        <p:spPr bwMode="auto">
          <a:xfrm>
            <a:off x="500178" y="660305"/>
            <a:ext cx="5400675" cy="21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_x208263200">
            <a:extLst>
              <a:ext uri="{FF2B5EF4-FFF2-40B4-BE49-F238E27FC236}">
                <a16:creationId xmlns:a16="http://schemas.microsoft.com/office/drawing/2014/main" id="{FAB5E7A8-DE88-42F5-AAF2-16AE0D11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8" y="3021981"/>
            <a:ext cx="5400675" cy="28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_x208264080">
            <a:extLst>
              <a:ext uri="{FF2B5EF4-FFF2-40B4-BE49-F238E27FC236}">
                <a16:creationId xmlns:a16="http://schemas.microsoft.com/office/drawing/2014/main" id="{7F8EFD30-37AC-4BD2-8AF6-024BD8C1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0" y="502916"/>
            <a:ext cx="5400675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5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- Follow TCP Stream </a:t>
            </a:r>
            <a:r>
              <a:rPr lang="ko-KR" altLang="en-US" sz="1000" dirty="0"/>
              <a:t>내용에서 </a:t>
            </a:r>
            <a:r>
              <a:rPr lang="en-US" altLang="ko-KR" sz="1000" dirty="0" err="1"/>
              <a:t>user_pw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user_id</a:t>
            </a:r>
            <a:r>
              <a:rPr lang="en-US" altLang="ko-KR" sz="1000" dirty="0"/>
              <a:t> </a:t>
            </a:r>
            <a:r>
              <a:rPr lang="ko-KR" altLang="en-US" sz="1000" dirty="0"/>
              <a:t>정보에 일반적인 </a:t>
            </a:r>
            <a:r>
              <a:rPr lang="en-US" altLang="ko-KR" sz="1000" dirty="0"/>
              <a:t>admin</a:t>
            </a:r>
            <a:r>
              <a:rPr lang="ko-KR" altLang="en-US" sz="1000" dirty="0"/>
              <a:t>와 같은 형태가 아닌 </a:t>
            </a:r>
            <a:r>
              <a:rPr lang="en-US" altLang="ko-KR" sz="1000" dirty="0"/>
              <a:t>"select" "if“ </a:t>
            </a:r>
            <a:r>
              <a:rPr lang="ko-KR" altLang="en-US" sz="1000" dirty="0"/>
              <a:t>와 같은 쿼리문이 </a:t>
            </a:r>
            <a:r>
              <a:rPr lang="ko-KR" altLang="en-US" sz="1000" dirty="0" err="1"/>
              <a:t>껴있는</a:t>
            </a:r>
            <a:r>
              <a:rPr lang="ko-KR" altLang="en-US" sz="1000" dirty="0"/>
              <a:t> 것을 확인할 수 있다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(%27, %28 </a:t>
            </a:r>
            <a:r>
              <a:rPr lang="ko-KR" altLang="en-US" sz="1000" dirty="0"/>
              <a:t>등은 </a:t>
            </a:r>
            <a:r>
              <a:rPr lang="en-US" altLang="ko-KR" sz="1000" dirty="0" err="1"/>
              <a:t>sql</a:t>
            </a:r>
            <a:r>
              <a:rPr lang="en-US" altLang="ko-KR" sz="1000" dirty="0"/>
              <a:t> </a:t>
            </a:r>
            <a:r>
              <a:rPr lang="ko-KR" altLang="en-US" sz="1000" dirty="0"/>
              <a:t>공격 문에 들어 있는 특수문자 이다</a:t>
            </a:r>
            <a:r>
              <a:rPr lang="en-US" altLang="ko-KR" sz="1000" dirty="0"/>
              <a:t>.)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506895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[</a:t>
            </a:r>
            <a:r>
              <a:rPr lang="ko-KR" altLang="en-US" sz="1000" dirty="0"/>
              <a:t>대응</a:t>
            </a:r>
            <a:r>
              <a:rPr lang="en-US" altLang="ko-KR" sz="1000" dirty="0"/>
              <a:t>]  </a:t>
            </a:r>
            <a:r>
              <a:rPr lang="ko-KR" altLang="en-US" sz="1000" dirty="0"/>
              <a:t>웹 서버 홈페이지에서 터미널 아이콘 클릭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1.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/php.ini</a:t>
            </a:r>
            <a:r>
              <a:rPr lang="ko-KR" altLang="en-US" sz="1000" dirty="0"/>
              <a:t>에서 ‘</a:t>
            </a:r>
            <a:r>
              <a:rPr lang="en-US" altLang="ko-KR" sz="1000" dirty="0" err="1"/>
              <a:t>Magic_quotes_gpc</a:t>
            </a:r>
            <a:r>
              <a:rPr lang="en-US" altLang="ko-KR" sz="1000" dirty="0"/>
              <a:t>’ </a:t>
            </a:r>
            <a:r>
              <a:rPr lang="ko-KR" altLang="en-US" sz="1000" dirty="0"/>
              <a:t>를 </a:t>
            </a:r>
            <a:r>
              <a:rPr lang="en-US" altLang="ko-KR" sz="1000" dirty="0"/>
              <a:t>on</a:t>
            </a:r>
            <a:r>
              <a:rPr lang="ko-KR" altLang="en-US" sz="1000" dirty="0"/>
              <a:t>으로 변경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/php.ini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2. httpd </a:t>
            </a:r>
            <a:r>
              <a:rPr lang="ko-KR" altLang="en-US" sz="1000" dirty="0"/>
              <a:t>서비스와 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httpd restart </a:t>
            </a:r>
            <a:r>
              <a:rPr lang="ko-KR" altLang="en-US" sz="1000" dirty="0"/>
              <a:t>󰏮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</a:t>
            </a:r>
            <a:r>
              <a:rPr lang="en-US" altLang="ko-KR" sz="1000" dirty="0" err="1"/>
              <a:t>mysqld</a:t>
            </a:r>
            <a:r>
              <a:rPr lang="en-US" altLang="ko-KR" sz="1000" dirty="0"/>
              <a:t> restart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89" name="_x208263280">
            <a:extLst>
              <a:ext uri="{FF2B5EF4-FFF2-40B4-BE49-F238E27FC236}">
                <a16:creationId xmlns:a16="http://schemas.microsoft.com/office/drawing/2014/main" id="{C7D7B878-AC85-46D4-9325-CCB5DB72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457201"/>
            <a:ext cx="5400675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208262080">
            <a:extLst>
              <a:ext uri="{FF2B5EF4-FFF2-40B4-BE49-F238E27FC236}">
                <a16:creationId xmlns:a16="http://schemas.microsoft.com/office/drawing/2014/main" id="{2F4349C7-68FA-45C7-987C-C9E9F0F4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1101726"/>
            <a:ext cx="5400675" cy="25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_x208262960">
            <a:extLst>
              <a:ext uri="{FF2B5EF4-FFF2-40B4-BE49-F238E27FC236}">
                <a16:creationId xmlns:a16="http://schemas.microsoft.com/office/drawing/2014/main" id="{355AE2CF-A601-4890-B482-C5E8A3A9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81" y="4514472"/>
            <a:ext cx="540067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D0C28F-92FC-4F72-97A8-EA3E1447FBC6}"/>
              </a:ext>
            </a:extLst>
          </p:cNvPr>
          <p:cNvSpPr txBox="1">
            <a:spLocks/>
          </p:cNvSpPr>
          <p:nvPr/>
        </p:nvSpPr>
        <p:spPr>
          <a:xfrm>
            <a:off x="6183088" y="5577044"/>
            <a:ext cx="5616792" cy="9119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 # check </a:t>
            </a:r>
            <a:endParaRPr lang="ko-KR" altLang="en-US" sz="1000" dirty="0"/>
          </a:p>
        </p:txBody>
      </p:sp>
      <p:pic>
        <p:nvPicPr>
          <p:cNvPr id="12295" name="_x208264000">
            <a:extLst>
              <a:ext uri="{FF2B5EF4-FFF2-40B4-BE49-F238E27FC236}">
                <a16:creationId xmlns:a16="http://schemas.microsoft.com/office/drawing/2014/main" id="{5FF5FFC9-B255-4AEE-9F82-B39DD9C7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5843163"/>
            <a:ext cx="5446713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85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707</Words>
  <Application>Microsoft Office PowerPoint</Application>
  <PresentationFormat>와이드스크린</PresentationFormat>
  <Paragraphs>210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국방 사이버 보안</vt:lpstr>
      <vt:lpstr>/Environ/VMware   VMware 설치</vt:lpstr>
      <vt:lpstr>PowerPoint 프레젠테이션</vt:lpstr>
      <vt:lpstr>/Theory/T17   소니피쳐스 사고 분석</vt:lpstr>
      <vt:lpstr>/Theory/T17   소니피쳐스 사고 분석</vt:lpstr>
      <vt:lpstr>/Theory/T17   소니피쳐스 사고 분석</vt:lpstr>
      <vt:lpstr>/Training/Unit/Web/1  1. SQL Injection 공격/방어 - 대응</vt:lpstr>
      <vt:lpstr>PowerPoint 프레젠테이션</vt:lpstr>
      <vt:lpstr>PowerPoint 프레젠테이션</vt:lpstr>
      <vt:lpstr>/Training/Unit/Web/2  2. 취약점 직접 객체 참조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arizona95</dc:creator>
  <cp:lastModifiedBy>arizona95</cp:lastModifiedBy>
  <cp:revision>5</cp:revision>
  <dcterms:created xsi:type="dcterms:W3CDTF">2021-04-12T00:34:48Z</dcterms:created>
  <dcterms:modified xsi:type="dcterms:W3CDTF">2021-05-03T00:43:39Z</dcterms:modified>
</cp:coreProperties>
</file>