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59" r:id="rId3"/>
    <p:sldId id="664" r:id="rId4"/>
    <p:sldId id="665" r:id="rId5"/>
    <p:sldId id="666" r:id="rId6"/>
    <p:sldId id="667" r:id="rId7"/>
    <p:sldId id="668" r:id="rId8"/>
    <p:sldId id="660" r:id="rId9"/>
    <p:sldId id="659" r:id="rId10"/>
    <p:sldId id="658" r:id="rId11"/>
    <p:sldId id="661" r:id="rId12"/>
    <p:sldId id="663" r:id="rId13"/>
    <p:sldId id="307" r:id="rId14"/>
    <p:sldId id="308" r:id="rId15"/>
    <p:sldId id="309" r:id="rId16"/>
    <p:sldId id="310" r:id="rId17"/>
    <p:sldId id="311" r:id="rId18"/>
    <p:sldId id="315" r:id="rId19"/>
    <p:sldId id="316" r:id="rId20"/>
    <p:sldId id="31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C948D-9DA1-4521-AFCE-7B34049E5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F5857-4358-4CD0-9D32-D887D0463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B4BE4-14DD-4DA7-A2B6-EE732C38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DC200-FFFF-4047-8CF6-DBA73D28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8E612-D4AF-42F1-B69F-09B38798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92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58444-425D-4E17-80F9-823CF45C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B9C3EE-9191-4BA0-917A-F4FAE27D5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9C9D5-81C1-42FB-A0B5-5618E92E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9A927-8C33-4FBF-A95C-58F4B64A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E70C6-B90A-4E9C-8CF8-72CF71DC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5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32A076-B18F-4663-8F99-A7C88E3D8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BCEEA-7EDE-4347-96C6-9D6045D0D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97B30-10AD-4820-8FD0-59EDF5A4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E6269-CCC5-49DD-B673-4526B0E1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1402-E051-4E91-98C5-AA4D814F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1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D6687-7149-48B3-A7BE-9ACC2548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E2EF7-3030-48B8-B319-B4A4231F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32C4B-A0D5-4D84-8CF6-227EF386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39F18-D5F5-442A-976B-157EB0F6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A73D2-B100-49D7-8943-BFDE2B5A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18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9C457-663A-48C7-A247-9C525F1E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1044C9-8707-4502-8B89-8CA6E2E62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1F6D6-1680-4289-90B0-36FA58CF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160ED-0D49-44FC-B32A-CCCBE483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97FFD-5740-4468-8BBE-8E67FE62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9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814C1-E121-4525-B46E-A427274F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61DBE-E01A-4E4F-BD07-AC84B9AF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ED02FF-3FF8-4012-889F-AB3D1D37F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470CE-46A2-4030-B1CC-EA321F2C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01F87B-62C9-479D-9C10-49D44D29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279151-EAA2-48B6-BE1B-17F1C96B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83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5DFD4-2619-4A79-9C56-FF362EA1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86F0D-441E-466C-924C-43D1CB95C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B80CA9-A508-4F5C-87D3-ECD07CA05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E94224-AF94-438E-B3E0-AE2E85C82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B80455-445E-4DC9-B318-5F488995B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FB2D02-E54B-4BB3-B21C-1F330B01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AA094-F9C7-411B-83F9-F2229CD8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CB2372-F302-47CC-83D4-8471EE4C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8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91652-926D-4658-BA08-4B299A4F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5B00FE-3F66-4488-8637-EF931996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DA3528-13CC-4C4D-9C85-0BDABC91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2DD3AD-1D1F-4C4C-B9E5-BF9FC6A8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6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48D5-91E2-401D-9184-965E42F7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32814B-D45D-4BA4-8BD3-50F4F443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43C5C9-94E6-4812-BBAC-F04661B9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8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C765C-6EF5-4205-B855-8B1382EB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F5689-7D31-4E04-8AB1-AB56B002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8808D-077E-4DB4-BE38-1476859E6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18C73-7958-41F1-96A5-4801CFDA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87773-0D67-4131-9445-0667604F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2BFCB-CC6D-436A-B30A-BF8B299B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82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7ACFF-3ED6-49C0-A83F-412F480F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4BFE08-1416-4159-9EF0-9D05AEF55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84D8FF-5BBB-47DE-A29F-C16BE9E5A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4C8A3-E387-4CD3-908B-089384B6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1B450-C5C7-4973-9707-677A42D8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81689-F66F-4CF8-837B-A42D1AD8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4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65B519-4FD0-4636-97BE-2A2DBDC1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A66026-C029-447C-AD08-3F0FD1886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600F5-86D3-4E39-9E67-BB5DDF96F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603F-8282-46AB-8695-E19A854486D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01FE9-48DE-42C6-AB73-AA1D17766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0D863-0B69-4A97-B32D-3F7DEB8D8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9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8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gif"/><Relationship Id="rId5" Type="http://schemas.openxmlformats.org/officeDocument/2006/relationships/image" Target="../media/image41.png"/><Relationship Id="rId4" Type="http://schemas.openxmlformats.org/officeDocument/2006/relationships/image" Target="../media/image40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mware.com/kr/products/workstation-player/workstation-player-evalu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A43D-701B-4707-8049-8D7E0FB43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정보보호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A22DF-4B45-48FB-9681-9DACF44B6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336896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/Theory/T19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어셈블리어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범용 레지스터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Picture 2">
            <a:extLst>
              <a:ext uri="{FF2B5EF4-FFF2-40B4-BE49-F238E27FC236}">
                <a16:creationId xmlns:a16="http://schemas.microsoft.com/office/drawing/2014/main" id="{8B8D674E-A205-4EA5-B390-E71BBA9D9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867" b="44132"/>
          <a:stretch/>
        </p:blipFill>
        <p:spPr bwMode="auto">
          <a:xfrm>
            <a:off x="755903" y="3497816"/>
            <a:ext cx="4611625" cy="121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5" name="내용 개체 틀 3">
            <a:extLst>
              <a:ext uri="{FF2B5EF4-FFF2-40B4-BE49-F238E27FC236}">
                <a16:creationId xmlns:a16="http://schemas.microsoft.com/office/drawing/2014/main" id="{BBD847FB-5DFD-4C06-A9F5-9E954FDE39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49767" y="2139696"/>
          <a:ext cx="5680546" cy="3749040"/>
        </p:xfrm>
        <a:graphic>
          <a:graphicData uri="http://schemas.openxmlformats.org/drawingml/2006/table">
            <a:tbl>
              <a:tblPr/>
              <a:tblGrid>
                <a:gridCol w="815937">
                  <a:extLst>
                    <a:ext uri="{9D8B030D-6E8A-4147-A177-3AD203B41FA5}">
                      <a16:colId xmlns:a16="http://schemas.microsoft.com/office/drawing/2014/main" val="2798934004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1077728472"/>
                    </a:ext>
                  </a:extLst>
                </a:gridCol>
                <a:gridCol w="3980689">
                  <a:extLst>
                    <a:ext uri="{9D8B030D-6E8A-4147-A177-3AD203B41FA5}">
                      <a16:colId xmlns:a16="http://schemas.microsoft.com/office/drawing/2014/main" val="1593522546"/>
                    </a:ext>
                  </a:extLst>
                </a:gridCol>
              </a:tblGrid>
              <a:tr h="326902">
                <a:tc rowSpan="9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범용 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  <a:latin typeface="Noto Sans"/>
                      </a:endParaRPr>
                    </a:p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레지스터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  <a:latin typeface="Noto Sans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EAX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산술 연산 및 논리 연산 수행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706695"/>
                  </a:ext>
                </a:extLst>
              </a:tr>
              <a:tr h="326902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EBX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메모리 주소 저장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611002"/>
                  </a:ext>
                </a:extLst>
              </a:tr>
              <a:tr h="510751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ECX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반복문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 사용 시 반복 카운터로 사용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반복할 횟수 지정하고 반복 작업 수행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651176"/>
                  </a:ext>
                </a:extLst>
              </a:tr>
              <a:tr h="766126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EDX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EAX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레지스터와 같이 쓰임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부호 확장 명령 등에 사용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큰 수의 곱셈 또는 나눗셈 연산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133713"/>
                  </a:ext>
                </a:extLst>
              </a:tr>
              <a:tr h="326902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EDI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복사할 때 목적지 주소 저장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01460"/>
                  </a:ext>
                </a:extLst>
              </a:tr>
              <a:tr h="326902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ESI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데이터를 조작하거나 복사할 때 데이터의 주소 저장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518544"/>
                  </a:ext>
                </a:extLst>
              </a:tr>
              <a:tr h="326902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ESP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메모리 스택의 끝 지점 주소 포인터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2555"/>
                  </a:ext>
                </a:extLst>
              </a:tr>
              <a:tr h="326902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EBP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메모리 스택의 첫 시작 주소 포인터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318716"/>
                  </a:ext>
                </a:extLst>
              </a:tr>
              <a:tr h="510751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EIP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</a:b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다음에 실행해야 할 명령어의 주소 포인터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19258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F923A64-ACB8-4426-B10D-EF30114C7CC5}"/>
              </a:ext>
            </a:extLst>
          </p:cNvPr>
          <p:cNvSpPr txBox="1"/>
          <p:nvPr/>
        </p:nvSpPr>
        <p:spPr>
          <a:xfrm>
            <a:off x="517284" y="2332714"/>
            <a:ext cx="5113220" cy="794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/>
              <a:t>범용 레지스터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레지스터들 중에서 각각 특별한 용도가 정해져 있는 레지스터</a:t>
            </a:r>
          </a:p>
        </p:txBody>
      </p:sp>
    </p:spTree>
    <p:extLst>
      <p:ext uri="{BB962C8B-B14F-4D97-AF65-F5344CB8AC3E}">
        <p14:creationId xmlns:p14="http://schemas.microsoft.com/office/powerpoint/2010/main" val="204752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2BB2ACF1-7215-471F-B6E0-081714EE3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64" y="2026232"/>
            <a:ext cx="5297351" cy="36613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/Theory/T19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어셈블리어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범용 레지스터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3814B75-819F-46B6-805F-DCFADAC9A079}"/>
              </a:ext>
            </a:extLst>
          </p:cNvPr>
          <p:cNvCxnSpPr>
            <a:cxnSpLocks/>
          </p:cNvCxnSpPr>
          <p:nvPr/>
        </p:nvCxnSpPr>
        <p:spPr>
          <a:xfrm>
            <a:off x="4267200" y="2104792"/>
            <a:ext cx="1914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5A0F43-3065-463B-AA7E-1BE7E4F501B6}"/>
              </a:ext>
            </a:extLst>
          </p:cNvPr>
          <p:cNvSpPr/>
          <p:nvPr/>
        </p:nvSpPr>
        <p:spPr>
          <a:xfrm>
            <a:off x="6246386" y="2026232"/>
            <a:ext cx="5053584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이전 스택의 </a:t>
            </a:r>
            <a:r>
              <a:rPr lang="en-US" altLang="ko-KR" sz="1200" dirty="0">
                <a:solidFill>
                  <a:schemeClr val="tx1"/>
                </a:solidFill>
              </a:rPr>
              <a:t>base pointer </a:t>
            </a:r>
            <a:r>
              <a:rPr lang="ko-KR" altLang="en-US" sz="1200" dirty="0">
                <a:solidFill>
                  <a:schemeClr val="tx1"/>
                </a:solidFill>
              </a:rPr>
              <a:t>을 저장한다  </a:t>
            </a:r>
            <a:r>
              <a:rPr lang="en-US" altLang="ko-KR" sz="1200" dirty="0">
                <a:solidFill>
                  <a:schemeClr val="tx1"/>
                </a:solidFill>
              </a:rPr>
              <a:t>=  SFP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55706FD-9937-4194-AFF6-E3D0A0106830}"/>
              </a:ext>
            </a:extLst>
          </p:cNvPr>
          <p:cNvCxnSpPr>
            <a:cxnSpLocks/>
          </p:cNvCxnSpPr>
          <p:nvPr/>
        </p:nvCxnSpPr>
        <p:spPr>
          <a:xfrm>
            <a:off x="4565904" y="2287672"/>
            <a:ext cx="1615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FB1239-C138-4054-A166-AB6EDBB73630}"/>
              </a:ext>
            </a:extLst>
          </p:cNvPr>
          <p:cNvSpPr/>
          <p:nvPr/>
        </p:nvSpPr>
        <p:spPr>
          <a:xfrm>
            <a:off x="6246386" y="2209112"/>
            <a:ext cx="5053584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이전 스택의 </a:t>
            </a:r>
            <a:r>
              <a:rPr lang="en-US" altLang="ko-KR" sz="1200" dirty="0" err="1">
                <a:solidFill>
                  <a:schemeClr val="tx1"/>
                </a:solidFill>
              </a:rPr>
              <a:t>esp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를 </a:t>
            </a:r>
            <a:r>
              <a:rPr lang="en-US" altLang="ko-KR" sz="1200" dirty="0" err="1">
                <a:solidFill>
                  <a:schemeClr val="tx1"/>
                </a:solidFill>
              </a:rPr>
              <a:t>ebp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에 저장한다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26CC0EE-73CC-4F0A-BF8A-8D3CE56E21F2}"/>
              </a:ext>
            </a:extLst>
          </p:cNvPr>
          <p:cNvCxnSpPr>
            <a:cxnSpLocks/>
          </p:cNvCxnSpPr>
          <p:nvPr/>
        </p:nvCxnSpPr>
        <p:spPr>
          <a:xfrm>
            <a:off x="4639056" y="2470552"/>
            <a:ext cx="154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D97CC9-140F-4D29-B084-C95A8E1A2B49}"/>
              </a:ext>
            </a:extLst>
          </p:cNvPr>
          <p:cNvSpPr/>
          <p:nvPr/>
        </p:nvSpPr>
        <p:spPr>
          <a:xfrm>
            <a:off x="6246386" y="2391992"/>
            <a:ext cx="5053584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Esp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의 스택을 </a:t>
            </a:r>
            <a:r>
              <a:rPr lang="en-US" altLang="ko-KR" sz="1200" dirty="0">
                <a:solidFill>
                  <a:schemeClr val="tx1"/>
                </a:solidFill>
              </a:rPr>
              <a:t>0x60 = 96</a:t>
            </a:r>
            <a:r>
              <a:rPr lang="ko-KR" altLang="en-US" sz="1200" dirty="0">
                <a:solidFill>
                  <a:schemeClr val="tx1"/>
                </a:solidFill>
              </a:rPr>
              <a:t> 늘린다</a:t>
            </a:r>
            <a:r>
              <a:rPr lang="en-US" altLang="ko-KR" sz="1200" dirty="0">
                <a:solidFill>
                  <a:schemeClr val="tx1"/>
                </a:solidFill>
              </a:rPr>
              <a:t>. = 4*20 + 16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517A26B-8831-4F91-B2E8-43B1247E816D}"/>
              </a:ext>
            </a:extLst>
          </p:cNvPr>
          <p:cNvCxnSpPr>
            <a:cxnSpLocks/>
          </p:cNvCxnSpPr>
          <p:nvPr/>
        </p:nvCxnSpPr>
        <p:spPr>
          <a:xfrm>
            <a:off x="5730240" y="2818024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02864CE-DD73-473B-B555-ADE96938F605}"/>
              </a:ext>
            </a:extLst>
          </p:cNvPr>
          <p:cNvSpPr/>
          <p:nvPr/>
        </p:nvSpPr>
        <p:spPr>
          <a:xfrm>
            <a:off x="6246386" y="2739464"/>
            <a:ext cx="5053584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합</a:t>
            </a:r>
            <a:r>
              <a:rPr lang="en-US" altLang="ko-KR" sz="1200" dirty="0">
                <a:solidFill>
                  <a:schemeClr val="tx1"/>
                </a:solidFill>
              </a:rPr>
              <a:t>(heap) </a:t>
            </a:r>
            <a:r>
              <a:rPr lang="ko-KR" altLang="en-US" sz="1200" dirty="0">
                <a:solidFill>
                  <a:schemeClr val="tx1"/>
                </a:solidFill>
              </a:rPr>
              <a:t>할당 함수 </a:t>
            </a:r>
            <a:r>
              <a:rPr lang="en-US" altLang="ko-KR" sz="1200" dirty="0">
                <a:solidFill>
                  <a:schemeClr val="tx1"/>
                </a:solidFill>
              </a:rPr>
              <a:t>malloc </a:t>
            </a:r>
            <a:r>
              <a:rPr lang="ko-KR" altLang="en-US" sz="1200" dirty="0">
                <a:solidFill>
                  <a:schemeClr val="tx1"/>
                </a:solidFill>
              </a:rPr>
              <a:t>실행 </a:t>
            </a:r>
            <a:r>
              <a:rPr lang="en-US" altLang="ko-KR" sz="1200" dirty="0">
                <a:solidFill>
                  <a:schemeClr val="tx1"/>
                </a:solidFill>
              </a:rPr>
              <a:t>: C = malloc( … )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A70704F-5A0F-492C-AAF0-C839C1873D21}"/>
              </a:ext>
            </a:extLst>
          </p:cNvPr>
          <p:cNvCxnSpPr>
            <a:cxnSpLocks/>
          </p:cNvCxnSpPr>
          <p:nvPr/>
        </p:nvCxnSpPr>
        <p:spPr>
          <a:xfrm>
            <a:off x="4565904" y="2644288"/>
            <a:ext cx="1615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9AC2E85-44A3-4DEE-BB89-501E28F3DEE1}"/>
              </a:ext>
            </a:extLst>
          </p:cNvPr>
          <p:cNvSpPr/>
          <p:nvPr/>
        </p:nvSpPr>
        <p:spPr>
          <a:xfrm>
            <a:off x="6246386" y="2565728"/>
            <a:ext cx="5053584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Edi </a:t>
            </a:r>
            <a:r>
              <a:rPr lang="ko-KR" altLang="en-US" sz="1200" dirty="0">
                <a:solidFill>
                  <a:schemeClr val="tx1"/>
                </a:solidFill>
              </a:rPr>
              <a:t>로 변수인자를 넘긴다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en-US" altLang="ko-KR" sz="1200" dirty="0" err="1">
                <a:solidFill>
                  <a:schemeClr val="tx1"/>
                </a:solidFill>
              </a:rPr>
              <a:t>Sizeof</a:t>
            </a:r>
            <a:r>
              <a:rPr lang="en-US" altLang="ko-KR" sz="1200" dirty="0">
                <a:solidFill>
                  <a:schemeClr val="tx1"/>
                </a:solidFill>
              </a:rPr>
              <a:t>(int) = 4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577BA5E-8017-444A-9A91-C0B6C7A4B0B4}"/>
              </a:ext>
            </a:extLst>
          </p:cNvPr>
          <p:cNvCxnSpPr>
            <a:cxnSpLocks/>
          </p:cNvCxnSpPr>
          <p:nvPr/>
        </p:nvCxnSpPr>
        <p:spPr>
          <a:xfrm>
            <a:off x="5730240" y="3350440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8BBD97C-B661-4011-B444-4AC86E842C1D}"/>
              </a:ext>
            </a:extLst>
          </p:cNvPr>
          <p:cNvSpPr/>
          <p:nvPr/>
        </p:nvSpPr>
        <p:spPr>
          <a:xfrm>
            <a:off x="6246386" y="3271880"/>
            <a:ext cx="5053584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  <a:r>
              <a:rPr lang="ko-KR" altLang="en-US" sz="1200" dirty="0">
                <a:solidFill>
                  <a:schemeClr val="tx1"/>
                </a:solidFill>
              </a:rPr>
              <a:t> 함수 실행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BA41DCC-AF07-4580-AB69-C13A8D9C53A4}"/>
              </a:ext>
            </a:extLst>
          </p:cNvPr>
          <p:cNvCxnSpPr>
            <a:cxnSpLocks/>
          </p:cNvCxnSpPr>
          <p:nvPr/>
        </p:nvCxnSpPr>
        <p:spPr>
          <a:xfrm>
            <a:off x="4992624" y="3176704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F293D1-6206-4F1B-AC1F-CD47C6DAD71D}"/>
              </a:ext>
            </a:extLst>
          </p:cNvPr>
          <p:cNvSpPr/>
          <p:nvPr/>
        </p:nvSpPr>
        <p:spPr>
          <a:xfrm>
            <a:off x="6246386" y="3098144"/>
            <a:ext cx="5053584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Edi </a:t>
            </a:r>
            <a:r>
              <a:rPr lang="ko-KR" altLang="en-US" sz="1200" dirty="0">
                <a:solidFill>
                  <a:schemeClr val="tx1"/>
                </a:solidFill>
              </a:rPr>
              <a:t>에</a:t>
            </a:r>
            <a:r>
              <a:rPr lang="en-US" altLang="ko-KR" sz="1200" dirty="0">
                <a:solidFill>
                  <a:schemeClr val="tx1"/>
                </a:solidFill>
              </a:rPr>
              <a:t>, “1” </a:t>
            </a:r>
            <a:r>
              <a:rPr lang="ko-KR" altLang="en-US" sz="1200" dirty="0">
                <a:solidFill>
                  <a:schemeClr val="tx1"/>
                </a:solidFill>
              </a:rPr>
              <a:t>의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주소값을</a:t>
            </a:r>
            <a:r>
              <a:rPr lang="ko-KR" altLang="en-US" sz="1200" dirty="0">
                <a:solidFill>
                  <a:schemeClr val="tx1"/>
                </a:solidFill>
              </a:rPr>
              <a:t> 불러온다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47B542-A4CF-4072-9489-3728752EDE75}"/>
              </a:ext>
            </a:extLst>
          </p:cNvPr>
          <p:cNvSpPr/>
          <p:nvPr/>
        </p:nvSpPr>
        <p:spPr>
          <a:xfrm>
            <a:off x="8394192" y="4172712"/>
            <a:ext cx="2072640" cy="1389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b[20]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DCCBB6-017A-402A-B708-811B6BF387E6}"/>
              </a:ext>
            </a:extLst>
          </p:cNvPr>
          <p:cNvSpPr/>
          <p:nvPr/>
        </p:nvSpPr>
        <p:spPr>
          <a:xfrm>
            <a:off x="8394192" y="5733971"/>
            <a:ext cx="2072640" cy="1310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D7876E6-393C-4271-A80A-EF5EF6010938}"/>
              </a:ext>
            </a:extLst>
          </p:cNvPr>
          <p:cNvCxnSpPr>
            <a:cxnSpLocks/>
          </p:cNvCxnSpPr>
          <p:nvPr/>
        </p:nvCxnSpPr>
        <p:spPr>
          <a:xfrm>
            <a:off x="7833360" y="4188640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AD89857-6779-428D-99B5-38FAC8527C3B}"/>
              </a:ext>
            </a:extLst>
          </p:cNvPr>
          <p:cNvSpPr/>
          <p:nvPr/>
        </p:nvSpPr>
        <p:spPr>
          <a:xfrm>
            <a:off x="6906768" y="3882169"/>
            <a:ext cx="831070" cy="385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rsp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rbp</a:t>
            </a:r>
            <a:r>
              <a:rPr lang="en-US" altLang="ko-KR" sz="1200" dirty="0">
                <a:solidFill>
                  <a:schemeClr val="tx1"/>
                </a:solidFill>
              </a:rPr>
              <a:t> - 96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FDAC04E-0C32-43B0-AE3D-BA9C91FFFF21}"/>
              </a:ext>
            </a:extLst>
          </p:cNvPr>
          <p:cNvCxnSpPr>
            <a:cxnSpLocks/>
          </p:cNvCxnSpPr>
          <p:nvPr/>
        </p:nvCxnSpPr>
        <p:spPr>
          <a:xfrm>
            <a:off x="7833360" y="5865041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812DE2-FDDD-4FBB-AEF5-28F1A9DEE926}"/>
              </a:ext>
            </a:extLst>
          </p:cNvPr>
          <p:cNvSpPr/>
          <p:nvPr/>
        </p:nvSpPr>
        <p:spPr>
          <a:xfrm>
            <a:off x="7174992" y="5786481"/>
            <a:ext cx="562846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rbp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38BC1DB-0D7E-4E08-92B1-8CEC56FA449D}"/>
              </a:ext>
            </a:extLst>
          </p:cNvPr>
          <p:cNvSpPr/>
          <p:nvPr/>
        </p:nvSpPr>
        <p:spPr>
          <a:xfrm>
            <a:off x="8394192" y="5591548"/>
            <a:ext cx="2072640" cy="1310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SFP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A9566A-0DCB-4211-8558-813E6E6D105C}"/>
              </a:ext>
            </a:extLst>
          </p:cNvPr>
          <p:cNvCxnSpPr>
            <a:cxnSpLocks/>
          </p:cNvCxnSpPr>
          <p:nvPr/>
        </p:nvCxnSpPr>
        <p:spPr>
          <a:xfrm>
            <a:off x="7784592" y="5562600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44B4D0-BB90-450D-BFD1-71537A50D05F}"/>
              </a:ext>
            </a:extLst>
          </p:cNvPr>
          <p:cNvSpPr/>
          <p:nvPr/>
        </p:nvSpPr>
        <p:spPr>
          <a:xfrm>
            <a:off x="6858000" y="5484040"/>
            <a:ext cx="831070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rbp</a:t>
            </a:r>
            <a:r>
              <a:rPr lang="en-US" altLang="ko-KR" sz="1200" dirty="0">
                <a:solidFill>
                  <a:schemeClr val="tx1"/>
                </a:solidFill>
              </a:rPr>
              <a:t> - 16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66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/Theory/T19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어셈블리어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범용 레지스터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1981065-B258-4705-9F49-9AA19C7D8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87904"/>
            <a:ext cx="3918131" cy="36699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5D14B9-5DA6-4AE7-A5BF-CD6E8EFF5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422" y="2779296"/>
            <a:ext cx="6391275" cy="7810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D57461-3057-40F9-9CC6-D61932E99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422" y="2172080"/>
            <a:ext cx="2615847" cy="565023"/>
          </a:xfrm>
          <a:prstGeom prst="rect">
            <a:avLst/>
          </a:prstGeom>
        </p:spPr>
      </p:pic>
      <p:pic>
        <p:nvPicPr>
          <p:cNvPr id="39" name="Picture 4" descr="아스키 코드표">
            <a:extLst>
              <a:ext uri="{FF2B5EF4-FFF2-40B4-BE49-F238E27FC236}">
                <a16:creationId xmlns:a16="http://schemas.microsoft.com/office/drawing/2014/main" id="{BB771A46-7BCD-40E5-A3BF-DE7EC893F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1" r="33210" b="63562"/>
          <a:stretch/>
        </p:blipFill>
        <p:spPr bwMode="auto">
          <a:xfrm>
            <a:off x="5289422" y="4634961"/>
            <a:ext cx="2194561" cy="179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아스키 코드표">
            <a:extLst>
              <a:ext uri="{FF2B5EF4-FFF2-40B4-BE49-F238E27FC236}">
                <a16:creationId xmlns:a16="http://schemas.microsoft.com/office/drawing/2014/main" id="{C12FD55D-CE08-44EF-9306-0B7493689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t="48557" r="66513" b="18054"/>
          <a:stretch/>
        </p:blipFill>
        <p:spPr bwMode="auto">
          <a:xfrm>
            <a:off x="7687057" y="4710113"/>
            <a:ext cx="2206751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F0021EB-70AC-4C11-81DE-8C81281EF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9422" y="3579347"/>
            <a:ext cx="55721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82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/Training/Unit/Sys/8</a:t>
            </a:r>
            <a:br>
              <a:rPr lang="en-US" altLang="ko-KR" dirty="0"/>
            </a:br>
            <a:r>
              <a:rPr lang="en-US" altLang="ko-KR" dirty="0"/>
              <a:t> 8</a:t>
            </a:r>
            <a:r>
              <a:rPr lang="en-US" altLang="ko-KR"/>
              <a:t>. </a:t>
            </a:r>
            <a:r>
              <a:rPr lang="en-US" altLang="ko-KR" sz="44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Buffer Overflow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공격 및 방어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/bof64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존재하는 스택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이용하여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bar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실행되도록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test / test123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디스어셈블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objdump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 intel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파일 이름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이용하여 복귀 주소를 조작할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버퍼 </a:t>
            </a:r>
            <a:r>
              <a:rPr lang="ko-KR" altLang="en-US" sz="1000" kern="0" spc="0" dirty="0" err="1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이용한 복귀 주소 조작에 대응할 수 있다</a:t>
            </a:r>
            <a:r>
              <a:rPr lang="en-US" altLang="ko-KR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D4016FD-501C-4282-900C-883412B2BAA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F724D9F0-FF13-4AF3-8FF3-E28D36330FB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8CD331-CD08-4A67-9051-38693C5B197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6D6D78E-F1DC-4B1A-9DB9-A4115BF300E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740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/Training/Unit/Sys/8</a:t>
            </a:r>
            <a:br>
              <a:rPr lang="en-US" altLang="ko-KR" dirty="0"/>
            </a:br>
            <a:r>
              <a:rPr lang="en-US" altLang="ko-KR" dirty="0"/>
              <a:t> 8</a:t>
            </a:r>
            <a:r>
              <a:rPr lang="en-US" altLang="ko-KR"/>
              <a:t>. </a:t>
            </a:r>
            <a:r>
              <a:rPr lang="en-US" altLang="ko-KR" sz="44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Buffer Overflow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공격 및 방어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/bof64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존재하는 스택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이용하여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bar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실행되도록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test / test123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디스어셈블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objdump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 intel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파일 이름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이용하여 복귀 주소를 조작할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버퍼 </a:t>
            </a:r>
            <a:r>
              <a:rPr lang="ko-KR" altLang="en-US" sz="1000" kern="0" spc="0" dirty="0" err="1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이용한 복귀 주소 조작에 대응할 수 있다</a:t>
            </a:r>
            <a:r>
              <a:rPr lang="en-US" altLang="ko-KR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D4016FD-501C-4282-900C-883412B2BAA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F724D9F0-FF13-4AF3-8FF3-E28D36330FB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8CD331-CD08-4A67-9051-38693C5B197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6D6D78E-F1DC-4B1A-9DB9-A4115BF300E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997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en-US" altLang="ko-KR" sz="1000"/>
              <a:t>/sec </a:t>
            </a:r>
            <a:r>
              <a:rPr lang="ko-KR" altLang="en-US" sz="1000" dirty="0"/>
              <a:t>디렉터리로 이동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cd </a:t>
            </a:r>
            <a:r>
              <a:rPr lang="en-US" altLang="ko-KR" sz="1000"/>
              <a:t>/sec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/>
              <a:t>/sec</a:t>
            </a:r>
            <a:r>
              <a:rPr lang="en-US" altLang="ko-KR" sz="1000" dirty="0"/>
              <a:t>/bof64 </a:t>
            </a:r>
            <a:r>
              <a:rPr lang="ko-KR" altLang="en-US" sz="1000" dirty="0"/>
              <a:t>파일의 속성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ls –l bof64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/>
              <a:t>※ SetUID</a:t>
            </a:r>
            <a:r>
              <a:rPr lang="ko-KR" altLang="en-US" sz="1000" dirty="0"/>
              <a:t>가 설정되어 있고</a:t>
            </a:r>
            <a:r>
              <a:rPr lang="en-US" altLang="ko-KR" sz="1000" dirty="0"/>
              <a:t>, </a:t>
            </a:r>
            <a:r>
              <a:rPr lang="ko-KR" altLang="en-US" sz="1000" dirty="0"/>
              <a:t>소유자가 </a:t>
            </a:r>
            <a:r>
              <a:rPr lang="en-US" altLang="ko-KR" sz="1000" dirty="0"/>
              <a:t>root</a:t>
            </a:r>
            <a:r>
              <a:rPr lang="ko-KR" altLang="en-US" sz="1000" dirty="0"/>
              <a:t>임을 알 수 있음 ⇒ </a:t>
            </a:r>
            <a:r>
              <a:rPr lang="en-US" altLang="ko-KR" sz="1000" dirty="0"/>
              <a:t>root </a:t>
            </a:r>
            <a:r>
              <a:rPr lang="ko-KR" altLang="en-US" sz="1000" dirty="0"/>
              <a:t>권한으로 실행 가능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/>
              <a:t>/sec</a:t>
            </a:r>
            <a:r>
              <a:rPr lang="en-US" altLang="ko-KR" sz="1000" dirty="0"/>
              <a:t>/bof64.c </a:t>
            </a:r>
            <a:r>
              <a:rPr lang="ko-KR" altLang="en-US" sz="1000" dirty="0"/>
              <a:t>소스 파일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vim bof64.c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※ foo </a:t>
            </a:r>
            <a:r>
              <a:rPr lang="ko-KR" altLang="en-US" sz="1000" dirty="0"/>
              <a:t>함수에서 버퍼 </a:t>
            </a:r>
            <a:r>
              <a:rPr lang="ko-KR" altLang="en-US" sz="1000" dirty="0" err="1">
                <a:solidFill>
                  <a:srgbClr val="0070C0"/>
                </a:solidFill>
              </a:rPr>
              <a:t>오버플로우</a:t>
            </a:r>
            <a:r>
              <a:rPr lang="en-US" altLang="ko-KR" sz="1000" dirty="0">
                <a:solidFill>
                  <a:srgbClr val="0070C0"/>
                </a:solidFill>
              </a:rPr>
              <a:t>(BOF) </a:t>
            </a:r>
            <a:r>
              <a:rPr lang="ko-KR" altLang="en-US" sz="1000" dirty="0">
                <a:solidFill>
                  <a:srgbClr val="0070C0"/>
                </a:solidFill>
              </a:rPr>
              <a:t>취약점을 가진 함수</a:t>
            </a:r>
            <a:r>
              <a:rPr lang="en-US" altLang="ko-KR" sz="1000" dirty="0">
                <a:solidFill>
                  <a:srgbClr val="0070C0"/>
                </a:solidFill>
              </a:rPr>
              <a:t>(</a:t>
            </a:r>
            <a:r>
              <a:rPr lang="en-US" altLang="ko-KR" sz="1000" dirty="0" err="1">
                <a:solidFill>
                  <a:srgbClr val="0070C0"/>
                </a:solidFill>
              </a:rPr>
              <a:t>strcpy</a:t>
            </a:r>
            <a:r>
              <a:rPr lang="en-US" altLang="ko-KR" sz="1000" dirty="0">
                <a:solidFill>
                  <a:srgbClr val="0070C0"/>
                </a:solidFill>
              </a:rPr>
              <a:t>)</a:t>
            </a:r>
            <a:r>
              <a:rPr lang="ko-KR" altLang="en-US" sz="1000" dirty="0"/>
              <a:t>가 사용됨을 확인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※ bar </a:t>
            </a:r>
            <a:r>
              <a:rPr lang="ko-KR" altLang="en-US" sz="1000" dirty="0"/>
              <a:t>함수에서 </a:t>
            </a:r>
            <a:r>
              <a:rPr lang="en-US" altLang="ko-KR" sz="1000" dirty="0"/>
              <a:t>root </a:t>
            </a:r>
            <a:r>
              <a:rPr lang="ko-KR" altLang="en-US" sz="1000"/>
              <a:t>권한으로 </a:t>
            </a:r>
            <a:r>
              <a:rPr lang="en-US" altLang="ko-KR" sz="1000">
                <a:solidFill>
                  <a:srgbClr val="0070C0"/>
                </a:solidFill>
              </a:rPr>
              <a:t>/etc</a:t>
            </a:r>
            <a:r>
              <a:rPr lang="en-US" altLang="ko-KR" sz="1000" dirty="0">
                <a:solidFill>
                  <a:srgbClr val="0070C0"/>
                </a:solidFill>
              </a:rPr>
              <a:t>/shadow </a:t>
            </a:r>
            <a:r>
              <a:rPr lang="ko-KR" altLang="en-US" sz="1000" dirty="0">
                <a:solidFill>
                  <a:srgbClr val="0070C0"/>
                </a:solidFill>
              </a:rPr>
              <a:t>파일 내용을 출력</a:t>
            </a:r>
            <a:r>
              <a:rPr lang="ko-KR" altLang="en-US" sz="1000" dirty="0"/>
              <a:t>함을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3) </a:t>
            </a:r>
            <a:r>
              <a:rPr lang="en-US" altLang="ko-KR" sz="1000"/>
              <a:t>/sec</a:t>
            </a:r>
            <a:r>
              <a:rPr lang="en-US" altLang="ko-KR" sz="1000" dirty="0"/>
              <a:t>/bof64 </a:t>
            </a:r>
            <a:r>
              <a:rPr lang="ko-KR" altLang="en-US" sz="1000" dirty="0"/>
              <a:t>파일을 실행하여 힌트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./bof64 AAAA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※ bar </a:t>
            </a:r>
            <a:r>
              <a:rPr lang="ko-KR" altLang="en-US" sz="1000" dirty="0"/>
              <a:t>함수의 시작 주소 </a:t>
            </a:r>
            <a:r>
              <a:rPr lang="en-US" altLang="ko-KR" sz="1000" dirty="0"/>
              <a:t>: 0x0000000000400635 ⇒ BOF </a:t>
            </a:r>
            <a:r>
              <a:rPr lang="ko-KR" altLang="en-US" sz="1000" dirty="0"/>
              <a:t>취약점 이용하여 </a:t>
            </a:r>
            <a:r>
              <a:rPr lang="ko-KR" altLang="en-US" sz="1000" dirty="0">
                <a:solidFill>
                  <a:schemeClr val="accent5">
                    <a:lumMod val="75000"/>
                  </a:schemeClr>
                </a:solidFill>
              </a:rPr>
              <a:t>복귀 주소를 조작하면 </a:t>
            </a: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</a:rPr>
              <a:t>bar </a:t>
            </a:r>
            <a:r>
              <a:rPr lang="ko-KR" altLang="en-US" sz="1000" dirty="0">
                <a:solidFill>
                  <a:schemeClr val="accent5">
                    <a:lumMod val="75000"/>
                  </a:schemeClr>
                </a:solidFill>
              </a:rPr>
              <a:t>함수 실행 가능</a:t>
            </a:r>
            <a:endParaRPr lang="en-US" altLang="ko-KR" sz="10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7" name="Picture 48">
            <a:extLst>
              <a:ext uri="{FF2B5EF4-FFF2-40B4-BE49-F238E27FC236}">
                <a16:creationId xmlns:a16="http://schemas.microsoft.com/office/drawing/2014/main" id="{727D84AA-90AB-4EB7-B278-E4DDF7459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5" y="1398059"/>
            <a:ext cx="403479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0">
            <a:extLst>
              <a:ext uri="{FF2B5EF4-FFF2-40B4-BE49-F238E27FC236}">
                <a16:creationId xmlns:a16="http://schemas.microsoft.com/office/drawing/2014/main" id="{29D58818-0FB8-42B4-AB48-3554D670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13" y="3047806"/>
            <a:ext cx="4989449" cy="281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2">
            <a:extLst>
              <a:ext uri="{FF2B5EF4-FFF2-40B4-BE49-F238E27FC236}">
                <a16:creationId xmlns:a16="http://schemas.microsoft.com/office/drawing/2014/main" id="{3A528125-FF0A-4A9C-A648-6C05C1C390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367" b="56894"/>
          <a:stretch/>
        </p:blipFill>
        <p:spPr>
          <a:xfrm>
            <a:off x="6318251" y="899528"/>
            <a:ext cx="2997200" cy="8802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39A5F22-DB43-4D03-88B5-651588C39286}"/>
              </a:ext>
            </a:extLst>
          </p:cNvPr>
          <p:cNvGraphicFramePr>
            <a:graphicFrameLocks noGrp="1"/>
          </p:cNvGraphicFramePr>
          <p:nvPr/>
        </p:nvGraphicFramePr>
        <p:xfrm>
          <a:off x="6301370" y="2457302"/>
          <a:ext cx="4932807" cy="3703407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236843578"/>
                    </a:ext>
                  </a:extLst>
                </a:gridCol>
              </a:tblGrid>
              <a:tr h="2878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635548"/>
                  </a:ext>
                </a:extLst>
              </a:tr>
              <a:tr h="33046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위에서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strcpy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실행 직후의 스택 구조는 다음과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85868"/>
                  </a:ext>
                </a:extLst>
              </a:tr>
            </a:tbl>
          </a:graphicData>
        </a:graphic>
      </p:graphicFrame>
      <p:pic>
        <p:nvPicPr>
          <p:cNvPr id="38913" name="_x564967160">
            <a:extLst>
              <a:ext uri="{FF2B5EF4-FFF2-40B4-BE49-F238E27FC236}">
                <a16:creationId xmlns:a16="http://schemas.microsoft.com/office/drawing/2014/main" id="{12EBF08F-9CBE-4E11-BC20-9429D8012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630" y="3075572"/>
            <a:ext cx="3552825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C783DDA-DF65-46EC-9240-900D44B5856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BA43B6-A757-4F14-B55A-F621E8A1D6A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EFBF47-2D0F-4850-87A0-9DF7152DABE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화살표: 오른쪽 13">
              <a:hlinkClick r:id="" action="ppaction://noaction"/>
              <a:extLst>
                <a:ext uri="{FF2B5EF4-FFF2-40B4-BE49-F238E27FC236}">
                  <a16:creationId xmlns:a16="http://schemas.microsoft.com/office/drawing/2014/main" id="{F1F6CCCE-BE66-417C-A423-039F4B05EE28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7046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4) </a:t>
            </a:r>
            <a:r>
              <a:rPr lang="en-US" altLang="ko-KR" sz="1000" dirty="0" err="1"/>
              <a:t>objdump</a:t>
            </a:r>
            <a:r>
              <a:rPr lang="ko-KR" altLang="en-US" sz="1000" dirty="0"/>
              <a:t>를 </a:t>
            </a:r>
            <a:r>
              <a:rPr lang="ko-KR" altLang="en-US" sz="1000"/>
              <a:t>사용하여 </a:t>
            </a:r>
            <a:r>
              <a:rPr lang="en-US" altLang="ko-KR" sz="1000"/>
              <a:t>disassemble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 $ </a:t>
            </a:r>
            <a:r>
              <a:rPr lang="en-US" altLang="ko-KR" sz="1000" dirty="0" err="1"/>
              <a:t>objdump</a:t>
            </a:r>
            <a:r>
              <a:rPr lang="en-US" altLang="ko-KR" sz="1000" dirty="0"/>
              <a:t> -</a:t>
            </a:r>
            <a:r>
              <a:rPr lang="en-US" altLang="ko-KR" sz="1000"/>
              <a:t>M intel </a:t>
            </a:r>
            <a:r>
              <a:rPr lang="en-US" altLang="ko-KR" sz="1000" dirty="0"/>
              <a:t>-d bof64 </a:t>
            </a:r>
            <a:r>
              <a:rPr lang="en-US" altLang="ko-KR" sz="1000"/>
              <a:t>| more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5) </a:t>
            </a:r>
            <a:r>
              <a:rPr lang="ko-KR" altLang="en-US" sz="1000" dirty="0"/>
              <a:t>스택 버퍼 </a:t>
            </a:r>
            <a:r>
              <a:rPr lang="ko-KR" altLang="en-US" sz="1000" dirty="0" err="1"/>
              <a:t>오버플로우</a:t>
            </a:r>
            <a:r>
              <a:rPr lang="ko-KR" altLang="en-US" sz="1000" dirty="0"/>
              <a:t> 취약점이 있는 </a:t>
            </a:r>
            <a:r>
              <a:rPr lang="en-US" altLang="ko-KR" sz="1000" dirty="0"/>
              <a:t>foo </a:t>
            </a:r>
            <a:r>
              <a:rPr lang="ko-KR" altLang="en-US" sz="1000" dirty="0"/>
              <a:t>함수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※ 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</a:rPr>
              <a:t>버퍼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</a:rPr>
              <a:t>의 시작 주소가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rbp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- 16(0x10)</a:t>
            </a:r>
            <a:r>
              <a:rPr lang="ko-KR" altLang="en-US" sz="1000" dirty="0"/>
              <a:t>임을 확인</a:t>
            </a:r>
            <a:endParaRPr lang="en-US" altLang="ko-KR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7" name="Picture 54">
            <a:extLst>
              <a:ext uri="{FF2B5EF4-FFF2-40B4-BE49-F238E27FC236}">
                <a16:creationId xmlns:a16="http://schemas.microsoft.com/office/drawing/2014/main" id="{A14AF77C-BB85-48EE-A741-3945FDC05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75" y="936036"/>
            <a:ext cx="5014341" cy="27857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3E368D99-6D3F-4489-A11B-6A622DFC0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5" b="35736"/>
          <a:stretch/>
        </p:blipFill>
        <p:spPr>
          <a:xfrm>
            <a:off x="497975" y="4108245"/>
            <a:ext cx="4947604" cy="20639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7E60104-4003-4ECA-892D-8CA49033ECAE}"/>
              </a:ext>
            </a:extLst>
          </p:cNvPr>
          <p:cNvGraphicFramePr>
            <a:graphicFrameLocks noGrp="1"/>
          </p:cNvGraphicFramePr>
          <p:nvPr/>
        </p:nvGraphicFramePr>
        <p:xfrm>
          <a:off x="6321475" y="461749"/>
          <a:ext cx="5340017" cy="5891961"/>
        </p:xfrm>
        <a:graphic>
          <a:graphicData uri="http://schemas.openxmlformats.org/drawingml/2006/table">
            <a:tbl>
              <a:tblPr/>
              <a:tblGrid>
                <a:gridCol w="5340017">
                  <a:extLst>
                    <a:ext uri="{9D8B030D-6E8A-4147-A177-3AD203B41FA5}">
                      <a16:colId xmlns:a16="http://schemas.microsoft.com/office/drawing/2014/main" val="848009183"/>
                    </a:ext>
                  </a:extLst>
                </a:gridCol>
              </a:tblGrid>
              <a:tr h="2233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454" marR="41454" marT="11461" marB="114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873759"/>
                  </a:ext>
                </a:extLst>
              </a:tr>
              <a:tr h="56586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함수에서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함수로 진입한 시점의 스택 구조는 다음과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그러므로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tmp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버퍼의 크기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더 긴 문자열을 넘기면 아래와 같이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함수로 복귀할 때 사용되는 주소를 변경시킬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454" marR="41454" marT="11461" marB="114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848564"/>
                  </a:ext>
                </a:extLst>
              </a:tr>
            </a:tbl>
          </a:graphicData>
        </a:graphic>
      </p:graphicFrame>
      <p:pic>
        <p:nvPicPr>
          <p:cNvPr id="45058" name="_x564918704">
            <a:extLst>
              <a:ext uri="{FF2B5EF4-FFF2-40B4-BE49-F238E27FC236}">
                <a16:creationId xmlns:a16="http://schemas.microsoft.com/office/drawing/2014/main" id="{0DB62A56-5106-4732-A942-17A4F364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691" y="3862882"/>
            <a:ext cx="3070601" cy="249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7" name="_x564938504">
            <a:extLst>
              <a:ext uri="{FF2B5EF4-FFF2-40B4-BE49-F238E27FC236}">
                <a16:creationId xmlns:a16="http://schemas.microsoft.com/office/drawing/2014/main" id="{C8D06182-F8BD-488A-BBDC-63F3AD814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1" r="131"/>
          <a:stretch/>
        </p:blipFill>
        <p:spPr bwMode="auto">
          <a:xfrm>
            <a:off x="6528131" y="993564"/>
            <a:ext cx="3109161" cy="237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DD21F57-1402-4FBE-B2FF-056962736F9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EE55675-A8F8-4E2F-900E-930F6F26EAF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C8D1AF-BF0A-45CE-93C0-3B3C5A977C6C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" name="화살표: 오른쪽 12">
              <a:hlinkClick r:id="" action="ppaction://noaction"/>
              <a:extLst>
                <a:ext uri="{FF2B5EF4-FFF2-40B4-BE49-F238E27FC236}">
                  <a16:creationId xmlns:a16="http://schemas.microsoft.com/office/drawing/2014/main" id="{6047B1F9-F462-4312-AEE5-1989BAAF7D68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144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6) </a:t>
            </a:r>
            <a:r>
              <a:rPr lang="ko-KR" altLang="en-US" sz="1000" dirty="0"/>
              <a:t>스택 버퍼 </a:t>
            </a:r>
            <a:r>
              <a:rPr lang="ko-KR" altLang="en-US" sz="1000" dirty="0" err="1"/>
              <a:t>오버플로우</a:t>
            </a:r>
            <a:r>
              <a:rPr lang="ko-KR" altLang="en-US" sz="1000" dirty="0"/>
              <a:t> 취약점을 이용하여 </a:t>
            </a:r>
            <a:r>
              <a:rPr lang="en-US" altLang="ko-KR" sz="1000" dirty="0"/>
              <a:t>bar </a:t>
            </a:r>
            <a:r>
              <a:rPr lang="ko-KR" altLang="en-US" sz="1000" dirty="0"/>
              <a:t>함수 실행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./bof64 $(python -c 'print "A"*24+"\x35\x06\x40"‘)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※ bar </a:t>
            </a:r>
            <a:r>
              <a:rPr lang="ko-KR" altLang="en-US" sz="1000" dirty="0"/>
              <a:t>함수의 시작 주소는 </a:t>
            </a:r>
            <a:r>
              <a:rPr lang="en-US" altLang="ko-KR" sz="1000" dirty="0"/>
              <a:t>0x0000000000400635</a:t>
            </a:r>
            <a:r>
              <a:rPr lang="ko-KR" altLang="en-US" sz="1000" dirty="0"/>
              <a:t>이나</a:t>
            </a:r>
            <a:r>
              <a:rPr lang="en-US" altLang="ko-KR" sz="1000" dirty="0"/>
              <a:t>, 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</a:rPr>
              <a:t>인텔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x86 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</a:rPr>
              <a:t>및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x64 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</a:rPr>
              <a:t>아키텍처는 리틀 </a:t>
            </a:r>
            <a:r>
              <a:rPr lang="ko-KR" altLang="en-US" sz="1000" dirty="0" err="1">
                <a:solidFill>
                  <a:schemeClr val="accent1">
                    <a:lumMod val="75000"/>
                  </a:schemeClr>
                </a:solidFill>
              </a:rPr>
              <a:t>엔디언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</a:rPr>
              <a:t>(little endian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000" dirty="0"/>
              <a:t>을 사용하므로</a:t>
            </a:r>
            <a:r>
              <a:rPr lang="en-US" altLang="ko-KR" sz="1000" dirty="0"/>
              <a:t>, </a:t>
            </a:r>
            <a:r>
              <a:rPr lang="ko-KR" altLang="en-US" sz="1000" dirty="0"/>
              <a:t>복귀 주소에 역으로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0x3506400000000000) </a:t>
            </a:r>
            <a:r>
              <a:rPr lang="ko-KR" altLang="en-US" sz="1000" dirty="0"/>
              <a:t>입력한다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4070331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pic>
        <p:nvPicPr>
          <p:cNvPr id="7" name="Picture 58">
            <a:extLst>
              <a:ext uri="{FF2B5EF4-FFF2-40B4-BE49-F238E27FC236}">
                <a16:creationId xmlns:a16="http://schemas.microsoft.com/office/drawing/2014/main" id="{8979F9E7-D4D4-4823-98DC-C11837B3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78" y="842130"/>
            <a:ext cx="4945761" cy="2744597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7EB1C4-726B-4F6C-863A-6B565A966529}"/>
              </a:ext>
            </a:extLst>
          </p:cNvPr>
          <p:cNvGraphicFramePr>
            <a:graphicFrameLocks noGrp="1"/>
          </p:cNvGraphicFramePr>
          <p:nvPr/>
        </p:nvGraphicFramePr>
        <p:xfrm>
          <a:off x="518232" y="4172331"/>
          <a:ext cx="4932807" cy="1711135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368581315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749492"/>
                  </a:ext>
                </a:extLst>
              </a:tr>
              <a:tr h="14081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/etc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/shadow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외의 사용자는 접근할 수 없다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783995"/>
                  </a:ext>
                </a:extLst>
              </a:tr>
            </a:tbl>
          </a:graphicData>
        </a:graphic>
      </p:graphicFrame>
      <p:pic>
        <p:nvPicPr>
          <p:cNvPr id="46085" name="_x564965576">
            <a:extLst>
              <a:ext uri="{FF2B5EF4-FFF2-40B4-BE49-F238E27FC236}">
                <a16:creationId xmlns:a16="http://schemas.microsoft.com/office/drawing/2014/main" id="{AD50D22F-5C9F-4AB1-991A-AE7A350AC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5" y="4726843"/>
            <a:ext cx="45942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_x564966080">
            <a:extLst>
              <a:ext uri="{FF2B5EF4-FFF2-40B4-BE49-F238E27FC236}">
                <a16:creationId xmlns:a16="http://schemas.microsoft.com/office/drawing/2014/main" id="{89101173-22A0-4202-A176-F2AD9B34D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5" y="5242131"/>
            <a:ext cx="3413125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6ED209E0-61F7-41D0-8AA4-527392A4E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197" y="4276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6F02A76-5DC1-47DA-9569-0C049FE31AE4}"/>
              </a:ext>
            </a:extLst>
          </p:cNvPr>
          <p:cNvGraphicFramePr>
            <a:graphicFrameLocks noGrp="1"/>
          </p:cNvGraphicFramePr>
          <p:nvPr/>
        </p:nvGraphicFramePr>
        <p:xfrm>
          <a:off x="6278110" y="434292"/>
          <a:ext cx="4932807" cy="3906393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61157822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049629"/>
                  </a:ext>
                </a:extLst>
              </a:tr>
              <a:tr h="35999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위의 경우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strcpy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직후의 스택 구조는 다음과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그러므로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실행 종료 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0x0000000000400635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bar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함수의 시작 주소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복귀한다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931332"/>
                  </a:ext>
                </a:extLst>
              </a:tr>
            </a:tbl>
          </a:graphicData>
        </a:graphic>
      </p:graphicFrame>
      <p:pic>
        <p:nvPicPr>
          <p:cNvPr id="46087" name="_x564893288">
            <a:extLst>
              <a:ext uri="{FF2B5EF4-FFF2-40B4-BE49-F238E27FC236}">
                <a16:creationId xmlns:a16="http://schemas.microsoft.com/office/drawing/2014/main" id="{DEAF4901-2586-4E1D-9D27-DAC7A263B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716" y="1079106"/>
            <a:ext cx="3297023" cy="267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FCA5A70-20C7-4B00-9BF3-CC1B3F3C63F9}"/>
              </a:ext>
            </a:extLst>
          </p:cNvPr>
          <p:cNvSpPr txBox="1">
            <a:spLocks/>
          </p:cNvSpPr>
          <p:nvPr/>
        </p:nvSpPr>
        <p:spPr>
          <a:xfrm>
            <a:off x="6183086" y="4543284"/>
            <a:ext cx="5616792" cy="194571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1) </a:t>
            </a:r>
            <a:r>
              <a:rPr lang="ko-KR" altLang="en-US" sz="1000" dirty="0"/>
              <a:t>재실행 및 출력 </a:t>
            </a:r>
            <a:r>
              <a:rPr lang="ko-KR" altLang="en-US" sz="1000" err="1"/>
              <a:t>리다이렉션으로</a:t>
            </a:r>
            <a:r>
              <a:rPr lang="ko-KR" altLang="en-US" sz="1000"/>
              <a:t> </a:t>
            </a:r>
            <a:r>
              <a:rPr lang="en-US" altLang="ko-KR" sz="1000"/>
              <a:t>/etc</a:t>
            </a:r>
            <a:r>
              <a:rPr lang="en-US" altLang="ko-KR" sz="1000" dirty="0"/>
              <a:t>/shadow </a:t>
            </a:r>
            <a:r>
              <a:rPr lang="ko-KR" altLang="en-US" sz="1000" dirty="0"/>
              <a:t>내용을 파일에 출력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./bof64 $(python -c 'print "A"*24+"\x35\x06\x40") &gt; 1.txt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</a:t>
            </a:r>
            <a:r>
              <a:rPr lang="en-US" altLang="ko-KR" sz="1000"/>
              <a:t>) acheck </a:t>
            </a:r>
            <a:r>
              <a:rPr lang="ko-KR" altLang="en-US" sz="1000" dirty="0"/>
              <a:t>및 파일명을 입력하여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$ acheck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파일명</a:t>
            </a:r>
            <a:endParaRPr lang="en-US" altLang="ko-KR" sz="1000" dirty="0"/>
          </a:p>
        </p:txBody>
      </p:sp>
      <p:pic>
        <p:nvPicPr>
          <p:cNvPr id="20" name="Picture 60">
            <a:extLst>
              <a:ext uri="{FF2B5EF4-FFF2-40B4-BE49-F238E27FC236}">
                <a16:creationId xmlns:a16="http://schemas.microsoft.com/office/drawing/2014/main" id="{173B945A-D41B-48A0-A7DB-8F01DC99CA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2473" y="5036948"/>
            <a:ext cx="5408912" cy="359554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391A830-1CD8-4D18-B2B4-3D8F8E924E25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59602A3-7E10-4F9E-8FF1-4BCC8DD6EED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C01971-F23F-4103-95FA-1CDA044D2814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" name="화살표: 오른쪽 17">
              <a:hlinkClick r:id="" action="ppaction://noaction"/>
              <a:extLst>
                <a:ext uri="{FF2B5EF4-FFF2-40B4-BE49-F238E27FC236}">
                  <a16:creationId xmlns:a16="http://schemas.microsoft.com/office/drawing/2014/main" id="{F56AF0A1-DD33-438C-B604-98229F633DC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9701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보안 아이콘 이미지 검색결과">
            <a:extLst>
              <a:ext uri="{FF2B5EF4-FFF2-40B4-BE49-F238E27FC236}">
                <a16:creationId xmlns:a16="http://schemas.microsoft.com/office/drawing/2014/main" id="{411A4485-4317-4F31-A74B-0E009D3827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4" t="12467" r="11967" b="12532"/>
          <a:stretch/>
        </p:blipFill>
        <p:spPr bwMode="auto">
          <a:xfrm>
            <a:off x="662681" y="3412409"/>
            <a:ext cx="565945" cy="5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/Training/Unit/Sys/8</a:t>
            </a:r>
            <a:br>
              <a:rPr lang="en-US" altLang="ko-KR" dirty="0"/>
            </a:br>
            <a:r>
              <a:rPr lang="en-US" altLang="ko-KR" dirty="0"/>
              <a:t> 8</a:t>
            </a:r>
            <a:r>
              <a:rPr lang="en-US" altLang="ko-KR"/>
              <a:t>. </a:t>
            </a:r>
            <a:r>
              <a:rPr lang="en-US" altLang="ko-KR" sz="44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Buffer Overflow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공격 및 방어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대응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/bof64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파일에는 스택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취약점이 존재한다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스택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오버플로우가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발생하더라도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/etc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/shadow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출력되지 않도록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조치하시오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test / test123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SetUID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제거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u-s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ASLR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활성화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sysctl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 kernel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randomize_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space=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pic>
        <p:nvPicPr>
          <p:cNvPr id="17" name="Picture 4" descr="목표 아이콘 이미지 검색결과">
            <a:extLst>
              <a:ext uri="{FF2B5EF4-FFF2-40B4-BE49-F238E27FC236}">
                <a16:creationId xmlns:a16="http://schemas.microsoft.com/office/drawing/2014/main" id="{02A091AA-30F6-4270-8E55-4E599BAF0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8CA05AE-7C1C-425E-A911-D5525EA28A2E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버퍼 </a:t>
            </a:r>
            <a:r>
              <a:rPr lang="ko-KR" altLang="en-US" sz="1000" kern="0" spc="0" dirty="0" err="1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이용하여 복귀 주소를 조작할 수 있다</a:t>
            </a:r>
            <a:r>
              <a:rPr lang="en-US" altLang="ko-KR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이용한 복귀 주소 조작에 대응할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B415383-2E2E-4BCE-85C7-5B35E10E2B32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4E1F945-D42A-4F25-B58D-E50A41EB32B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1" name="Picture 8" descr="cent os 아이콘 이미지 검색결과">
            <a:extLst>
              <a:ext uri="{FF2B5EF4-FFF2-40B4-BE49-F238E27FC236}">
                <a16:creationId xmlns:a16="http://schemas.microsoft.com/office/drawing/2014/main" id="{A443AC1F-F004-4379-9D4E-3A82ABE02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82F75C4-5F19-47F6-8EB1-6AAF8693BF3C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  <a:endParaRPr lang="ko-KR" altLang="en-US" sz="10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F7DF4A-2C59-43D2-9E01-C977F57C8F1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9C5224-3F64-4BC4-8DE3-421FE378DF1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19855F-303D-42F3-BC9E-336CBFA4E05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화살표: 오른쪽 25">
              <a:hlinkClick r:id="" action="ppaction://noaction"/>
              <a:extLst>
                <a:ext uri="{FF2B5EF4-FFF2-40B4-BE49-F238E27FC236}">
                  <a16:creationId xmlns:a16="http://schemas.microsoft.com/office/drawing/2014/main" id="{E1920E64-DD82-46FA-83AC-2C0E06899183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721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en-US" altLang="ko-KR" sz="1000"/>
              <a:t>/sec </a:t>
            </a:r>
            <a:r>
              <a:rPr lang="ko-KR" altLang="en-US" sz="1000" dirty="0"/>
              <a:t>디렉터리로 이동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cd </a:t>
            </a:r>
            <a:r>
              <a:rPr lang="en-US" altLang="ko-KR" sz="1000"/>
              <a:t>/sec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/>
              <a:t>/sec</a:t>
            </a:r>
            <a:r>
              <a:rPr lang="en-US" altLang="ko-KR" sz="1000" dirty="0"/>
              <a:t>/bof64 </a:t>
            </a:r>
            <a:r>
              <a:rPr lang="ko-KR" altLang="en-US" sz="1000"/>
              <a:t>파일에 </a:t>
            </a:r>
            <a:r>
              <a:rPr lang="en-US" altLang="ko-KR" sz="1000"/>
              <a:t>SetUID</a:t>
            </a:r>
            <a:r>
              <a:rPr lang="ko-KR" altLang="en-US" sz="1000" dirty="0"/>
              <a:t>가 설정되어 있음을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bof64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</a:t>
            </a:r>
            <a:r>
              <a:rPr lang="en-US" altLang="ko-KR" sz="1000"/>
              <a:t>) SetUID </a:t>
            </a:r>
            <a:r>
              <a:rPr lang="ko-KR" altLang="en-US" sz="1000" dirty="0"/>
              <a:t>설정 해제 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us- </a:t>
            </a:r>
            <a:r>
              <a:rPr lang="en-US" altLang="ko-KR" sz="1000"/>
              <a:t>/sec</a:t>
            </a:r>
            <a:r>
              <a:rPr lang="en-US" altLang="ko-KR" sz="1000" dirty="0"/>
              <a:t>/bof64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bof64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3) ASLR </a:t>
            </a:r>
            <a:r>
              <a:rPr lang="ko-KR" altLang="en-US" sz="1000" dirty="0"/>
              <a:t>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sysctl</a:t>
            </a:r>
            <a:r>
              <a:rPr lang="en-US" altLang="ko-KR" sz="1000" dirty="0"/>
              <a:t> –</a:t>
            </a:r>
            <a:r>
              <a:rPr lang="en-US" altLang="ko-KR" sz="1000"/>
              <a:t>w kernel</a:t>
            </a:r>
            <a:r>
              <a:rPr lang="en-US" altLang="ko-KR" sz="1000" err="1"/>
              <a:t>.</a:t>
            </a:r>
            <a:r>
              <a:rPr lang="en-US" altLang="ko-KR" sz="1000"/>
              <a:t>randomize_</a:t>
            </a:r>
            <a:r>
              <a:rPr lang="en-US" altLang="ko-KR" sz="1000" dirty="0" err="1"/>
              <a:t>va</a:t>
            </a:r>
            <a:r>
              <a:rPr lang="en-US" altLang="ko-KR" sz="1000" err="1"/>
              <a:t>_</a:t>
            </a:r>
            <a:r>
              <a:rPr lang="en-US" altLang="ko-KR" sz="1000"/>
              <a:t>space=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pic>
        <p:nvPicPr>
          <p:cNvPr id="7" name="Picture 76">
            <a:extLst>
              <a:ext uri="{FF2B5EF4-FFF2-40B4-BE49-F238E27FC236}">
                <a16:creationId xmlns:a16="http://schemas.microsoft.com/office/drawing/2014/main" id="{A05B8A24-0AD6-437D-9E5E-16BC5C81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14" y="1286850"/>
            <a:ext cx="4085971" cy="693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8">
            <a:extLst>
              <a:ext uri="{FF2B5EF4-FFF2-40B4-BE49-F238E27FC236}">
                <a16:creationId xmlns:a16="http://schemas.microsoft.com/office/drawing/2014/main" id="{87373DF7-8165-4254-A426-601E5AD8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28" y="2788920"/>
            <a:ext cx="4039489" cy="640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F911AFB-14D1-43A0-92BB-DDE8EC1868EC}"/>
              </a:ext>
            </a:extLst>
          </p:cNvPr>
          <p:cNvGraphicFramePr>
            <a:graphicFrameLocks noGrp="1"/>
          </p:cNvGraphicFramePr>
          <p:nvPr/>
        </p:nvGraphicFramePr>
        <p:xfrm>
          <a:off x="497685" y="3540329"/>
          <a:ext cx="4932807" cy="2686495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3879104180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004609"/>
                  </a:ext>
                </a:extLst>
              </a:tr>
              <a:tr h="23354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SetUID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제거된 경우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root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권한이 아닌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bof64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실행한 계정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아래의 경우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test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권한으로 실행되므로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/etc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/shadow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접근할 수 없다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098530"/>
                  </a:ext>
                </a:extLst>
              </a:tr>
            </a:tbl>
          </a:graphicData>
        </a:graphic>
      </p:graphicFrame>
      <p:pic>
        <p:nvPicPr>
          <p:cNvPr id="50177" name="_x564840440">
            <a:extLst>
              <a:ext uri="{FF2B5EF4-FFF2-40B4-BE49-F238E27FC236}">
                <a16:creationId xmlns:a16="http://schemas.microsoft.com/office/drawing/2014/main" id="{FA46C84B-BAC3-469D-AFCB-A99AF393A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1" y="4314277"/>
            <a:ext cx="4691063" cy="182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0">
            <a:extLst>
              <a:ext uri="{FF2B5EF4-FFF2-40B4-BE49-F238E27FC236}">
                <a16:creationId xmlns:a16="http://schemas.microsoft.com/office/drawing/2014/main" id="{6EA22538-687D-4085-8FE9-18C4C1EB99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9990" r="-122"/>
          <a:stretch/>
        </p:blipFill>
        <p:spPr>
          <a:xfrm>
            <a:off x="6310085" y="904875"/>
            <a:ext cx="4843690" cy="491774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7B8B31A-EFFF-45B0-9BAA-885DBA00D0F8}"/>
              </a:ext>
            </a:extLst>
          </p:cNvPr>
          <p:cNvGraphicFramePr>
            <a:graphicFrameLocks noGrp="1"/>
          </p:cNvGraphicFramePr>
          <p:nvPr/>
        </p:nvGraphicFramePr>
        <p:xfrm>
          <a:off x="6308677" y="1523070"/>
          <a:ext cx="4589304" cy="4840394"/>
        </p:xfrm>
        <a:graphic>
          <a:graphicData uri="http://schemas.openxmlformats.org/drawingml/2006/table">
            <a:tbl>
              <a:tblPr/>
              <a:tblGrid>
                <a:gridCol w="4589304">
                  <a:extLst>
                    <a:ext uri="{9D8B030D-6E8A-4147-A177-3AD203B41FA5}">
                      <a16:colId xmlns:a16="http://schemas.microsoft.com/office/drawing/2014/main" val="2128152829"/>
                    </a:ext>
                  </a:extLst>
                </a:gridCol>
              </a:tblGrid>
              <a:tr h="2291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260" marR="60260" marT="16660" marB="16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365321"/>
                  </a:ext>
                </a:extLst>
              </a:tr>
              <a:tr h="41222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ASLR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활성화되면 스택에 있는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tmp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변수의 주소가 실행시마다 변경됨을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영역의 주소는 바뀌지 않음을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260" marR="60260" marT="16660" marB="16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801801"/>
                  </a:ext>
                </a:extLst>
              </a:tr>
            </a:tbl>
          </a:graphicData>
        </a:graphic>
      </p:graphicFrame>
      <p:pic>
        <p:nvPicPr>
          <p:cNvPr id="50179" name="_x564904520">
            <a:extLst>
              <a:ext uri="{FF2B5EF4-FFF2-40B4-BE49-F238E27FC236}">
                <a16:creationId xmlns:a16="http://schemas.microsoft.com/office/drawing/2014/main" id="{018268F2-EA4E-4654-AC73-9D03699D04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" b="886"/>
          <a:stretch/>
        </p:blipFill>
        <p:spPr bwMode="auto">
          <a:xfrm>
            <a:off x="6376307" y="2253456"/>
            <a:ext cx="2763947" cy="388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BAD6DB3-D844-4C5A-95C9-894E39AA1B0D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A21F91F-1DC3-4908-B966-1CB4DD16BCD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EF4009-4F0A-4E24-B8DD-1AF25D60AA3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" name="화살표: 오른쪽 15">
              <a:hlinkClick r:id="" action="ppaction://noaction"/>
              <a:extLst>
                <a:ext uri="{FF2B5EF4-FFF2-40B4-BE49-F238E27FC236}">
                  <a16:creationId xmlns:a16="http://schemas.microsoft.com/office/drawing/2014/main" id="{1CB51EAB-7C62-4CB0-98D3-6CB1BA97D092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678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/Environ/VMware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 err="1"/>
              <a:t>VMware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6" name="화살표: 오른쪽 5">
            <a:hlinkClick r:id="" action="ppaction://noaction"/>
            <a:extLst>
              <a:ext uri="{FF2B5EF4-FFF2-40B4-BE49-F238E27FC236}">
                <a16:creationId xmlns:a16="http://schemas.microsoft.com/office/drawing/2014/main" id="{4FC50651-2C6F-4788-A633-D599E0DF15A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56810-6881-42B6-805F-00802E79A2AB}"/>
              </a:ext>
            </a:extLst>
          </p:cNvPr>
          <p:cNvSpPr txBox="1">
            <a:spLocks/>
          </p:cNvSpPr>
          <p:nvPr/>
        </p:nvSpPr>
        <p:spPr>
          <a:xfrm>
            <a:off x="392122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ko-KR" sz="1000" dirty="0">
                <a:hlinkClick r:id="rId2"/>
              </a:rPr>
              <a:t>VMware </a:t>
            </a:r>
            <a:r>
              <a:rPr lang="ko-KR" altLang="en-US" sz="1000" dirty="0">
                <a:hlinkClick r:id="rId2"/>
              </a:rPr>
              <a:t>다운로드 </a:t>
            </a:r>
            <a:r>
              <a:rPr lang="ko-KR" altLang="en-US" sz="1000" dirty="0"/>
              <a:t>  접속</a:t>
            </a:r>
            <a:r>
              <a:rPr lang="en-US" altLang="ko-KR" sz="1000" dirty="0"/>
              <a:t>, 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위 이미지 클릭하여 다운로드 진행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다운로드 받은 </a:t>
            </a:r>
            <a:r>
              <a:rPr lang="en-US" altLang="ko-KR" sz="1000" dirty="0"/>
              <a:t>VMware-player-16.1.0-17198959.exe </a:t>
            </a:r>
            <a:r>
              <a:rPr lang="ko-KR" altLang="en-US" sz="1000" dirty="0"/>
              <a:t>파일 실행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6A471-4799-492F-A15C-86BFC0061B2C}"/>
              </a:ext>
            </a:extLst>
          </p:cNvPr>
          <p:cNvSpPr txBox="1">
            <a:spLocks/>
          </p:cNvSpPr>
          <p:nvPr/>
        </p:nvSpPr>
        <p:spPr>
          <a:xfrm>
            <a:off x="6183085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ko-KR" altLang="en-US" sz="1000" dirty="0"/>
              <a:t>설치 진행</a:t>
            </a:r>
            <a:r>
              <a:rPr lang="en-US" altLang="ko-KR" sz="1000" dirty="0"/>
              <a:t>!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Next -&gt;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동의 체크 후 </a:t>
            </a:r>
            <a:r>
              <a:rPr lang="en-US" altLang="ko-KR" sz="1000" dirty="0"/>
              <a:t>Next -&gt;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add</a:t>
            </a:r>
            <a:r>
              <a:rPr lang="ko-KR" altLang="en-US" sz="1000" dirty="0"/>
              <a:t> </a:t>
            </a:r>
            <a:r>
              <a:rPr lang="en-US" altLang="ko-KR" sz="1000" dirty="0"/>
              <a:t>VMware</a:t>
            </a:r>
            <a:r>
              <a:rPr lang="ko-KR" altLang="en-US" sz="1000" dirty="0"/>
              <a:t> </a:t>
            </a:r>
            <a:r>
              <a:rPr lang="en-US" altLang="ko-KR" sz="1000" dirty="0"/>
              <a:t>Workstation</a:t>
            </a:r>
            <a:r>
              <a:rPr lang="ko-KR" altLang="en-US" sz="1000" dirty="0"/>
              <a:t> </a:t>
            </a:r>
            <a:r>
              <a:rPr lang="en-US" altLang="ko-KR" sz="1000" dirty="0"/>
              <a:t>~</a:t>
            </a:r>
            <a:r>
              <a:rPr lang="ko-KR" altLang="en-US" sz="1000" dirty="0"/>
              <a:t> </a:t>
            </a:r>
            <a:r>
              <a:rPr lang="en-US" altLang="ko-KR" sz="1000" dirty="0"/>
              <a:t>system PATH </a:t>
            </a:r>
            <a:r>
              <a:rPr lang="ko-KR" altLang="en-US" sz="1000" dirty="0"/>
              <a:t>체크 후 </a:t>
            </a:r>
            <a:r>
              <a:rPr lang="en-US" altLang="ko-KR" sz="1000" dirty="0"/>
              <a:t>Next -&gt;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Next-&gt;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Next-&gt; 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Install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4. </a:t>
            </a:r>
            <a:r>
              <a:rPr lang="ko-KR" altLang="en-US" sz="1000" dirty="0"/>
              <a:t>임의의 </a:t>
            </a:r>
            <a:r>
              <a:rPr lang="en-US" altLang="ko-KR" sz="1000" dirty="0"/>
              <a:t>ISO </a:t>
            </a:r>
            <a:r>
              <a:rPr lang="ko-KR" altLang="en-US" sz="1000" dirty="0"/>
              <a:t>를 다운받아 실행 시켜본다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rgbClr val="FF0000"/>
                </a:solidFill>
              </a:rPr>
              <a:t> Ctrl + Alt </a:t>
            </a:r>
            <a:r>
              <a:rPr lang="ko-KR" altLang="en-US" sz="1000" dirty="0"/>
              <a:t>를 누르면 </a:t>
            </a:r>
            <a:r>
              <a:rPr lang="en-US" altLang="ko-KR" sz="1000" dirty="0"/>
              <a:t>VMware </a:t>
            </a:r>
            <a:r>
              <a:rPr lang="ko-KR" altLang="en-US" sz="1000" dirty="0"/>
              <a:t>에서 마우스 포인터가 빠져나올 수 있다</a:t>
            </a:r>
            <a:r>
              <a:rPr lang="en-US" altLang="ko-KR" sz="1000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FE2EDA8-D8B8-4978-A34B-FB3E864741B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4ED62BE-78F1-42F1-877D-81A91F71D7C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7B1C2B-0210-4299-9D18-81E4FAD9888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0" name="화살표: 오른쪽 19">
              <a:hlinkClick r:id="" action="ppaction://noaction"/>
              <a:extLst>
                <a:ext uri="{FF2B5EF4-FFF2-40B4-BE49-F238E27FC236}">
                  <a16:creationId xmlns:a16="http://schemas.microsoft.com/office/drawing/2014/main" id="{72BC4D30-220C-4E9E-937D-E15AAE54B93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04AC59B-8B20-47D5-9B24-622B1C571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22" y="2195878"/>
            <a:ext cx="5466512" cy="618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E16AD6-B9E6-41E1-A00A-83C95CCA5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999" y="3858895"/>
            <a:ext cx="2950750" cy="2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13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4) </a:t>
            </a:r>
            <a:r>
              <a:rPr lang="ko-KR" altLang="en-US" sz="1000" dirty="0"/>
              <a:t>확인을 </a:t>
            </a:r>
            <a:r>
              <a:rPr lang="ko-KR" altLang="en-US" sz="1000"/>
              <a:t>위해 </a:t>
            </a:r>
            <a:r>
              <a:rPr lang="en-US" altLang="ko-KR" sz="1000"/>
              <a:t>test </a:t>
            </a:r>
            <a:r>
              <a:rPr lang="ko-KR" altLang="en-US" sz="1000" dirty="0"/>
              <a:t>계정으로 변경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err="1"/>
              <a:t>su</a:t>
            </a:r>
            <a:r>
              <a:rPr lang="en-US" altLang="ko-KR" sz="1000"/>
              <a:t> test 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5) </a:t>
            </a:r>
            <a:r>
              <a:rPr lang="ko-KR" altLang="en-US" sz="1000" dirty="0"/>
              <a:t>스택 버퍼 </a:t>
            </a:r>
            <a:r>
              <a:rPr lang="ko-KR" altLang="en-US" sz="1000" dirty="0" err="1"/>
              <a:t>오버플로우</a:t>
            </a:r>
            <a:r>
              <a:rPr lang="ko-KR" altLang="en-US" sz="1000" dirty="0"/>
              <a:t> 취약점 이용 공격 수행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</a:t>
            </a:r>
            <a:r>
              <a:rPr lang="en-US" altLang="ko-KR" sz="1000"/>
              <a:t>/sec</a:t>
            </a:r>
            <a:r>
              <a:rPr lang="en-US" altLang="ko-KR" sz="1000" dirty="0"/>
              <a:t>/bof64 $(python -c 'print "A"*24+"\x35\x06\x40")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/>
              <a:t>※ /etc</a:t>
            </a:r>
            <a:r>
              <a:rPr lang="en-US" altLang="ko-KR" sz="1000" dirty="0"/>
              <a:t>/shadow </a:t>
            </a:r>
            <a:r>
              <a:rPr lang="ko-KR" altLang="en-US" sz="1000" dirty="0"/>
              <a:t>파일 내용 출력이 되지 않음을 확인</a:t>
            </a:r>
            <a:endParaRPr lang="en-US" altLang="ko-KR" sz="1000" dirty="0"/>
          </a:p>
        </p:txBody>
      </p:sp>
      <p:pic>
        <p:nvPicPr>
          <p:cNvPr id="7" name="Picture 82">
            <a:extLst>
              <a:ext uri="{FF2B5EF4-FFF2-40B4-BE49-F238E27FC236}">
                <a16:creationId xmlns:a16="http://schemas.microsoft.com/office/drawing/2014/main" id="{4B975456-1230-4EEF-9616-8DA77ABFA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86" y="1296225"/>
            <a:ext cx="4907534" cy="180733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1DB69B-C4ED-4FDF-8DE0-E8E414C60830}"/>
              </a:ext>
            </a:extLst>
          </p:cNvPr>
          <p:cNvSpPr txBox="1">
            <a:spLocks/>
          </p:cNvSpPr>
          <p:nvPr/>
        </p:nvSpPr>
        <p:spPr>
          <a:xfrm>
            <a:off x="6183086" y="368998"/>
            <a:ext cx="5616792" cy="612000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ko-KR" altLang="en-US" sz="1000" dirty="0"/>
              <a:t>루트 계정으로 복귀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$ exit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</a:t>
            </a:r>
            <a:r>
              <a:rPr lang="en-US" altLang="ko-KR" sz="1000"/>
              <a:t>) check </a:t>
            </a:r>
            <a:r>
              <a:rPr lang="ko-KR" altLang="en-US" sz="1000" dirty="0"/>
              <a:t>입력 및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check</a:t>
            </a:r>
            <a:endParaRPr lang="ko-KR" altLang="en-US" sz="1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A08284D-650F-4B1A-A1F3-5EDBF3FD238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226DAED-DF29-4C7C-9638-4E9BB63E060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DEA2D6-0F3A-4B8B-AD25-4708E3D64A9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화살표: 오른쪽 11">
              <a:hlinkClick r:id="" action="ppaction://noaction"/>
              <a:extLst>
                <a:ext uri="{FF2B5EF4-FFF2-40B4-BE49-F238E27FC236}">
                  <a16:creationId xmlns:a16="http://schemas.microsoft.com/office/drawing/2014/main" id="{C5547EF7-E9FE-4EA6-BF78-076A8734565A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215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/Theory/T18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gdb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사용법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183A7CE2-82B6-4927-9876-5F31E4C6A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21" y="1856821"/>
            <a:ext cx="5364243" cy="400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AC0586F6-8ECF-4283-A457-03F47D6EE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608" y="1856821"/>
            <a:ext cx="5726611" cy="427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19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/Theory/T18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gdb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사용법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0AA773C-14EF-4A37-BBC0-6F886F26F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21" y="1921912"/>
            <a:ext cx="5285154" cy="394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AF4890CE-C619-4B37-BCE4-BE23F2D35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527" y="1921912"/>
            <a:ext cx="5517933" cy="411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57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/Theory/T18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gdb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사용법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06A785F-3827-4F15-8E20-629BE1C1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95" y="1690688"/>
            <a:ext cx="5321187" cy="396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4B8CDBE8-9EEE-46C3-9DA3-704751E93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019" y="1676655"/>
            <a:ext cx="5769213" cy="430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13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/Theory/T18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gdb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사용법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F7B2141-F865-4F5C-9BD5-31D15E870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86" y="1676655"/>
            <a:ext cx="5515876" cy="411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CE2D9F07-11BD-46B8-B88E-7E252BF7A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197" y="1676655"/>
            <a:ext cx="5712734" cy="426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73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/Theory/T18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gdb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사용법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98F93CF-81E5-494D-8043-F353848B1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1666304"/>
            <a:ext cx="5726611" cy="427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42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/Theory/T19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어셈블리어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&amp;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메모리 구조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38C2BF-E737-4CF1-9271-B620FB4F62E8}"/>
              </a:ext>
            </a:extLst>
          </p:cNvPr>
          <p:cNvGrpSpPr/>
          <p:nvPr/>
        </p:nvGrpSpPr>
        <p:grpSpPr>
          <a:xfrm>
            <a:off x="838199" y="1921912"/>
            <a:ext cx="5109376" cy="1485791"/>
            <a:chOff x="1196835" y="1885839"/>
            <a:chExt cx="3919993" cy="4634455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80E4D0E-B0D4-4619-B7C3-E19AF3D0CE1B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8F76FC-A020-45B8-8C27-58D8CFE89112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634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cd</a:t>
              </a:r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/ 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mkdir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/ ]# cd 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test ]# touch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test_code.c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test ]# vi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test_code.c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16C0D68-184D-4013-BBB5-35AD80683AED}"/>
              </a:ext>
            </a:extLst>
          </p:cNvPr>
          <p:cNvGrpSpPr/>
          <p:nvPr/>
        </p:nvGrpSpPr>
        <p:grpSpPr>
          <a:xfrm>
            <a:off x="6244427" y="1921912"/>
            <a:ext cx="5109376" cy="3144707"/>
            <a:chOff x="1196835" y="1885839"/>
            <a:chExt cx="3919993" cy="618733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2D3B273-6C48-4667-8109-771C5D2CC3B8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8238E7-2E67-427E-8C5D-087E95A28A50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6187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test 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gcc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–o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test_code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test_code.c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test 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>
                  <a:solidFill>
                    <a:srgbClr val="00B050"/>
                  </a:solidFill>
                </a:rPr>
                <a:t>test_code</a:t>
              </a:r>
              <a:r>
                <a:rPr lang="en-US" altLang="ko-KR" sz="1100" dirty="0">
                  <a:solidFill>
                    <a:srgbClr val="00B050"/>
                  </a:solidFill>
                </a:rPr>
                <a:t>  </a:t>
              </a:r>
              <a:r>
                <a:rPr lang="en-US" altLang="ko-KR" sz="1100" dirty="0" err="1"/>
                <a:t>test_code.c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test ]# ./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test_code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12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123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0x11dc010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test 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gdb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./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test_code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…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(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gdb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) set disassembly-flavor intel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(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gdb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)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disas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main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6B78BE11-CD1A-4935-943F-FE3C672F9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0" b="32424"/>
          <a:stretch/>
        </p:blipFill>
        <p:spPr>
          <a:xfrm>
            <a:off x="6244427" y="5229340"/>
            <a:ext cx="5403978" cy="106721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9B010F1-3A2A-4AC1-9E0A-DD6FC1CD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684" y="3338497"/>
            <a:ext cx="3216212" cy="295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6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7FFCE75E-B13B-4D5F-9953-EF24EBE09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63" y="4398042"/>
            <a:ext cx="3407245" cy="21154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/Theory/T19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어셈블리어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&amp;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메모리 구조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DE2E4275-ED97-4E73-8D3F-3A6E04DCD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687" y="1838265"/>
            <a:ext cx="3914775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FBBBF2EF-017B-4F30-B3BF-CC90D53C5E31}"/>
              </a:ext>
            </a:extLst>
          </p:cNvPr>
          <p:cNvSpPr/>
          <p:nvPr/>
        </p:nvSpPr>
        <p:spPr>
          <a:xfrm>
            <a:off x="2826386" y="3788318"/>
            <a:ext cx="156341" cy="596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5CED58A-1EC0-436F-9D11-37DDFA71CE16}"/>
              </a:ext>
            </a:extLst>
          </p:cNvPr>
          <p:cNvSpPr/>
          <p:nvPr/>
        </p:nvSpPr>
        <p:spPr>
          <a:xfrm rot="12550818">
            <a:off x="4676782" y="2616803"/>
            <a:ext cx="196666" cy="2060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6E4B1-61FA-431E-AD92-BC4F511F96B2}"/>
              </a:ext>
            </a:extLst>
          </p:cNvPr>
          <p:cNvSpPr txBox="1"/>
          <p:nvPr/>
        </p:nvSpPr>
        <p:spPr>
          <a:xfrm>
            <a:off x="1373785" y="3878537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gcc</a:t>
            </a:r>
            <a:r>
              <a:rPr lang="en-US" altLang="ko-KR" dirty="0"/>
              <a:t> compile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978D9-A765-43CD-9E1E-5975625C5A45}"/>
              </a:ext>
            </a:extLst>
          </p:cNvPr>
          <p:cNvSpPr txBox="1"/>
          <p:nvPr/>
        </p:nvSpPr>
        <p:spPr>
          <a:xfrm>
            <a:off x="9536329" y="5603705"/>
            <a:ext cx="7354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b[20]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DB40FA0-7C7E-403F-BBB6-EC1D45CC8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948" y="1780907"/>
            <a:ext cx="2078766" cy="191190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B477217-15EE-4902-869D-049CBACCAE54}"/>
              </a:ext>
            </a:extLst>
          </p:cNvPr>
          <p:cNvSpPr txBox="1"/>
          <p:nvPr/>
        </p:nvSpPr>
        <p:spPr>
          <a:xfrm>
            <a:off x="9536329" y="4070060"/>
            <a:ext cx="7354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413065-392F-4C07-8928-092718753163}"/>
              </a:ext>
            </a:extLst>
          </p:cNvPr>
          <p:cNvSpPr txBox="1"/>
          <p:nvPr/>
        </p:nvSpPr>
        <p:spPr>
          <a:xfrm>
            <a:off x="9536329" y="3277864"/>
            <a:ext cx="7354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87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1454</Words>
  <Application>Microsoft Office PowerPoint</Application>
  <PresentationFormat>와이드스크린</PresentationFormat>
  <Paragraphs>392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</vt:lpstr>
      <vt:lpstr>맑은 고딕</vt:lpstr>
      <vt:lpstr>함초롬바탕</vt:lpstr>
      <vt:lpstr>Arial</vt:lpstr>
      <vt:lpstr>Office 테마</vt:lpstr>
      <vt:lpstr>정보보호</vt:lpstr>
      <vt:lpstr>/Environ/VMware   VMware 설치</vt:lpstr>
      <vt:lpstr>/Theory/T18   gdb 사용법</vt:lpstr>
      <vt:lpstr>/Theory/T18   gdb 사용법</vt:lpstr>
      <vt:lpstr>/Theory/T18   gdb 사용법</vt:lpstr>
      <vt:lpstr>/Theory/T18   gdb 사용법</vt:lpstr>
      <vt:lpstr>/Theory/T18   gdb 사용법</vt:lpstr>
      <vt:lpstr>/Theory/T19   어셈블리어 &amp; 메모리 구조</vt:lpstr>
      <vt:lpstr>/Theory/T19   어셈블리어 &amp; 메모리 구조</vt:lpstr>
      <vt:lpstr>/Theory/T19   어셈블리어 – 범용 레지스터</vt:lpstr>
      <vt:lpstr>/Theory/T19   어셈블리어 – 범용 레지스터</vt:lpstr>
      <vt:lpstr>/Theory/T19   어셈블리어 – 범용 레지스터</vt:lpstr>
      <vt:lpstr>/Training/Unit/Sys/8  8. Buffer Overflow 공격 및 방어</vt:lpstr>
      <vt:lpstr>/Training/Unit/Sys/8  8. Buffer Overflow 공격 및 방어</vt:lpstr>
      <vt:lpstr>PowerPoint 프레젠테이션</vt:lpstr>
      <vt:lpstr>PowerPoint 프레젠테이션</vt:lpstr>
      <vt:lpstr>PowerPoint 프레젠테이션</vt:lpstr>
      <vt:lpstr>/Training/Unit/Sys/8  8. Buffer Overflow 공격 및 방어 -대응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arizona95</dc:creator>
  <cp:lastModifiedBy>arizona95</cp:lastModifiedBy>
  <cp:revision>3</cp:revision>
  <dcterms:created xsi:type="dcterms:W3CDTF">2021-05-01T05:59:10Z</dcterms:created>
  <dcterms:modified xsi:type="dcterms:W3CDTF">2021-05-02T23:47:43Z</dcterms:modified>
</cp:coreProperties>
</file>