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20" r:id="rId3"/>
    <p:sldId id="621" r:id="rId4"/>
    <p:sldId id="623" r:id="rId5"/>
    <p:sldId id="625" r:id="rId6"/>
    <p:sldId id="622" r:id="rId7"/>
    <p:sldId id="627" r:id="rId8"/>
    <p:sldId id="626" r:id="rId9"/>
    <p:sldId id="624" r:id="rId10"/>
    <p:sldId id="299" r:id="rId11"/>
    <p:sldId id="300" r:id="rId12"/>
    <p:sldId id="358" r:id="rId13"/>
    <p:sldId id="359" r:id="rId14"/>
    <p:sldId id="360" r:id="rId15"/>
    <p:sldId id="5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A0517-3DD4-470F-9E2A-D3A124C6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642B3-1320-4C67-91BD-DB1EB05A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3500B-D571-47BB-A552-1C1B9941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7089A-FF1A-4E95-B61D-A52BCB69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6F10-A828-4465-ABF7-16904A98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10B1-6265-4604-AC1D-5228EF37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85B46-5DB5-4DF5-B59B-2B9F5010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83E49-E95A-4E5F-B5AD-37A726E0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CCB89-C446-47CC-BD34-35D4769E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9DA05-2506-4FB2-9D2E-7E164D2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36129-4FFE-4250-9242-D459661E0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6FA38-DE37-47DD-B67E-A9773D44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6AA7E-84D4-42D6-9CE2-4E00FBF5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5B532-1709-4230-94FD-CA0EA793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0F8C9-DB9B-4F14-8791-7EF2C5F6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56C5-2574-4A99-B901-9BBDACA1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D1986-1CAC-4D3F-BA7B-B552F75E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6AEB-7B6C-4028-B8F9-F743519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80504-971A-4E8E-803E-9F44E34F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E419-8AFC-4C69-8363-0FD8137C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54D1-388D-4EC5-9A39-F87A2C4D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16EF2-9ED6-4E62-B6AE-91958A1D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06049-5357-4AB8-ABE8-B69356E4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845F-0E51-4588-A2E1-FC174317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D8FA0-5409-4A6A-AA77-23B4572E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143AF-A5BB-438F-BDAE-93D52CC4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91E4D-605D-4D27-BEA7-2D4C0FE18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14F80-4441-453D-9394-F84A2748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8B6C6-23D4-44BF-B881-6D35A791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280CB-AC8C-4B44-899B-6343CE4C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8259C-E6B0-44E3-9AE3-68C9E424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1E34-5C84-43AB-8984-67688509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3E93F-33BB-46E6-9CED-EA26C0F7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E5E2E-933C-4F27-BD9D-D2DD98D8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89B01D-B303-48E5-8E8C-EFACE599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F21E8-A2C7-4246-9BE3-5F6B98AF9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7F52F-5A49-4F38-8501-FEA2A76E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72BC8-B8C3-49A8-AFD5-23D4568F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A111E2-7AF0-4F63-A212-61BD374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AA2C-4645-4C28-90EE-90A240AF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BF7C03-4BEB-4352-BAEA-67395AE3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B1878-2C83-4CBA-AE85-11EFC32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A6091-6BFD-42A8-8344-8E82B917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5EA5BD-5F06-421B-8521-7FC31618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DB16B-7ABF-4AB3-8A81-2A0ADE0F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CD4A4-0E94-4E7C-901E-C8D5FE1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93AE-09B5-4C57-B249-25FA8153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E828E-0FE8-4697-BD42-0007B1B9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5245D-DA45-4319-8D23-EEB7C966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EC2D6-6758-4FF0-BF01-F583856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F5E87-98E1-4DEE-93DA-429E28EE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40C58-1034-4209-B947-8570DC12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C7244-99CF-4652-B973-2A4F8BB3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8FC64-8859-4F1F-9B7F-DE8858E4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5D5DD-99F0-489A-9418-2F046F27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0073E-43A9-4357-B6A9-B6EC4048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B79E6-3CBD-4E28-AA38-98CAB0C2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B66AC-BF2F-41DA-A0D3-F100AB21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124326-6754-447B-B9AA-6D00A7C1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10E00-B0CF-42DD-AA3A-426E488C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7BFBA-67F6-4A24-B3FE-9F2C429A2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5A0D-1535-4B0E-A12D-BD679C9ADFCA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D5A2F-5122-4D9B-945E-7C1330BB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5BADF-68B5-4D8C-A8F0-2E69D278D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87CE-3631-4896-9609-AD828DE90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Content/ItCS/calendar.php-108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BEED-80BF-4117-AD6F-7E73E92E4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AD239-295E-46D9-98F2-F9B2282C9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94372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/Training/Unit/Sys/4</a:t>
            </a:r>
            <a:br>
              <a:rPr lang="en-US" altLang="ko-KR" dirty="0"/>
            </a:br>
            <a:r>
              <a:rPr lang="en-US" altLang="ko-KR" dirty="0"/>
              <a:t> 4.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원격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해당 계정의 접속을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저장 시작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-c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패킷 보기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 사용자 목록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_list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4)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원격 접속을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45B3D-2CB8-453B-8D79-65C1065A79D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18C406-B480-452C-B3B9-2E255F46DA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C9462-9415-46AA-A63D-09128298265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E90C56FA-1520-44BB-864E-6B7C29FF30D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7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0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200</a:t>
            </a:r>
            <a:r>
              <a:rPr lang="ko-KR" altLang="en-US" sz="1000" dirty="0"/>
              <a:t>개의 패킷 캡처 및 저장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-c 200 –</a:t>
            </a:r>
            <a:r>
              <a:rPr lang="en-US" altLang="ko-KR" sz="1000"/>
              <a:t>w packet</a:t>
            </a:r>
            <a:r>
              <a:rPr lang="en-US" altLang="ko-KR" sz="1000" dirty="0"/>
              <a:t>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2) </a:t>
            </a:r>
            <a:r>
              <a:rPr lang="ko-KR" altLang="en-US" sz="1000" dirty="0"/>
              <a:t>저장된 패킷 검토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</a:t>
            </a:r>
            <a:r>
              <a:rPr lang="en-US" altLang="ko-KR" sz="1000"/>
              <a:t>r packet</a:t>
            </a:r>
            <a:r>
              <a:rPr lang="en-US" altLang="ko-KR" sz="1000" dirty="0"/>
              <a:t>.txt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navy123 (</a:t>
            </a:r>
            <a:r>
              <a:rPr lang="ko-KR" altLang="en-US" sz="1000" dirty="0"/>
              <a:t>비밀번호 </a:t>
            </a:r>
            <a:r>
              <a:rPr lang="en-US" altLang="ko-KR" sz="1000"/>
              <a:t>: qwer1031</a:t>
            </a:r>
            <a:r>
              <a:rPr lang="en-US" altLang="ko-KR" sz="1000" dirty="0"/>
              <a:t>) </a:t>
            </a:r>
            <a:r>
              <a:rPr lang="ko-KR" altLang="en-US" sz="1000" dirty="0"/>
              <a:t>사용자가 </a:t>
            </a:r>
            <a:r>
              <a:rPr lang="en-US" altLang="ko-KR" sz="1000" dirty="0"/>
              <a:t>FTP</a:t>
            </a:r>
            <a:r>
              <a:rPr lang="ko-KR" altLang="en-US" sz="1000" dirty="0"/>
              <a:t>에 접속했음을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차단 사용자 목록에 해당 계정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9"/>
            <a:ext cx="5616792" cy="505208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  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vsftpd</a:t>
            </a:r>
            <a:r>
              <a:rPr lang="en-US" altLang="ko-KR" sz="1000"/>
              <a:t>/user</a:t>
            </a:r>
            <a:r>
              <a:rPr lang="en-US" altLang="ko-KR" sz="1000" dirty="0" err="1"/>
              <a:t>_list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맨 마지막에 ‘</a:t>
            </a:r>
            <a:r>
              <a:rPr lang="en-US" altLang="ko-KR" sz="1000" dirty="0"/>
              <a:t>navy123’ </a:t>
            </a:r>
            <a:r>
              <a:rPr lang="ko-KR" altLang="en-US" sz="1000" dirty="0"/>
              <a:t>입력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service </a:t>
            </a:r>
            <a:r>
              <a:rPr lang="en-US" altLang="ko-KR" sz="1000" err="1"/>
              <a:t>vsftpd</a:t>
            </a:r>
            <a:r>
              <a:rPr lang="en-US" altLang="ko-KR" sz="1000"/>
              <a:t> restart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다시 패킷을 캡처하면 </a:t>
            </a:r>
            <a:r>
              <a:rPr lang="en-US" altLang="ko-KR" sz="1000" dirty="0"/>
              <a:t>navy123 </a:t>
            </a:r>
            <a:r>
              <a:rPr lang="ko-KR" altLang="en-US" sz="1000" dirty="0"/>
              <a:t>사용자의 </a:t>
            </a:r>
            <a:r>
              <a:rPr lang="en-US" altLang="ko-KR" sz="1000" dirty="0"/>
              <a:t>FTP </a:t>
            </a:r>
            <a:r>
              <a:rPr lang="ko-KR" altLang="en-US" sz="1000" dirty="0"/>
              <a:t>접근이 거부됨을 확인할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Picture 34">
            <a:extLst>
              <a:ext uri="{FF2B5EF4-FFF2-40B4-BE49-F238E27FC236}">
                <a16:creationId xmlns:a16="http://schemas.microsoft.com/office/drawing/2014/main" id="{C3E184BD-4519-40CB-8627-41235BA5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" t="80601" r="19333" b="2136"/>
          <a:stretch>
            <a:fillRect/>
          </a:stretch>
        </p:blipFill>
        <p:spPr>
          <a:xfrm>
            <a:off x="570593" y="920963"/>
            <a:ext cx="4300093" cy="60210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847C6A-0C4E-40C3-B79F-B635824B71D1}"/>
              </a:ext>
            </a:extLst>
          </p:cNvPr>
          <p:cNvGraphicFramePr>
            <a:graphicFrameLocks noGrp="1"/>
          </p:cNvGraphicFramePr>
          <p:nvPr/>
        </p:nvGraphicFramePr>
        <p:xfrm>
          <a:off x="570593" y="1658568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14915203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tshark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2671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캡처할 패킷들의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캡처한 패킷들을 저장할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 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패킷들이 저장된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79775"/>
                  </a:ext>
                </a:extLst>
              </a:tr>
            </a:tbl>
          </a:graphicData>
        </a:graphic>
      </p:graphicFrame>
      <p:pic>
        <p:nvPicPr>
          <p:cNvPr id="10" name="Picture 36">
            <a:extLst>
              <a:ext uri="{FF2B5EF4-FFF2-40B4-BE49-F238E27FC236}">
                <a16:creationId xmlns:a16="http://schemas.microsoft.com/office/drawing/2014/main" id="{0B2D52D7-8B2A-431B-90DB-7A08F5C32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3784" r="1234" b="4042"/>
          <a:stretch/>
        </p:blipFill>
        <p:spPr>
          <a:xfrm>
            <a:off x="570022" y="3277627"/>
            <a:ext cx="4841422" cy="25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8">
            <a:extLst>
              <a:ext uri="{FF2B5EF4-FFF2-40B4-BE49-F238E27FC236}">
                <a16:creationId xmlns:a16="http://schemas.microsoft.com/office/drawing/2014/main" id="{5EEEF75B-AA02-45F9-9FA8-FEEA82375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294" b="14213"/>
          <a:stretch/>
        </p:blipFill>
        <p:spPr>
          <a:xfrm>
            <a:off x="6281892" y="855949"/>
            <a:ext cx="5033807" cy="22476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E24A63-6A2A-4567-9AEC-153B392CE67B}"/>
              </a:ext>
            </a:extLst>
          </p:cNvPr>
          <p:cNvGraphicFramePr>
            <a:graphicFrameLocks noGrp="1"/>
          </p:cNvGraphicFramePr>
          <p:nvPr/>
        </p:nvGraphicFramePr>
        <p:xfrm>
          <a:off x="6281892" y="3212200"/>
          <a:ext cx="4932807" cy="73634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277954937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77403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vsftpd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설정에 따라 접속 허용 목록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(white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접근 거부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(black list)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지정할 수 있음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1958"/>
                  </a:ext>
                </a:extLst>
              </a:tr>
            </a:tbl>
          </a:graphicData>
        </a:graphic>
      </p:graphicFrame>
      <p:pic>
        <p:nvPicPr>
          <p:cNvPr id="14" name="Picture 40">
            <a:extLst>
              <a:ext uri="{FF2B5EF4-FFF2-40B4-BE49-F238E27FC236}">
                <a16:creationId xmlns:a16="http://schemas.microsoft.com/office/drawing/2014/main" id="{EC205F13-DB4D-47D5-980E-E30E800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92" y="4506414"/>
            <a:ext cx="5005578" cy="5645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16F562-66DB-47A3-ABB9-C161B92AF74F}"/>
              </a:ext>
            </a:extLst>
          </p:cNvPr>
          <p:cNvSpPr txBox="1">
            <a:spLocks/>
          </p:cNvSpPr>
          <p:nvPr/>
        </p:nvSpPr>
        <p:spPr>
          <a:xfrm>
            <a:off x="6183086" y="5529725"/>
            <a:ext cx="5616792" cy="9592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F64BA6-C2B2-4A18-BB87-B49CD588434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4A2051-289E-4A23-AE45-C548601B603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1D386-6256-4413-A7D6-79612E117A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650BC3A8-2AC6-4D71-9591-46303462FC9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02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/Net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NIS(+) </a:t>
            </a:r>
            <a:r>
              <a:rPr lang="ko-KR" altLang="en-US" dirty="0"/>
              <a:t>서비스 제한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NIS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(Network Information Service)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ypserv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불리는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RPC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서비스로서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portmap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다른 관련 서비스들과 함께 사용되어 동일한 도메인에 위치한 컴퓨터에 사용자명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암호와 다른 기밀 정보를 배포하는 기능을 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/etc/ypserv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securenets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공백으로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비어있거나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파일이 존재하지 않는 경우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NIS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네트워크를 청취하기 때문에 보안에 취약합니다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ypserv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10.10.1.0~127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범위안의 네트워크에서만 수용 할 수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/etc/ypserv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securenets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ypserv.securenets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수정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ypserv.securenets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공백으로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비어있거나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파일이 존재하지 않는 경우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NIS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네트워크를 청취한다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ypserv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적절한 네트워크에서 들어오는 요청만 응답하도록 넷마스크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쌍을 입력해줘야 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3)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NIS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NIS, NIS+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 Linux / 10.10.1.166)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6.5 / 10.10.1.133)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17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10.10.1.166(NIS Server) </a:t>
            </a:r>
            <a:r>
              <a:rPr lang="ko-KR" altLang="en-US" sz="1000" dirty="0"/>
              <a:t>접속 </a:t>
            </a:r>
            <a:r>
              <a:rPr lang="en-US" altLang="ko-KR" sz="1000" dirty="0"/>
              <a:t>(PW : </a:t>
            </a:r>
            <a:r>
              <a:rPr lang="en-US" altLang="ko-KR" sz="1000" dirty="0" err="1"/>
              <a:t>toor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 root@10.10.1.166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2. </a:t>
            </a:r>
            <a:r>
              <a:rPr lang="ko-KR" altLang="en-US" sz="1000" dirty="0"/>
              <a:t>터미널을 하나 더 실행시켜서 </a:t>
            </a:r>
            <a:r>
              <a:rPr lang="en-US" altLang="ko-KR" sz="1000" dirty="0"/>
              <a:t>10.10.1.133(NIS Client) </a:t>
            </a:r>
            <a:r>
              <a:rPr lang="ko-KR" altLang="en-US" sz="1000" dirty="0"/>
              <a:t>접속 </a:t>
            </a:r>
            <a:r>
              <a:rPr lang="en-US" altLang="ko-KR" sz="1000" dirty="0"/>
              <a:t>(PW : root123)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 root@10.10.1.133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10.10.1.166(NIS Server)</a:t>
            </a:r>
            <a:r>
              <a:rPr lang="ko-KR" altLang="en-US" sz="1000" dirty="0"/>
              <a:t>에서 </a:t>
            </a:r>
            <a:r>
              <a:rPr lang="en-US" altLang="ko-KR" sz="1000" dirty="0"/>
              <a:t>nis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sudo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init.d</a:t>
            </a:r>
            <a:r>
              <a:rPr lang="en-US" altLang="ko-KR" sz="1000" dirty="0"/>
              <a:t>/nis restart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10.10.1.133(NIS Client)</a:t>
            </a:r>
            <a:r>
              <a:rPr lang="ko-KR" altLang="en-US" sz="1000" dirty="0"/>
              <a:t>에서 </a:t>
            </a:r>
            <a:r>
              <a:rPr lang="en-US" altLang="ko-KR" sz="1000" dirty="0"/>
              <a:t>nis</a:t>
            </a:r>
            <a:r>
              <a:rPr lang="ko-KR" altLang="en-US" sz="1000" dirty="0"/>
              <a:t>서버로 </a:t>
            </a:r>
            <a:r>
              <a:rPr lang="en-US" altLang="ko-KR" sz="1000" dirty="0" err="1"/>
              <a:t>ypbind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ypbind</a:t>
            </a:r>
            <a:r>
              <a:rPr lang="en-US" altLang="ko-KR" sz="1000" dirty="0"/>
              <a:t> start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NIS Client</a:t>
            </a:r>
            <a:r>
              <a:rPr lang="ko-KR" altLang="en-US" sz="1000" dirty="0"/>
              <a:t>에서 </a:t>
            </a:r>
            <a:r>
              <a:rPr lang="en-US" altLang="ko-KR" sz="1000" dirty="0"/>
              <a:t>telnet</a:t>
            </a:r>
            <a:r>
              <a:rPr lang="ko-KR" altLang="en-US" sz="1000" dirty="0"/>
              <a:t>서버를 이용하여 </a:t>
            </a:r>
            <a:r>
              <a:rPr lang="en-US" altLang="ko-KR" sz="1000" dirty="0"/>
              <a:t>localhost</a:t>
            </a:r>
            <a:r>
              <a:rPr lang="ko-KR" altLang="en-US" sz="1000" dirty="0"/>
              <a:t>로 접속 </a:t>
            </a:r>
            <a:r>
              <a:rPr lang="en-US" altLang="ko-KR" sz="1000" dirty="0"/>
              <a:t>(ID : </a:t>
            </a:r>
            <a:r>
              <a:rPr lang="en-US" altLang="ko-KR" sz="1000" dirty="0" err="1"/>
              <a:t>nistest</a:t>
            </a:r>
            <a:r>
              <a:rPr lang="en-US" altLang="ko-KR" sz="1000" dirty="0"/>
              <a:t> / PW : </a:t>
            </a:r>
            <a:r>
              <a:rPr lang="en-US" altLang="ko-KR" sz="1000" dirty="0" err="1"/>
              <a:t>nistest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telnet localhost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algn="ctr">
              <a:lnSpc>
                <a:spcPct val="140000"/>
              </a:lnSpc>
            </a:pPr>
            <a:endParaRPr lang="en-US" altLang="ko-KR" sz="1000" dirty="0"/>
          </a:p>
          <a:p>
            <a:pPr algn="ctr"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정상 접속 시 화면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5" name="Picture 221">
            <a:extLst>
              <a:ext uri="{FF2B5EF4-FFF2-40B4-BE49-F238E27FC236}">
                <a16:creationId xmlns:a16="http://schemas.microsoft.com/office/drawing/2014/main" id="{20171223-DF75-40D6-9C77-50F646767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2" b="2449"/>
          <a:stretch/>
        </p:blipFill>
        <p:spPr>
          <a:xfrm>
            <a:off x="500498" y="846887"/>
            <a:ext cx="5224441" cy="188041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1FBCD6-B0D9-421A-8D2E-A8B8D76DB13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3328414-DBDA-49F9-A5D7-74E77958BD6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051287-CBCD-40EF-BD73-D48A2AF80B9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2CEDEC88-11E7-4649-B968-6C6C9B186B6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">
            <a:extLst>
              <a:ext uri="{FF2B5EF4-FFF2-40B4-BE49-F238E27FC236}">
                <a16:creationId xmlns:a16="http://schemas.microsoft.com/office/drawing/2014/main" id="{AB45E8BE-7802-4A74-9563-75EA4B94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495234"/>
            <a:ext cx="5400040" cy="1431544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B70FC6C-80CA-4400-8F97-218A0725E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33" y="5694715"/>
            <a:ext cx="3985260" cy="3048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300E28FA-EB05-4E6C-A5CB-3677715E3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17" y="863071"/>
            <a:ext cx="5227320" cy="4572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F5BB7954-938B-4E6F-939C-3CDB7593B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34" y="2024391"/>
            <a:ext cx="3695700" cy="105918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61ECDCD0-D3D9-4D45-B8F9-987CCD709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745" y="3495234"/>
            <a:ext cx="5280660" cy="160782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17005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# make -C /var/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 (-C </a:t>
            </a:r>
            <a:r>
              <a:rPr lang="ko-KR" altLang="en-US" sz="1000" dirty="0"/>
              <a:t>옵션 대문자 사용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10.10.1.166(NIS Server)</a:t>
            </a:r>
            <a:r>
              <a:rPr lang="ko-KR" altLang="en-US" sz="1000" dirty="0"/>
              <a:t>에서 사용자 추가 등 설정한 내용이 변경되면 해당 정보를 </a:t>
            </a:r>
            <a:r>
              <a:rPr lang="ko-KR" altLang="en-US" sz="1000" dirty="0" err="1"/>
              <a:t>갱신시켜야</a:t>
            </a:r>
            <a:r>
              <a:rPr lang="ko-KR" altLang="en-US" sz="1000" dirty="0"/>
              <a:t> 한다</a:t>
            </a:r>
            <a:r>
              <a:rPr lang="en-US" altLang="ko-KR" sz="1000" dirty="0"/>
              <a:t>. (</a:t>
            </a:r>
            <a:r>
              <a:rPr lang="ko-KR" altLang="en-US" sz="1000" dirty="0"/>
              <a:t>현재 실습에서는 이 명령을 실행하지 않아도 실습 가능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10.10.1.133(NIS Client)</a:t>
            </a:r>
            <a:r>
              <a:rPr lang="ko-KR" altLang="en-US" sz="1000" dirty="0"/>
              <a:t>에서 </a:t>
            </a:r>
            <a:r>
              <a:rPr lang="en-US" altLang="ko-KR" sz="1000" dirty="0"/>
              <a:t>NIS</a:t>
            </a:r>
            <a:r>
              <a:rPr lang="ko-KR" altLang="en-US" sz="1000" dirty="0"/>
              <a:t>서버에 등록된 사용자들의 정보를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ypcat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passwd.byname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exit</a:t>
            </a:r>
            <a:r>
              <a:rPr lang="ko-KR" altLang="en-US" sz="1000" dirty="0"/>
              <a:t>를 이용하여 접속 종료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10.10.1.166(NIS Server)</a:t>
            </a:r>
            <a:r>
              <a:rPr lang="ko-KR" altLang="en-US" sz="1000" dirty="0"/>
              <a:t>에서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ypserv.securenets</a:t>
            </a:r>
            <a:r>
              <a:rPr lang="en-US" altLang="ko-KR" sz="1000" dirty="0"/>
              <a:t> </a:t>
            </a:r>
            <a:r>
              <a:rPr lang="ko-KR" altLang="en-US" sz="1000" dirty="0"/>
              <a:t>파일 수정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ypserv.securenets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ESC + :</a:t>
            </a:r>
            <a:r>
              <a:rPr lang="en-US" altLang="ko-KR" sz="1000" dirty="0" err="1"/>
              <a:t>wq</a:t>
            </a:r>
            <a:r>
              <a:rPr lang="en-US" altLang="ko-KR" sz="1000" dirty="0"/>
              <a:t>!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10.10.1.0~127 </a:t>
            </a:r>
            <a:r>
              <a:rPr lang="ko-KR" altLang="en-US" sz="1000" dirty="0"/>
              <a:t>의 </a:t>
            </a:r>
            <a:r>
              <a:rPr lang="en-US" altLang="ko-KR" sz="1000" dirty="0"/>
              <a:t>IP</a:t>
            </a:r>
            <a:r>
              <a:rPr lang="ko-KR" altLang="en-US" sz="1000" dirty="0"/>
              <a:t>만 접속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9).  NIS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sudo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init.d</a:t>
            </a:r>
            <a:r>
              <a:rPr lang="en-US" altLang="ko-KR" sz="1000" dirty="0"/>
              <a:t>/nis restart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* 재시작 하는 시간이 조금 걸릴 수 있음 </a:t>
            </a:r>
            <a:r>
              <a:rPr lang="en-US" altLang="ko-KR" sz="1000" dirty="0"/>
              <a:t>(</a:t>
            </a:r>
            <a:r>
              <a:rPr lang="ko-KR" altLang="en-US" sz="1000" dirty="0"/>
              <a:t>설정 변경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1">
            <a:extLst>
              <a:ext uri="{FF2B5EF4-FFF2-40B4-BE49-F238E27FC236}">
                <a16:creationId xmlns:a16="http://schemas.microsoft.com/office/drawing/2014/main" id="{2034BF7A-04D1-4A05-B3B2-CD7EC743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78" y="782074"/>
            <a:ext cx="3764280" cy="115062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BA540F49-CF32-4939-843B-D5C41E49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88" y="3288826"/>
            <a:ext cx="3733800" cy="92202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295F93A3-D5A2-4CE2-962E-BAC610003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98" y="5045122"/>
            <a:ext cx="2857500" cy="6096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D851D697-F5A5-4DA8-9A1D-C44B06106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464" y="1156636"/>
            <a:ext cx="5400040" cy="325640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4" name="Picture 19">
            <a:extLst>
              <a:ext uri="{FF2B5EF4-FFF2-40B4-BE49-F238E27FC236}">
                <a16:creationId xmlns:a16="http://schemas.microsoft.com/office/drawing/2014/main" id="{431372B4-2078-4C89-B461-FF005923D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424" y="5701364"/>
            <a:ext cx="4008120" cy="29718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1073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 startAt="10"/>
            </a:pPr>
            <a:r>
              <a:rPr lang="en-US" altLang="ko-KR" sz="1000" dirty="0"/>
              <a:t>10.10.1.133(NIS Client)</a:t>
            </a:r>
            <a:r>
              <a:rPr lang="ko-KR" altLang="en-US" sz="1000" dirty="0"/>
              <a:t>에서 </a:t>
            </a:r>
            <a:r>
              <a:rPr lang="en-US" altLang="ko-KR" sz="1000" dirty="0"/>
              <a:t>telnet </a:t>
            </a:r>
            <a:r>
              <a:rPr lang="ko-KR" altLang="en-US" sz="1000" dirty="0"/>
              <a:t>서버를 이용하여 </a:t>
            </a:r>
            <a:r>
              <a:rPr lang="en-US" altLang="ko-KR" sz="1000" dirty="0"/>
              <a:t>localhost</a:t>
            </a:r>
            <a:r>
              <a:rPr lang="ko-KR" altLang="en-US" sz="1000" dirty="0"/>
              <a:t>로 접속 </a:t>
            </a:r>
            <a:r>
              <a:rPr lang="en-US" altLang="ko-KR" sz="1000" dirty="0"/>
              <a:t>(ID : </a:t>
            </a:r>
            <a:r>
              <a:rPr lang="en-US" altLang="ko-KR" sz="1000" dirty="0" err="1"/>
              <a:t>nistest</a:t>
            </a:r>
            <a:r>
              <a:rPr lang="en-US" altLang="ko-KR" sz="1000" dirty="0"/>
              <a:t> / PW : </a:t>
            </a:r>
            <a:r>
              <a:rPr lang="en-US" altLang="ko-KR" sz="1000" dirty="0" err="1"/>
              <a:t>nistest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* 접속 시 연결이 되지 않는 것을 확인 할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빨간 네모박스로 체크되어 있는 부분이 정답 </a:t>
            </a:r>
            <a:r>
              <a:rPr lang="en-US" altLang="ko-KR" sz="1000" dirty="0"/>
              <a:t>( 3</a:t>
            </a:r>
            <a:r>
              <a:rPr lang="ko-KR" altLang="en-US" sz="1000" dirty="0"/>
              <a:t>가지 모두 입력 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* Ctrl + C</a:t>
            </a:r>
            <a:r>
              <a:rPr lang="ko-KR" altLang="en-US" sz="1000" dirty="0"/>
              <a:t>를 실행하여 중지 후 </a:t>
            </a:r>
            <a:r>
              <a:rPr lang="en-US" altLang="ko-KR" sz="1000" dirty="0"/>
              <a:t>check </a:t>
            </a:r>
            <a:r>
              <a:rPr lang="ko-KR" altLang="en-US" sz="1000" dirty="0"/>
              <a:t>실행 </a:t>
            </a:r>
            <a:endParaRPr lang="en-US" altLang="ko-KR" sz="10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1">
            <a:extLst>
              <a:ext uri="{FF2B5EF4-FFF2-40B4-BE49-F238E27FC236}">
                <a16:creationId xmlns:a16="http://schemas.microsoft.com/office/drawing/2014/main" id="{C1E5CCDB-9CC5-4803-9411-50A1ADFD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913875"/>
            <a:ext cx="5400040" cy="126746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23">
            <a:extLst>
              <a:ext uri="{FF2B5EF4-FFF2-40B4-BE49-F238E27FC236}">
                <a16:creationId xmlns:a16="http://schemas.microsoft.com/office/drawing/2014/main" id="{9F36CA39-6F04-4C6E-AD79-7631493B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44" y="687815"/>
            <a:ext cx="3383280" cy="149352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6893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네트워크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BA99E-2003-4817-A857-F582B20BE90E}"/>
              </a:ext>
            </a:extLst>
          </p:cNvPr>
          <p:cNvGraphicFramePr>
            <a:graphicFrameLocks noGrp="1"/>
          </p:cNvGraphicFramePr>
          <p:nvPr/>
        </p:nvGraphicFramePr>
        <p:xfrm>
          <a:off x="1516049" y="2955370"/>
          <a:ext cx="9159901" cy="1752245"/>
        </p:xfrm>
        <a:graphic>
          <a:graphicData uri="http://schemas.openxmlformats.org/drawingml/2006/table">
            <a:tbl>
              <a:tblPr/>
              <a:tblGrid>
                <a:gridCol w="1997984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5769017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392900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75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실습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구조 데모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경로 추적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분석 도구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Tshark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Wireshark)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90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IPconfig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D24305-5228-4C03-BAE9-85D76096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8" y="1690688"/>
            <a:ext cx="6143625" cy="4762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70B3C-B5F9-41AF-9E6C-1FCFA1EE70D7}"/>
              </a:ext>
            </a:extLst>
          </p:cNvPr>
          <p:cNvSpPr/>
          <p:nvPr/>
        </p:nvSpPr>
        <p:spPr>
          <a:xfrm>
            <a:off x="3130756" y="4620445"/>
            <a:ext cx="1859078" cy="16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DAD2-D30D-4DD6-883A-14D088D4D1B8}"/>
              </a:ext>
            </a:extLst>
          </p:cNvPr>
          <p:cNvSpPr/>
          <p:nvPr/>
        </p:nvSpPr>
        <p:spPr>
          <a:xfrm>
            <a:off x="3130756" y="4017211"/>
            <a:ext cx="1386739" cy="16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8D25-721D-4BDF-842F-AC413300A85F}"/>
              </a:ext>
            </a:extLst>
          </p:cNvPr>
          <p:cNvSpPr txBox="1"/>
          <p:nvPr/>
        </p:nvSpPr>
        <p:spPr>
          <a:xfrm>
            <a:off x="7180646" y="2969185"/>
            <a:ext cx="430269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창원시 진해구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Apple SD Gothic Neo"/>
              </a:rPr>
              <a:t>드림빌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Apple SD Gothic Neo"/>
              </a:rPr>
              <a:t>101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동       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pple SD Gothic Neo"/>
              </a:rPr>
              <a:t>901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Apple SD Gothic Neo"/>
              </a:rPr>
              <a:t>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09932-3EA3-483D-B556-53FF4EE61658}"/>
              </a:ext>
            </a:extLst>
          </p:cNvPr>
          <p:cNvSpPr txBox="1"/>
          <p:nvPr/>
        </p:nvSpPr>
        <p:spPr>
          <a:xfrm>
            <a:off x="8994709" y="3426100"/>
            <a:ext cx="2253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Apple SD Gothic Neo"/>
              </a:rPr>
              <a:t>59.19.162.        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pple SD Gothic Neo"/>
              </a:rPr>
              <a:t>103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C3077-F0F5-4304-8B00-6AFEC26812A2}"/>
              </a:ext>
            </a:extLst>
          </p:cNvPr>
          <p:cNvSpPr txBox="1"/>
          <p:nvPr/>
        </p:nvSpPr>
        <p:spPr>
          <a:xfrm>
            <a:off x="8994709" y="3879737"/>
            <a:ext cx="2439575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73A3C"/>
                </a:solidFill>
                <a:latin typeface="Apple SD Gothic Neo"/>
              </a:rPr>
              <a:t>NetworkIP</a:t>
            </a:r>
            <a:r>
              <a:rPr lang="en-US" altLang="ko-KR" dirty="0">
                <a:solidFill>
                  <a:srgbClr val="373A3C"/>
                </a:solidFill>
                <a:latin typeface="Apple SD Gothic Neo"/>
              </a:rPr>
              <a:t>  </a:t>
            </a:r>
            <a:r>
              <a:rPr lang="ko-KR" altLang="en-US" dirty="0">
                <a:solidFill>
                  <a:srgbClr val="373A3C"/>
                </a:solidFill>
                <a:latin typeface="Apple SD Gothic Neo"/>
              </a:rPr>
              <a:t>       </a:t>
            </a:r>
            <a:r>
              <a:rPr lang="en-US" altLang="ko-KR" dirty="0" err="1">
                <a:solidFill>
                  <a:srgbClr val="7030A0"/>
                </a:solidFill>
                <a:latin typeface="Apple SD Gothic Neo"/>
              </a:rPr>
              <a:t>HostIP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CC1DE-747C-4CAD-9884-9E69EA7A7075}"/>
              </a:ext>
            </a:extLst>
          </p:cNvPr>
          <p:cNvSpPr txBox="1"/>
          <p:nvPr/>
        </p:nvSpPr>
        <p:spPr>
          <a:xfrm>
            <a:off x="7778413" y="4858332"/>
            <a:ext cx="308231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52 S 468516 3889863</a:t>
            </a:r>
            <a:br>
              <a:rPr lang="pt-BR" altLang="ko-KR" dirty="0"/>
            </a:br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35.15118°N 128.65434°E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C93D6-EC0E-42A5-A11B-F74C90410DFB}"/>
              </a:ext>
            </a:extLst>
          </p:cNvPr>
          <p:cNvSpPr txBox="1"/>
          <p:nvPr/>
        </p:nvSpPr>
        <p:spPr>
          <a:xfrm>
            <a:off x="7778413" y="5646574"/>
            <a:ext cx="3082316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40-B0-76-A4-F1-CC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CA62-D158-4C46-9FBA-EC7919076C2C}"/>
              </a:ext>
            </a:extLst>
          </p:cNvPr>
          <p:cNvSpPr txBox="1"/>
          <p:nvPr/>
        </p:nvSpPr>
        <p:spPr>
          <a:xfrm>
            <a:off x="8219456" y="1927775"/>
            <a:ext cx="243957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Ipconfig /all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IP </a:t>
            </a:r>
            <a:r>
              <a:rPr lang="ko-KR" altLang="en-US" dirty="0"/>
              <a:t>클래스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IP Address">
            <a:extLst>
              <a:ext uri="{FF2B5EF4-FFF2-40B4-BE49-F238E27FC236}">
                <a16:creationId xmlns:a16="http://schemas.microsoft.com/office/drawing/2014/main" id="{A8B00CFD-BE98-4D01-AF03-6715B8E0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80" y="2105689"/>
            <a:ext cx="65055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01500-5784-455E-AE6F-3C51E4AB2D08}"/>
              </a:ext>
            </a:extLst>
          </p:cNvPr>
          <p:cNvSpPr txBox="1"/>
          <p:nvPr/>
        </p:nvSpPr>
        <p:spPr>
          <a:xfrm>
            <a:off x="7835984" y="2105689"/>
            <a:ext cx="4066755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Q) </a:t>
            </a:r>
            <a:r>
              <a:rPr lang="en-US" altLang="ko-KR" b="1" i="0" dirty="0">
                <a:solidFill>
                  <a:srgbClr val="7030A0"/>
                </a:solidFill>
                <a:effectLst/>
                <a:latin typeface="Spoqa Han Sans"/>
              </a:rPr>
              <a:t>192.12.100.130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 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의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클래스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,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네트워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크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IP,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호스트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IP, 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기본 </a:t>
            </a:r>
            <a:r>
              <a:rPr lang="ko-KR" altLang="en-US" b="1" dirty="0" err="1">
                <a:solidFill>
                  <a:srgbClr val="5C5C5C"/>
                </a:solidFill>
                <a:latin typeface="Spoqa Han Sans"/>
              </a:rPr>
              <a:t>서브넷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 마스크는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?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lnSpc>
                <a:spcPct val="150000"/>
              </a:lnSpc>
            </a:pP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클래스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C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네트워크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192.12.100.0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호스트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130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기본 </a:t>
            </a:r>
            <a:r>
              <a:rPr lang="ko-KR" altLang="en-US" dirty="0" err="1">
                <a:solidFill>
                  <a:srgbClr val="5C5C5C"/>
                </a:solidFill>
                <a:latin typeface="Spoqa Han Sans"/>
              </a:rPr>
              <a:t>서브넷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 마스크 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: 255.255.255.0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C5C5C"/>
              </a:solidFill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Net Address bit 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는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더 </a:t>
            </a:r>
            <a:r>
              <a:rPr lang="ko-KR" altLang="en-US" dirty="0">
                <a:solidFill>
                  <a:srgbClr val="FF0000"/>
                </a:solidFill>
                <a:latin typeface="Spoqa Han Sans"/>
              </a:rPr>
              <a:t>확장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할 수 있음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      =&gt; Subnetting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서브넷팅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5DCD4F-E78D-4504-B4AC-E2BCAC6F5CE4}"/>
              </a:ext>
            </a:extLst>
          </p:cNvPr>
          <p:cNvSpPr txBox="1"/>
          <p:nvPr/>
        </p:nvSpPr>
        <p:spPr>
          <a:xfrm>
            <a:off x="1441239" y="2040747"/>
            <a:ext cx="9713229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Net Address = IP &amp; Subnet Mask</a:t>
            </a:r>
          </a:p>
          <a:p>
            <a:endParaRPr lang="en-US" altLang="ko-KR" dirty="0"/>
          </a:p>
          <a:p>
            <a:r>
              <a:rPr lang="en-US" altLang="ko-KR" b="1" dirty="0"/>
              <a:t>Q) Net Address </a:t>
            </a:r>
            <a:r>
              <a:rPr lang="ko-KR" altLang="en-US" b="1" dirty="0"/>
              <a:t>를 구하고</a:t>
            </a:r>
            <a:r>
              <a:rPr lang="en-US" altLang="ko-KR" b="1" dirty="0"/>
              <a:t>, </a:t>
            </a:r>
            <a:r>
              <a:rPr lang="ko-KR" altLang="en-US" b="1" dirty="0"/>
              <a:t>최대 수용 </a:t>
            </a:r>
            <a:r>
              <a:rPr lang="en-US" altLang="ko-KR" b="1" dirty="0"/>
              <a:t>host </a:t>
            </a:r>
            <a:r>
              <a:rPr lang="ko-KR" altLang="en-US" b="1" dirty="0"/>
              <a:t>수를 </a:t>
            </a:r>
            <a:r>
              <a:rPr lang="ko-KR" altLang="en-US" b="1" dirty="0" err="1"/>
              <a:t>구하시오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192.12.100.130</a:t>
            </a:r>
          </a:p>
          <a:p>
            <a:r>
              <a:rPr lang="en-US" altLang="ko-KR" dirty="0"/>
              <a:t>Subnet</a:t>
            </a:r>
            <a:r>
              <a:rPr lang="ko-KR" altLang="en-US" dirty="0"/>
              <a:t> </a:t>
            </a:r>
            <a:r>
              <a:rPr lang="en-US" altLang="ko-KR" dirty="0"/>
              <a:t>Mask:</a:t>
            </a:r>
            <a:r>
              <a:rPr lang="ko-KR" altLang="en-US" dirty="0"/>
              <a:t> </a:t>
            </a:r>
            <a:r>
              <a:rPr lang="en-US" altLang="ko-KR" dirty="0"/>
              <a:t>255.255.255.0</a:t>
            </a:r>
          </a:p>
          <a:p>
            <a:endParaRPr lang="en-US" altLang="ko-KR" dirty="0"/>
          </a:p>
          <a:p>
            <a:r>
              <a:rPr lang="en-US" altLang="ko-KR" dirty="0"/>
              <a:t>A) Net Address : 192.12.100.0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host </a:t>
            </a:r>
            <a:r>
              <a:rPr lang="ko-KR" altLang="en-US" dirty="0"/>
              <a:t>수 </a:t>
            </a:r>
            <a:r>
              <a:rPr lang="en-US" altLang="ko-KR" dirty="0"/>
              <a:t>: 256 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Q) Net Address </a:t>
            </a:r>
            <a:r>
              <a:rPr lang="ko-KR" altLang="en-US" b="1" dirty="0"/>
              <a:t>를 구하고</a:t>
            </a:r>
            <a:r>
              <a:rPr lang="en-US" altLang="ko-KR" b="1" dirty="0"/>
              <a:t>, </a:t>
            </a:r>
            <a:r>
              <a:rPr lang="ko-KR" altLang="en-US" b="1" dirty="0"/>
              <a:t>최대 수용 </a:t>
            </a:r>
            <a:r>
              <a:rPr lang="en-US" altLang="ko-KR" b="1" dirty="0"/>
              <a:t>host </a:t>
            </a:r>
            <a:r>
              <a:rPr lang="ko-KR" altLang="en-US" b="1" dirty="0"/>
              <a:t>수를 </a:t>
            </a:r>
            <a:r>
              <a:rPr lang="ko-KR" altLang="en-US" b="1" dirty="0" err="1"/>
              <a:t>구하시오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192.12.100.130</a:t>
            </a:r>
          </a:p>
          <a:p>
            <a:r>
              <a:rPr lang="en-US" altLang="ko-KR" dirty="0"/>
              <a:t>Subnet</a:t>
            </a:r>
            <a:r>
              <a:rPr lang="ko-KR" altLang="en-US" dirty="0"/>
              <a:t> </a:t>
            </a:r>
            <a:r>
              <a:rPr lang="en-US" altLang="ko-KR" dirty="0"/>
              <a:t>Mask:</a:t>
            </a:r>
            <a:r>
              <a:rPr lang="ko-KR" altLang="en-US" dirty="0"/>
              <a:t> </a:t>
            </a:r>
            <a:r>
              <a:rPr lang="en-US" altLang="ko-KR" dirty="0"/>
              <a:t>255.255.255.192</a:t>
            </a:r>
          </a:p>
          <a:p>
            <a:endParaRPr lang="en-US" altLang="ko-KR" dirty="0"/>
          </a:p>
          <a:p>
            <a:r>
              <a:rPr lang="en-US" altLang="ko-KR" dirty="0"/>
              <a:t>A) Net Address : 192.12.100.128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host </a:t>
            </a:r>
            <a:r>
              <a:rPr lang="ko-KR" altLang="en-US" dirty="0"/>
              <a:t>수 </a:t>
            </a:r>
            <a:r>
              <a:rPr lang="en-US" altLang="ko-KR" dirty="0"/>
              <a:t>: 128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3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네트워크 데모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실행 단추: 문서 15">
            <a:hlinkClick r:id="rId2" action="ppaction://hlinkfile"/>
            <a:extLst>
              <a:ext uri="{FF2B5EF4-FFF2-40B4-BE49-F238E27FC236}">
                <a16:creationId xmlns:a16="http://schemas.microsoft.com/office/drawing/2014/main" id="{50AF5B17-E3DF-4964-9197-E3A1CA0B9E7A}"/>
              </a:ext>
            </a:extLst>
          </p:cNvPr>
          <p:cNvSpPr/>
          <p:nvPr/>
        </p:nvSpPr>
        <p:spPr>
          <a:xfrm>
            <a:off x="8965031" y="337921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B7672-067F-4DE5-BCAE-A7F82D0B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5" y="1788286"/>
            <a:ext cx="5227070" cy="44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ARP </a:t>
            </a:r>
            <a:r>
              <a:rPr lang="ko-KR" altLang="en-US" dirty="0"/>
              <a:t>테이블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D25E02-9DAF-4842-AD13-D542569E9DD9}"/>
              </a:ext>
            </a:extLst>
          </p:cNvPr>
          <p:cNvSpPr txBox="1"/>
          <p:nvPr/>
        </p:nvSpPr>
        <p:spPr>
          <a:xfrm>
            <a:off x="1663148" y="3721574"/>
            <a:ext cx="8402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en-US" altLang="ko-KR" dirty="0"/>
              <a:t> : </a:t>
            </a:r>
            <a:r>
              <a:rPr lang="ko-KR" altLang="en-US" dirty="0"/>
              <a:t>네트워크에 있는 분들</a:t>
            </a:r>
            <a:r>
              <a:rPr lang="en-US" altLang="ko-KR" dirty="0"/>
              <a:t>?? </a:t>
            </a:r>
            <a:r>
              <a:rPr lang="ko-KR" altLang="en-US" dirty="0"/>
              <a:t>혹시 </a:t>
            </a:r>
            <a:r>
              <a:rPr lang="en-US" altLang="ko-KR" dirty="0">
                <a:solidFill>
                  <a:srgbClr val="0070C0"/>
                </a:solidFill>
              </a:rPr>
              <a:t>22.87.132.42</a:t>
            </a:r>
            <a:r>
              <a:rPr lang="en-US" altLang="ko-KR" dirty="0"/>
              <a:t> </a:t>
            </a:r>
            <a:r>
              <a:rPr lang="ko-KR" altLang="en-US" dirty="0"/>
              <a:t>님 계시나요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같은 네트워크에 있는 </a:t>
            </a:r>
            <a:r>
              <a:rPr lang="en-US" altLang="ko-KR" dirty="0"/>
              <a:t>PC </a:t>
            </a:r>
            <a:r>
              <a:rPr lang="ko-KR" altLang="en-US" dirty="0"/>
              <a:t>들에게 </a:t>
            </a:r>
            <a:r>
              <a:rPr lang="en-US" altLang="ko-KR" dirty="0"/>
              <a:t>ARP Request</a:t>
            </a:r>
            <a:r>
              <a:rPr lang="ko-KR" altLang="en-US" dirty="0"/>
              <a:t> 를 </a:t>
            </a:r>
            <a:r>
              <a:rPr lang="en-US" altLang="ko-KR" dirty="0" err="1"/>
              <a:t>BroadCast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en-US" altLang="ko-KR" dirty="0" err="1"/>
              <a:t>BroadCast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해당 공간 모두에게 외치는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Host2</a:t>
            </a:r>
            <a:r>
              <a:rPr lang="en-US" altLang="ko-KR" dirty="0"/>
              <a:t> : </a:t>
            </a:r>
            <a:r>
              <a:rPr lang="ko-KR" altLang="en-US" dirty="0"/>
              <a:t>네</a:t>
            </a:r>
            <a:r>
              <a:rPr lang="en-US" altLang="ko-KR" dirty="0"/>
              <a:t>! </a:t>
            </a:r>
            <a:r>
              <a:rPr lang="ko-KR" altLang="en-US" dirty="0"/>
              <a:t>제가 </a:t>
            </a:r>
            <a:r>
              <a:rPr lang="en-US" altLang="ko-KR" dirty="0">
                <a:solidFill>
                  <a:srgbClr val="0070C0"/>
                </a:solidFill>
              </a:rPr>
              <a:t>22.87.132.42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물리 주소는 </a:t>
            </a:r>
            <a:r>
              <a:rPr lang="en-US" altLang="ko-KR" dirty="0">
                <a:solidFill>
                  <a:srgbClr val="0070C0"/>
                </a:solidFill>
              </a:rPr>
              <a:t>04-B3-BC-18-9A-11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그때그때 물리적 주소를 물어보지 말고</a:t>
            </a:r>
            <a:r>
              <a:rPr lang="en-US" altLang="ko-KR" dirty="0"/>
              <a:t>, </a:t>
            </a:r>
            <a:r>
              <a:rPr lang="ko-KR" altLang="en-US" dirty="0" err="1"/>
              <a:t>적어놓자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b="1" dirty="0"/>
              <a:t>ARP Table </a:t>
            </a:r>
            <a:r>
              <a:rPr lang="en-US" altLang="ko-KR" dirty="0"/>
              <a:t>: [ </a:t>
            </a:r>
            <a:r>
              <a:rPr lang="en-US" altLang="ko-KR" dirty="0">
                <a:solidFill>
                  <a:srgbClr val="2E75B6"/>
                </a:solidFill>
              </a:rPr>
              <a:t>Host2, 04-B3-BC-18-9A-11 </a:t>
            </a:r>
            <a:r>
              <a:rPr lang="en-US" altLang="ko-KR" dirty="0"/>
              <a:t>]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A9A01E-A3B5-4332-9B60-93A1C3B9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99" y="1902721"/>
            <a:ext cx="6666879" cy="16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ARP </a:t>
            </a:r>
            <a:r>
              <a:rPr lang="ko-KR" altLang="en-US" dirty="0"/>
              <a:t>테이블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2EBE07-1F99-4EE2-A28E-1E204D27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03" y="2907335"/>
            <a:ext cx="4988090" cy="2813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4094D8-EE9C-413E-884A-A7D29C7BE2A7}"/>
              </a:ext>
            </a:extLst>
          </p:cNvPr>
          <p:cNvSpPr txBox="1"/>
          <p:nvPr/>
        </p:nvSpPr>
        <p:spPr>
          <a:xfrm>
            <a:off x="3203507" y="2256806"/>
            <a:ext cx="243957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373A3C"/>
                </a:solidFill>
                <a:latin typeface="Apple SD Gothic Neo"/>
              </a:rPr>
              <a:t>arp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 -a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B1AB0-DB90-4BF3-8302-60EF8922CE4C}"/>
              </a:ext>
            </a:extLst>
          </p:cNvPr>
          <p:cNvSpPr txBox="1"/>
          <p:nvPr/>
        </p:nvSpPr>
        <p:spPr>
          <a:xfrm>
            <a:off x="6894444" y="3863009"/>
            <a:ext cx="44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</a:t>
            </a:r>
            <a:r>
              <a:rPr lang="en-US" altLang="ko-KR" dirty="0"/>
              <a:t>: ARP reply </a:t>
            </a:r>
            <a:r>
              <a:rPr lang="ko-KR" altLang="en-US" dirty="0"/>
              <a:t>에 의 해 바뀔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:  </a:t>
            </a:r>
            <a:r>
              <a:rPr lang="ko-KR" altLang="en-US" dirty="0"/>
              <a:t>사용자가 정한 값</a:t>
            </a:r>
            <a:r>
              <a:rPr lang="en-US" altLang="ko-KR" dirty="0"/>
              <a:t>.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99970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네트워크 구조 추적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D29C0A-931E-4457-99B8-E8C367D3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7" y="2763196"/>
            <a:ext cx="3893521" cy="1883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8CDE2-EDA0-4093-9884-ECC9FDCD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87" y="2763196"/>
            <a:ext cx="2966243" cy="1038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43611-888D-4094-98FD-13ADDA64400B}"/>
              </a:ext>
            </a:extLst>
          </p:cNvPr>
          <p:cNvSpPr txBox="1"/>
          <p:nvPr/>
        </p:nvSpPr>
        <p:spPr>
          <a:xfrm>
            <a:off x="1538016" y="2144164"/>
            <a:ext cx="224904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ping</a:t>
            </a:r>
            <a:r>
              <a:rPr lang="ko-KR" altLang="en-US" sz="2400" dirty="0">
                <a:solidFill>
                  <a:srgbClr val="373A3C"/>
                </a:solidFill>
                <a:latin typeface="Apple SD Gothic Neo"/>
              </a:rPr>
              <a:t> 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83B34-CB6D-4529-ADF9-70D90F79DDC6}"/>
              </a:ext>
            </a:extLst>
          </p:cNvPr>
          <p:cNvSpPr txBox="1"/>
          <p:nvPr/>
        </p:nvSpPr>
        <p:spPr>
          <a:xfrm>
            <a:off x="4770195" y="2144164"/>
            <a:ext cx="2451476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373A3C"/>
                </a:solidFill>
                <a:latin typeface="Apple SD Gothic Neo"/>
              </a:rPr>
              <a:t>nslookup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 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69600D-BD36-46D2-BB14-A6A71FCA3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60" y="2763196"/>
            <a:ext cx="4341444" cy="24515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ADB0CA-7177-4404-9841-BCDFD3BF95A5}"/>
              </a:ext>
            </a:extLst>
          </p:cNvPr>
          <p:cNvSpPr txBox="1"/>
          <p:nvPr/>
        </p:nvSpPr>
        <p:spPr>
          <a:xfrm>
            <a:off x="8404940" y="2144164"/>
            <a:ext cx="2451476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tracert 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1214</Words>
  <Application>Microsoft Office PowerPoint</Application>
  <PresentationFormat>와이드스크린</PresentationFormat>
  <Paragraphs>275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Apple SD Gothic Neo</vt:lpstr>
      <vt:lpstr>Spoqa Han Sans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/Theory/T16   네트워크</vt:lpstr>
      <vt:lpstr>/Theory/T16   IPconfig</vt:lpstr>
      <vt:lpstr>/Theory/T16   IP 클래스</vt:lpstr>
      <vt:lpstr>/Theory/T16   서브넷팅</vt:lpstr>
      <vt:lpstr>/Theory/T16   네트워크 데모</vt:lpstr>
      <vt:lpstr>/Theory/T16   ARP 테이블</vt:lpstr>
      <vt:lpstr>/Theory/T16   ARP 테이블</vt:lpstr>
      <vt:lpstr>/Theory/T16   네트워크 구조 추적</vt:lpstr>
      <vt:lpstr>/Training/Unit/Sys/4  4. 계정 원격 접속 탐지</vt:lpstr>
      <vt:lpstr>PowerPoint 프레젠테이션</vt:lpstr>
      <vt:lpstr>/Training/Unit/Net/1  1. NIS(+) 서비스 제한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도우</cp:lastModifiedBy>
  <cp:revision>1</cp:revision>
  <dcterms:created xsi:type="dcterms:W3CDTF">2021-04-04T20:48:01Z</dcterms:created>
  <dcterms:modified xsi:type="dcterms:W3CDTF">2021-04-04T20:50:53Z</dcterms:modified>
</cp:coreProperties>
</file>