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40" r:id="rId3"/>
    <p:sldId id="442" r:id="rId4"/>
    <p:sldId id="443" r:id="rId5"/>
    <p:sldId id="541" r:id="rId6"/>
    <p:sldId id="544" r:id="rId7"/>
    <p:sldId id="543" r:id="rId8"/>
    <p:sldId id="546" r:id="rId9"/>
    <p:sldId id="547" r:id="rId10"/>
    <p:sldId id="542" r:id="rId11"/>
    <p:sldId id="438" r:id="rId12"/>
    <p:sldId id="531" r:id="rId13"/>
    <p:sldId id="532" r:id="rId14"/>
    <p:sldId id="533" r:id="rId15"/>
    <p:sldId id="534" r:id="rId16"/>
    <p:sldId id="535" r:id="rId17"/>
    <p:sldId id="536" r:id="rId18"/>
    <p:sldId id="537" r:id="rId19"/>
    <p:sldId id="551" r:id="rId20"/>
    <p:sldId id="549" r:id="rId21"/>
    <p:sldId id="538" r:id="rId22"/>
    <p:sldId id="539" r:id="rId23"/>
    <p:sldId id="540" r:id="rId24"/>
    <p:sldId id="575" r:id="rId25"/>
    <p:sldId id="574" r:id="rId26"/>
    <p:sldId id="576" r:id="rId27"/>
    <p:sldId id="577" r:id="rId28"/>
    <p:sldId id="578" r:id="rId29"/>
    <p:sldId id="579" r:id="rId30"/>
    <p:sldId id="550" r:id="rId31"/>
    <p:sldId id="548" r:id="rId3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52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3DBAD9-0E8C-4326-B49C-D1BDFB50B427}"/>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242A513C-C765-485E-9B85-6C773B42EC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816EFA6D-1B79-465C-9DD2-BEFDDFA8544D}"/>
              </a:ext>
            </a:extLst>
          </p:cNvPr>
          <p:cNvSpPr>
            <a:spLocks noGrp="1"/>
          </p:cNvSpPr>
          <p:nvPr>
            <p:ph type="dt" sz="half" idx="10"/>
          </p:nvPr>
        </p:nvSpPr>
        <p:spPr/>
        <p:txBody>
          <a:bodyPr/>
          <a:lstStyle/>
          <a:p>
            <a:fld id="{5A58B5E9-F867-4E60-9EDB-B1B20C776A72}" type="datetimeFigureOut">
              <a:rPr lang="ko-KR" altLang="en-US" smtClean="0"/>
              <a:t>2021-03-22</a:t>
            </a:fld>
            <a:endParaRPr lang="ko-KR" altLang="en-US"/>
          </a:p>
        </p:txBody>
      </p:sp>
      <p:sp>
        <p:nvSpPr>
          <p:cNvPr id="5" name="바닥글 개체 틀 4">
            <a:extLst>
              <a:ext uri="{FF2B5EF4-FFF2-40B4-BE49-F238E27FC236}">
                <a16:creationId xmlns:a16="http://schemas.microsoft.com/office/drawing/2014/main" id="{99B583CA-569F-43A1-AC29-5BDDB879B42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E20557D-63C3-43A0-A5FA-E25B23F050C9}"/>
              </a:ext>
            </a:extLst>
          </p:cNvPr>
          <p:cNvSpPr>
            <a:spLocks noGrp="1"/>
          </p:cNvSpPr>
          <p:nvPr>
            <p:ph type="sldNum" sz="quarter" idx="12"/>
          </p:nvPr>
        </p:nvSpPr>
        <p:spPr/>
        <p:txBody>
          <a:bodyPr/>
          <a:lstStyle/>
          <a:p>
            <a:fld id="{82FD9626-62A0-4B84-8FAE-B671783CFBD9}" type="slidenum">
              <a:rPr lang="ko-KR" altLang="en-US" smtClean="0"/>
              <a:t>‹#›</a:t>
            </a:fld>
            <a:endParaRPr lang="ko-KR" altLang="en-US"/>
          </a:p>
        </p:txBody>
      </p:sp>
    </p:spTree>
    <p:extLst>
      <p:ext uri="{BB962C8B-B14F-4D97-AF65-F5344CB8AC3E}">
        <p14:creationId xmlns:p14="http://schemas.microsoft.com/office/powerpoint/2010/main" val="156652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5653C6-9ADC-4716-93BB-025F828A7981}"/>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DEFFF9EF-A27A-45F9-A1B2-8161C4BAFB0A}"/>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9B6460F-FF4A-4247-B3B5-5E6AFC47CCAA}"/>
              </a:ext>
            </a:extLst>
          </p:cNvPr>
          <p:cNvSpPr>
            <a:spLocks noGrp="1"/>
          </p:cNvSpPr>
          <p:nvPr>
            <p:ph type="dt" sz="half" idx="10"/>
          </p:nvPr>
        </p:nvSpPr>
        <p:spPr/>
        <p:txBody>
          <a:bodyPr/>
          <a:lstStyle/>
          <a:p>
            <a:fld id="{5A58B5E9-F867-4E60-9EDB-B1B20C776A72}" type="datetimeFigureOut">
              <a:rPr lang="ko-KR" altLang="en-US" smtClean="0"/>
              <a:t>2021-03-22</a:t>
            </a:fld>
            <a:endParaRPr lang="ko-KR" altLang="en-US"/>
          </a:p>
        </p:txBody>
      </p:sp>
      <p:sp>
        <p:nvSpPr>
          <p:cNvPr id="5" name="바닥글 개체 틀 4">
            <a:extLst>
              <a:ext uri="{FF2B5EF4-FFF2-40B4-BE49-F238E27FC236}">
                <a16:creationId xmlns:a16="http://schemas.microsoft.com/office/drawing/2014/main" id="{C097B131-F0C8-49C6-AC24-94E0860E636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A4A07E0-67D3-4FE8-9CF7-50AFD4DFB5BD}"/>
              </a:ext>
            </a:extLst>
          </p:cNvPr>
          <p:cNvSpPr>
            <a:spLocks noGrp="1"/>
          </p:cNvSpPr>
          <p:nvPr>
            <p:ph type="sldNum" sz="quarter" idx="12"/>
          </p:nvPr>
        </p:nvSpPr>
        <p:spPr/>
        <p:txBody>
          <a:bodyPr/>
          <a:lstStyle/>
          <a:p>
            <a:fld id="{82FD9626-62A0-4B84-8FAE-B671783CFBD9}" type="slidenum">
              <a:rPr lang="ko-KR" altLang="en-US" smtClean="0"/>
              <a:t>‹#›</a:t>
            </a:fld>
            <a:endParaRPr lang="ko-KR" altLang="en-US"/>
          </a:p>
        </p:txBody>
      </p:sp>
    </p:spTree>
    <p:extLst>
      <p:ext uri="{BB962C8B-B14F-4D97-AF65-F5344CB8AC3E}">
        <p14:creationId xmlns:p14="http://schemas.microsoft.com/office/powerpoint/2010/main" val="72446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65917B1C-6C63-422A-8363-F32A6690910D}"/>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6BF5668-EBC6-4E16-8B73-3F41315306F9}"/>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72AD6B1-CCE1-4598-8733-8D200D5B125D}"/>
              </a:ext>
            </a:extLst>
          </p:cNvPr>
          <p:cNvSpPr>
            <a:spLocks noGrp="1"/>
          </p:cNvSpPr>
          <p:nvPr>
            <p:ph type="dt" sz="half" idx="10"/>
          </p:nvPr>
        </p:nvSpPr>
        <p:spPr/>
        <p:txBody>
          <a:bodyPr/>
          <a:lstStyle/>
          <a:p>
            <a:fld id="{5A58B5E9-F867-4E60-9EDB-B1B20C776A72}" type="datetimeFigureOut">
              <a:rPr lang="ko-KR" altLang="en-US" smtClean="0"/>
              <a:t>2021-03-22</a:t>
            </a:fld>
            <a:endParaRPr lang="ko-KR" altLang="en-US"/>
          </a:p>
        </p:txBody>
      </p:sp>
      <p:sp>
        <p:nvSpPr>
          <p:cNvPr id="5" name="바닥글 개체 틀 4">
            <a:extLst>
              <a:ext uri="{FF2B5EF4-FFF2-40B4-BE49-F238E27FC236}">
                <a16:creationId xmlns:a16="http://schemas.microsoft.com/office/drawing/2014/main" id="{F7E5BFD5-FB36-4B8B-AB69-BBE25DFDE66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0C78C98-41C3-4798-8920-114771D2E4EC}"/>
              </a:ext>
            </a:extLst>
          </p:cNvPr>
          <p:cNvSpPr>
            <a:spLocks noGrp="1"/>
          </p:cNvSpPr>
          <p:nvPr>
            <p:ph type="sldNum" sz="quarter" idx="12"/>
          </p:nvPr>
        </p:nvSpPr>
        <p:spPr/>
        <p:txBody>
          <a:bodyPr/>
          <a:lstStyle/>
          <a:p>
            <a:fld id="{82FD9626-62A0-4B84-8FAE-B671783CFBD9}" type="slidenum">
              <a:rPr lang="ko-KR" altLang="en-US" smtClean="0"/>
              <a:t>‹#›</a:t>
            </a:fld>
            <a:endParaRPr lang="ko-KR" altLang="en-US"/>
          </a:p>
        </p:txBody>
      </p:sp>
    </p:spTree>
    <p:extLst>
      <p:ext uri="{BB962C8B-B14F-4D97-AF65-F5344CB8AC3E}">
        <p14:creationId xmlns:p14="http://schemas.microsoft.com/office/powerpoint/2010/main" val="4075116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46EF66-AEE8-409E-BDD1-ED709FCC8B2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393DBDC-D7F8-4AAF-8F25-74A453D73FCD}"/>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53867D6-F82C-4D98-8002-513C5D5CEA18}"/>
              </a:ext>
            </a:extLst>
          </p:cNvPr>
          <p:cNvSpPr>
            <a:spLocks noGrp="1"/>
          </p:cNvSpPr>
          <p:nvPr>
            <p:ph type="dt" sz="half" idx="10"/>
          </p:nvPr>
        </p:nvSpPr>
        <p:spPr/>
        <p:txBody>
          <a:bodyPr/>
          <a:lstStyle/>
          <a:p>
            <a:fld id="{5A58B5E9-F867-4E60-9EDB-B1B20C776A72}" type="datetimeFigureOut">
              <a:rPr lang="ko-KR" altLang="en-US" smtClean="0"/>
              <a:t>2021-03-22</a:t>
            </a:fld>
            <a:endParaRPr lang="ko-KR" altLang="en-US"/>
          </a:p>
        </p:txBody>
      </p:sp>
      <p:sp>
        <p:nvSpPr>
          <p:cNvPr id="5" name="바닥글 개체 틀 4">
            <a:extLst>
              <a:ext uri="{FF2B5EF4-FFF2-40B4-BE49-F238E27FC236}">
                <a16:creationId xmlns:a16="http://schemas.microsoft.com/office/drawing/2014/main" id="{78D2FDC4-F22C-42FB-8FD9-B917F9E78FE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7F32822-E25D-4787-8026-6DCB5F351EFD}"/>
              </a:ext>
            </a:extLst>
          </p:cNvPr>
          <p:cNvSpPr>
            <a:spLocks noGrp="1"/>
          </p:cNvSpPr>
          <p:nvPr>
            <p:ph type="sldNum" sz="quarter" idx="12"/>
          </p:nvPr>
        </p:nvSpPr>
        <p:spPr/>
        <p:txBody>
          <a:bodyPr/>
          <a:lstStyle/>
          <a:p>
            <a:fld id="{82FD9626-62A0-4B84-8FAE-B671783CFBD9}" type="slidenum">
              <a:rPr lang="ko-KR" altLang="en-US" smtClean="0"/>
              <a:t>‹#›</a:t>
            </a:fld>
            <a:endParaRPr lang="ko-KR" altLang="en-US"/>
          </a:p>
        </p:txBody>
      </p:sp>
    </p:spTree>
    <p:extLst>
      <p:ext uri="{BB962C8B-B14F-4D97-AF65-F5344CB8AC3E}">
        <p14:creationId xmlns:p14="http://schemas.microsoft.com/office/powerpoint/2010/main" val="2595713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371E21-B921-48F0-96E0-333977920D33}"/>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9DDD8E71-7854-4DC0-814B-B172B41609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9E9A7A79-EBB6-439C-BA63-A47040E982E1}"/>
              </a:ext>
            </a:extLst>
          </p:cNvPr>
          <p:cNvSpPr>
            <a:spLocks noGrp="1"/>
          </p:cNvSpPr>
          <p:nvPr>
            <p:ph type="dt" sz="half" idx="10"/>
          </p:nvPr>
        </p:nvSpPr>
        <p:spPr/>
        <p:txBody>
          <a:bodyPr/>
          <a:lstStyle/>
          <a:p>
            <a:fld id="{5A58B5E9-F867-4E60-9EDB-B1B20C776A72}" type="datetimeFigureOut">
              <a:rPr lang="ko-KR" altLang="en-US" smtClean="0"/>
              <a:t>2021-03-22</a:t>
            </a:fld>
            <a:endParaRPr lang="ko-KR" altLang="en-US"/>
          </a:p>
        </p:txBody>
      </p:sp>
      <p:sp>
        <p:nvSpPr>
          <p:cNvPr id="5" name="바닥글 개체 틀 4">
            <a:extLst>
              <a:ext uri="{FF2B5EF4-FFF2-40B4-BE49-F238E27FC236}">
                <a16:creationId xmlns:a16="http://schemas.microsoft.com/office/drawing/2014/main" id="{7F623738-125D-455E-9E2D-363C064B3FD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62F8672-5C0E-47CE-88BC-EA8397313897}"/>
              </a:ext>
            </a:extLst>
          </p:cNvPr>
          <p:cNvSpPr>
            <a:spLocks noGrp="1"/>
          </p:cNvSpPr>
          <p:nvPr>
            <p:ph type="sldNum" sz="quarter" idx="12"/>
          </p:nvPr>
        </p:nvSpPr>
        <p:spPr/>
        <p:txBody>
          <a:bodyPr/>
          <a:lstStyle/>
          <a:p>
            <a:fld id="{82FD9626-62A0-4B84-8FAE-B671783CFBD9}" type="slidenum">
              <a:rPr lang="ko-KR" altLang="en-US" smtClean="0"/>
              <a:t>‹#›</a:t>
            </a:fld>
            <a:endParaRPr lang="ko-KR" altLang="en-US"/>
          </a:p>
        </p:txBody>
      </p:sp>
    </p:spTree>
    <p:extLst>
      <p:ext uri="{BB962C8B-B14F-4D97-AF65-F5344CB8AC3E}">
        <p14:creationId xmlns:p14="http://schemas.microsoft.com/office/powerpoint/2010/main" val="1014331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4E4FAC1-5AC1-46C7-9601-BDFF7247BDD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25E6AF0-CB95-40B8-BF21-01E4B63D8FE9}"/>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E51BD039-4ED7-42E5-A1B0-953BAD026078}"/>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D7BAE013-B0C9-4670-B897-117FFF88570F}"/>
              </a:ext>
            </a:extLst>
          </p:cNvPr>
          <p:cNvSpPr>
            <a:spLocks noGrp="1"/>
          </p:cNvSpPr>
          <p:nvPr>
            <p:ph type="dt" sz="half" idx="10"/>
          </p:nvPr>
        </p:nvSpPr>
        <p:spPr/>
        <p:txBody>
          <a:bodyPr/>
          <a:lstStyle/>
          <a:p>
            <a:fld id="{5A58B5E9-F867-4E60-9EDB-B1B20C776A72}" type="datetimeFigureOut">
              <a:rPr lang="ko-KR" altLang="en-US" smtClean="0"/>
              <a:t>2021-03-22</a:t>
            </a:fld>
            <a:endParaRPr lang="ko-KR" altLang="en-US"/>
          </a:p>
        </p:txBody>
      </p:sp>
      <p:sp>
        <p:nvSpPr>
          <p:cNvPr id="6" name="바닥글 개체 틀 5">
            <a:extLst>
              <a:ext uri="{FF2B5EF4-FFF2-40B4-BE49-F238E27FC236}">
                <a16:creationId xmlns:a16="http://schemas.microsoft.com/office/drawing/2014/main" id="{57D0DBA8-0DED-4047-87E4-4557D452C5A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158FF80-7D10-49FE-867C-1A247375D291}"/>
              </a:ext>
            </a:extLst>
          </p:cNvPr>
          <p:cNvSpPr>
            <a:spLocks noGrp="1"/>
          </p:cNvSpPr>
          <p:nvPr>
            <p:ph type="sldNum" sz="quarter" idx="12"/>
          </p:nvPr>
        </p:nvSpPr>
        <p:spPr/>
        <p:txBody>
          <a:bodyPr/>
          <a:lstStyle/>
          <a:p>
            <a:fld id="{82FD9626-62A0-4B84-8FAE-B671783CFBD9}" type="slidenum">
              <a:rPr lang="ko-KR" altLang="en-US" smtClean="0"/>
              <a:t>‹#›</a:t>
            </a:fld>
            <a:endParaRPr lang="ko-KR" altLang="en-US"/>
          </a:p>
        </p:txBody>
      </p:sp>
    </p:spTree>
    <p:extLst>
      <p:ext uri="{BB962C8B-B14F-4D97-AF65-F5344CB8AC3E}">
        <p14:creationId xmlns:p14="http://schemas.microsoft.com/office/powerpoint/2010/main" val="3101227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CF5238-794D-4EC4-BAFF-575F82EE61A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ACA3D5A-8A0D-410A-BC2B-68227F50E7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D52F5BD2-6D0B-47BA-92D6-A078D133163E}"/>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B6861F84-4E18-4CD4-B2F9-5CD0E3A048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35529FFC-B66C-4CCB-BC72-A83D695C91E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2E0B55D-5E0A-459C-B92D-9FB6C74CDC7F}"/>
              </a:ext>
            </a:extLst>
          </p:cNvPr>
          <p:cNvSpPr>
            <a:spLocks noGrp="1"/>
          </p:cNvSpPr>
          <p:nvPr>
            <p:ph type="dt" sz="half" idx="10"/>
          </p:nvPr>
        </p:nvSpPr>
        <p:spPr/>
        <p:txBody>
          <a:bodyPr/>
          <a:lstStyle/>
          <a:p>
            <a:fld id="{5A58B5E9-F867-4E60-9EDB-B1B20C776A72}" type="datetimeFigureOut">
              <a:rPr lang="ko-KR" altLang="en-US" smtClean="0"/>
              <a:t>2021-03-22</a:t>
            </a:fld>
            <a:endParaRPr lang="ko-KR" altLang="en-US"/>
          </a:p>
        </p:txBody>
      </p:sp>
      <p:sp>
        <p:nvSpPr>
          <p:cNvPr id="8" name="바닥글 개체 틀 7">
            <a:extLst>
              <a:ext uri="{FF2B5EF4-FFF2-40B4-BE49-F238E27FC236}">
                <a16:creationId xmlns:a16="http://schemas.microsoft.com/office/drawing/2014/main" id="{3131125D-3BA7-479A-A467-5EEC200B1B07}"/>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0AF7CF9-8D64-4BE8-9AF3-EEB7228544D7}"/>
              </a:ext>
            </a:extLst>
          </p:cNvPr>
          <p:cNvSpPr>
            <a:spLocks noGrp="1"/>
          </p:cNvSpPr>
          <p:nvPr>
            <p:ph type="sldNum" sz="quarter" idx="12"/>
          </p:nvPr>
        </p:nvSpPr>
        <p:spPr/>
        <p:txBody>
          <a:bodyPr/>
          <a:lstStyle/>
          <a:p>
            <a:fld id="{82FD9626-62A0-4B84-8FAE-B671783CFBD9}" type="slidenum">
              <a:rPr lang="ko-KR" altLang="en-US" smtClean="0"/>
              <a:t>‹#›</a:t>
            </a:fld>
            <a:endParaRPr lang="ko-KR" altLang="en-US"/>
          </a:p>
        </p:txBody>
      </p:sp>
    </p:spTree>
    <p:extLst>
      <p:ext uri="{BB962C8B-B14F-4D97-AF65-F5344CB8AC3E}">
        <p14:creationId xmlns:p14="http://schemas.microsoft.com/office/powerpoint/2010/main" val="3294159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389E54F-BE55-4B3E-A3AB-2BA64A1EA80B}"/>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45D030F7-5D70-40C5-9898-719C34EE946E}"/>
              </a:ext>
            </a:extLst>
          </p:cNvPr>
          <p:cNvSpPr>
            <a:spLocks noGrp="1"/>
          </p:cNvSpPr>
          <p:nvPr>
            <p:ph type="dt" sz="half" idx="10"/>
          </p:nvPr>
        </p:nvSpPr>
        <p:spPr/>
        <p:txBody>
          <a:bodyPr/>
          <a:lstStyle/>
          <a:p>
            <a:fld id="{5A58B5E9-F867-4E60-9EDB-B1B20C776A72}" type="datetimeFigureOut">
              <a:rPr lang="ko-KR" altLang="en-US" smtClean="0"/>
              <a:t>2021-03-22</a:t>
            </a:fld>
            <a:endParaRPr lang="ko-KR" altLang="en-US"/>
          </a:p>
        </p:txBody>
      </p:sp>
      <p:sp>
        <p:nvSpPr>
          <p:cNvPr id="4" name="바닥글 개체 틀 3">
            <a:extLst>
              <a:ext uri="{FF2B5EF4-FFF2-40B4-BE49-F238E27FC236}">
                <a16:creationId xmlns:a16="http://schemas.microsoft.com/office/drawing/2014/main" id="{0CDCD745-AE5E-4533-99F4-AA9F787F1750}"/>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1A78463B-AF5F-430E-9FDA-EC064E1A9031}"/>
              </a:ext>
            </a:extLst>
          </p:cNvPr>
          <p:cNvSpPr>
            <a:spLocks noGrp="1"/>
          </p:cNvSpPr>
          <p:nvPr>
            <p:ph type="sldNum" sz="quarter" idx="12"/>
          </p:nvPr>
        </p:nvSpPr>
        <p:spPr/>
        <p:txBody>
          <a:bodyPr/>
          <a:lstStyle/>
          <a:p>
            <a:fld id="{82FD9626-62A0-4B84-8FAE-B671783CFBD9}" type="slidenum">
              <a:rPr lang="ko-KR" altLang="en-US" smtClean="0"/>
              <a:t>‹#›</a:t>
            </a:fld>
            <a:endParaRPr lang="ko-KR" altLang="en-US"/>
          </a:p>
        </p:txBody>
      </p:sp>
    </p:spTree>
    <p:extLst>
      <p:ext uri="{BB962C8B-B14F-4D97-AF65-F5344CB8AC3E}">
        <p14:creationId xmlns:p14="http://schemas.microsoft.com/office/powerpoint/2010/main" val="1991255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6E617F46-8E8F-4A3D-8E9C-6586BE315895}"/>
              </a:ext>
            </a:extLst>
          </p:cNvPr>
          <p:cNvSpPr>
            <a:spLocks noGrp="1"/>
          </p:cNvSpPr>
          <p:nvPr>
            <p:ph type="dt" sz="half" idx="10"/>
          </p:nvPr>
        </p:nvSpPr>
        <p:spPr/>
        <p:txBody>
          <a:bodyPr/>
          <a:lstStyle/>
          <a:p>
            <a:fld id="{5A58B5E9-F867-4E60-9EDB-B1B20C776A72}" type="datetimeFigureOut">
              <a:rPr lang="ko-KR" altLang="en-US" smtClean="0"/>
              <a:t>2021-03-22</a:t>
            </a:fld>
            <a:endParaRPr lang="ko-KR" altLang="en-US"/>
          </a:p>
        </p:txBody>
      </p:sp>
      <p:sp>
        <p:nvSpPr>
          <p:cNvPr id="3" name="바닥글 개체 틀 2">
            <a:extLst>
              <a:ext uri="{FF2B5EF4-FFF2-40B4-BE49-F238E27FC236}">
                <a16:creationId xmlns:a16="http://schemas.microsoft.com/office/drawing/2014/main" id="{4AA69C3B-4A7E-4A36-BDEA-B97BE3EF23A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80C979C8-6142-4194-835F-74A897C87F01}"/>
              </a:ext>
            </a:extLst>
          </p:cNvPr>
          <p:cNvSpPr>
            <a:spLocks noGrp="1"/>
          </p:cNvSpPr>
          <p:nvPr>
            <p:ph type="sldNum" sz="quarter" idx="12"/>
          </p:nvPr>
        </p:nvSpPr>
        <p:spPr/>
        <p:txBody>
          <a:bodyPr/>
          <a:lstStyle/>
          <a:p>
            <a:fld id="{82FD9626-62A0-4B84-8FAE-B671783CFBD9}" type="slidenum">
              <a:rPr lang="ko-KR" altLang="en-US" smtClean="0"/>
              <a:t>‹#›</a:t>
            </a:fld>
            <a:endParaRPr lang="ko-KR" altLang="en-US"/>
          </a:p>
        </p:txBody>
      </p:sp>
    </p:spTree>
    <p:extLst>
      <p:ext uri="{BB962C8B-B14F-4D97-AF65-F5344CB8AC3E}">
        <p14:creationId xmlns:p14="http://schemas.microsoft.com/office/powerpoint/2010/main" val="38574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AD69A2-1C5A-4EFC-AAB6-9BCF4976B74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8EDFCD17-B50E-4E06-B299-DDB4F01C3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E6CB657C-8A78-4031-A5BA-4744A45132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266EFD47-AEA6-42A8-81CA-DFA490674CD0}"/>
              </a:ext>
            </a:extLst>
          </p:cNvPr>
          <p:cNvSpPr>
            <a:spLocks noGrp="1"/>
          </p:cNvSpPr>
          <p:nvPr>
            <p:ph type="dt" sz="half" idx="10"/>
          </p:nvPr>
        </p:nvSpPr>
        <p:spPr/>
        <p:txBody>
          <a:bodyPr/>
          <a:lstStyle/>
          <a:p>
            <a:fld id="{5A58B5E9-F867-4E60-9EDB-B1B20C776A72}" type="datetimeFigureOut">
              <a:rPr lang="ko-KR" altLang="en-US" smtClean="0"/>
              <a:t>2021-03-22</a:t>
            </a:fld>
            <a:endParaRPr lang="ko-KR" altLang="en-US"/>
          </a:p>
        </p:txBody>
      </p:sp>
      <p:sp>
        <p:nvSpPr>
          <p:cNvPr id="6" name="바닥글 개체 틀 5">
            <a:extLst>
              <a:ext uri="{FF2B5EF4-FFF2-40B4-BE49-F238E27FC236}">
                <a16:creationId xmlns:a16="http://schemas.microsoft.com/office/drawing/2014/main" id="{7FD2FA12-3424-469C-8F69-C33300DB314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A9CF54E-D6D5-419E-B382-501866C32B56}"/>
              </a:ext>
            </a:extLst>
          </p:cNvPr>
          <p:cNvSpPr>
            <a:spLocks noGrp="1"/>
          </p:cNvSpPr>
          <p:nvPr>
            <p:ph type="sldNum" sz="quarter" idx="12"/>
          </p:nvPr>
        </p:nvSpPr>
        <p:spPr/>
        <p:txBody>
          <a:bodyPr/>
          <a:lstStyle/>
          <a:p>
            <a:fld id="{82FD9626-62A0-4B84-8FAE-B671783CFBD9}" type="slidenum">
              <a:rPr lang="ko-KR" altLang="en-US" smtClean="0"/>
              <a:t>‹#›</a:t>
            </a:fld>
            <a:endParaRPr lang="ko-KR" altLang="en-US"/>
          </a:p>
        </p:txBody>
      </p:sp>
    </p:spTree>
    <p:extLst>
      <p:ext uri="{BB962C8B-B14F-4D97-AF65-F5344CB8AC3E}">
        <p14:creationId xmlns:p14="http://schemas.microsoft.com/office/powerpoint/2010/main" val="3496271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A7B42A-B529-479C-A37B-18674F19F77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8BD2FE6E-FAC5-4E52-8B80-EDEEBA6E5B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1E46A6A0-B955-4FB1-8014-604BA29CD2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BD72072-CAEE-4490-9E6C-7EA24E6DEA41}"/>
              </a:ext>
            </a:extLst>
          </p:cNvPr>
          <p:cNvSpPr>
            <a:spLocks noGrp="1"/>
          </p:cNvSpPr>
          <p:nvPr>
            <p:ph type="dt" sz="half" idx="10"/>
          </p:nvPr>
        </p:nvSpPr>
        <p:spPr/>
        <p:txBody>
          <a:bodyPr/>
          <a:lstStyle/>
          <a:p>
            <a:fld id="{5A58B5E9-F867-4E60-9EDB-B1B20C776A72}" type="datetimeFigureOut">
              <a:rPr lang="ko-KR" altLang="en-US" smtClean="0"/>
              <a:t>2021-03-22</a:t>
            </a:fld>
            <a:endParaRPr lang="ko-KR" altLang="en-US"/>
          </a:p>
        </p:txBody>
      </p:sp>
      <p:sp>
        <p:nvSpPr>
          <p:cNvPr id="6" name="바닥글 개체 틀 5">
            <a:extLst>
              <a:ext uri="{FF2B5EF4-FFF2-40B4-BE49-F238E27FC236}">
                <a16:creationId xmlns:a16="http://schemas.microsoft.com/office/drawing/2014/main" id="{AF6A946B-36EF-403A-9F5C-426C521EFD0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54E708F-DB40-4F62-AEF6-07209FF62C15}"/>
              </a:ext>
            </a:extLst>
          </p:cNvPr>
          <p:cNvSpPr>
            <a:spLocks noGrp="1"/>
          </p:cNvSpPr>
          <p:nvPr>
            <p:ph type="sldNum" sz="quarter" idx="12"/>
          </p:nvPr>
        </p:nvSpPr>
        <p:spPr/>
        <p:txBody>
          <a:bodyPr/>
          <a:lstStyle/>
          <a:p>
            <a:fld id="{82FD9626-62A0-4B84-8FAE-B671783CFBD9}" type="slidenum">
              <a:rPr lang="ko-KR" altLang="en-US" smtClean="0"/>
              <a:t>‹#›</a:t>
            </a:fld>
            <a:endParaRPr lang="ko-KR" altLang="en-US"/>
          </a:p>
        </p:txBody>
      </p:sp>
    </p:spTree>
    <p:extLst>
      <p:ext uri="{BB962C8B-B14F-4D97-AF65-F5344CB8AC3E}">
        <p14:creationId xmlns:p14="http://schemas.microsoft.com/office/powerpoint/2010/main" val="418950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36001B3-4F82-4787-81EE-5E5CD9CE2F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BCB3D47-E342-43ED-B7F9-163051113E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1218B70-D124-4CC7-9E46-41FA0C9751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8B5E9-F867-4E60-9EDB-B1B20C776A72}" type="datetimeFigureOut">
              <a:rPr lang="ko-KR" altLang="en-US" smtClean="0"/>
              <a:t>2021-03-22</a:t>
            </a:fld>
            <a:endParaRPr lang="ko-KR" altLang="en-US"/>
          </a:p>
        </p:txBody>
      </p:sp>
      <p:sp>
        <p:nvSpPr>
          <p:cNvPr id="5" name="바닥글 개체 틀 4">
            <a:extLst>
              <a:ext uri="{FF2B5EF4-FFF2-40B4-BE49-F238E27FC236}">
                <a16:creationId xmlns:a16="http://schemas.microsoft.com/office/drawing/2014/main" id="{367E6671-80B6-4043-AC22-2AD1BABF2E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BBF31602-FBBF-4BCA-A6F9-F94B2F28BF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FD9626-62A0-4B84-8FAE-B671783CFBD9}" type="slidenum">
              <a:rPr lang="ko-KR" altLang="en-US" smtClean="0"/>
              <a:t>‹#›</a:t>
            </a:fld>
            <a:endParaRPr lang="ko-KR" altLang="en-US"/>
          </a:p>
        </p:txBody>
      </p:sp>
    </p:spTree>
    <p:extLst>
      <p:ext uri="{BB962C8B-B14F-4D97-AF65-F5344CB8AC3E}">
        <p14:creationId xmlns:p14="http://schemas.microsoft.com/office/powerpoint/2010/main" val="500522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Content/ItCS/calendar.php-70.html" TargetMode="External"/><Relationship Id="rId5" Type="http://schemas.openxmlformats.org/officeDocument/2006/relationships/image" Target="../media/image8.jpe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www.youtube.com/watch?v=o4dCzqy1JrY" TargetMode="Externa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34DDD8-DAB9-41EB-A827-4CF235A28F35}"/>
              </a:ext>
            </a:extLst>
          </p:cNvPr>
          <p:cNvSpPr>
            <a:spLocks noGrp="1"/>
          </p:cNvSpPr>
          <p:nvPr>
            <p:ph type="ctrTitle"/>
          </p:nvPr>
        </p:nvSpPr>
        <p:spPr/>
        <p:txBody>
          <a:bodyPr/>
          <a:lstStyle/>
          <a:p>
            <a:r>
              <a:rPr lang="ko-KR" altLang="en-US" dirty="0"/>
              <a:t>정보보호</a:t>
            </a:r>
          </a:p>
        </p:txBody>
      </p:sp>
      <p:sp>
        <p:nvSpPr>
          <p:cNvPr id="3" name="부제목 2">
            <a:extLst>
              <a:ext uri="{FF2B5EF4-FFF2-40B4-BE49-F238E27FC236}">
                <a16:creationId xmlns:a16="http://schemas.microsoft.com/office/drawing/2014/main" id="{E1F38B0F-BEBA-4A8C-A703-9F7F23574D8D}"/>
              </a:ext>
            </a:extLst>
          </p:cNvPr>
          <p:cNvSpPr>
            <a:spLocks noGrp="1"/>
          </p:cNvSpPr>
          <p:nvPr>
            <p:ph type="subTitle" idx="1"/>
          </p:nvPr>
        </p:nvSpPr>
        <p:spPr/>
        <p:txBody>
          <a:bodyPr/>
          <a:lstStyle/>
          <a:p>
            <a:r>
              <a:rPr lang="en-US" altLang="ko-KR" dirty="0"/>
              <a:t>2</a:t>
            </a:r>
            <a:r>
              <a:rPr lang="ko-KR" altLang="en-US" dirty="0"/>
              <a:t>강</a:t>
            </a:r>
          </a:p>
        </p:txBody>
      </p:sp>
    </p:spTree>
    <p:extLst>
      <p:ext uri="{BB962C8B-B14F-4D97-AF65-F5344CB8AC3E}">
        <p14:creationId xmlns:p14="http://schemas.microsoft.com/office/powerpoint/2010/main" val="2103813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화살표: 오른쪽 8">
            <a:hlinkClick r:id="" action="ppaction://noaction"/>
            <a:extLst>
              <a:ext uri="{FF2B5EF4-FFF2-40B4-BE49-F238E27FC236}">
                <a16:creationId xmlns:a16="http://schemas.microsoft.com/office/drawing/2014/main" id="{36DC0363-5748-4238-A24E-3E0F461FCB92}"/>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rgbClr val="7030A0"/>
            </a:solidFill>
          </a:ln>
        </p:spPr>
        <p:txBody>
          <a:bodyPr wrap="square" rtlCol="0">
            <a:noAutofit/>
          </a:bodyPr>
          <a:lstStyle/>
          <a:p>
            <a:pPr>
              <a:lnSpc>
                <a:spcPct val="140000"/>
              </a:lnSpc>
            </a:pPr>
            <a:r>
              <a:rPr lang="en-US" altLang="ko-KR" sz="1000" dirty="0"/>
              <a:t>Let us not wallow in the valley of despair. I say to you, my friends, we have the difficulties of today and tomorrow.</a:t>
            </a:r>
          </a:p>
          <a:p>
            <a:pPr>
              <a:lnSpc>
                <a:spcPct val="140000"/>
              </a:lnSpc>
            </a:pPr>
            <a:r>
              <a:rPr lang="en-US" altLang="ko-KR" sz="1000" dirty="0"/>
              <a:t>I still have a dream. It is a dream deeply rooted in the American dream.</a:t>
            </a:r>
          </a:p>
          <a:p>
            <a:pPr>
              <a:lnSpc>
                <a:spcPct val="140000"/>
              </a:lnSpc>
            </a:pPr>
            <a:r>
              <a:rPr lang="en-US" altLang="ko-KR" sz="1000" dirty="0"/>
              <a:t>I have a dream that one day this nation will rise up and live out the true meaning of its creed. We hold these truths to be self-evident that all men are created equal.</a:t>
            </a:r>
          </a:p>
          <a:p>
            <a:pPr>
              <a:lnSpc>
                <a:spcPct val="140000"/>
              </a:lnSpc>
            </a:pPr>
            <a:r>
              <a:rPr lang="en-US" altLang="ko-KR" sz="1000" dirty="0"/>
              <a:t>I have a dream that one day out in the red hills of Georgia the sons of former slaves and the sons of former slaveowners will be able to sit down together at the table of brotherhood.</a:t>
            </a:r>
          </a:p>
          <a:p>
            <a:pPr>
              <a:lnSpc>
                <a:spcPct val="140000"/>
              </a:lnSpc>
            </a:pPr>
            <a:r>
              <a:rPr lang="en-US" altLang="ko-KR" sz="1000" dirty="0"/>
              <a:t>I have a dream that one day even the state of Mississippi, a state sweltering with the heat of oppression, will be transformed into an oasis of freedom and justice.</a:t>
            </a:r>
          </a:p>
          <a:p>
            <a:pPr>
              <a:lnSpc>
                <a:spcPct val="140000"/>
              </a:lnSpc>
            </a:pPr>
            <a:r>
              <a:rPr lang="en-US" altLang="ko-KR" sz="1000" dirty="0"/>
              <a:t>I have a dream that my four little children will one day live in a nation where they will not be judged by the color of their skin but by their character.</a:t>
            </a:r>
          </a:p>
          <a:p>
            <a:pPr>
              <a:lnSpc>
                <a:spcPct val="140000"/>
              </a:lnSpc>
            </a:pPr>
            <a:r>
              <a:rPr lang="en-US" altLang="ko-KR" sz="1000" dirty="0"/>
              <a:t>I have a dream today.</a:t>
            </a:r>
          </a:p>
          <a:p>
            <a:pPr>
              <a:lnSpc>
                <a:spcPct val="140000"/>
              </a:lnSpc>
            </a:pPr>
            <a:r>
              <a:rPr lang="en-US" altLang="ko-KR" sz="1000" dirty="0"/>
              <a:t>I have a dream that one day down in Alabama, with its vicious racists, with its governor having his lips dripping with the words of interposition and nullification; that one day right down in Alabama little black boys and black girls will be able to join hands with little white boys and white girls as sisters and brothers.</a:t>
            </a:r>
          </a:p>
          <a:p>
            <a:pPr>
              <a:lnSpc>
                <a:spcPct val="140000"/>
              </a:lnSpc>
            </a:pPr>
            <a:r>
              <a:rPr lang="en-US" altLang="ko-KR" sz="1000" dirty="0"/>
              <a:t>I have a dream today.</a:t>
            </a:r>
          </a:p>
          <a:p>
            <a:pPr>
              <a:lnSpc>
                <a:spcPct val="140000"/>
              </a:lnSpc>
            </a:pPr>
            <a:r>
              <a:rPr lang="en-US" altLang="ko-KR" sz="1000" dirty="0"/>
              <a:t>I have a dream that one day every valley shall be engulfed, every hill shall be exalted and every mountain shall be made low, the rough places will be made plains and the crooked places will be made straight and the glory of the Lord shall be revealed and all flesh shall see it together.</a:t>
            </a:r>
            <a:endParaRPr lang="ko-KR" altLang="en-US" sz="1000" dirty="0"/>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rgbClr val="7030A0"/>
            </a:solidFill>
          </a:ln>
        </p:spPr>
        <p:txBody>
          <a:bodyPr wrap="square" rtlCol="0">
            <a:noAutofit/>
          </a:bodyPr>
          <a:lstStyle/>
          <a:p>
            <a:pPr>
              <a:lnSpc>
                <a:spcPct val="140000"/>
              </a:lnSpc>
            </a:pPr>
            <a:r>
              <a:rPr lang="ko-KR" altLang="en-US" sz="1000" dirty="0"/>
              <a:t>절망의 계곡에서 뒹굴 지 말자</a:t>
            </a:r>
            <a:r>
              <a:rPr lang="en-US" altLang="ko-KR" sz="1000" dirty="0"/>
              <a:t>. </a:t>
            </a:r>
          </a:p>
          <a:p>
            <a:pPr>
              <a:lnSpc>
                <a:spcPct val="140000"/>
              </a:lnSpc>
            </a:pPr>
            <a:r>
              <a:rPr lang="ko-KR" altLang="en-US" sz="1000" dirty="0"/>
              <a:t>친구 여러분</a:t>
            </a:r>
            <a:r>
              <a:rPr lang="en-US" altLang="ko-KR" sz="1000" dirty="0"/>
              <a:t>, </a:t>
            </a:r>
            <a:r>
              <a:rPr lang="ko-KR" altLang="en-US" sz="1000" dirty="0"/>
              <a:t>오늘과 내일의 어려움이 있습니다</a:t>
            </a:r>
            <a:r>
              <a:rPr lang="en-US" altLang="ko-KR" sz="1000" dirty="0"/>
              <a:t>.</a:t>
            </a:r>
          </a:p>
          <a:p>
            <a:pPr>
              <a:lnSpc>
                <a:spcPct val="140000"/>
              </a:lnSpc>
            </a:pPr>
            <a:r>
              <a:rPr lang="ko-KR" altLang="en-US" sz="1000" dirty="0"/>
              <a:t>아직 꿈이 있습니다</a:t>
            </a:r>
            <a:r>
              <a:rPr lang="en-US" altLang="ko-KR" sz="1000" dirty="0"/>
              <a:t>. </a:t>
            </a:r>
            <a:r>
              <a:rPr lang="ko-KR" altLang="en-US" sz="1000" dirty="0"/>
              <a:t>아메리칸 드림에 깊이 뿌리 박힌 꿈입니다</a:t>
            </a:r>
            <a:r>
              <a:rPr lang="en-US" altLang="ko-KR" sz="1000" dirty="0"/>
              <a:t>.</a:t>
            </a:r>
          </a:p>
          <a:p>
            <a:pPr>
              <a:lnSpc>
                <a:spcPct val="140000"/>
              </a:lnSpc>
            </a:pPr>
            <a:r>
              <a:rPr lang="ko-KR" altLang="en-US" sz="1000" dirty="0" err="1"/>
              <a:t>언젠가는이</a:t>
            </a:r>
            <a:r>
              <a:rPr lang="ko-KR" altLang="en-US" sz="1000" dirty="0"/>
              <a:t> 나라가 일어 서서 그 신조의 진정한 의미를 실천하는 꿈이 있습니다</a:t>
            </a:r>
            <a:r>
              <a:rPr lang="en-US" altLang="ko-KR" sz="1000" dirty="0"/>
              <a:t>. </a:t>
            </a:r>
          </a:p>
          <a:p>
            <a:pPr>
              <a:lnSpc>
                <a:spcPct val="140000"/>
              </a:lnSpc>
            </a:pPr>
            <a:r>
              <a:rPr lang="ko-KR" altLang="en-US" sz="1000" dirty="0"/>
              <a:t>우리는 모든 사람이 평등하게 창조되었다는 자명 한 진리를 가지고 있습니다</a:t>
            </a:r>
            <a:r>
              <a:rPr lang="en-US" altLang="ko-KR" sz="1000" dirty="0"/>
              <a:t>.</a:t>
            </a:r>
          </a:p>
          <a:p>
            <a:pPr>
              <a:lnSpc>
                <a:spcPct val="140000"/>
              </a:lnSpc>
            </a:pPr>
            <a:r>
              <a:rPr lang="ko-KR" altLang="en-US" sz="1000" dirty="0"/>
              <a:t>언젠가 조지아의 붉은 언덕에서 전 노예의 아들들과 전 노예 소유주의 아들들이 형제애의 식탁에 함께 앉을 수 있다는 꿈이 있습니다</a:t>
            </a:r>
            <a:r>
              <a:rPr lang="en-US" altLang="ko-KR" sz="1000" dirty="0"/>
              <a:t>.</a:t>
            </a:r>
          </a:p>
          <a:p>
            <a:pPr>
              <a:lnSpc>
                <a:spcPct val="140000"/>
              </a:lnSpc>
            </a:pPr>
            <a:r>
              <a:rPr lang="ko-KR" altLang="en-US" sz="1000" dirty="0"/>
              <a:t>언젠가는 억압의 열기로 무더운 미시시피 주조차도 자유와 정의의 오아시스로 변모 할 것이라는 꿈이 있습니다</a:t>
            </a:r>
            <a:r>
              <a:rPr lang="en-US" altLang="ko-KR" sz="1000" dirty="0"/>
              <a:t>.</a:t>
            </a:r>
          </a:p>
          <a:p>
            <a:pPr>
              <a:lnSpc>
                <a:spcPct val="140000"/>
              </a:lnSpc>
            </a:pPr>
            <a:r>
              <a:rPr lang="ko-KR" altLang="en-US" sz="1000" dirty="0"/>
              <a:t>내 네 명의 어린 자녀들이 피부색이 아닌 성격으로 판단되는 나라에서 언젠가 살게 될 꿈이 있습니다</a:t>
            </a:r>
            <a:r>
              <a:rPr lang="en-US" altLang="ko-KR" sz="1000" dirty="0"/>
              <a:t>.</a:t>
            </a:r>
          </a:p>
          <a:p>
            <a:pPr>
              <a:lnSpc>
                <a:spcPct val="140000"/>
              </a:lnSpc>
            </a:pPr>
            <a:r>
              <a:rPr lang="ko-KR" altLang="en-US" sz="1000" dirty="0"/>
              <a:t>오늘 꿈이 있습니다</a:t>
            </a:r>
            <a:r>
              <a:rPr lang="en-US" altLang="ko-KR" sz="1000" dirty="0"/>
              <a:t>.</a:t>
            </a:r>
          </a:p>
          <a:p>
            <a:pPr>
              <a:lnSpc>
                <a:spcPct val="140000"/>
              </a:lnSpc>
            </a:pPr>
            <a:r>
              <a:rPr lang="ko-KR" altLang="en-US" sz="1000" dirty="0"/>
              <a:t>나는 언젠가 앨라배마 주에서 악랄한 인종 차별 주의자들과 함께</a:t>
            </a:r>
            <a:r>
              <a:rPr lang="en-US" altLang="ko-KR" sz="1000" dirty="0"/>
              <a:t>, </a:t>
            </a:r>
            <a:r>
              <a:rPr lang="ko-KR" altLang="en-US" sz="1000" dirty="0"/>
              <a:t>그 주지사가 개입과 무효화라는 말로 입술이 뚝뚝 떨어지는 꿈을 꾸었습니다</a:t>
            </a:r>
            <a:r>
              <a:rPr lang="en-US" altLang="ko-KR" sz="1000" dirty="0"/>
              <a:t>. </a:t>
            </a:r>
          </a:p>
          <a:p>
            <a:pPr>
              <a:lnSpc>
                <a:spcPct val="140000"/>
              </a:lnSpc>
            </a:pPr>
            <a:r>
              <a:rPr lang="ko-KR" altLang="en-US" sz="1000" dirty="0"/>
              <a:t>언젠가 </a:t>
            </a:r>
            <a:r>
              <a:rPr lang="ko-KR" altLang="en-US" sz="1000" dirty="0" err="1"/>
              <a:t>알라바마에서</a:t>
            </a:r>
            <a:r>
              <a:rPr lang="ko-KR" altLang="en-US" sz="1000" dirty="0"/>
              <a:t> 작은 흑인 소년들과 흑인 소녀들이 자매이자 형제로서 백인 소년들과 백인 소녀들과 손을 잡을 </a:t>
            </a:r>
            <a:r>
              <a:rPr lang="ko-KR" altLang="en-US" sz="1000" dirty="0" err="1"/>
              <a:t>수있게</a:t>
            </a:r>
            <a:r>
              <a:rPr lang="ko-KR" altLang="en-US" sz="1000" dirty="0"/>
              <a:t> 될 것입니다</a:t>
            </a:r>
            <a:r>
              <a:rPr lang="en-US" altLang="ko-KR" sz="1000" dirty="0"/>
              <a:t>.</a:t>
            </a:r>
          </a:p>
          <a:p>
            <a:pPr>
              <a:lnSpc>
                <a:spcPct val="140000"/>
              </a:lnSpc>
            </a:pPr>
            <a:r>
              <a:rPr lang="ko-KR" altLang="en-US" sz="1000" dirty="0"/>
              <a:t>오늘 꿈이 있습니다</a:t>
            </a:r>
            <a:r>
              <a:rPr lang="en-US" altLang="ko-KR" sz="1000" dirty="0"/>
              <a:t>.</a:t>
            </a:r>
          </a:p>
          <a:p>
            <a:pPr>
              <a:lnSpc>
                <a:spcPct val="140000"/>
              </a:lnSpc>
            </a:pPr>
            <a:r>
              <a:rPr lang="ko-KR" altLang="en-US" sz="1000" dirty="0"/>
              <a:t>언젠가는 모든 계곡이 휩싸이고 모든 산이 고양되고 모든 산이 낮아지고 거친 곳이 </a:t>
            </a:r>
            <a:r>
              <a:rPr lang="ko-KR" altLang="en-US" sz="1000" dirty="0" err="1"/>
              <a:t>평지가되고</a:t>
            </a:r>
            <a:r>
              <a:rPr lang="ko-KR" altLang="en-US" sz="1000" dirty="0"/>
              <a:t> </a:t>
            </a:r>
            <a:r>
              <a:rPr lang="ko-KR" altLang="en-US" sz="1000" dirty="0" err="1"/>
              <a:t>구불</a:t>
            </a:r>
            <a:r>
              <a:rPr lang="ko-KR" altLang="en-US" sz="1000" dirty="0"/>
              <a:t> </a:t>
            </a:r>
            <a:r>
              <a:rPr lang="ko-KR" altLang="en-US" sz="1000" dirty="0" err="1"/>
              <a:t>구불</a:t>
            </a:r>
            <a:r>
              <a:rPr lang="ko-KR" altLang="en-US" sz="1000" dirty="0"/>
              <a:t> 한 곳이 곧게 펴지고 주님의 영광이 드러날 것이라는 꿈이 있습니다 모든 육체는 그것을 함께 볼 것입니다</a:t>
            </a:r>
            <a:r>
              <a:rPr lang="en-US" altLang="ko-KR" sz="1000" dirty="0"/>
              <a:t>.</a:t>
            </a:r>
            <a:endParaRPr lang="ko-KR" altLang="en-US" sz="1000" dirty="0"/>
          </a:p>
        </p:txBody>
      </p:sp>
      <p:grpSp>
        <p:nvGrpSpPr>
          <p:cNvPr id="5" name="그룹 4">
            <a:extLst>
              <a:ext uri="{FF2B5EF4-FFF2-40B4-BE49-F238E27FC236}">
                <a16:creationId xmlns:a16="http://schemas.microsoft.com/office/drawing/2014/main" id="{4718B9F1-7855-44A0-B20F-ABAEE402ED2A}"/>
              </a:ext>
            </a:extLst>
          </p:cNvPr>
          <p:cNvGrpSpPr/>
          <p:nvPr/>
        </p:nvGrpSpPr>
        <p:grpSpPr>
          <a:xfrm>
            <a:off x="11593737" y="6457890"/>
            <a:ext cx="678993" cy="400110"/>
            <a:chOff x="10627762" y="-30288"/>
            <a:chExt cx="597159" cy="400110"/>
          </a:xfrm>
        </p:grpSpPr>
        <p:sp>
          <p:nvSpPr>
            <p:cNvPr id="6" name="사각형: 둥근 모서리 5">
              <a:extLst>
                <a:ext uri="{FF2B5EF4-FFF2-40B4-BE49-F238E27FC236}">
                  <a16:creationId xmlns:a16="http://schemas.microsoft.com/office/drawing/2014/main" id="{30ECC558-9332-45AE-8B91-EB47AD50431D}"/>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2E91D086-3FC4-4520-9DC2-E88D02E1084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8" name="화살표: 오른쪽 7">
              <a:hlinkClick r:id="" action="ppaction://noaction"/>
              <a:extLst>
                <a:ext uri="{FF2B5EF4-FFF2-40B4-BE49-F238E27FC236}">
                  <a16:creationId xmlns:a16="http://schemas.microsoft.com/office/drawing/2014/main" id="{6EC8E19E-1FFB-47A6-BA77-4BCD185D7DF5}"/>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630054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E60E50-7DA3-41F4-B92E-B8A0C30C592F}"/>
              </a:ext>
            </a:extLst>
          </p:cNvPr>
          <p:cNvSpPr>
            <a:spLocks noGrp="1"/>
          </p:cNvSpPr>
          <p:nvPr>
            <p:ph type="title"/>
          </p:nvPr>
        </p:nvSpPr>
        <p:spPr/>
        <p:txBody>
          <a:bodyPr>
            <a:normAutofit/>
          </a:bodyPr>
          <a:lstStyle/>
          <a:p>
            <a:pPr>
              <a:lnSpc>
                <a:spcPct val="100000"/>
              </a:lnSpc>
            </a:pPr>
            <a:r>
              <a:rPr lang="en-US" altLang="ko-KR" sz="2000" b="1" dirty="0">
                <a:solidFill>
                  <a:schemeClr val="bg1">
                    <a:lumMod val="65000"/>
                  </a:schemeClr>
                </a:solidFill>
              </a:rPr>
              <a:t>/Theory/T4/Vigenere</a:t>
            </a:r>
            <a:br>
              <a:rPr lang="en-US" altLang="ko-KR" dirty="0"/>
            </a:br>
            <a:r>
              <a:rPr lang="en-US" altLang="ko-KR" dirty="0"/>
              <a:t> </a:t>
            </a:r>
            <a:r>
              <a:rPr lang="ko-KR" altLang="en-US" kern="0" dirty="0" err="1">
                <a:solidFill>
                  <a:srgbClr val="000000"/>
                </a:solidFill>
                <a:latin typeface="함초롬바탕" panose="02030604000101010101" pitchFamily="18" charset="-127"/>
              </a:rPr>
              <a:t>비즈네르</a:t>
            </a:r>
            <a:r>
              <a:rPr lang="ko-KR" altLang="en-US" kern="0" dirty="0">
                <a:solidFill>
                  <a:srgbClr val="000000"/>
                </a:solidFill>
                <a:latin typeface="함초롬바탕" panose="02030604000101010101" pitchFamily="18" charset="-127"/>
              </a:rPr>
              <a:t> 암호</a:t>
            </a:r>
            <a:endParaRPr lang="ko-KR" altLang="en-US" dirty="0"/>
          </a:p>
        </p:txBody>
      </p:sp>
      <p:pic>
        <p:nvPicPr>
          <p:cNvPr id="8194" name="Picture 2">
            <a:extLst>
              <a:ext uri="{FF2B5EF4-FFF2-40B4-BE49-F238E27FC236}">
                <a16:creationId xmlns:a16="http://schemas.microsoft.com/office/drawing/2014/main" id="{819EE01E-EDA9-4FC9-8BBE-F550D18986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2748" y="2623235"/>
            <a:ext cx="5795944" cy="474214"/>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비제네르 표 예시 설명">
            <a:extLst>
              <a:ext uri="{FF2B5EF4-FFF2-40B4-BE49-F238E27FC236}">
                <a16:creationId xmlns:a16="http://schemas.microsoft.com/office/drawing/2014/main" id="{A8BA64F4-A8D4-4581-93DC-84F05B473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39" y="1849333"/>
            <a:ext cx="6133391" cy="4568024"/>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a:extLst>
              <a:ext uri="{FF2B5EF4-FFF2-40B4-BE49-F238E27FC236}">
                <a16:creationId xmlns:a16="http://schemas.microsoft.com/office/drawing/2014/main" id="{DC38C039-9D27-4916-B4B3-1D7BFA1683CC}"/>
              </a:ext>
            </a:extLst>
          </p:cNvPr>
          <p:cNvSpPr/>
          <p:nvPr/>
        </p:nvSpPr>
        <p:spPr>
          <a:xfrm>
            <a:off x="1004207" y="2038169"/>
            <a:ext cx="228599" cy="4362860"/>
          </a:xfrm>
          <a:prstGeom prst="rect">
            <a:avLst/>
          </a:prstGeom>
          <a:solidFill>
            <a:srgbClr val="FDDFC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F4D0653C-D35D-402D-8AF5-FD2D13A9286B}"/>
              </a:ext>
            </a:extLst>
          </p:cNvPr>
          <p:cNvSpPr txBox="1"/>
          <p:nvPr/>
        </p:nvSpPr>
        <p:spPr>
          <a:xfrm>
            <a:off x="6340755" y="3155421"/>
            <a:ext cx="4615094" cy="307777"/>
          </a:xfrm>
          <a:prstGeom prst="rect">
            <a:avLst/>
          </a:prstGeom>
          <a:noFill/>
        </p:spPr>
        <p:txBody>
          <a:bodyPr wrap="square" rtlCol="0">
            <a:spAutoFit/>
          </a:bodyPr>
          <a:lstStyle/>
          <a:p>
            <a:r>
              <a:rPr lang="en-US" altLang="ko-KR" sz="1400" b="0" i="0" dirty="0">
                <a:solidFill>
                  <a:srgbClr val="202122"/>
                </a:solidFill>
                <a:effectLst/>
                <a:latin typeface="Arial" panose="020B0604020202020204" pitchFamily="34" charset="0"/>
              </a:rPr>
              <a:t>divert troops to east ridge =&gt;  </a:t>
            </a:r>
            <a:r>
              <a:rPr lang="en-US" altLang="ko-KR" sz="1400" dirty="0" err="1"/>
              <a:t>vstwbrlbmgzqlycscrjsbyo</a:t>
            </a:r>
            <a:endParaRPr lang="ko-KR" altLang="en-US" sz="1400" dirty="0"/>
          </a:p>
        </p:txBody>
      </p:sp>
      <p:sp>
        <p:nvSpPr>
          <p:cNvPr id="19" name="TextBox 18">
            <a:extLst>
              <a:ext uri="{FF2B5EF4-FFF2-40B4-BE49-F238E27FC236}">
                <a16:creationId xmlns:a16="http://schemas.microsoft.com/office/drawing/2014/main" id="{2206A4D5-6703-4CDA-A329-9AABE5831DCD}"/>
              </a:ext>
            </a:extLst>
          </p:cNvPr>
          <p:cNvSpPr txBox="1"/>
          <p:nvPr/>
        </p:nvSpPr>
        <p:spPr>
          <a:xfrm>
            <a:off x="10955849" y="3155420"/>
            <a:ext cx="1329180" cy="307777"/>
          </a:xfrm>
          <a:prstGeom prst="rect">
            <a:avLst/>
          </a:prstGeom>
          <a:noFill/>
        </p:spPr>
        <p:txBody>
          <a:bodyPr wrap="square" rtlCol="0">
            <a:spAutoFit/>
          </a:bodyPr>
          <a:lstStyle/>
          <a:p>
            <a:r>
              <a:rPr lang="en-US" altLang="ko-KR" sz="1400" b="0" i="0" dirty="0">
                <a:solidFill>
                  <a:srgbClr val="F743BB"/>
                </a:solidFill>
                <a:effectLst/>
                <a:latin typeface="Arial" panose="020B0604020202020204" pitchFamily="34" charset="0"/>
              </a:rPr>
              <a:t>Key = SKY</a:t>
            </a:r>
            <a:endParaRPr lang="ko-KR" altLang="en-US" sz="1400" dirty="0">
              <a:solidFill>
                <a:srgbClr val="F743BB"/>
              </a:solidFill>
            </a:endParaRPr>
          </a:p>
        </p:txBody>
      </p:sp>
      <p:sp>
        <p:nvSpPr>
          <p:cNvPr id="21" name="TextBox 20">
            <a:extLst>
              <a:ext uri="{FF2B5EF4-FFF2-40B4-BE49-F238E27FC236}">
                <a16:creationId xmlns:a16="http://schemas.microsoft.com/office/drawing/2014/main" id="{D75CB736-F76B-498F-AA76-AA9EBDF9EDC1}"/>
              </a:ext>
            </a:extLst>
          </p:cNvPr>
          <p:cNvSpPr txBox="1"/>
          <p:nvPr/>
        </p:nvSpPr>
        <p:spPr>
          <a:xfrm>
            <a:off x="6272748" y="3521168"/>
            <a:ext cx="6080288" cy="102021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b="0" i="0" dirty="0">
                <a:solidFill>
                  <a:srgbClr val="202122"/>
                </a:solidFill>
                <a:effectLst/>
                <a:latin typeface="Arial" panose="020B0604020202020204" pitchFamily="34" charset="0"/>
              </a:rPr>
              <a:t>같은 </a:t>
            </a:r>
            <a:r>
              <a:rPr lang="en-US" altLang="ko-KR" sz="1400" b="0" i="0" dirty="0">
                <a:solidFill>
                  <a:srgbClr val="202122"/>
                </a:solidFill>
                <a:effectLst/>
                <a:latin typeface="Arial" panose="020B0604020202020204" pitchFamily="34" charset="0"/>
              </a:rPr>
              <a:t>'o'</a:t>
            </a:r>
            <a:r>
              <a:rPr lang="ko-KR" altLang="en-US" sz="1400" b="0" i="0" dirty="0">
                <a:solidFill>
                  <a:srgbClr val="202122"/>
                </a:solidFill>
                <a:effectLst/>
                <a:latin typeface="Arial" panose="020B0604020202020204" pitchFamily="34" charset="0"/>
              </a:rPr>
              <a:t>에 대해서 </a:t>
            </a:r>
            <a:r>
              <a:rPr lang="en-US" altLang="ko-KR" sz="1400" b="0" i="0" dirty="0">
                <a:solidFill>
                  <a:srgbClr val="202122"/>
                </a:solidFill>
                <a:effectLst/>
                <a:latin typeface="Arial" panose="020B0604020202020204" pitchFamily="34" charset="0"/>
              </a:rPr>
              <a:t>'M','G','Y'</a:t>
            </a:r>
            <a:r>
              <a:rPr lang="ko-KR" altLang="en-US" sz="1400" b="0" i="0" dirty="0">
                <a:solidFill>
                  <a:srgbClr val="202122"/>
                </a:solidFill>
                <a:effectLst/>
                <a:latin typeface="Arial" panose="020B0604020202020204" pitchFamily="34" charset="0"/>
              </a:rPr>
              <a:t>세가지가 나온 것을 알 수 있다</a:t>
            </a:r>
            <a:r>
              <a:rPr lang="en-US" altLang="ko-KR" sz="1400" b="0" i="0" dirty="0">
                <a:solidFill>
                  <a:srgbClr val="202122"/>
                </a:solidFill>
                <a:effectLst/>
                <a:latin typeface="Arial" panose="020B0604020202020204" pitchFamily="34" charset="0"/>
              </a:rPr>
              <a:t>.</a:t>
            </a:r>
          </a:p>
          <a:p>
            <a:pPr marL="285750" indent="-285750">
              <a:lnSpc>
                <a:spcPct val="150000"/>
              </a:lnSpc>
              <a:buFont typeface="Arial" panose="020B0604020202020204" pitchFamily="34" charset="0"/>
              <a:buChar char="•"/>
            </a:pPr>
            <a:r>
              <a:rPr lang="ko-KR" altLang="en-US" sz="1400" b="0" i="0" dirty="0">
                <a:solidFill>
                  <a:srgbClr val="202122"/>
                </a:solidFill>
                <a:effectLst/>
                <a:latin typeface="Arial" panose="020B0604020202020204" pitchFamily="34" charset="0"/>
              </a:rPr>
              <a:t>빈도분석법으로는 해독이 불가능</a:t>
            </a:r>
            <a:r>
              <a:rPr lang="en-US" altLang="ko-KR" sz="1400" b="0" i="0" dirty="0">
                <a:solidFill>
                  <a:srgbClr val="202122"/>
                </a:solidFill>
                <a:effectLst/>
                <a:latin typeface="Arial" panose="020B0604020202020204" pitchFamily="34" charset="0"/>
              </a:rPr>
              <a:t>. </a:t>
            </a:r>
            <a:endParaRPr lang="en-US" altLang="ko-KR" sz="1400" dirty="0">
              <a:solidFill>
                <a:srgbClr val="202122"/>
              </a:solidFill>
              <a:latin typeface="Arial" panose="020B0604020202020204" pitchFamily="34" charset="0"/>
            </a:endParaRPr>
          </a:p>
          <a:p>
            <a:pPr marL="285750" indent="-285750">
              <a:lnSpc>
                <a:spcPct val="150000"/>
              </a:lnSpc>
              <a:buFont typeface="Arial" panose="020B0604020202020204" pitchFamily="34" charset="0"/>
              <a:buChar char="•"/>
            </a:pPr>
            <a:r>
              <a:rPr lang="ko-KR" altLang="en-US" sz="1400" dirty="0" err="1">
                <a:solidFill>
                  <a:srgbClr val="202122"/>
                </a:solidFill>
                <a:latin typeface="Arial" panose="020B0604020202020204" pitchFamily="34" charset="0"/>
              </a:rPr>
              <a:t>평문이</a:t>
            </a:r>
            <a:r>
              <a:rPr lang="ko-KR" altLang="en-US" sz="1400" dirty="0">
                <a:solidFill>
                  <a:srgbClr val="202122"/>
                </a:solidFill>
                <a:latin typeface="Arial" panose="020B0604020202020204" pitchFamily="34" charset="0"/>
              </a:rPr>
              <a:t> 아주 길며</a:t>
            </a:r>
            <a:r>
              <a:rPr lang="en-US" altLang="ko-KR" sz="1400" dirty="0">
                <a:solidFill>
                  <a:srgbClr val="202122"/>
                </a:solidFill>
                <a:latin typeface="Arial" panose="020B0604020202020204" pitchFamily="34" charset="0"/>
              </a:rPr>
              <a:t>, </a:t>
            </a:r>
            <a:r>
              <a:rPr lang="ko-KR" altLang="en-US" sz="1400" dirty="0">
                <a:solidFill>
                  <a:srgbClr val="202122"/>
                </a:solidFill>
                <a:latin typeface="Arial" panose="020B0604020202020204" pitchFamily="34" charset="0"/>
              </a:rPr>
              <a:t>키의 길이를 안다고 가정했을 시 빈도분석법 가능</a:t>
            </a:r>
            <a:endParaRPr lang="ko-KR" altLang="en-US" sz="1400" dirty="0"/>
          </a:p>
        </p:txBody>
      </p:sp>
      <p:sp>
        <p:nvSpPr>
          <p:cNvPr id="22" name="TextBox 21">
            <a:extLst>
              <a:ext uri="{FF2B5EF4-FFF2-40B4-BE49-F238E27FC236}">
                <a16:creationId xmlns:a16="http://schemas.microsoft.com/office/drawing/2014/main" id="{129849F9-5019-46F5-8FDB-B6B2AE2B7D9F}"/>
              </a:ext>
            </a:extLst>
          </p:cNvPr>
          <p:cNvSpPr txBox="1"/>
          <p:nvPr/>
        </p:nvSpPr>
        <p:spPr>
          <a:xfrm>
            <a:off x="838199" y="6492875"/>
            <a:ext cx="5257801" cy="307777"/>
          </a:xfrm>
          <a:prstGeom prst="rect">
            <a:avLst/>
          </a:prstGeom>
          <a:noFill/>
        </p:spPr>
        <p:txBody>
          <a:bodyPr wrap="square" rtlCol="0">
            <a:spAutoFit/>
          </a:bodyPr>
          <a:lstStyle/>
          <a:p>
            <a:r>
              <a:rPr lang="ko-KR" altLang="en-US" sz="1400" dirty="0" err="1"/>
              <a:t>비즈네르</a:t>
            </a:r>
            <a:r>
              <a:rPr lang="ko-KR" altLang="en-US" sz="1400" dirty="0"/>
              <a:t> 표</a:t>
            </a:r>
            <a:r>
              <a:rPr lang="en-US" altLang="ko-KR" sz="1400" dirty="0"/>
              <a:t>.    </a:t>
            </a:r>
            <a:r>
              <a:rPr lang="en-US" altLang="ko-KR" sz="1400" dirty="0">
                <a:solidFill>
                  <a:srgbClr val="F743BB"/>
                </a:solidFill>
              </a:rPr>
              <a:t>Ex)</a:t>
            </a:r>
            <a:r>
              <a:rPr lang="en-US" altLang="ko-KR" sz="1400" dirty="0"/>
              <a:t> ( </a:t>
            </a:r>
            <a:r>
              <a:rPr lang="ko-KR" altLang="en-US" sz="1400" dirty="0"/>
              <a:t>원문 </a:t>
            </a:r>
            <a:r>
              <a:rPr lang="en-US" altLang="ko-KR" sz="1400" dirty="0"/>
              <a:t>“d”, </a:t>
            </a:r>
            <a:r>
              <a:rPr lang="ko-KR" altLang="en-US" sz="1400" dirty="0"/>
              <a:t>키워드 </a:t>
            </a:r>
            <a:r>
              <a:rPr lang="en-US" altLang="ko-KR" sz="1400" dirty="0"/>
              <a:t>“S” ) -&gt; ( </a:t>
            </a:r>
            <a:r>
              <a:rPr lang="ko-KR" altLang="en-US" sz="1400" dirty="0"/>
              <a:t>암호문</a:t>
            </a:r>
            <a:r>
              <a:rPr lang="en-US" altLang="ko-KR" sz="1400" dirty="0"/>
              <a:t> “V” ) </a:t>
            </a:r>
            <a:endParaRPr lang="ko-KR" altLang="en-US" sz="1400" dirty="0"/>
          </a:p>
        </p:txBody>
      </p:sp>
      <p:grpSp>
        <p:nvGrpSpPr>
          <p:cNvPr id="11" name="그룹 10">
            <a:extLst>
              <a:ext uri="{FF2B5EF4-FFF2-40B4-BE49-F238E27FC236}">
                <a16:creationId xmlns:a16="http://schemas.microsoft.com/office/drawing/2014/main" id="{2DC2AB88-F7FD-4978-8998-EDE8879BE53A}"/>
              </a:ext>
            </a:extLst>
          </p:cNvPr>
          <p:cNvGrpSpPr/>
          <p:nvPr/>
        </p:nvGrpSpPr>
        <p:grpSpPr>
          <a:xfrm>
            <a:off x="11593737" y="6457890"/>
            <a:ext cx="678993" cy="400110"/>
            <a:chOff x="10627762" y="-30288"/>
            <a:chExt cx="597159" cy="400110"/>
          </a:xfrm>
        </p:grpSpPr>
        <p:sp>
          <p:nvSpPr>
            <p:cNvPr id="12" name="사각형: 둥근 모서리 11">
              <a:extLst>
                <a:ext uri="{FF2B5EF4-FFF2-40B4-BE49-F238E27FC236}">
                  <a16:creationId xmlns:a16="http://schemas.microsoft.com/office/drawing/2014/main" id="{59373F8C-9C85-4DA7-99AC-B2FA3A727ED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87817CEC-C581-48B1-B817-C22AA9CAF95C}"/>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4" name="화살표: 오른쪽 13">
              <a:hlinkClick r:id="" action="ppaction://noaction"/>
              <a:extLst>
                <a:ext uri="{FF2B5EF4-FFF2-40B4-BE49-F238E27FC236}">
                  <a16:creationId xmlns:a16="http://schemas.microsoft.com/office/drawing/2014/main" id="{B7013C82-DA34-4FC3-A9AA-AAF007DAC4F2}"/>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 name="화살표: 오른쪽 14">
            <a:hlinkClick r:id="" action="ppaction://noaction"/>
            <a:extLst>
              <a:ext uri="{FF2B5EF4-FFF2-40B4-BE49-F238E27FC236}">
                <a16:creationId xmlns:a16="http://schemas.microsoft.com/office/drawing/2014/main" id="{B8F8F646-AB56-440C-BD76-0244B5BAD501}"/>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863518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a:t>
            </a:r>
            <a:r>
              <a:rPr lang="en-US" altLang="ko-KR" sz="2000" b="1" dirty="0" err="1">
                <a:solidFill>
                  <a:schemeClr val="bg1">
                    <a:lumMod val="65000"/>
                  </a:schemeClr>
                </a:solidFill>
              </a:rPr>
              <a:t>Vigenere</a:t>
            </a:r>
            <a:br>
              <a:rPr lang="en-US" altLang="ko-KR" dirty="0"/>
            </a:br>
            <a:r>
              <a:rPr lang="ko-KR" altLang="en-US" dirty="0"/>
              <a:t>고전암호 실습 </a:t>
            </a:r>
            <a:r>
              <a:rPr lang="en-US" altLang="ko-KR" dirty="0"/>
              <a:t>– </a:t>
            </a:r>
            <a:r>
              <a:rPr lang="ko-KR" altLang="en-US" dirty="0" err="1"/>
              <a:t>비즈네르</a:t>
            </a:r>
            <a:r>
              <a:rPr lang="ko-KR" altLang="en-US" dirty="0"/>
              <a:t> 암호</a:t>
            </a:r>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2833758"/>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당신은 고대 유적지 에서 다음과 같은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비즈네르</a:t>
            </a:r>
            <a:r>
              <a:rPr lang="ko-KR" altLang="en-US" sz="1000" kern="0" spc="0" dirty="0">
                <a:solidFill>
                  <a:srgbClr val="000000"/>
                </a:solidFill>
                <a:effectLst/>
                <a:latin typeface="맑은 고딕" panose="020B0503020000020004" pitchFamily="50" charset="-127"/>
                <a:ea typeface="맑은 고딕" panose="020B0503020000020004" pitchFamily="50" charset="-127"/>
              </a:rPr>
              <a:t> 암호를 발견하였다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p>
          <a:p>
            <a:pPr>
              <a:lnSpc>
                <a:spcPct val="140000"/>
              </a:lnSpc>
            </a:pPr>
            <a:r>
              <a:rPr lang="ko-KR" altLang="en-US"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해독하시오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2833758"/>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200" b="1" kern="0" spc="200" dirty="0">
              <a:solidFill>
                <a:schemeClr val="accent4">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 정보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비즈네르</a:t>
            </a:r>
            <a:r>
              <a:rPr lang="ko-KR" altLang="en-US" sz="1000" kern="0" spc="0" dirty="0">
                <a:solidFill>
                  <a:srgbClr val="000000"/>
                </a:solidFill>
                <a:effectLst/>
                <a:latin typeface="맑은 고딕" panose="020B0503020000020004" pitchFamily="50" charset="-127"/>
                <a:ea typeface="맑은 고딕" panose="020B0503020000020004" pitchFamily="50" charset="-127"/>
              </a:rPr>
              <a:t> 암호</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a:solidFill>
                  <a:srgbClr val="000000"/>
                </a:solidFill>
                <a:effectLst/>
                <a:latin typeface="맑은 고딕" panose="020B0503020000020004" pitchFamily="50" charset="-127"/>
                <a:ea typeface="맑은 고딕" panose="020B0503020000020004" pitchFamily="50" charset="-127"/>
              </a:rPr>
              <a:t>      </a:t>
            </a:r>
            <a:r>
              <a:rPr lang="en-US" altLang="ko-KR" sz="1000" kern="0">
                <a:solidFill>
                  <a:srgbClr val="000000"/>
                </a:solidFill>
                <a:latin typeface="맑은 고딕" panose="020B0503020000020004" pitchFamily="50" charset="-127"/>
                <a:ea typeface="맑은 고딕" panose="020B0503020000020004" pitchFamily="50" charset="-127"/>
              </a:rPr>
              <a:t>key</a:t>
            </a:r>
            <a:r>
              <a:rPr lang="ko-KR" altLang="en-US" sz="1000" kern="0">
                <a:solidFill>
                  <a:srgbClr val="000000"/>
                </a:solidFill>
                <a:latin typeface="맑은 고딕" panose="020B0503020000020004" pitchFamily="50" charset="-127"/>
                <a:ea typeface="맑은 고딕" panose="020B0503020000020004" pitchFamily="50" charset="-127"/>
              </a:rPr>
              <a:t> </a:t>
            </a:r>
            <a:r>
              <a:rPr lang="en-US" altLang="ko-KR" sz="1000" kern="0" dirty="0">
                <a:solidFill>
                  <a:srgbClr val="000000"/>
                </a:solidFill>
                <a:latin typeface="맑은 고딕" panose="020B0503020000020004" pitchFamily="50" charset="-127"/>
                <a:ea typeface="맑은 고딕" panose="020B0503020000020004" pitchFamily="50" charset="-127"/>
              </a:rPr>
              <a:t>:</a:t>
            </a:r>
            <a:r>
              <a:rPr lang="ko-KR" altLang="en-US" sz="1000" kern="0" dirty="0">
                <a:solidFill>
                  <a:srgbClr val="000000"/>
                </a:solidFill>
                <a:latin typeface="맑은 고딕" panose="020B0503020000020004" pitchFamily="50" charset="-127"/>
                <a:ea typeface="맑은 고딕" panose="020B0503020000020004" pitchFamily="50" charset="-127"/>
              </a:rPr>
              <a:t> </a:t>
            </a:r>
            <a:r>
              <a:rPr lang="en-US" altLang="ko-KR" sz="1000" kern="0" dirty="0">
                <a:solidFill>
                  <a:srgbClr val="000000"/>
                </a:solidFill>
                <a:latin typeface="맑은 고딕" panose="020B0503020000020004" pitchFamily="50" charset="-127"/>
                <a:ea typeface="맑은 고딕" panose="020B0503020000020004" pitchFamily="50" charset="-127"/>
              </a:rPr>
              <a:t>navy</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비즈네르</a:t>
            </a:r>
            <a:r>
              <a:rPr lang="ko-KR" altLang="en-US" sz="1000" kern="0" dirty="0">
                <a:solidFill>
                  <a:srgbClr val="000000"/>
                </a:solidFill>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암호의 알고리즘과 크래킹을 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그룹 16">
            <a:extLst>
              <a:ext uri="{FF2B5EF4-FFF2-40B4-BE49-F238E27FC236}">
                <a16:creationId xmlns:a16="http://schemas.microsoft.com/office/drawing/2014/main" id="{78A33186-1046-4DB1-B4E7-23B9982C5BBB}"/>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34EF4D1D-579A-437B-9E33-222E207B900B}"/>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B0D5FB7-BC83-435D-9B2D-20F597735F6A}"/>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DEF7D463-FA9D-4214-AD36-F03E7C02AAC8}"/>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3" name="실행 단추: 문서 32">
            <a:hlinkClick r:id="rId6" action="ppaction://hlinkfile"/>
            <a:extLst>
              <a:ext uri="{FF2B5EF4-FFF2-40B4-BE49-F238E27FC236}">
                <a16:creationId xmlns:a16="http://schemas.microsoft.com/office/drawing/2014/main" id="{83ECB9B8-A291-4B2D-9A33-A70907E66877}"/>
              </a:ext>
            </a:extLst>
          </p:cNvPr>
          <p:cNvSpPr/>
          <p:nvPr/>
        </p:nvSpPr>
        <p:spPr>
          <a:xfrm>
            <a:off x="3504210" y="4831737"/>
            <a:ext cx="520535" cy="513608"/>
          </a:xfrm>
          <a:prstGeom prst="actionButtonDocumen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4" name="화살표: 오른쪽 33">
            <a:hlinkClick r:id="" action="ppaction://noaction"/>
            <a:extLst>
              <a:ext uri="{FF2B5EF4-FFF2-40B4-BE49-F238E27FC236}">
                <a16:creationId xmlns:a16="http://schemas.microsoft.com/office/drawing/2014/main" id="{4073BB20-B23B-4352-ADB2-AD789401F76D}"/>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540920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양피지 이미지 검색결과">
            <a:extLst>
              <a:ext uri="{FF2B5EF4-FFF2-40B4-BE49-F238E27FC236}">
                <a16:creationId xmlns:a16="http://schemas.microsoft.com/office/drawing/2014/main" id="{BC211A44-359F-477B-AB6E-A0B1BD1E0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21" y="1690687"/>
            <a:ext cx="10944797" cy="4651281"/>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98F7F147-A5DB-4D3F-A47F-20DE3B33B14E}"/>
              </a:ext>
            </a:extLst>
          </p:cNvPr>
          <p:cNvSpPr>
            <a:spLocks noGrp="1"/>
          </p:cNvSpPr>
          <p:nvPr>
            <p:ph idx="1"/>
          </p:nvPr>
        </p:nvSpPr>
        <p:spPr>
          <a:xfrm>
            <a:off x="918884" y="1906309"/>
            <a:ext cx="10515600" cy="4351338"/>
          </a:xfrm>
        </p:spPr>
        <p:txBody>
          <a:bodyPr>
            <a:normAutofit/>
          </a:bodyPr>
          <a:lstStyle/>
          <a:p>
            <a:pPr marL="0" indent="0">
              <a:buNone/>
            </a:pPr>
            <a:r>
              <a:rPr lang="en-US" altLang="ko-KR" b="0" i="0" dirty="0">
                <a:solidFill>
                  <a:srgbClr val="000000"/>
                </a:solidFill>
                <a:effectLst/>
                <a:latin typeface="Nanum Gothic"/>
              </a:rPr>
              <a:t>RNDEZADQNHDEULTRRCCLVCVJYYYCFIBLRDHYPHDLRTCCCRJZYEHGFWZYEEOPLIIEGOWCNTOFVSHYPHDLRWDRUHPKNNNUUAOGSOIJLOOFRRHYPHDLRSXMHLYZRAORUINKNCCGAENMZEOGZENQBMZMAETMHNZTRRZTRNOFBUBFGOAZRCVSFEOFRYYMGHDLTSOFNTIMBNZRUOPEUTJD</a:t>
            </a:r>
            <a:endParaRPr lang="ko-KR" altLang="en-US" dirty="0"/>
          </a:p>
        </p:txBody>
      </p:sp>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a:t>
            </a:r>
            <a:r>
              <a:rPr lang="en-US" altLang="ko-KR" sz="2000" b="1" dirty="0" err="1">
                <a:solidFill>
                  <a:schemeClr val="bg1">
                    <a:lumMod val="65000"/>
                  </a:schemeClr>
                </a:solidFill>
              </a:rPr>
              <a:t>Vigenere</a:t>
            </a:r>
            <a:r>
              <a:rPr lang="en-US" altLang="ko-KR" sz="2000" b="1" dirty="0">
                <a:solidFill>
                  <a:schemeClr val="bg1">
                    <a:lumMod val="65000"/>
                  </a:schemeClr>
                </a:solidFill>
              </a:rPr>
              <a:t>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암호문</a:t>
            </a:r>
          </a:p>
        </p:txBody>
      </p:sp>
      <p:grpSp>
        <p:nvGrpSpPr>
          <p:cNvPr id="7" name="그룹 6">
            <a:extLst>
              <a:ext uri="{FF2B5EF4-FFF2-40B4-BE49-F238E27FC236}">
                <a16:creationId xmlns:a16="http://schemas.microsoft.com/office/drawing/2014/main" id="{211EABFD-2D0A-4F9D-857A-0632046546CF}"/>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440F77D7-602A-485B-B104-4F59BB8EF1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69611C42-822E-4427-85A4-DC34225A12F5}"/>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97433FF0-4A30-4EDE-8222-4B5AB5A8B30E}"/>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1193FAE9-065B-4D58-935B-02084A317750}"/>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328851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화살표: 오른쪽 8">
            <a:hlinkClick r:id="" action="ppaction://noaction"/>
            <a:extLst>
              <a:ext uri="{FF2B5EF4-FFF2-40B4-BE49-F238E27FC236}">
                <a16:creationId xmlns:a16="http://schemas.microsoft.com/office/drawing/2014/main" id="{36DC0363-5748-4238-A24E-3E0F461FCB92}"/>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r>
              <a:rPr lang="en-US" altLang="ko-KR" sz="1000" dirty="0"/>
              <a:t>1. </a:t>
            </a:r>
            <a:r>
              <a:rPr lang="ko-KR" altLang="en-US" sz="1000" dirty="0" err="1"/>
              <a:t>ㅇ</a:t>
            </a:r>
            <a:endParaRPr lang="ko-KR" altLang="en-US" sz="1000" dirty="0"/>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endParaRPr lang="ko-KR" altLang="en-US" sz="1000" dirty="0"/>
          </a:p>
        </p:txBody>
      </p:sp>
      <p:pic>
        <p:nvPicPr>
          <p:cNvPr id="3" name="그림 2">
            <a:extLst>
              <a:ext uri="{FF2B5EF4-FFF2-40B4-BE49-F238E27FC236}">
                <a16:creationId xmlns:a16="http://schemas.microsoft.com/office/drawing/2014/main" id="{8D441FC0-3FF2-45C1-9314-CDB4120A70C9}"/>
              </a:ext>
            </a:extLst>
          </p:cNvPr>
          <p:cNvPicPr>
            <a:picLocks noChangeAspect="1"/>
          </p:cNvPicPr>
          <p:nvPr/>
        </p:nvPicPr>
        <p:blipFill>
          <a:blip r:embed="rId2"/>
          <a:stretch>
            <a:fillRect/>
          </a:stretch>
        </p:blipFill>
        <p:spPr>
          <a:xfrm>
            <a:off x="923304" y="1105065"/>
            <a:ext cx="4143375" cy="3009900"/>
          </a:xfrm>
          <a:prstGeom prst="rect">
            <a:avLst/>
          </a:prstGeom>
        </p:spPr>
      </p:pic>
      <p:grpSp>
        <p:nvGrpSpPr>
          <p:cNvPr id="6" name="그룹 5">
            <a:extLst>
              <a:ext uri="{FF2B5EF4-FFF2-40B4-BE49-F238E27FC236}">
                <a16:creationId xmlns:a16="http://schemas.microsoft.com/office/drawing/2014/main" id="{CD130667-7006-4413-AA89-11EAD06C5C40}"/>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9ACFADC6-BE0C-4828-AA51-3CAA39563165}"/>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08C21503-D860-468E-ADF0-755C0848FA4F}"/>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EC054895-09A8-4E8E-89EF-D9B308269188}"/>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796370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rgbClr val="7030A0"/>
            </a:solidFill>
          </a:ln>
        </p:spPr>
        <p:txBody>
          <a:bodyPr wrap="square" rtlCol="0">
            <a:noAutofit/>
          </a:bodyPr>
          <a:lstStyle/>
          <a:p>
            <a:pPr>
              <a:lnSpc>
                <a:spcPct val="140000"/>
              </a:lnSpc>
            </a:pPr>
            <a:r>
              <a:rPr lang="en-US" altLang="ko-KR" sz="1000" dirty="0"/>
              <a:t>ENIGMAISAHIGHLYTECHNICALLYDESIGNEDMACHINETHEPROBLEMISWEARETRYINGTOBEATTHISMACHINEWITHHUMANSWHATIFONLYOTHERMACHINESCOULDBEATTHISMACHINESOMETIMESSOMEONEYOUNEVEREVENTHOUGHTOFBECAUSETHEYDOTHINGSTHATNOONETHOUGHTOF</a:t>
            </a:r>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r>
              <a:rPr lang="en-US" altLang="ko-KR" sz="1000" dirty="0"/>
              <a:t>Enigma is a </a:t>
            </a:r>
            <a:r>
              <a:rPr lang="en-US" altLang="ko-KR" sz="1000"/>
              <a:t>highly technically designed machine.</a:t>
            </a:r>
            <a:endParaRPr lang="en-US" altLang="ko-KR" sz="1000" dirty="0"/>
          </a:p>
          <a:p>
            <a:pPr>
              <a:lnSpc>
                <a:spcPct val="140000"/>
              </a:lnSpc>
            </a:pPr>
            <a:r>
              <a:rPr lang="en-US" altLang="ko-KR" sz="1000"/>
              <a:t>The problem </a:t>
            </a:r>
            <a:r>
              <a:rPr lang="en-US" altLang="ko-KR" sz="1000" dirty="0"/>
              <a:t>is</a:t>
            </a:r>
            <a:r>
              <a:rPr lang="en-US" altLang="ko-KR" sz="1000"/>
              <a:t>, we are </a:t>
            </a:r>
            <a:r>
              <a:rPr lang="en-US" altLang="ko-KR" sz="1000" dirty="0"/>
              <a:t>trying </a:t>
            </a:r>
            <a:r>
              <a:rPr lang="en-US" altLang="ko-KR" sz="1000"/>
              <a:t>to beat this machine </a:t>
            </a:r>
            <a:r>
              <a:rPr lang="en-US" altLang="ko-KR" sz="1000" dirty="0"/>
              <a:t>with humans.</a:t>
            </a:r>
          </a:p>
          <a:p>
            <a:pPr>
              <a:lnSpc>
                <a:spcPct val="140000"/>
              </a:lnSpc>
            </a:pPr>
            <a:r>
              <a:rPr lang="en-US" altLang="ko-KR" sz="1000" dirty="0"/>
              <a:t>What if </a:t>
            </a:r>
            <a:r>
              <a:rPr lang="en-US" altLang="ko-KR" sz="1000"/>
              <a:t>only other machines could beat this machine?</a:t>
            </a:r>
            <a:endParaRPr lang="en-US" altLang="ko-KR" sz="1000" dirty="0"/>
          </a:p>
          <a:p>
            <a:pPr>
              <a:lnSpc>
                <a:spcPct val="140000"/>
              </a:lnSpc>
            </a:pPr>
            <a:r>
              <a:rPr lang="en-US" altLang="ko-KR" sz="1000"/>
              <a:t>Sometimes someone you never even </a:t>
            </a:r>
            <a:r>
              <a:rPr lang="en-US" altLang="ko-KR" sz="1000" dirty="0"/>
              <a:t>thought of</a:t>
            </a:r>
          </a:p>
          <a:p>
            <a:pPr>
              <a:lnSpc>
                <a:spcPct val="140000"/>
              </a:lnSpc>
            </a:pPr>
            <a:r>
              <a:rPr lang="en-US" altLang="ko-KR" sz="1000"/>
              <a:t>Because they </a:t>
            </a:r>
            <a:r>
              <a:rPr lang="en-US" altLang="ko-KR" sz="1000" dirty="0"/>
              <a:t>do things that </a:t>
            </a:r>
            <a:r>
              <a:rPr lang="en-US" altLang="ko-KR" sz="1000"/>
              <a:t>no one </a:t>
            </a:r>
            <a:r>
              <a:rPr lang="en-US" altLang="ko-KR" sz="1000" dirty="0"/>
              <a:t>thought of.</a:t>
            </a:r>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rgbClr val="7030A0"/>
            </a:solidFill>
          </a:ln>
        </p:spPr>
        <p:txBody>
          <a:bodyPr wrap="square" rtlCol="0">
            <a:noAutofit/>
          </a:bodyPr>
          <a:lstStyle/>
          <a:p>
            <a:pPr>
              <a:lnSpc>
                <a:spcPct val="140000"/>
              </a:lnSpc>
            </a:pPr>
            <a:r>
              <a:rPr lang="ko-KR" altLang="en-US" sz="1000" dirty="0" err="1"/>
              <a:t>에니그마는</a:t>
            </a:r>
            <a:r>
              <a:rPr lang="ko-KR" altLang="en-US" sz="1000" dirty="0"/>
              <a:t> 고도의 기술로 설계된 기계예요</a:t>
            </a:r>
            <a:r>
              <a:rPr lang="en-US" altLang="ko-KR" sz="1000" dirty="0"/>
              <a:t>.</a:t>
            </a:r>
          </a:p>
          <a:p>
            <a:pPr>
              <a:lnSpc>
                <a:spcPct val="140000"/>
              </a:lnSpc>
            </a:pPr>
            <a:r>
              <a:rPr lang="ko-KR" altLang="en-US" sz="1000" dirty="0"/>
              <a:t>문제는 우리가 사람으로 이 기계를 이기려 하는 거죠</a:t>
            </a:r>
            <a:r>
              <a:rPr lang="en-US" altLang="ko-KR" sz="1000" dirty="0"/>
              <a:t>.</a:t>
            </a:r>
          </a:p>
          <a:p>
            <a:pPr>
              <a:lnSpc>
                <a:spcPct val="140000"/>
              </a:lnSpc>
            </a:pPr>
            <a:r>
              <a:rPr lang="ko-KR" altLang="en-US" sz="1000" dirty="0"/>
              <a:t>만일 다른 기계만이 이 기계를 이길 수 </a:t>
            </a:r>
            <a:r>
              <a:rPr lang="ko-KR" altLang="en-US" sz="1000" dirty="0" err="1"/>
              <a:t>있다면요</a:t>
            </a:r>
            <a:r>
              <a:rPr lang="en-US" altLang="ko-KR" sz="1000" dirty="0"/>
              <a:t>?</a:t>
            </a:r>
          </a:p>
          <a:p>
            <a:pPr>
              <a:lnSpc>
                <a:spcPct val="140000"/>
              </a:lnSpc>
            </a:pPr>
            <a:r>
              <a:rPr lang="ko-KR" altLang="en-US" sz="1000" dirty="0"/>
              <a:t>가끔은 생각지도 못한 누군가가</a:t>
            </a:r>
          </a:p>
          <a:p>
            <a:pPr>
              <a:lnSpc>
                <a:spcPct val="140000"/>
              </a:lnSpc>
            </a:pPr>
            <a:r>
              <a:rPr lang="ko-KR" altLang="en-US" sz="1000" dirty="0"/>
              <a:t>누구도 </a:t>
            </a:r>
            <a:r>
              <a:rPr lang="ko-KR" altLang="en-US" sz="1000" dirty="0" err="1"/>
              <a:t>생각지</a:t>
            </a:r>
            <a:r>
              <a:rPr lang="ko-KR" altLang="en-US" sz="1000" dirty="0"/>
              <a:t> 못한 일을 </a:t>
            </a:r>
            <a:r>
              <a:rPr lang="ko-KR" altLang="en-US" sz="1000" dirty="0" err="1"/>
              <a:t>해내니깐요</a:t>
            </a:r>
            <a:r>
              <a:rPr lang="en-US" altLang="ko-KR" sz="1000" dirty="0"/>
              <a:t>.</a:t>
            </a:r>
            <a:endParaRPr lang="ko-KR" altLang="en-US" sz="1000" dirty="0"/>
          </a:p>
        </p:txBody>
      </p:sp>
      <p:grpSp>
        <p:nvGrpSpPr>
          <p:cNvPr id="6" name="그룹 5">
            <a:extLst>
              <a:ext uri="{FF2B5EF4-FFF2-40B4-BE49-F238E27FC236}">
                <a16:creationId xmlns:a16="http://schemas.microsoft.com/office/drawing/2014/main" id="{F3871165-E600-43E1-850A-A80FBA404116}"/>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4AA4D715-85BA-4552-8843-05CCC093FC6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E9CA405D-D9A5-47E4-865A-1C6BFC431BA7}"/>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9" name="화살표: 오른쪽 8">
              <a:hlinkClick r:id="" action="ppaction://noaction"/>
              <a:extLst>
                <a:ext uri="{FF2B5EF4-FFF2-40B4-BE49-F238E27FC236}">
                  <a16:creationId xmlns:a16="http://schemas.microsoft.com/office/drawing/2014/main" id="{E2A67193-6CBE-4B0C-804E-86CA45609826}"/>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화살표: 오른쪽 9">
            <a:hlinkClick r:id="" action="ppaction://noaction"/>
            <a:extLst>
              <a:ext uri="{FF2B5EF4-FFF2-40B4-BE49-F238E27FC236}">
                <a16:creationId xmlns:a16="http://schemas.microsoft.com/office/drawing/2014/main" id="{F3666324-9DA2-4FAD-B07D-A6A5DF9DF3BF}"/>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76125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a:t>
            </a:r>
            <a:r>
              <a:rPr lang="en-US" altLang="ko-KR" sz="2000" b="1" dirty="0" err="1">
                <a:solidFill>
                  <a:schemeClr val="bg1">
                    <a:lumMod val="65000"/>
                  </a:schemeClr>
                </a:solidFill>
              </a:rPr>
              <a:t>Vigenere</a:t>
            </a:r>
            <a:r>
              <a:rPr lang="en-US" altLang="ko-KR" sz="2000" b="1" dirty="0">
                <a:solidFill>
                  <a:schemeClr val="bg1">
                    <a:lumMod val="65000"/>
                  </a:schemeClr>
                </a:solidFill>
              </a:rPr>
              <a:t>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고전암호 실습 </a:t>
            </a:r>
            <a:r>
              <a:rPr lang="en-US" altLang="ko-KR" dirty="0"/>
              <a:t>– </a:t>
            </a:r>
            <a:r>
              <a:rPr lang="ko-KR" altLang="en-US" dirty="0" err="1"/>
              <a:t>에니그마</a:t>
            </a:r>
            <a:r>
              <a:rPr lang="ko-KR" altLang="en-US" dirty="0"/>
              <a:t> 영화</a:t>
            </a:r>
          </a:p>
        </p:txBody>
      </p:sp>
      <p:grpSp>
        <p:nvGrpSpPr>
          <p:cNvPr id="7" name="그룹 6">
            <a:extLst>
              <a:ext uri="{FF2B5EF4-FFF2-40B4-BE49-F238E27FC236}">
                <a16:creationId xmlns:a16="http://schemas.microsoft.com/office/drawing/2014/main" id="{DC074EC5-2787-4108-8FBB-BD25F36F0AC0}"/>
              </a:ext>
            </a:extLst>
          </p:cNvPr>
          <p:cNvGrpSpPr/>
          <p:nvPr/>
        </p:nvGrpSpPr>
        <p:grpSpPr>
          <a:xfrm>
            <a:off x="4463994" y="2113575"/>
            <a:ext cx="2687542" cy="381664"/>
            <a:chOff x="1463040" y="2464903"/>
            <a:chExt cx="2687542" cy="381664"/>
          </a:xfrm>
        </p:grpSpPr>
        <p:grpSp>
          <p:nvGrpSpPr>
            <p:cNvPr id="5" name="그룹 4">
              <a:extLst>
                <a:ext uri="{FF2B5EF4-FFF2-40B4-BE49-F238E27FC236}">
                  <a16:creationId xmlns:a16="http://schemas.microsoft.com/office/drawing/2014/main" id="{3BCAD334-A02B-40BA-9FB6-D667E9DF481B}"/>
                </a:ext>
              </a:extLst>
            </p:cNvPr>
            <p:cNvGrpSpPr/>
            <p:nvPr/>
          </p:nvGrpSpPr>
          <p:grpSpPr>
            <a:xfrm>
              <a:off x="1463040" y="2464904"/>
              <a:ext cx="628153" cy="381663"/>
              <a:chOff x="1463040" y="2464904"/>
              <a:chExt cx="628153" cy="381663"/>
            </a:xfrm>
          </p:grpSpPr>
          <p:sp>
            <p:nvSpPr>
              <p:cNvPr id="3" name="사각형: 둥근 모서리 2">
                <a:extLst>
                  <a:ext uri="{FF2B5EF4-FFF2-40B4-BE49-F238E27FC236}">
                    <a16:creationId xmlns:a16="http://schemas.microsoft.com/office/drawing/2014/main" id="{8EC15E06-43E8-4A36-8A51-FB387789EE67}"/>
                  </a:ext>
                </a:extLst>
              </p:cNvPr>
              <p:cNvSpPr/>
              <p:nvPr/>
            </p:nvSpPr>
            <p:spPr>
              <a:xfrm>
                <a:off x="1463040" y="2464904"/>
                <a:ext cx="628153" cy="381663"/>
              </a:xfrm>
              <a:prstGeom prst="roundRect">
                <a:avLst>
                  <a:gd name="adj" fmla="val 3125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순서도: 추출 3">
                <a:extLst>
                  <a:ext uri="{FF2B5EF4-FFF2-40B4-BE49-F238E27FC236}">
                    <a16:creationId xmlns:a16="http://schemas.microsoft.com/office/drawing/2014/main" id="{18B3FF5C-2C6C-4B2A-8E5E-716BC84839D0}"/>
                  </a:ext>
                </a:extLst>
              </p:cNvPr>
              <p:cNvSpPr/>
              <p:nvPr/>
            </p:nvSpPr>
            <p:spPr>
              <a:xfrm rot="5400000">
                <a:off x="1715494" y="2570261"/>
                <a:ext cx="174928" cy="170950"/>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a:extLst>
                <a:ext uri="{FF2B5EF4-FFF2-40B4-BE49-F238E27FC236}">
                  <a16:creationId xmlns:a16="http://schemas.microsoft.com/office/drawing/2014/main" id="{D8CFC705-54BD-46CC-804F-00C9A3C1A9E6}"/>
                </a:ext>
              </a:extLst>
            </p:cNvPr>
            <p:cNvSpPr txBox="1"/>
            <p:nvPr/>
          </p:nvSpPr>
          <p:spPr>
            <a:xfrm>
              <a:off x="2091194" y="2464903"/>
              <a:ext cx="2059388" cy="369332"/>
            </a:xfrm>
            <a:prstGeom prst="rect">
              <a:avLst/>
            </a:prstGeom>
            <a:noFill/>
          </p:spPr>
          <p:txBody>
            <a:bodyPr wrap="square" rtlCol="0">
              <a:spAutoFit/>
            </a:bodyPr>
            <a:lstStyle/>
            <a:p>
              <a:r>
                <a:rPr lang="en-US" altLang="ko-KR" dirty="0">
                  <a:hlinkClick r:id="rId2"/>
                </a:rPr>
                <a:t>IMITATION GAME</a:t>
              </a:r>
              <a:endParaRPr lang="ko-KR" altLang="en-US" dirty="0"/>
            </a:p>
          </p:txBody>
        </p:sp>
      </p:grpSp>
      <p:pic>
        <p:nvPicPr>
          <p:cNvPr id="3074" name="Picture 2" descr="세계대전을 호령한 암호 장치, 에니그마 : 네이버 포스트">
            <a:extLst>
              <a:ext uri="{FF2B5EF4-FFF2-40B4-BE49-F238E27FC236}">
                <a16:creationId xmlns:a16="http://schemas.microsoft.com/office/drawing/2014/main" id="{13304E49-F340-4E60-A2E7-CD62DC7FD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454" y="1923093"/>
            <a:ext cx="2687542" cy="403131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알라딘: [수입] The Imitation Game (이미테이션 게임) O.S.T [180g 투명 LP]">
            <a:extLst>
              <a:ext uri="{FF2B5EF4-FFF2-40B4-BE49-F238E27FC236}">
                <a16:creationId xmlns:a16="http://schemas.microsoft.com/office/drawing/2014/main" id="{55597862-CE91-4471-A4AF-A3F568FD9D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1149" y="2840603"/>
            <a:ext cx="2809320" cy="28037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이미테이션 게임', 세상 등졌던 비운의 천재의 부활 - 오마이스타">
            <a:extLst>
              <a:ext uri="{FF2B5EF4-FFF2-40B4-BE49-F238E27FC236}">
                <a16:creationId xmlns:a16="http://schemas.microsoft.com/office/drawing/2014/main" id="{4EBA7E39-8513-4659-ACB3-1B33E2CB53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3304" y="2495239"/>
            <a:ext cx="3642133" cy="2540898"/>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그룹 11">
            <a:extLst>
              <a:ext uri="{FF2B5EF4-FFF2-40B4-BE49-F238E27FC236}">
                <a16:creationId xmlns:a16="http://schemas.microsoft.com/office/drawing/2014/main" id="{B691DAD8-D7EB-4F5E-884B-EED0CB7E4B4F}"/>
              </a:ext>
            </a:extLst>
          </p:cNvPr>
          <p:cNvGrpSpPr/>
          <p:nvPr/>
        </p:nvGrpSpPr>
        <p:grpSpPr>
          <a:xfrm>
            <a:off x="11593737" y="6457890"/>
            <a:ext cx="678993" cy="400110"/>
            <a:chOff x="10627762" y="-30288"/>
            <a:chExt cx="597159" cy="400110"/>
          </a:xfrm>
        </p:grpSpPr>
        <p:sp>
          <p:nvSpPr>
            <p:cNvPr id="14" name="사각형: 둥근 모서리 13">
              <a:extLst>
                <a:ext uri="{FF2B5EF4-FFF2-40B4-BE49-F238E27FC236}">
                  <a16:creationId xmlns:a16="http://schemas.microsoft.com/office/drawing/2014/main" id="{5B7D1C12-879A-4B1D-BEB4-43D7368260C1}"/>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9799CC20-5B26-47B8-B5EC-47FB5488FCBD}"/>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7" name="화살표: 오른쪽 16">
              <a:hlinkClick r:id="" action="ppaction://noaction"/>
              <a:extLst>
                <a:ext uri="{FF2B5EF4-FFF2-40B4-BE49-F238E27FC236}">
                  <a16:creationId xmlns:a16="http://schemas.microsoft.com/office/drawing/2014/main" id="{5E0A43E6-F04B-46AF-8D01-1BDCC16FD98E}"/>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8" name="화살표: 오른쪽 17">
            <a:hlinkClick r:id="" action="ppaction://noaction"/>
            <a:extLst>
              <a:ext uri="{FF2B5EF4-FFF2-40B4-BE49-F238E27FC236}">
                <a16:creationId xmlns:a16="http://schemas.microsoft.com/office/drawing/2014/main" id="{605D5655-CB9C-4B72-94BE-B0E38F31EADC}"/>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916888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a:t>
            </a:r>
            <a:r>
              <a:rPr lang="en-US" altLang="ko-KR" sz="2000" b="1" dirty="0" err="1">
                <a:solidFill>
                  <a:schemeClr val="bg1">
                    <a:lumMod val="65000"/>
                  </a:schemeClr>
                </a:solidFill>
              </a:rPr>
              <a:t>Vigenere</a:t>
            </a:r>
            <a:r>
              <a:rPr lang="en-US" altLang="ko-KR" sz="2000" b="1" dirty="0">
                <a:solidFill>
                  <a:schemeClr val="bg1">
                    <a:lumMod val="65000"/>
                  </a:schemeClr>
                </a:solidFill>
              </a:rPr>
              <a:t>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고전암호 실습 </a:t>
            </a:r>
            <a:r>
              <a:rPr lang="en-US" altLang="ko-KR" dirty="0"/>
              <a:t>– </a:t>
            </a:r>
            <a:r>
              <a:rPr lang="ko-KR" altLang="en-US" dirty="0" err="1"/>
              <a:t>에니그마</a:t>
            </a:r>
            <a:r>
              <a:rPr lang="ko-KR" altLang="en-US" dirty="0"/>
              <a:t> 구조</a:t>
            </a:r>
          </a:p>
        </p:txBody>
      </p:sp>
      <p:pic>
        <p:nvPicPr>
          <p:cNvPr id="4098" name="Picture 2">
            <a:extLst>
              <a:ext uri="{FF2B5EF4-FFF2-40B4-BE49-F238E27FC236}">
                <a16:creationId xmlns:a16="http://schemas.microsoft.com/office/drawing/2014/main" id="{8F2CF3D2-9BAB-442F-BB73-E6868774B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21" y="1993127"/>
            <a:ext cx="5715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E2D953A-C997-43AB-8C9D-B8B84B6B7294}"/>
              </a:ext>
            </a:extLst>
          </p:cNvPr>
          <p:cNvSpPr txBox="1"/>
          <p:nvPr/>
        </p:nvSpPr>
        <p:spPr>
          <a:xfrm>
            <a:off x="580444" y="5941358"/>
            <a:ext cx="10199869" cy="6983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b="0" i="0" dirty="0">
                <a:effectLst/>
                <a:latin typeface="Arial" panose="020B0604020202020204" pitchFamily="34" charset="0"/>
              </a:rPr>
              <a:t>자판으로 입력한 알파벳 </a:t>
            </a:r>
            <a:r>
              <a:rPr lang="en-US" altLang="ko-KR" sz="1400" b="0" i="0" dirty="0">
                <a:effectLst/>
                <a:latin typeface="Arial" panose="020B0604020202020204" pitchFamily="34" charset="0"/>
              </a:rPr>
              <a:t>T</a:t>
            </a:r>
            <a:r>
              <a:rPr lang="ko-KR" altLang="en-US" sz="1400" b="0" i="0" dirty="0">
                <a:effectLst/>
                <a:latin typeface="Arial" panose="020B0604020202020204" pitchFamily="34" charset="0"/>
              </a:rPr>
              <a:t>은 플러그보드와 </a:t>
            </a:r>
            <a:r>
              <a:rPr lang="en-US" altLang="ko-KR" sz="1400" b="0" i="0" dirty="0">
                <a:effectLst/>
                <a:latin typeface="Arial" panose="020B0604020202020204" pitchFamily="34" charset="0"/>
              </a:rPr>
              <a:t>3</a:t>
            </a:r>
            <a:r>
              <a:rPr lang="ko-KR" altLang="en-US" sz="1400" b="0" i="0" dirty="0">
                <a:effectLst/>
                <a:latin typeface="Arial" panose="020B0604020202020204" pitchFamily="34" charset="0"/>
              </a:rPr>
              <a:t>개의 </a:t>
            </a:r>
            <a:r>
              <a:rPr lang="ko-KR" altLang="en-US" sz="1400" b="0" i="0" dirty="0" err="1">
                <a:effectLst/>
                <a:latin typeface="Arial" panose="020B0604020202020204" pitchFamily="34" charset="0"/>
              </a:rPr>
              <a:t>회전자</a:t>
            </a:r>
            <a:r>
              <a:rPr lang="en-US" altLang="ko-KR" sz="1400" b="0" i="0" dirty="0">
                <a:effectLst/>
                <a:latin typeface="Arial" panose="020B0604020202020204" pitchFamily="34" charset="0"/>
              </a:rPr>
              <a:t>, </a:t>
            </a:r>
            <a:r>
              <a:rPr lang="ko-KR" altLang="en-US" sz="1400" b="0" i="0" dirty="0">
                <a:effectLst/>
                <a:latin typeface="Arial" panose="020B0604020202020204" pitchFamily="34" charset="0"/>
              </a:rPr>
              <a:t>반전자를 거쳐 알파벳 </a:t>
            </a:r>
            <a:r>
              <a:rPr lang="en-US" altLang="ko-KR" sz="1400" b="0" i="0" dirty="0">
                <a:effectLst/>
                <a:latin typeface="Arial" panose="020B0604020202020204" pitchFamily="34" charset="0"/>
              </a:rPr>
              <a:t>G</a:t>
            </a:r>
            <a:r>
              <a:rPr lang="ko-KR" altLang="en-US" sz="1400" b="0" i="0" dirty="0">
                <a:effectLst/>
                <a:latin typeface="Arial" panose="020B0604020202020204" pitchFamily="34" charset="0"/>
              </a:rPr>
              <a:t>로 암호화되어 출력됩니다</a:t>
            </a:r>
            <a:r>
              <a:rPr lang="en-US" altLang="ko-KR" sz="1400" b="0" i="0" dirty="0">
                <a:effectLst/>
                <a:latin typeface="Arial" panose="020B0604020202020204" pitchFamily="34" charset="0"/>
              </a:rPr>
              <a:t>.</a:t>
            </a:r>
          </a:p>
          <a:p>
            <a:pPr marL="285750" indent="-285750">
              <a:lnSpc>
                <a:spcPct val="150000"/>
              </a:lnSpc>
              <a:buFont typeface="Arial" panose="020B0604020202020204" pitchFamily="34" charset="0"/>
              <a:buChar char="•"/>
            </a:pPr>
            <a:r>
              <a:rPr lang="en-US" altLang="ko-KR" sz="1400" dirty="0">
                <a:latin typeface="Arial" panose="020B0604020202020204" pitchFamily="34" charset="0"/>
              </a:rPr>
              <a:t>Plugboard: </a:t>
            </a:r>
            <a:r>
              <a:rPr lang="ko-KR" altLang="en-US" sz="1400" dirty="0">
                <a:latin typeface="Arial" panose="020B0604020202020204" pitchFamily="34" charset="0"/>
              </a:rPr>
              <a:t>치환암호</a:t>
            </a:r>
            <a:r>
              <a:rPr lang="en-US" altLang="ko-KR" sz="1400">
                <a:latin typeface="Arial" panose="020B0604020202020204" pitchFamily="34" charset="0"/>
              </a:rPr>
              <a:t>,</a:t>
            </a:r>
            <a:r>
              <a:rPr lang="ko-KR" altLang="en-US" sz="1400">
                <a:latin typeface="Arial" panose="020B0604020202020204" pitchFamily="34" charset="0"/>
              </a:rPr>
              <a:t>  </a:t>
            </a:r>
            <a:r>
              <a:rPr lang="en-US" altLang="ko-KR" sz="1400">
                <a:latin typeface="Arial" panose="020B0604020202020204" pitchFamily="34" charset="0"/>
              </a:rPr>
              <a:t>Wheel</a:t>
            </a:r>
            <a:r>
              <a:rPr lang="ko-KR" altLang="en-US" sz="1400">
                <a:latin typeface="Arial" panose="020B0604020202020204" pitchFamily="34" charset="0"/>
              </a:rPr>
              <a:t> </a:t>
            </a:r>
            <a:r>
              <a:rPr lang="en-US" altLang="ko-KR" sz="1400" dirty="0">
                <a:latin typeface="Arial" panose="020B0604020202020204" pitchFamily="34" charset="0"/>
              </a:rPr>
              <a:t>: </a:t>
            </a:r>
            <a:r>
              <a:rPr lang="ko-KR" altLang="en-US" sz="1400" dirty="0" err="1">
                <a:solidFill>
                  <a:srgbClr val="FF0000"/>
                </a:solidFill>
                <a:latin typeface="Arial" panose="020B0604020202020204" pitchFamily="34" charset="0"/>
              </a:rPr>
              <a:t>키</a:t>
            </a:r>
            <a:r>
              <a:rPr lang="ko-KR" altLang="en-US" sz="1400" dirty="0" err="1">
                <a:latin typeface="Arial" panose="020B0604020202020204" pitchFamily="34" charset="0"/>
              </a:rPr>
              <a:t>값이</a:t>
            </a:r>
            <a:r>
              <a:rPr lang="ko-KR" altLang="en-US" sz="1400" dirty="0">
                <a:latin typeface="Arial" panose="020B0604020202020204" pitchFamily="34" charset="0"/>
              </a:rPr>
              <a:t> 바뀌는 치환암호</a:t>
            </a:r>
            <a:r>
              <a:rPr lang="en-US" altLang="ko-KR" sz="1400">
                <a:latin typeface="Arial" panose="020B0604020202020204" pitchFamily="34" charset="0"/>
              </a:rPr>
              <a:t>,  Reflector</a:t>
            </a:r>
            <a:r>
              <a:rPr lang="en-US" altLang="ko-KR" sz="1400" dirty="0">
                <a:latin typeface="Arial" panose="020B0604020202020204" pitchFamily="34" charset="0"/>
              </a:rPr>
              <a:t>: </a:t>
            </a:r>
            <a:r>
              <a:rPr lang="ko-KR" altLang="en-US" sz="1400" dirty="0">
                <a:latin typeface="Arial" panose="020B0604020202020204" pitchFamily="34" charset="0"/>
              </a:rPr>
              <a:t>암호화</a:t>
            </a:r>
            <a:r>
              <a:rPr lang="en-US" altLang="ko-KR" sz="1400" dirty="0">
                <a:latin typeface="Arial" panose="020B0604020202020204" pitchFamily="34" charset="0"/>
              </a:rPr>
              <a:t>, </a:t>
            </a:r>
            <a:r>
              <a:rPr lang="ko-KR" altLang="en-US" sz="1400" dirty="0">
                <a:latin typeface="Arial" panose="020B0604020202020204" pitchFamily="34" charset="0"/>
              </a:rPr>
              <a:t>해독의 키를 같게 해주는 역할</a:t>
            </a:r>
            <a:r>
              <a:rPr lang="en-US" altLang="ko-KR" sz="1400" dirty="0">
                <a:latin typeface="Arial" panose="020B0604020202020204" pitchFamily="34" charset="0"/>
              </a:rPr>
              <a:t> </a:t>
            </a:r>
          </a:p>
        </p:txBody>
      </p:sp>
      <p:pic>
        <p:nvPicPr>
          <p:cNvPr id="9" name="그림 8">
            <a:extLst>
              <a:ext uri="{FF2B5EF4-FFF2-40B4-BE49-F238E27FC236}">
                <a16:creationId xmlns:a16="http://schemas.microsoft.com/office/drawing/2014/main" id="{3F999454-62D1-4D89-B05D-AA4051F7871A}"/>
              </a:ext>
            </a:extLst>
          </p:cNvPr>
          <p:cNvPicPr>
            <a:picLocks noChangeAspect="1"/>
          </p:cNvPicPr>
          <p:nvPr/>
        </p:nvPicPr>
        <p:blipFill>
          <a:blip r:embed="rId3"/>
          <a:stretch>
            <a:fillRect/>
          </a:stretch>
        </p:blipFill>
        <p:spPr>
          <a:xfrm>
            <a:off x="7553737" y="3469820"/>
            <a:ext cx="3458819" cy="1208321"/>
          </a:xfrm>
          <a:prstGeom prst="rect">
            <a:avLst/>
          </a:prstGeom>
        </p:spPr>
      </p:pic>
      <p:cxnSp>
        <p:nvCxnSpPr>
          <p:cNvPr id="11" name="직선 화살표 연결선 10">
            <a:extLst>
              <a:ext uri="{FF2B5EF4-FFF2-40B4-BE49-F238E27FC236}">
                <a16:creationId xmlns:a16="http://schemas.microsoft.com/office/drawing/2014/main" id="{4701C614-3AA0-4509-B6A5-C9C5DEF8F2BE}"/>
              </a:ext>
            </a:extLst>
          </p:cNvPr>
          <p:cNvCxnSpPr>
            <a:cxnSpLocks/>
            <a:endCxn id="9" idx="1"/>
          </p:cNvCxnSpPr>
          <p:nvPr/>
        </p:nvCxnSpPr>
        <p:spPr>
          <a:xfrm flipV="1">
            <a:off x="6119853" y="4073981"/>
            <a:ext cx="1433884" cy="5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그림 16">
            <a:extLst>
              <a:ext uri="{FF2B5EF4-FFF2-40B4-BE49-F238E27FC236}">
                <a16:creationId xmlns:a16="http://schemas.microsoft.com/office/drawing/2014/main" id="{A956160A-116D-49B8-B3AE-B754B6215750}"/>
              </a:ext>
            </a:extLst>
          </p:cNvPr>
          <p:cNvPicPr>
            <a:picLocks noChangeAspect="1"/>
          </p:cNvPicPr>
          <p:nvPr/>
        </p:nvPicPr>
        <p:blipFill>
          <a:blip r:embed="rId4"/>
          <a:stretch>
            <a:fillRect/>
          </a:stretch>
        </p:blipFill>
        <p:spPr>
          <a:xfrm>
            <a:off x="6836795" y="2034206"/>
            <a:ext cx="2356961" cy="1255210"/>
          </a:xfrm>
          <a:prstGeom prst="rect">
            <a:avLst/>
          </a:prstGeom>
        </p:spPr>
      </p:pic>
      <p:cxnSp>
        <p:nvCxnSpPr>
          <p:cNvPr id="19" name="직선 화살표 연결선 18">
            <a:extLst>
              <a:ext uri="{FF2B5EF4-FFF2-40B4-BE49-F238E27FC236}">
                <a16:creationId xmlns:a16="http://schemas.microsoft.com/office/drawing/2014/main" id="{62E09594-AC81-446F-8BE3-D58804FBFA52}"/>
              </a:ext>
            </a:extLst>
          </p:cNvPr>
          <p:cNvCxnSpPr/>
          <p:nvPr/>
        </p:nvCxnSpPr>
        <p:spPr>
          <a:xfrm>
            <a:off x="5279666" y="2480556"/>
            <a:ext cx="15571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그림 20">
            <a:extLst>
              <a:ext uri="{FF2B5EF4-FFF2-40B4-BE49-F238E27FC236}">
                <a16:creationId xmlns:a16="http://schemas.microsoft.com/office/drawing/2014/main" id="{C7DE6824-1111-421E-B1E1-4F6DD425933F}"/>
              </a:ext>
            </a:extLst>
          </p:cNvPr>
          <p:cNvPicPr>
            <a:picLocks noChangeAspect="1"/>
          </p:cNvPicPr>
          <p:nvPr/>
        </p:nvPicPr>
        <p:blipFill>
          <a:blip r:embed="rId5"/>
          <a:stretch>
            <a:fillRect/>
          </a:stretch>
        </p:blipFill>
        <p:spPr>
          <a:xfrm>
            <a:off x="9193756" y="1701613"/>
            <a:ext cx="2241605" cy="1587803"/>
          </a:xfrm>
          <a:prstGeom prst="rect">
            <a:avLst/>
          </a:prstGeom>
        </p:spPr>
      </p:pic>
      <p:grpSp>
        <p:nvGrpSpPr>
          <p:cNvPr id="12" name="그룹 11">
            <a:extLst>
              <a:ext uri="{FF2B5EF4-FFF2-40B4-BE49-F238E27FC236}">
                <a16:creationId xmlns:a16="http://schemas.microsoft.com/office/drawing/2014/main" id="{407B068C-ED2A-4C38-ABD1-4BC5ECA4C69E}"/>
              </a:ext>
            </a:extLst>
          </p:cNvPr>
          <p:cNvGrpSpPr/>
          <p:nvPr/>
        </p:nvGrpSpPr>
        <p:grpSpPr>
          <a:xfrm>
            <a:off x="11593737" y="6457890"/>
            <a:ext cx="678993" cy="400110"/>
            <a:chOff x="10627762" y="-30288"/>
            <a:chExt cx="597159" cy="400110"/>
          </a:xfrm>
        </p:grpSpPr>
        <p:sp>
          <p:nvSpPr>
            <p:cNvPr id="14" name="사각형: 둥근 모서리 13">
              <a:extLst>
                <a:ext uri="{FF2B5EF4-FFF2-40B4-BE49-F238E27FC236}">
                  <a16:creationId xmlns:a16="http://schemas.microsoft.com/office/drawing/2014/main" id="{518A12F8-65D2-48BF-BDC8-83571EFD137F}"/>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A0B22D11-E68E-49B2-B082-65241A87972A}"/>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8" name="화살표: 오른쪽 17">
              <a:hlinkClick r:id="" action="ppaction://noaction"/>
              <a:extLst>
                <a:ext uri="{FF2B5EF4-FFF2-40B4-BE49-F238E27FC236}">
                  <a16:creationId xmlns:a16="http://schemas.microsoft.com/office/drawing/2014/main" id="{8D576ABF-EC5E-4B87-82CA-363693F45683}"/>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화살표: 오른쪽 19">
            <a:hlinkClick r:id="" action="ppaction://noaction"/>
            <a:extLst>
              <a:ext uri="{FF2B5EF4-FFF2-40B4-BE49-F238E27FC236}">
                <a16:creationId xmlns:a16="http://schemas.microsoft.com/office/drawing/2014/main" id="{F6D7BD68-3F26-4242-8396-337C715358EB}"/>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971886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a:t>
            </a:r>
            <a:r>
              <a:rPr lang="en-US" altLang="ko-KR" sz="2000" b="1" dirty="0" err="1">
                <a:solidFill>
                  <a:schemeClr val="bg1">
                    <a:lumMod val="65000"/>
                  </a:schemeClr>
                </a:solidFill>
              </a:rPr>
              <a:t>Vigenere</a:t>
            </a:r>
            <a:r>
              <a:rPr lang="en-US" altLang="ko-KR" sz="2000" b="1" dirty="0">
                <a:solidFill>
                  <a:schemeClr val="bg1">
                    <a:lumMod val="65000"/>
                  </a:schemeClr>
                </a:solidFill>
              </a:rPr>
              <a:t>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고전암호 실습 </a:t>
            </a:r>
            <a:r>
              <a:rPr lang="en-US" altLang="ko-KR" dirty="0"/>
              <a:t>– </a:t>
            </a:r>
            <a:r>
              <a:rPr lang="ko-KR" altLang="en-US" dirty="0" err="1"/>
              <a:t>에니그마</a:t>
            </a:r>
            <a:r>
              <a:rPr lang="ko-KR" altLang="en-US" dirty="0"/>
              <a:t> 해독</a:t>
            </a:r>
          </a:p>
        </p:txBody>
      </p:sp>
      <p:sp>
        <p:nvSpPr>
          <p:cNvPr id="2" name="TextBox 1">
            <a:extLst>
              <a:ext uri="{FF2B5EF4-FFF2-40B4-BE49-F238E27FC236}">
                <a16:creationId xmlns:a16="http://schemas.microsoft.com/office/drawing/2014/main" id="{AE2D953A-C997-43AB-8C9D-B8B84B6B7294}"/>
              </a:ext>
            </a:extLst>
          </p:cNvPr>
          <p:cNvSpPr txBox="1"/>
          <p:nvPr/>
        </p:nvSpPr>
        <p:spPr>
          <a:xfrm>
            <a:off x="1153931" y="1960399"/>
            <a:ext cx="10199869" cy="6983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b="0" i="0" dirty="0">
                <a:effectLst/>
                <a:latin typeface="Arial" panose="020B0604020202020204" pitchFamily="34" charset="0"/>
              </a:rPr>
              <a:t>키의 개수 </a:t>
            </a:r>
            <a:r>
              <a:rPr lang="en-US" altLang="ko-KR" sz="1400" b="0" i="0" dirty="0">
                <a:effectLst/>
                <a:latin typeface="Arial" panose="020B0604020202020204" pitchFamily="34" charset="0"/>
              </a:rPr>
              <a:t>= </a:t>
            </a:r>
            <a:r>
              <a:rPr lang="en-US" altLang="ko-KR" sz="1400" dirty="0">
                <a:solidFill>
                  <a:srgbClr val="FF0000"/>
                </a:solidFill>
              </a:rPr>
              <a:t>17,576</a:t>
            </a:r>
            <a:r>
              <a:rPr lang="en-US" altLang="ko-KR" sz="1400" dirty="0"/>
              <a:t>  *  </a:t>
            </a:r>
            <a:r>
              <a:rPr lang="en-US" altLang="ko-KR" sz="1400" dirty="0">
                <a:solidFill>
                  <a:srgbClr val="7030A0"/>
                </a:solidFill>
              </a:rPr>
              <a:t>6</a:t>
            </a:r>
            <a:r>
              <a:rPr lang="en-US" altLang="ko-KR" sz="1400" dirty="0"/>
              <a:t>  *  </a:t>
            </a:r>
            <a:r>
              <a:rPr lang="en-US" altLang="ko-KR" sz="1400" dirty="0">
                <a:solidFill>
                  <a:schemeClr val="accent5">
                    <a:lumMod val="50000"/>
                  </a:schemeClr>
                </a:solidFill>
              </a:rPr>
              <a:t>100,391,791,500</a:t>
            </a:r>
            <a:r>
              <a:rPr lang="en-US" altLang="ko-KR" sz="1400" dirty="0"/>
              <a:t> </a:t>
            </a:r>
            <a:r>
              <a:rPr lang="ko-KR" altLang="en-US" sz="1400" dirty="0"/>
              <a:t>가지  </a:t>
            </a:r>
            <a:r>
              <a:rPr lang="en-US" altLang="ko-KR" sz="1400"/>
              <a:t>- brute force </a:t>
            </a:r>
            <a:r>
              <a:rPr lang="en-US" altLang="ko-KR" sz="1400" dirty="0"/>
              <a:t>attack </a:t>
            </a:r>
            <a:r>
              <a:rPr lang="ko-KR" altLang="en-US" sz="1400" dirty="0"/>
              <a:t>은 불가능함</a:t>
            </a:r>
            <a:r>
              <a:rPr lang="en-US" altLang="ko-KR" sz="1400" dirty="0"/>
              <a:t>. </a:t>
            </a:r>
            <a:endParaRPr lang="en-US" altLang="ko-KR" sz="1400" dirty="0">
              <a:latin typeface="Arial" panose="020B0604020202020204" pitchFamily="34" charset="0"/>
            </a:endParaRPr>
          </a:p>
          <a:p>
            <a:pPr>
              <a:lnSpc>
                <a:spcPct val="150000"/>
              </a:lnSpc>
            </a:pPr>
            <a:r>
              <a:rPr lang="en-US" altLang="ko-KR" sz="1400" dirty="0"/>
              <a:t>     </a:t>
            </a:r>
            <a:r>
              <a:rPr lang="en-US" altLang="ko-KR" sz="1100" dirty="0"/>
              <a:t>( </a:t>
            </a:r>
            <a:r>
              <a:rPr lang="ko-KR" altLang="en-US" sz="1100" dirty="0">
                <a:solidFill>
                  <a:srgbClr val="FF0000"/>
                </a:solidFill>
              </a:rPr>
              <a:t>회전자의 초기 위치 </a:t>
            </a:r>
            <a:r>
              <a:rPr lang="en-US" altLang="ko-KR" sz="1100" dirty="0"/>
              <a:t>) * ( </a:t>
            </a:r>
            <a:r>
              <a:rPr lang="en-US" altLang="ko-KR" sz="1100" dirty="0">
                <a:solidFill>
                  <a:srgbClr val="7030A0"/>
                </a:solidFill>
              </a:rPr>
              <a:t>3</a:t>
            </a:r>
            <a:r>
              <a:rPr lang="ko-KR" altLang="en-US" sz="1100" dirty="0">
                <a:solidFill>
                  <a:srgbClr val="7030A0"/>
                </a:solidFill>
              </a:rPr>
              <a:t>개 회전자의 배열 순서 </a:t>
            </a:r>
            <a:r>
              <a:rPr lang="en-US" altLang="ko-KR" sz="1100" dirty="0"/>
              <a:t>) * ( </a:t>
            </a:r>
            <a:r>
              <a:rPr lang="ko-KR" altLang="en-US" sz="1100" dirty="0" err="1">
                <a:solidFill>
                  <a:schemeClr val="accent5">
                    <a:lumMod val="50000"/>
                  </a:schemeClr>
                </a:solidFill>
              </a:rPr>
              <a:t>배선반</a:t>
            </a:r>
            <a:r>
              <a:rPr lang="ko-KR" altLang="en-US" sz="1100" dirty="0">
                <a:solidFill>
                  <a:schemeClr val="accent5">
                    <a:lumMod val="50000"/>
                  </a:schemeClr>
                </a:solidFill>
              </a:rPr>
              <a:t> 연결 방식 </a:t>
            </a:r>
            <a:r>
              <a:rPr lang="en-US" altLang="ko-KR" sz="1100" dirty="0"/>
              <a:t>)</a:t>
            </a:r>
            <a:endParaRPr lang="en-US" altLang="ko-KR" sz="1400" dirty="0">
              <a:latin typeface="Arial" panose="020B0604020202020204" pitchFamily="34" charset="0"/>
            </a:endParaRPr>
          </a:p>
        </p:txBody>
      </p:sp>
      <p:pic>
        <p:nvPicPr>
          <p:cNvPr id="6146" name="Picture 2" descr="손그림 일러스트 강좌: 책 그리기 - YouTube">
            <a:extLst>
              <a:ext uri="{FF2B5EF4-FFF2-40B4-BE49-F238E27FC236}">
                <a16:creationId xmlns:a16="http://schemas.microsoft.com/office/drawing/2014/main" id="{5372537D-DD59-416A-A242-C80E31CC4A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19" t="26767" r="19159" b="19668"/>
          <a:stretch/>
        </p:blipFill>
        <p:spPr bwMode="auto">
          <a:xfrm>
            <a:off x="2131941" y="2992014"/>
            <a:ext cx="818984" cy="543636"/>
          </a:xfrm>
          <a:prstGeom prst="rect">
            <a:avLst/>
          </a:prstGeom>
          <a:noFill/>
          <a:extLst>
            <a:ext uri="{909E8E84-426E-40DD-AFC4-6F175D3DCCD1}">
              <a14:hiddenFill xmlns:a14="http://schemas.microsoft.com/office/drawing/2010/main">
                <a:solidFill>
                  <a:srgbClr val="FFFFFF"/>
                </a:solidFill>
              </a14:hiddenFill>
            </a:ext>
          </a:extLst>
        </p:spPr>
      </p:pic>
      <p:pic>
        <p:nvPicPr>
          <p:cNvPr id="12" name="그림 11">
            <a:extLst>
              <a:ext uri="{FF2B5EF4-FFF2-40B4-BE49-F238E27FC236}">
                <a16:creationId xmlns:a16="http://schemas.microsoft.com/office/drawing/2014/main" id="{0DFC0060-A5CA-4B41-A333-4D90DB10F95A}"/>
              </a:ext>
            </a:extLst>
          </p:cNvPr>
          <p:cNvPicPr>
            <a:picLocks noChangeAspect="1"/>
          </p:cNvPicPr>
          <p:nvPr/>
        </p:nvPicPr>
        <p:blipFill>
          <a:blip r:embed="rId3"/>
          <a:stretch>
            <a:fillRect/>
          </a:stretch>
        </p:blipFill>
        <p:spPr>
          <a:xfrm>
            <a:off x="3690397" y="2955537"/>
            <a:ext cx="818984" cy="580113"/>
          </a:xfrm>
          <a:prstGeom prst="rect">
            <a:avLst/>
          </a:prstGeom>
        </p:spPr>
      </p:pic>
      <p:cxnSp>
        <p:nvCxnSpPr>
          <p:cNvPr id="4" name="직선 화살표 연결선 3">
            <a:extLst>
              <a:ext uri="{FF2B5EF4-FFF2-40B4-BE49-F238E27FC236}">
                <a16:creationId xmlns:a16="http://schemas.microsoft.com/office/drawing/2014/main" id="{30CFC10B-BA81-496E-98D3-0502971B7310}"/>
              </a:ext>
            </a:extLst>
          </p:cNvPr>
          <p:cNvCxnSpPr/>
          <p:nvPr/>
        </p:nvCxnSpPr>
        <p:spPr>
          <a:xfrm>
            <a:off x="3062244" y="3268089"/>
            <a:ext cx="5088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8A62179-03BD-4BB0-97DA-F5A7B3880FD3}"/>
              </a:ext>
            </a:extLst>
          </p:cNvPr>
          <p:cNvSpPr txBox="1"/>
          <p:nvPr/>
        </p:nvSpPr>
        <p:spPr>
          <a:xfrm>
            <a:off x="5193196" y="3109943"/>
            <a:ext cx="4253947" cy="307777"/>
          </a:xfrm>
          <a:prstGeom prst="rect">
            <a:avLst/>
          </a:prstGeom>
          <a:noFill/>
        </p:spPr>
        <p:txBody>
          <a:bodyPr wrap="square" rtlCol="0">
            <a:spAutoFit/>
          </a:bodyPr>
          <a:lstStyle/>
          <a:p>
            <a:pPr marL="285750" indent="-285750">
              <a:buFont typeface="Arial" panose="020B0604020202020204" pitchFamily="34" charset="0"/>
              <a:buChar char="•"/>
            </a:pPr>
            <a:r>
              <a:rPr lang="ko-KR" altLang="en-US" sz="1400" dirty="0"/>
              <a:t>날마다 </a:t>
            </a:r>
            <a:r>
              <a:rPr lang="ko-KR" altLang="en-US" sz="1400" dirty="0" err="1"/>
              <a:t>회전자</a:t>
            </a:r>
            <a:r>
              <a:rPr lang="ko-KR" altLang="en-US" sz="1400" dirty="0"/>
              <a:t> 초기 위치가 </a:t>
            </a:r>
            <a:r>
              <a:rPr lang="ko-KR" altLang="en-US" sz="1400" dirty="0" err="1"/>
              <a:t>적혀있는</a:t>
            </a:r>
            <a:r>
              <a:rPr lang="ko-KR" altLang="en-US" sz="1400" dirty="0"/>
              <a:t> 책이 존재</a:t>
            </a:r>
            <a:r>
              <a:rPr lang="en-US" altLang="ko-KR" sz="1400" dirty="0"/>
              <a:t>. </a:t>
            </a:r>
            <a:r>
              <a:rPr lang="ko-KR" altLang="en-US" sz="1400" dirty="0"/>
              <a:t> </a:t>
            </a:r>
          </a:p>
        </p:txBody>
      </p:sp>
      <p:cxnSp>
        <p:nvCxnSpPr>
          <p:cNvPr id="10" name="직선 연결선 9">
            <a:extLst>
              <a:ext uri="{FF2B5EF4-FFF2-40B4-BE49-F238E27FC236}">
                <a16:creationId xmlns:a16="http://schemas.microsoft.com/office/drawing/2014/main" id="{E46C3A6C-5A3E-4AEF-8BC5-0FFA68992109}"/>
              </a:ext>
            </a:extLst>
          </p:cNvPr>
          <p:cNvCxnSpPr>
            <a:cxnSpLocks/>
          </p:cNvCxnSpPr>
          <p:nvPr/>
        </p:nvCxnSpPr>
        <p:spPr>
          <a:xfrm>
            <a:off x="796124" y="2806913"/>
            <a:ext cx="9629029"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F620566-0AAF-4C1E-B3B0-4D036D40EAC9}"/>
              </a:ext>
            </a:extLst>
          </p:cNvPr>
          <p:cNvSpPr txBox="1"/>
          <p:nvPr/>
        </p:nvSpPr>
        <p:spPr>
          <a:xfrm>
            <a:off x="3910385" y="3572477"/>
            <a:ext cx="598996" cy="307777"/>
          </a:xfrm>
          <a:prstGeom prst="rect">
            <a:avLst/>
          </a:prstGeom>
          <a:noFill/>
        </p:spPr>
        <p:txBody>
          <a:bodyPr wrap="square" rtlCol="0">
            <a:spAutoFit/>
          </a:bodyPr>
          <a:lstStyle/>
          <a:p>
            <a:r>
              <a:rPr lang="en-US" altLang="ko-KR" sz="1400" dirty="0"/>
              <a:t>ABC</a:t>
            </a:r>
            <a:endParaRPr lang="ko-KR" altLang="en-US" sz="1400" dirty="0"/>
          </a:p>
        </p:txBody>
      </p:sp>
      <p:sp>
        <p:nvSpPr>
          <p:cNvPr id="23" name="TextBox 22">
            <a:extLst>
              <a:ext uri="{FF2B5EF4-FFF2-40B4-BE49-F238E27FC236}">
                <a16:creationId xmlns:a16="http://schemas.microsoft.com/office/drawing/2014/main" id="{045CA964-174A-478A-A982-A9838B9588CC}"/>
              </a:ext>
            </a:extLst>
          </p:cNvPr>
          <p:cNvSpPr txBox="1"/>
          <p:nvPr/>
        </p:nvSpPr>
        <p:spPr>
          <a:xfrm>
            <a:off x="5193195" y="4037211"/>
            <a:ext cx="5152445" cy="6970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dirty="0"/>
              <a:t>개인의 설정할 키를</a:t>
            </a:r>
            <a:r>
              <a:rPr lang="en-US" altLang="ko-KR" sz="1400" dirty="0"/>
              <a:t>, </a:t>
            </a:r>
            <a:r>
              <a:rPr lang="ko-KR" altLang="en-US" sz="1400" dirty="0"/>
              <a:t>책에 </a:t>
            </a:r>
            <a:r>
              <a:rPr lang="ko-KR" altLang="en-US" sz="1400" dirty="0" err="1"/>
              <a:t>적혀저</a:t>
            </a:r>
            <a:r>
              <a:rPr lang="ko-KR" altLang="en-US" sz="1400" dirty="0"/>
              <a:t> 있는 키로 암호화한다</a:t>
            </a:r>
            <a:r>
              <a:rPr lang="en-US" altLang="ko-KR" sz="1400" dirty="0"/>
              <a:t>.</a:t>
            </a:r>
          </a:p>
          <a:p>
            <a:pPr>
              <a:lnSpc>
                <a:spcPct val="150000"/>
              </a:lnSpc>
            </a:pPr>
            <a:r>
              <a:rPr lang="ko-KR" altLang="en-US" sz="1400" dirty="0"/>
              <a:t>       </a:t>
            </a:r>
            <a:r>
              <a:rPr lang="en-US" altLang="ko-KR" sz="1200" dirty="0">
                <a:solidFill>
                  <a:srgbClr val="7030A0"/>
                </a:solidFill>
              </a:rPr>
              <a:t>policy - </a:t>
            </a:r>
            <a:r>
              <a:rPr lang="ko-KR" altLang="en-US" sz="1200" dirty="0">
                <a:solidFill>
                  <a:srgbClr val="7030A0"/>
                </a:solidFill>
              </a:rPr>
              <a:t>한번 사용한 개인 설정 키는</a:t>
            </a:r>
            <a:r>
              <a:rPr lang="en-US" altLang="ko-KR" sz="1200" dirty="0">
                <a:solidFill>
                  <a:srgbClr val="7030A0"/>
                </a:solidFill>
              </a:rPr>
              <a:t>, </a:t>
            </a:r>
            <a:r>
              <a:rPr lang="ko-KR" altLang="en-US" sz="1200" dirty="0">
                <a:solidFill>
                  <a:srgbClr val="7030A0"/>
                </a:solidFill>
              </a:rPr>
              <a:t>다시 사용하지 않는다</a:t>
            </a:r>
            <a:r>
              <a:rPr lang="en-US" altLang="ko-KR" sz="1200" dirty="0">
                <a:solidFill>
                  <a:srgbClr val="7030A0"/>
                </a:solidFill>
              </a:rPr>
              <a:t>.!</a:t>
            </a:r>
            <a:endParaRPr lang="ko-KR" altLang="en-US" sz="1400" dirty="0">
              <a:solidFill>
                <a:srgbClr val="7030A0"/>
              </a:solidFill>
            </a:endParaRPr>
          </a:p>
        </p:txBody>
      </p:sp>
      <p:sp>
        <p:nvSpPr>
          <p:cNvPr id="24" name="TextBox 23">
            <a:extLst>
              <a:ext uri="{FF2B5EF4-FFF2-40B4-BE49-F238E27FC236}">
                <a16:creationId xmlns:a16="http://schemas.microsoft.com/office/drawing/2014/main" id="{170F9D27-A42D-43B0-A754-89332B11072C}"/>
              </a:ext>
            </a:extLst>
          </p:cNvPr>
          <p:cNvSpPr txBox="1"/>
          <p:nvPr/>
        </p:nvSpPr>
        <p:spPr>
          <a:xfrm>
            <a:off x="1790697" y="4216499"/>
            <a:ext cx="682487" cy="307777"/>
          </a:xfrm>
          <a:prstGeom prst="rect">
            <a:avLst/>
          </a:prstGeom>
          <a:noFill/>
          <a:ln>
            <a:solidFill>
              <a:schemeClr val="tx1"/>
            </a:solidFill>
          </a:ln>
        </p:spPr>
        <p:txBody>
          <a:bodyPr wrap="square" rtlCol="0">
            <a:spAutoFit/>
          </a:bodyPr>
          <a:lstStyle/>
          <a:p>
            <a:r>
              <a:rPr lang="en-US" altLang="ko-KR" sz="1400" dirty="0">
                <a:solidFill>
                  <a:srgbClr val="FF0000"/>
                </a:solidFill>
              </a:rPr>
              <a:t>NAVY</a:t>
            </a:r>
            <a:endParaRPr lang="ko-KR" altLang="en-US" sz="1400" dirty="0">
              <a:solidFill>
                <a:srgbClr val="FF0000"/>
              </a:solidFill>
            </a:endParaRPr>
          </a:p>
        </p:txBody>
      </p:sp>
      <p:sp>
        <p:nvSpPr>
          <p:cNvPr id="25" name="TextBox 24">
            <a:extLst>
              <a:ext uri="{FF2B5EF4-FFF2-40B4-BE49-F238E27FC236}">
                <a16:creationId xmlns:a16="http://schemas.microsoft.com/office/drawing/2014/main" id="{BF40D915-D871-42C3-A85F-F7FA24E05E43}"/>
              </a:ext>
            </a:extLst>
          </p:cNvPr>
          <p:cNvSpPr txBox="1"/>
          <p:nvPr/>
        </p:nvSpPr>
        <p:spPr>
          <a:xfrm>
            <a:off x="3826894" y="4216498"/>
            <a:ext cx="682487" cy="307777"/>
          </a:xfrm>
          <a:prstGeom prst="rect">
            <a:avLst/>
          </a:prstGeom>
          <a:noFill/>
          <a:ln>
            <a:solidFill>
              <a:schemeClr val="tx1"/>
            </a:solidFill>
          </a:ln>
        </p:spPr>
        <p:txBody>
          <a:bodyPr wrap="square" rtlCol="0">
            <a:spAutoFit/>
          </a:bodyPr>
          <a:lstStyle/>
          <a:p>
            <a:r>
              <a:rPr lang="en-US" altLang="ko-KR" sz="1400" dirty="0"/>
              <a:t>XYZW</a:t>
            </a:r>
            <a:endParaRPr lang="ko-KR" altLang="en-US" sz="1400" dirty="0"/>
          </a:p>
        </p:txBody>
      </p:sp>
      <p:cxnSp>
        <p:nvCxnSpPr>
          <p:cNvPr id="20" name="직선 화살표 연결선 19">
            <a:extLst>
              <a:ext uri="{FF2B5EF4-FFF2-40B4-BE49-F238E27FC236}">
                <a16:creationId xmlns:a16="http://schemas.microsoft.com/office/drawing/2014/main" id="{3C53E176-6752-454E-88CD-14AF31C15F40}"/>
              </a:ext>
            </a:extLst>
          </p:cNvPr>
          <p:cNvCxnSpPr>
            <a:stCxn id="24" idx="3"/>
            <a:endCxn id="25" idx="1"/>
          </p:cNvCxnSpPr>
          <p:nvPr/>
        </p:nvCxnSpPr>
        <p:spPr>
          <a:xfrm flipV="1">
            <a:off x="2473184" y="4370387"/>
            <a:ext cx="135371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D9DA544-CEEF-4D80-B931-1597DD218727}"/>
              </a:ext>
            </a:extLst>
          </p:cNvPr>
          <p:cNvSpPr txBox="1"/>
          <p:nvPr/>
        </p:nvSpPr>
        <p:spPr>
          <a:xfrm>
            <a:off x="2886655" y="3924071"/>
            <a:ext cx="598996" cy="461665"/>
          </a:xfrm>
          <a:prstGeom prst="rect">
            <a:avLst/>
          </a:prstGeom>
          <a:noFill/>
        </p:spPr>
        <p:txBody>
          <a:bodyPr wrap="square" rtlCol="0">
            <a:spAutoFit/>
          </a:bodyPr>
          <a:lstStyle/>
          <a:p>
            <a:r>
              <a:rPr lang="en-US" altLang="ko-KR" sz="1000">
                <a:solidFill>
                  <a:srgbClr val="7030A0"/>
                </a:solidFill>
              </a:rPr>
              <a:t>Key</a:t>
            </a:r>
            <a:r>
              <a:rPr lang="en-US" altLang="ko-KR" sz="1000" dirty="0">
                <a:solidFill>
                  <a:srgbClr val="7030A0"/>
                </a:solidFill>
              </a:rPr>
              <a:t>:</a:t>
            </a:r>
          </a:p>
          <a:p>
            <a:r>
              <a:rPr lang="en-US" altLang="ko-KR" sz="1400" dirty="0"/>
              <a:t>ABC</a:t>
            </a:r>
            <a:endParaRPr lang="ko-KR" altLang="en-US" sz="1400" dirty="0"/>
          </a:p>
        </p:txBody>
      </p:sp>
      <p:sp>
        <p:nvSpPr>
          <p:cNvPr id="33" name="TextBox 32">
            <a:extLst>
              <a:ext uri="{FF2B5EF4-FFF2-40B4-BE49-F238E27FC236}">
                <a16:creationId xmlns:a16="http://schemas.microsoft.com/office/drawing/2014/main" id="{C0C43A5A-BB3E-4A6E-A1FF-9E5C0A2F1256}"/>
              </a:ext>
            </a:extLst>
          </p:cNvPr>
          <p:cNvSpPr txBox="1"/>
          <p:nvPr/>
        </p:nvSpPr>
        <p:spPr>
          <a:xfrm>
            <a:off x="5193195" y="5257156"/>
            <a:ext cx="4253947" cy="307777"/>
          </a:xfrm>
          <a:prstGeom prst="rect">
            <a:avLst/>
          </a:prstGeom>
          <a:noFill/>
        </p:spPr>
        <p:txBody>
          <a:bodyPr wrap="square" rtlCol="0">
            <a:spAutoFit/>
          </a:bodyPr>
          <a:lstStyle/>
          <a:p>
            <a:pPr marL="285750" indent="-285750">
              <a:buFont typeface="Arial" panose="020B0604020202020204" pitchFamily="34" charset="0"/>
              <a:buChar char="•"/>
            </a:pPr>
            <a:r>
              <a:rPr lang="ko-KR" altLang="en-US" sz="1400" dirty="0" err="1"/>
              <a:t>평문</a:t>
            </a:r>
            <a:r>
              <a:rPr lang="en-US" altLang="ko-KR" sz="1400" dirty="0"/>
              <a:t>, </a:t>
            </a:r>
            <a:r>
              <a:rPr lang="ko-KR" altLang="en-US" sz="1400" dirty="0"/>
              <a:t>암호화된 개인키로 암호화한다</a:t>
            </a:r>
            <a:r>
              <a:rPr lang="en-US" altLang="ko-KR" sz="1400" dirty="0"/>
              <a:t>. </a:t>
            </a:r>
            <a:endParaRPr lang="ko-KR" altLang="en-US" sz="1400" dirty="0"/>
          </a:p>
        </p:txBody>
      </p:sp>
      <p:sp>
        <p:nvSpPr>
          <p:cNvPr id="34" name="TextBox 33">
            <a:extLst>
              <a:ext uri="{FF2B5EF4-FFF2-40B4-BE49-F238E27FC236}">
                <a16:creationId xmlns:a16="http://schemas.microsoft.com/office/drawing/2014/main" id="{BF4B1FE0-F150-4ED6-98E5-533A5E818354}"/>
              </a:ext>
            </a:extLst>
          </p:cNvPr>
          <p:cNvSpPr txBox="1"/>
          <p:nvPr/>
        </p:nvSpPr>
        <p:spPr>
          <a:xfrm>
            <a:off x="1201638" y="5257156"/>
            <a:ext cx="1271545" cy="307777"/>
          </a:xfrm>
          <a:prstGeom prst="rect">
            <a:avLst/>
          </a:prstGeom>
          <a:noFill/>
          <a:ln>
            <a:solidFill>
              <a:schemeClr val="tx1"/>
            </a:solidFill>
          </a:ln>
        </p:spPr>
        <p:txBody>
          <a:bodyPr wrap="square" rtlCol="0">
            <a:spAutoFit/>
          </a:bodyPr>
          <a:lstStyle/>
          <a:p>
            <a:r>
              <a:rPr lang="en-US" altLang="ko-KR" sz="1400" dirty="0"/>
              <a:t>IAMHUNGRY</a:t>
            </a:r>
            <a:endParaRPr lang="ko-KR" altLang="en-US" sz="1400" dirty="0"/>
          </a:p>
        </p:txBody>
      </p:sp>
      <p:sp>
        <p:nvSpPr>
          <p:cNvPr id="35" name="TextBox 34">
            <a:extLst>
              <a:ext uri="{FF2B5EF4-FFF2-40B4-BE49-F238E27FC236}">
                <a16:creationId xmlns:a16="http://schemas.microsoft.com/office/drawing/2014/main" id="{8B0BFF03-8ABC-48FC-8AD5-DAD230DA6C58}"/>
              </a:ext>
            </a:extLst>
          </p:cNvPr>
          <p:cNvSpPr txBox="1"/>
          <p:nvPr/>
        </p:nvSpPr>
        <p:spPr>
          <a:xfrm>
            <a:off x="3826894" y="5257155"/>
            <a:ext cx="1175469" cy="307777"/>
          </a:xfrm>
          <a:prstGeom prst="rect">
            <a:avLst/>
          </a:prstGeom>
          <a:noFill/>
          <a:ln>
            <a:solidFill>
              <a:schemeClr val="tx1"/>
            </a:solidFill>
          </a:ln>
        </p:spPr>
        <p:txBody>
          <a:bodyPr wrap="square" rtlCol="0">
            <a:spAutoFit/>
          </a:bodyPr>
          <a:lstStyle/>
          <a:p>
            <a:r>
              <a:rPr lang="en-US" altLang="ko-KR" sz="1400" dirty="0"/>
              <a:t>XHETLSPLW</a:t>
            </a:r>
            <a:endParaRPr lang="ko-KR" altLang="en-US" sz="1400" dirty="0"/>
          </a:p>
        </p:txBody>
      </p:sp>
      <p:cxnSp>
        <p:nvCxnSpPr>
          <p:cNvPr id="36" name="직선 화살표 연결선 35">
            <a:extLst>
              <a:ext uri="{FF2B5EF4-FFF2-40B4-BE49-F238E27FC236}">
                <a16:creationId xmlns:a16="http://schemas.microsoft.com/office/drawing/2014/main" id="{99BF4E1B-98B1-4975-98B3-381D9B6F8EB5}"/>
              </a:ext>
            </a:extLst>
          </p:cNvPr>
          <p:cNvCxnSpPr>
            <a:cxnSpLocks/>
            <a:stCxn id="34" idx="3"/>
            <a:endCxn id="35" idx="1"/>
          </p:cNvCxnSpPr>
          <p:nvPr/>
        </p:nvCxnSpPr>
        <p:spPr>
          <a:xfrm flipV="1">
            <a:off x="2473183" y="5411044"/>
            <a:ext cx="135371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120598D-3413-49A3-BF65-E09619C8149C}"/>
              </a:ext>
            </a:extLst>
          </p:cNvPr>
          <p:cNvSpPr txBox="1"/>
          <p:nvPr/>
        </p:nvSpPr>
        <p:spPr>
          <a:xfrm>
            <a:off x="2889965" y="4974292"/>
            <a:ext cx="682487" cy="461665"/>
          </a:xfrm>
          <a:prstGeom prst="rect">
            <a:avLst/>
          </a:prstGeom>
          <a:noFill/>
        </p:spPr>
        <p:txBody>
          <a:bodyPr wrap="square" rtlCol="0">
            <a:spAutoFit/>
          </a:bodyPr>
          <a:lstStyle/>
          <a:p>
            <a:r>
              <a:rPr lang="en-US" altLang="ko-KR" sz="1000">
                <a:solidFill>
                  <a:srgbClr val="7030A0"/>
                </a:solidFill>
              </a:rPr>
              <a:t>Key</a:t>
            </a:r>
            <a:r>
              <a:rPr lang="en-US" altLang="ko-KR" sz="1000" dirty="0">
                <a:solidFill>
                  <a:srgbClr val="7030A0"/>
                </a:solidFill>
              </a:rPr>
              <a:t>:</a:t>
            </a:r>
          </a:p>
          <a:p>
            <a:r>
              <a:rPr lang="en-US" altLang="ko-KR" sz="1400" dirty="0"/>
              <a:t>XYZW</a:t>
            </a:r>
            <a:endParaRPr lang="ko-KR" altLang="en-US" sz="1400" dirty="0"/>
          </a:p>
        </p:txBody>
      </p:sp>
      <p:sp>
        <p:nvSpPr>
          <p:cNvPr id="44" name="TextBox 43">
            <a:extLst>
              <a:ext uri="{FF2B5EF4-FFF2-40B4-BE49-F238E27FC236}">
                <a16:creationId xmlns:a16="http://schemas.microsoft.com/office/drawing/2014/main" id="{DB0F3FD9-4D7B-4D07-A3A2-375B874E039D}"/>
              </a:ext>
            </a:extLst>
          </p:cNvPr>
          <p:cNvSpPr txBox="1"/>
          <p:nvPr/>
        </p:nvSpPr>
        <p:spPr>
          <a:xfrm>
            <a:off x="996065" y="5913051"/>
            <a:ext cx="10199869" cy="3755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dirty="0">
                <a:latin typeface="Arial" panose="020B0604020202020204" pitchFamily="34" charset="0"/>
              </a:rPr>
              <a:t>결국</a:t>
            </a:r>
            <a:r>
              <a:rPr lang="en-US" altLang="ko-KR" sz="1400" dirty="0">
                <a:latin typeface="Arial" panose="020B0604020202020204" pitchFamily="34" charset="0"/>
              </a:rPr>
              <a:t>, </a:t>
            </a:r>
            <a:r>
              <a:rPr lang="ko-KR" altLang="en-US" sz="1400" dirty="0">
                <a:latin typeface="Arial" panose="020B0604020202020204" pitchFamily="34" charset="0"/>
              </a:rPr>
              <a:t>암호체계 자체는 그 당시의 </a:t>
            </a:r>
            <a:r>
              <a:rPr lang="ko-KR" altLang="en-US" sz="1400" dirty="0">
                <a:solidFill>
                  <a:srgbClr val="0070C0"/>
                </a:solidFill>
                <a:latin typeface="Arial" panose="020B0604020202020204" pitchFamily="34" charset="0"/>
              </a:rPr>
              <a:t>컴퓨터 환경</a:t>
            </a:r>
            <a:r>
              <a:rPr lang="ko-KR" altLang="en-US" sz="1400" dirty="0">
                <a:latin typeface="Arial" panose="020B0604020202020204" pitchFamily="34" charset="0"/>
              </a:rPr>
              <a:t>에 비해 안전했으나</a:t>
            </a:r>
            <a:r>
              <a:rPr lang="en-US" altLang="ko-KR" sz="1400" dirty="0">
                <a:latin typeface="Arial" panose="020B0604020202020204" pitchFamily="34" charset="0"/>
              </a:rPr>
              <a:t>, </a:t>
            </a:r>
            <a:r>
              <a:rPr lang="en-US" altLang="ko-KR" sz="1400" dirty="0">
                <a:solidFill>
                  <a:srgbClr val="FF0000"/>
                </a:solidFill>
                <a:latin typeface="Arial" panose="020B0604020202020204" pitchFamily="34" charset="0"/>
              </a:rPr>
              <a:t>policy</a:t>
            </a:r>
            <a:r>
              <a:rPr lang="en-US" altLang="ko-KR" sz="1400" dirty="0">
                <a:latin typeface="Arial" panose="020B0604020202020204" pitchFamily="34" charset="0"/>
              </a:rPr>
              <a:t> </a:t>
            </a:r>
            <a:r>
              <a:rPr lang="ko-KR" altLang="en-US" sz="1400" dirty="0">
                <a:latin typeface="Arial" panose="020B0604020202020204" pitchFamily="34" charset="0"/>
              </a:rPr>
              <a:t>가 지켜지지 않아서</a:t>
            </a:r>
            <a:r>
              <a:rPr lang="en-US" altLang="ko-KR" sz="1400" dirty="0">
                <a:latin typeface="Arial" panose="020B0604020202020204" pitchFamily="34" charset="0"/>
              </a:rPr>
              <a:t>, </a:t>
            </a:r>
            <a:r>
              <a:rPr lang="ko-KR" altLang="en-US" sz="1400" dirty="0">
                <a:latin typeface="Arial" panose="020B0604020202020204" pitchFamily="34" charset="0"/>
              </a:rPr>
              <a:t>영화와 같은 크래킹이 가능</a:t>
            </a:r>
            <a:r>
              <a:rPr lang="en-US" altLang="ko-KR" sz="1400" dirty="0">
                <a:latin typeface="Arial" panose="020B0604020202020204" pitchFamily="34" charset="0"/>
              </a:rPr>
              <a:t>.</a:t>
            </a:r>
          </a:p>
        </p:txBody>
      </p:sp>
      <p:cxnSp>
        <p:nvCxnSpPr>
          <p:cNvPr id="45" name="직선 연결선 44">
            <a:extLst>
              <a:ext uri="{FF2B5EF4-FFF2-40B4-BE49-F238E27FC236}">
                <a16:creationId xmlns:a16="http://schemas.microsoft.com/office/drawing/2014/main" id="{2549FB69-D6A3-4B17-BED9-F3A169DE1E7C}"/>
              </a:ext>
            </a:extLst>
          </p:cNvPr>
          <p:cNvCxnSpPr>
            <a:cxnSpLocks/>
          </p:cNvCxnSpPr>
          <p:nvPr/>
        </p:nvCxnSpPr>
        <p:spPr>
          <a:xfrm>
            <a:off x="775582" y="5670708"/>
            <a:ext cx="9629029"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그룹 25">
            <a:extLst>
              <a:ext uri="{FF2B5EF4-FFF2-40B4-BE49-F238E27FC236}">
                <a16:creationId xmlns:a16="http://schemas.microsoft.com/office/drawing/2014/main" id="{B2707639-B08B-4B8D-BD2C-3DB0EB143B3B}"/>
              </a:ext>
            </a:extLst>
          </p:cNvPr>
          <p:cNvGrpSpPr/>
          <p:nvPr/>
        </p:nvGrpSpPr>
        <p:grpSpPr>
          <a:xfrm>
            <a:off x="11593737" y="6457890"/>
            <a:ext cx="678993" cy="400110"/>
            <a:chOff x="10627762" y="-30288"/>
            <a:chExt cx="597159" cy="400110"/>
          </a:xfrm>
        </p:grpSpPr>
        <p:sp>
          <p:nvSpPr>
            <p:cNvPr id="27" name="사각형: 둥근 모서리 26">
              <a:extLst>
                <a:ext uri="{FF2B5EF4-FFF2-40B4-BE49-F238E27FC236}">
                  <a16:creationId xmlns:a16="http://schemas.microsoft.com/office/drawing/2014/main" id="{802B54A3-BA41-4FC9-A297-36118E521221}"/>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F326911F-9A15-4A43-8FC4-2DDA29B3BF5C}"/>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0" name="화살표: 오른쪽 29">
              <a:hlinkClick r:id="" action="ppaction://noaction"/>
              <a:extLst>
                <a:ext uri="{FF2B5EF4-FFF2-40B4-BE49-F238E27FC236}">
                  <a16:creationId xmlns:a16="http://schemas.microsoft.com/office/drawing/2014/main" id="{248AA6E2-B8D7-4AFD-BF1F-D371EBF8D406}"/>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1" name="화살표: 오른쪽 30">
            <a:hlinkClick r:id="" action="ppaction://noaction"/>
            <a:extLst>
              <a:ext uri="{FF2B5EF4-FFF2-40B4-BE49-F238E27FC236}">
                <a16:creationId xmlns:a16="http://schemas.microsoft.com/office/drawing/2014/main" id="{8DD32415-C5D7-479E-ACC1-08BD02A66FD7}"/>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422243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화살표: 오른쪽 6">
            <a:hlinkClick r:id="" action="ppaction://noaction"/>
            <a:extLst>
              <a:ext uri="{FF2B5EF4-FFF2-40B4-BE49-F238E27FC236}">
                <a16:creationId xmlns:a16="http://schemas.microsoft.com/office/drawing/2014/main" id="{AC876A3B-2146-4C09-A591-885C34BCB344}"/>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 name="표 3">
            <a:extLst>
              <a:ext uri="{FF2B5EF4-FFF2-40B4-BE49-F238E27FC236}">
                <a16:creationId xmlns:a16="http://schemas.microsoft.com/office/drawing/2014/main" id="{7372D24A-8A3E-4FAD-9FF1-6F10C69B278C}"/>
              </a:ext>
            </a:extLst>
          </p:cNvPr>
          <p:cNvGraphicFramePr>
            <a:graphicFrameLocks noGrp="1"/>
          </p:cNvGraphicFramePr>
          <p:nvPr/>
        </p:nvGraphicFramePr>
        <p:xfrm>
          <a:off x="1661823" y="2552877"/>
          <a:ext cx="9159901" cy="1752245"/>
        </p:xfrm>
        <a:graphic>
          <a:graphicData uri="http://schemas.openxmlformats.org/drawingml/2006/table">
            <a:tbl>
              <a:tblPr/>
              <a:tblGrid>
                <a:gridCol w="1997984">
                  <a:extLst>
                    <a:ext uri="{9D8B030D-6E8A-4147-A177-3AD203B41FA5}">
                      <a16:colId xmlns:a16="http://schemas.microsoft.com/office/drawing/2014/main" val="3411008718"/>
                    </a:ext>
                  </a:extLst>
                </a:gridCol>
                <a:gridCol w="5769017">
                  <a:extLst>
                    <a:ext uri="{9D8B030D-6E8A-4147-A177-3AD203B41FA5}">
                      <a16:colId xmlns:a16="http://schemas.microsoft.com/office/drawing/2014/main" val="235996590"/>
                    </a:ext>
                  </a:extLst>
                </a:gridCol>
                <a:gridCol w="1392900">
                  <a:extLst>
                    <a:ext uri="{9D8B030D-6E8A-4147-A177-3AD203B41FA5}">
                      <a16:colId xmlns:a16="http://schemas.microsoft.com/office/drawing/2014/main" val="3718095560"/>
                    </a:ext>
                  </a:extLst>
                </a:gridCol>
              </a:tblGrid>
              <a:tr h="1752245">
                <a:tc>
                  <a:txBody>
                    <a:bodyPr/>
                    <a:lstStyle/>
                    <a:p>
                      <a:pPr marL="0" marR="0" indent="0" algn="ctr" fontAlgn="base" latinLnBrk="0">
                        <a:lnSpc>
                          <a:spcPct val="130000"/>
                        </a:lnSpc>
                        <a:spcBef>
                          <a:spcPts val="0"/>
                        </a:spcBef>
                        <a:spcAft>
                          <a:spcPts val="0"/>
                        </a:spcAft>
                      </a:pPr>
                      <a:r>
                        <a:rPr lang="ko-KR" altLang="en-US" sz="1600" kern="0" spc="0" dirty="0">
                          <a:solidFill>
                            <a:srgbClr val="000000"/>
                          </a:solidFill>
                          <a:effectLst/>
                          <a:latin typeface="휴먼명조"/>
                          <a:ea typeface="휴먼명조"/>
                        </a:rPr>
                        <a:t>암호 기술 실습</a:t>
                      </a:r>
                      <a:endParaRPr lang="ko-KR" altLang="en-US" sz="1600" kern="0" spc="0" dirty="0">
                        <a:solidFill>
                          <a:srgbClr val="000000"/>
                        </a:solidFill>
                        <a:effectLst/>
                        <a:latin typeface="바탕" panose="02030600000101010101" pitchFamily="18" charset="-127"/>
                      </a:endParaRPr>
                    </a:p>
                  </a:txBody>
                  <a:tcPr marL="8776" marR="8776" marT="8776" marB="877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lgn="just" fontAlgn="base" latinLnBrk="1">
                        <a:lnSpc>
                          <a:spcPct val="190000"/>
                        </a:lnSpc>
                        <a:spcBef>
                          <a:spcPts val="0"/>
                        </a:spcBef>
                        <a:spcAft>
                          <a:spcPts val="0"/>
                        </a:spcAft>
                      </a:pPr>
                      <a:r>
                        <a:rPr lang="en-US" altLang="ko-KR" sz="1600" kern="0" spc="0" dirty="0">
                          <a:solidFill>
                            <a:srgbClr val="000000"/>
                          </a:solidFill>
                          <a:effectLst/>
                          <a:latin typeface="휴먼명조"/>
                          <a:ea typeface="휴먼명조"/>
                        </a:rPr>
                        <a:t>• RSA </a:t>
                      </a:r>
                      <a:r>
                        <a:rPr lang="ko-KR" altLang="en-US" sz="1600" kern="0" spc="0" dirty="0">
                          <a:solidFill>
                            <a:srgbClr val="000000"/>
                          </a:solidFill>
                          <a:effectLst/>
                          <a:latin typeface="휴먼명조"/>
                          <a:ea typeface="휴먼명조"/>
                        </a:rPr>
                        <a:t>제작 및 최적화</a:t>
                      </a:r>
                      <a:endParaRPr lang="ko-KR" altLang="en-US" sz="1600" kern="0" spc="0" dirty="0">
                        <a:solidFill>
                          <a:srgbClr val="000000"/>
                        </a:solidFill>
                        <a:effectLst/>
                        <a:latin typeface="바탕" panose="02030600000101010101" pitchFamily="18" charset="-127"/>
                        <a:ea typeface="휴먼명조"/>
                      </a:endParaRPr>
                    </a:p>
                    <a:p>
                      <a:pPr marL="0" marR="0" indent="0" algn="just" fontAlgn="base" latinLnBrk="1">
                        <a:lnSpc>
                          <a:spcPct val="150000"/>
                        </a:lnSpc>
                        <a:spcBef>
                          <a:spcPts val="0"/>
                        </a:spcBef>
                        <a:spcAft>
                          <a:spcPts val="0"/>
                        </a:spcAft>
                      </a:pPr>
                      <a:r>
                        <a:rPr lang="en-US" altLang="ko-KR" sz="1600" kern="0" spc="0" dirty="0">
                          <a:solidFill>
                            <a:srgbClr val="000000"/>
                          </a:solidFill>
                          <a:effectLst/>
                          <a:latin typeface="휴먼명조"/>
                          <a:ea typeface="휴먼명조"/>
                        </a:rPr>
                        <a:t>     - RSA </a:t>
                      </a:r>
                      <a:r>
                        <a:rPr lang="ko-KR" altLang="en-US" sz="1600" kern="0" spc="0" dirty="0">
                          <a:solidFill>
                            <a:srgbClr val="000000"/>
                          </a:solidFill>
                          <a:effectLst/>
                          <a:latin typeface="휴먼명조"/>
                          <a:ea typeface="휴먼명조"/>
                        </a:rPr>
                        <a:t>제작 실습 및 최적화 방법 소개</a:t>
                      </a:r>
                      <a:endParaRPr lang="ko-KR" altLang="en-US" sz="1600" kern="0" spc="0" dirty="0">
                        <a:solidFill>
                          <a:srgbClr val="000000"/>
                        </a:solidFill>
                        <a:effectLst/>
                        <a:latin typeface="바탕" panose="02030600000101010101" pitchFamily="18" charset="-127"/>
                      </a:endParaRPr>
                    </a:p>
                  </a:txBody>
                  <a:tcPr marL="8776" marR="8776" marT="8776" marB="877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lgn="ctr" fontAlgn="base" latinLnBrk="0">
                        <a:lnSpc>
                          <a:spcPct val="130000"/>
                        </a:lnSpc>
                        <a:spcBef>
                          <a:spcPts val="0"/>
                        </a:spcBef>
                        <a:spcAft>
                          <a:spcPts val="0"/>
                        </a:spcAft>
                      </a:pPr>
                      <a:endParaRPr lang="ko-KR" altLang="en-US" sz="1400" kern="0" spc="0" dirty="0">
                        <a:solidFill>
                          <a:srgbClr val="000000"/>
                        </a:solidFill>
                        <a:effectLst/>
                        <a:latin typeface="바탕" panose="02030600000101010101" pitchFamily="18" charset="-127"/>
                      </a:endParaRPr>
                    </a:p>
                  </a:txBody>
                  <a:tcPr marL="8776" marR="8776" marT="8776" marB="8776" anchor="ctr">
                    <a:lnL w="3556"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9228286"/>
                  </a:ext>
                </a:extLst>
              </a:tr>
            </a:tbl>
          </a:graphicData>
        </a:graphic>
      </p:graphicFrame>
      <p:grpSp>
        <p:nvGrpSpPr>
          <p:cNvPr id="5" name="그룹 4">
            <a:extLst>
              <a:ext uri="{FF2B5EF4-FFF2-40B4-BE49-F238E27FC236}">
                <a16:creationId xmlns:a16="http://schemas.microsoft.com/office/drawing/2014/main" id="{67ACA810-05C8-46C7-B1CB-B970756636CC}"/>
              </a:ext>
            </a:extLst>
          </p:cNvPr>
          <p:cNvGrpSpPr/>
          <p:nvPr/>
        </p:nvGrpSpPr>
        <p:grpSpPr>
          <a:xfrm>
            <a:off x="11593737" y="6457890"/>
            <a:ext cx="678993" cy="400110"/>
            <a:chOff x="10627762" y="-30288"/>
            <a:chExt cx="597159" cy="400110"/>
          </a:xfrm>
        </p:grpSpPr>
        <p:sp>
          <p:nvSpPr>
            <p:cNvPr id="6" name="사각형: 둥근 모서리 5">
              <a:extLst>
                <a:ext uri="{FF2B5EF4-FFF2-40B4-BE49-F238E27FC236}">
                  <a16:creationId xmlns:a16="http://schemas.microsoft.com/office/drawing/2014/main" id="{629CA70A-18B6-4714-A4A6-F4EFC42432B2}"/>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7575F65A-3333-4FB0-89B4-1D3C4D1CF12E}"/>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9" name="화살표: 오른쪽 8">
              <a:hlinkClick r:id="" action="ppaction://noaction"/>
              <a:extLst>
                <a:ext uri="{FF2B5EF4-FFF2-40B4-BE49-F238E27FC236}">
                  <a16:creationId xmlns:a16="http://schemas.microsoft.com/office/drawing/2014/main" id="{51EAD0F8-7326-4DAD-8683-832E2E5A8550}"/>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제목 1">
            <a:extLst>
              <a:ext uri="{FF2B5EF4-FFF2-40B4-BE49-F238E27FC236}">
                <a16:creationId xmlns:a16="http://schemas.microsoft.com/office/drawing/2014/main" id="{C428FE4A-FE98-4683-AC36-82430CEA3C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 </a:t>
            </a:r>
            <a:br>
              <a:rPr lang="en-US" altLang="ko-KR" dirty="0"/>
            </a:br>
            <a:r>
              <a:rPr lang="en-US" altLang="ko-KR" dirty="0"/>
              <a:t> </a:t>
            </a:r>
            <a:r>
              <a:rPr lang="ko-KR" altLang="en-US" sz="4400" kern="0" spc="0" dirty="0">
                <a:solidFill>
                  <a:srgbClr val="000000"/>
                </a:solidFill>
                <a:effectLst/>
                <a:latin typeface="함초롬바탕" panose="02030604000101010101" pitchFamily="18" charset="-127"/>
              </a:rPr>
              <a:t>현대암호</a:t>
            </a:r>
            <a:endParaRPr lang="ko-KR" altLang="en-US" dirty="0"/>
          </a:p>
        </p:txBody>
      </p:sp>
    </p:spTree>
    <p:extLst>
      <p:ext uri="{BB962C8B-B14F-4D97-AF65-F5344CB8AC3E}">
        <p14:creationId xmlns:p14="http://schemas.microsoft.com/office/powerpoint/2010/main" val="2673219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E60E50-7DA3-41F4-B92E-B8A0C30C592F}"/>
              </a:ext>
            </a:extLst>
          </p:cNvPr>
          <p:cNvSpPr>
            <a:spLocks noGrp="1"/>
          </p:cNvSpPr>
          <p:nvPr>
            <p:ph type="title"/>
          </p:nvPr>
        </p:nvSpPr>
        <p:spPr/>
        <p:txBody>
          <a:bodyPr>
            <a:normAutofit/>
          </a:bodyPr>
          <a:lstStyle/>
          <a:p>
            <a:pPr>
              <a:lnSpc>
                <a:spcPct val="100000"/>
              </a:lnSpc>
            </a:pPr>
            <a:r>
              <a:rPr lang="en-US" altLang="ko-KR" sz="2000" b="1" dirty="0">
                <a:solidFill>
                  <a:schemeClr val="bg1">
                    <a:lumMod val="65000"/>
                  </a:schemeClr>
                </a:solidFill>
              </a:rPr>
              <a:t>/Theory/T4/Substitution</a:t>
            </a:r>
            <a:br>
              <a:rPr lang="en-US" altLang="ko-KR" dirty="0"/>
            </a:br>
            <a:r>
              <a:rPr lang="en-US" altLang="ko-KR" dirty="0"/>
              <a:t> </a:t>
            </a:r>
            <a:r>
              <a:rPr lang="ko-KR" altLang="en-US" kern="0" dirty="0">
                <a:solidFill>
                  <a:srgbClr val="000000"/>
                </a:solidFill>
                <a:latin typeface="함초롬바탕" panose="02030604000101010101" pitchFamily="18" charset="-127"/>
              </a:rPr>
              <a:t>치환 암호</a:t>
            </a:r>
            <a:endParaRPr lang="ko-KR" altLang="en-US" dirty="0"/>
          </a:p>
        </p:txBody>
      </p:sp>
      <p:pic>
        <p:nvPicPr>
          <p:cNvPr id="12290" name="Picture 2" descr="Python] 단일 치환 암호">
            <a:extLst>
              <a:ext uri="{FF2B5EF4-FFF2-40B4-BE49-F238E27FC236}">
                <a16:creationId xmlns:a16="http://schemas.microsoft.com/office/drawing/2014/main" id="{60453566-AB3B-40FD-B663-46330915F0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7757" y="1788785"/>
            <a:ext cx="7580826" cy="3280430"/>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93961392-74FC-47BE-B204-55727A129DE1}"/>
              </a:ext>
            </a:extLst>
          </p:cNvPr>
          <p:cNvSpPr txBox="1"/>
          <p:nvPr/>
        </p:nvSpPr>
        <p:spPr>
          <a:xfrm>
            <a:off x="1925325" y="3285282"/>
            <a:ext cx="1272207" cy="369332"/>
          </a:xfrm>
          <a:prstGeom prst="rect">
            <a:avLst/>
          </a:prstGeom>
          <a:noFill/>
        </p:spPr>
        <p:txBody>
          <a:bodyPr wrap="square" rtlCol="0">
            <a:spAutoFit/>
          </a:bodyPr>
          <a:lstStyle/>
          <a:p>
            <a:r>
              <a:rPr lang="ko-KR" altLang="en-US" dirty="0"/>
              <a:t>암호화</a:t>
            </a:r>
            <a:endParaRPr lang="en-US" altLang="ko-KR" dirty="0"/>
          </a:p>
        </p:txBody>
      </p:sp>
      <p:sp>
        <p:nvSpPr>
          <p:cNvPr id="37" name="TextBox 36">
            <a:extLst>
              <a:ext uri="{FF2B5EF4-FFF2-40B4-BE49-F238E27FC236}">
                <a16:creationId xmlns:a16="http://schemas.microsoft.com/office/drawing/2014/main" id="{C7C4E9CF-E6F3-4CB9-8D60-5F07EC9982B5}"/>
              </a:ext>
            </a:extLst>
          </p:cNvPr>
          <p:cNvSpPr txBox="1"/>
          <p:nvPr/>
        </p:nvSpPr>
        <p:spPr>
          <a:xfrm>
            <a:off x="1417601" y="3654614"/>
            <a:ext cx="2130156" cy="369332"/>
          </a:xfrm>
          <a:prstGeom prst="rect">
            <a:avLst/>
          </a:prstGeom>
          <a:noFill/>
        </p:spPr>
        <p:txBody>
          <a:bodyPr wrap="square" rtlCol="0">
            <a:spAutoFit/>
          </a:bodyPr>
          <a:lstStyle/>
          <a:p>
            <a:r>
              <a:rPr lang="en-US" altLang="ko-KR" dirty="0"/>
              <a:t>HELLO </a:t>
            </a:r>
            <a:r>
              <a:rPr lang="en-US" altLang="ko-KR" dirty="0">
                <a:sym typeface="Wingdings" panose="05000000000000000000" pitchFamily="2" charset="2"/>
              </a:rPr>
              <a:t> TXGGO</a:t>
            </a:r>
            <a:endParaRPr lang="ko-KR" altLang="en-US" dirty="0"/>
          </a:p>
        </p:txBody>
      </p:sp>
      <p:cxnSp>
        <p:nvCxnSpPr>
          <p:cNvPr id="4" name="직선 연결선 3">
            <a:extLst>
              <a:ext uri="{FF2B5EF4-FFF2-40B4-BE49-F238E27FC236}">
                <a16:creationId xmlns:a16="http://schemas.microsoft.com/office/drawing/2014/main" id="{8458D368-1A0E-49AE-8480-BF5AE2F0D683}"/>
              </a:ext>
            </a:extLst>
          </p:cNvPr>
          <p:cNvCxnSpPr>
            <a:cxnSpLocks/>
          </p:cNvCxnSpPr>
          <p:nvPr/>
        </p:nvCxnSpPr>
        <p:spPr>
          <a:xfrm>
            <a:off x="5788058" y="2433932"/>
            <a:ext cx="3280528" cy="213806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직선 연결선 68">
            <a:extLst>
              <a:ext uri="{FF2B5EF4-FFF2-40B4-BE49-F238E27FC236}">
                <a16:creationId xmlns:a16="http://schemas.microsoft.com/office/drawing/2014/main" id="{9D03EC99-E87C-43EF-B87D-78AD4877EFC2}"/>
              </a:ext>
            </a:extLst>
          </p:cNvPr>
          <p:cNvCxnSpPr>
            <a:cxnSpLocks/>
          </p:cNvCxnSpPr>
          <p:nvPr/>
        </p:nvCxnSpPr>
        <p:spPr>
          <a:xfrm>
            <a:off x="4949072" y="2433932"/>
            <a:ext cx="5241303" cy="213806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직선 연결선 69">
            <a:extLst>
              <a:ext uri="{FF2B5EF4-FFF2-40B4-BE49-F238E27FC236}">
                <a16:creationId xmlns:a16="http://schemas.microsoft.com/office/drawing/2014/main" id="{D44FC1C0-809A-4C10-8F78-6D69572914BA}"/>
              </a:ext>
            </a:extLst>
          </p:cNvPr>
          <p:cNvCxnSpPr>
            <a:cxnSpLocks/>
          </p:cNvCxnSpPr>
          <p:nvPr/>
        </p:nvCxnSpPr>
        <p:spPr>
          <a:xfrm flipH="1">
            <a:off x="5505254" y="2433932"/>
            <a:ext cx="1376313" cy="213806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9C7D4CBE-55E6-42FA-A6C4-531170CE58B4}"/>
              </a:ext>
            </a:extLst>
          </p:cNvPr>
          <p:cNvCxnSpPr>
            <a:cxnSpLocks/>
          </p:cNvCxnSpPr>
          <p:nvPr/>
        </p:nvCxnSpPr>
        <p:spPr>
          <a:xfrm flipH="1">
            <a:off x="4119514" y="2433932"/>
            <a:ext cx="3619893" cy="213806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0055322E-DDC8-433C-B1A2-8FA66B2833AB}"/>
              </a:ext>
            </a:extLst>
          </p:cNvPr>
          <p:cNvSpPr txBox="1"/>
          <p:nvPr/>
        </p:nvSpPr>
        <p:spPr>
          <a:xfrm>
            <a:off x="2660545" y="5803206"/>
            <a:ext cx="6431011" cy="369332"/>
          </a:xfrm>
          <a:prstGeom prst="rect">
            <a:avLst/>
          </a:prstGeom>
          <a:noFill/>
        </p:spPr>
        <p:txBody>
          <a:bodyPr wrap="square" rtlCol="0">
            <a:spAutoFit/>
          </a:bodyPr>
          <a:lstStyle/>
          <a:p>
            <a:r>
              <a:rPr lang="ko-KR" altLang="en-US" dirty="0" err="1"/>
              <a:t>시저</a:t>
            </a:r>
            <a:r>
              <a:rPr lang="ko-KR" altLang="en-US" dirty="0"/>
              <a:t> 암호보다 키의 종류가 훨씬 많다</a:t>
            </a:r>
            <a:r>
              <a:rPr lang="en-US" altLang="ko-KR" dirty="0"/>
              <a:t>. -&gt; 26! </a:t>
            </a:r>
            <a:r>
              <a:rPr lang="ko-KR" altLang="en-US" dirty="0"/>
              <a:t>개</a:t>
            </a:r>
            <a:r>
              <a:rPr lang="en-US" altLang="ko-KR" dirty="0"/>
              <a:t>.</a:t>
            </a:r>
            <a:endParaRPr lang="ko-KR" altLang="en-US" dirty="0">
              <a:solidFill>
                <a:srgbClr val="FF0000"/>
              </a:solidFill>
            </a:endParaRPr>
          </a:p>
        </p:txBody>
      </p:sp>
      <p:grpSp>
        <p:nvGrpSpPr>
          <p:cNvPr id="12" name="그룹 11">
            <a:extLst>
              <a:ext uri="{FF2B5EF4-FFF2-40B4-BE49-F238E27FC236}">
                <a16:creationId xmlns:a16="http://schemas.microsoft.com/office/drawing/2014/main" id="{F5DEE182-52FC-4E34-8E7A-43DA088E53B8}"/>
              </a:ext>
            </a:extLst>
          </p:cNvPr>
          <p:cNvGrpSpPr/>
          <p:nvPr/>
        </p:nvGrpSpPr>
        <p:grpSpPr>
          <a:xfrm>
            <a:off x="11593737" y="6457890"/>
            <a:ext cx="678993" cy="400110"/>
            <a:chOff x="10627762" y="-30288"/>
            <a:chExt cx="597159" cy="400110"/>
          </a:xfrm>
        </p:grpSpPr>
        <p:sp>
          <p:nvSpPr>
            <p:cNvPr id="13" name="사각형: 둥근 모서리 12">
              <a:extLst>
                <a:ext uri="{FF2B5EF4-FFF2-40B4-BE49-F238E27FC236}">
                  <a16:creationId xmlns:a16="http://schemas.microsoft.com/office/drawing/2014/main" id="{7E166D42-530B-49EB-82CB-AC2FA3E917B2}"/>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079B994F-F2A7-4FFF-B661-70A997FB0343}"/>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5" name="화살표: 오른쪽 14">
              <a:hlinkClick r:id="" action="ppaction://noaction"/>
              <a:extLst>
                <a:ext uri="{FF2B5EF4-FFF2-40B4-BE49-F238E27FC236}">
                  <a16:creationId xmlns:a16="http://schemas.microsoft.com/office/drawing/2014/main" id="{9D25A9A3-4EFC-406B-8B1A-C1C1F421C20A}"/>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6" name="화살표: 오른쪽 15">
            <a:hlinkClick r:id="" action="ppaction://noaction"/>
            <a:extLst>
              <a:ext uri="{FF2B5EF4-FFF2-40B4-BE49-F238E27FC236}">
                <a16:creationId xmlns:a16="http://schemas.microsoft.com/office/drawing/2014/main" id="{78AABE2A-ADC1-49CC-82E7-AE1BF0256CE0}"/>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4076013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dirty="0"/>
              <a:t> </a:t>
            </a:r>
            <a:r>
              <a:rPr lang="ko-KR" altLang="en-US" dirty="0"/>
              <a:t>현대암호 </a:t>
            </a:r>
            <a:r>
              <a:rPr lang="en-US" altLang="ko-KR" dirty="0"/>
              <a:t>– RSA</a:t>
            </a:r>
            <a:r>
              <a:rPr lang="ko-KR" altLang="en-US" dirty="0"/>
              <a:t> 암호</a:t>
            </a:r>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이과주의] 숫자의 원자 소수의 비밀을 아는자가 세상을 지배한다 - 인스티즈(instiz) 인티포털">
            <a:extLst>
              <a:ext uri="{FF2B5EF4-FFF2-40B4-BE49-F238E27FC236}">
                <a16:creationId xmlns:a16="http://schemas.microsoft.com/office/drawing/2014/main" id="{C24BD2E2-B7CC-4595-B403-281CAA2FEE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832212"/>
            <a:ext cx="2950195" cy="20949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AON CTF - WEB Essential">
            <a:extLst>
              <a:ext uri="{FF2B5EF4-FFF2-40B4-BE49-F238E27FC236}">
                <a16:creationId xmlns:a16="http://schemas.microsoft.com/office/drawing/2014/main" id="{FC9B21D7-D404-448F-8C78-1A51153EB5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4679" y="1829778"/>
            <a:ext cx="8055177" cy="4513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023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dirty="0"/>
              <a:t> </a:t>
            </a:r>
            <a:r>
              <a:rPr lang="ko-KR" altLang="en-US" dirty="0"/>
              <a:t>현대암호 실습 </a:t>
            </a:r>
            <a:r>
              <a:rPr lang="en-US" altLang="ko-KR" dirty="0"/>
              <a:t>– RSA</a:t>
            </a:r>
            <a:r>
              <a:rPr lang="ko-KR" altLang="en-US" dirty="0"/>
              <a:t> 암호</a:t>
            </a:r>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2833758"/>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당신은 고대 유적지 에서 다음과 같은 </a:t>
            </a:r>
            <a:r>
              <a:rPr lang="en-US" altLang="ko-KR" sz="1000" kern="0" spc="0" dirty="0">
                <a:solidFill>
                  <a:srgbClr val="000000"/>
                </a:solidFill>
                <a:effectLst/>
                <a:latin typeface="맑은 고딕" panose="020B0503020000020004" pitchFamily="50" charset="-127"/>
                <a:ea typeface="맑은 고딕" panose="020B0503020000020004" pitchFamily="50" charset="-127"/>
              </a:rPr>
              <a:t>RSA</a:t>
            </a:r>
            <a:r>
              <a:rPr lang="ko-KR" altLang="en-US" sz="1000" kern="0" spc="0" dirty="0">
                <a:solidFill>
                  <a:srgbClr val="000000"/>
                </a:solidFill>
                <a:effectLst/>
                <a:latin typeface="맑은 고딕" panose="020B0503020000020004" pitchFamily="50" charset="-127"/>
                <a:ea typeface="맑은 고딕" panose="020B0503020000020004" pitchFamily="50" charset="-127"/>
              </a:rPr>
              <a:t> 암호를 발견하였다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p>
          <a:p>
            <a:pPr>
              <a:lnSpc>
                <a:spcPct val="140000"/>
              </a:lnSpc>
            </a:pPr>
            <a:r>
              <a:rPr lang="ko-KR" altLang="en-US"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해독하시오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2833758"/>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200" b="1" kern="0" spc="200" dirty="0">
              <a:solidFill>
                <a:schemeClr val="accent4">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 정보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RSA</a:t>
            </a:r>
            <a:r>
              <a:rPr lang="ko-KR" altLang="en-US" sz="1000" kern="0" spc="0" dirty="0">
                <a:solidFill>
                  <a:srgbClr val="000000"/>
                </a:solidFill>
                <a:effectLst/>
                <a:latin typeface="맑은 고딕" panose="020B0503020000020004" pitchFamily="50" charset="-127"/>
                <a:ea typeface="맑은 고딕" panose="020B0503020000020004" pitchFamily="50" charset="-127"/>
              </a:rPr>
              <a:t> 암호</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공개키 </a:t>
            </a:r>
            <a:r>
              <a:rPr lang="en-US" altLang="ko-KR" sz="1000" kern="0" dirty="0">
                <a:solidFill>
                  <a:srgbClr val="000000"/>
                </a:solidFill>
                <a:latin typeface="맑은 고딕" panose="020B0503020000020004" pitchFamily="50" charset="-127"/>
                <a:ea typeface="맑은 고딕" panose="020B0503020000020004" pitchFamily="50" charset="-127"/>
              </a:rPr>
              <a:t>: 1cf0f8fb</a:t>
            </a:r>
            <a:r>
              <a:rPr lang="en-US" altLang="ko-KR" sz="1000" kern="0">
                <a:solidFill>
                  <a:srgbClr val="000000"/>
                </a:solidFill>
                <a:latin typeface="맑은 고딕" panose="020B0503020000020004" pitchFamily="50" charset="-127"/>
                <a:ea typeface="맑은 고딕" panose="020B0503020000020004" pitchFamily="50" charset="-127"/>
              </a:rPr>
              <a:t>,7dc31bad2e800fecea8ccdbe7d782543</a:t>
            </a:r>
            <a:endParaRPr lang="en-US" altLang="ko-KR" sz="1000" kern="0" dirty="0">
              <a:solidFill>
                <a:srgbClr val="000000"/>
              </a:solidFill>
              <a:latin typeface="맑은 고딕" panose="020B0503020000020004" pitchFamily="50" charset="-127"/>
              <a:ea typeface="맑은 고딕" panose="020B0503020000020004" pitchFamily="50" charset="-127"/>
            </a:endParaRPr>
          </a:p>
          <a:p>
            <a:pPr>
              <a:lnSpc>
                <a:spcPct val="140000"/>
              </a:lnSpc>
            </a:pPr>
            <a:r>
              <a:rPr lang="en-US" altLang="ko-KR" sz="1000" kern="0" dirty="0">
                <a:solidFill>
                  <a:srgbClr val="000000"/>
                </a:solidFill>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개인키 </a:t>
            </a:r>
            <a:r>
              <a:rPr lang="en-US" altLang="ko-KR" sz="1000" kern="0">
                <a:solidFill>
                  <a:srgbClr val="000000"/>
                </a:solidFill>
                <a:latin typeface="맑은 고딕" panose="020B0503020000020004" pitchFamily="50" charset="-127"/>
                <a:ea typeface="맑은 고딕" panose="020B0503020000020004" pitchFamily="50" charset="-127"/>
              </a:rPr>
              <a:t>: </a:t>
            </a:r>
            <a:r>
              <a:rPr lang="en-US" altLang="ko-KR" sz="700" kern="0">
                <a:solidFill>
                  <a:srgbClr val="000000"/>
                </a:solidFill>
                <a:latin typeface="맑은 고딕" panose="020B0503020000020004" pitchFamily="50" charset="-127"/>
                <a:ea typeface="맑은 고딕" panose="020B0503020000020004" pitchFamily="50" charset="-127"/>
              </a:rPr>
              <a:t>60d25ed35773fee4f0889ad4906d3d33,7dc31bad2e800fecea8ccdbe7d782543</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RSA</a:t>
            </a:r>
            <a:r>
              <a:rPr lang="ko-KR" altLang="en-US" sz="1000" kern="0" dirty="0">
                <a:solidFill>
                  <a:srgbClr val="000000"/>
                </a:solidFill>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암호의 알고리즘을 이해 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69693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양피지 이미지 검색결과">
            <a:extLst>
              <a:ext uri="{FF2B5EF4-FFF2-40B4-BE49-F238E27FC236}">
                <a16:creationId xmlns:a16="http://schemas.microsoft.com/office/drawing/2014/main" id="{BC211A44-359F-477B-AB6E-A0B1BD1E0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21" y="1690687"/>
            <a:ext cx="10944797" cy="4651281"/>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98F7F147-A5DB-4D3F-A47F-20DE3B33B14E}"/>
              </a:ext>
            </a:extLst>
          </p:cNvPr>
          <p:cNvSpPr>
            <a:spLocks noGrp="1"/>
          </p:cNvSpPr>
          <p:nvPr>
            <p:ph idx="1"/>
          </p:nvPr>
        </p:nvSpPr>
        <p:spPr>
          <a:xfrm>
            <a:off x="918884" y="1906309"/>
            <a:ext cx="10515600" cy="4351338"/>
          </a:xfrm>
        </p:spPr>
        <p:txBody>
          <a:bodyPr>
            <a:normAutofit fontScale="92500" lnSpcReduction="20000"/>
          </a:bodyPr>
          <a:lstStyle/>
          <a:p>
            <a:pPr marL="0" indent="0">
              <a:buNone/>
            </a:pPr>
            <a:r>
              <a:rPr lang="en-US" altLang="ko-KR" b="0" i="0" dirty="0">
                <a:solidFill>
                  <a:srgbClr val="000000"/>
                </a:solidFill>
                <a:effectLst/>
                <a:latin typeface="Nanum Gothic"/>
              </a:rPr>
              <a:t>35526a2811d3cacd8f93d7cfa6faf3435f0769d7ad66e8d9fe2d27803c22afcb3fee9605697d13973dce06f9df346aa9502362fa487357d234726b6cdf5e305e71b8aa3ead7ba2c323c91f9d0232498232c7888def1ff114a798e4d08292f653315456c0fcde3e04c3a3e0149e067c344b1dd225321a67bd05708d8b2d1f66d810534939d3bcb66ab5656372697511ad50db9e6c2306f0d9009fb1b8bd0938a819889e57866368d036a6d0c535d7ad23426d646e000d76af6617f56eb5b5d34337d6c96e7592aa554d5dd9518a8a7fd7527772e80ac9a75157d3c111763e4ab945f821916344b02430694bbc58001fc85787b4aed375f03bf57f173044461ff85d075be723d2f8eb654a0c19f8c3a7df60bba221e3fecb2f75695442faae0ee149eca8f2af50888ada8343f2d2aad1ed53afa26a6ab7780236d1649d2118961712f6606adac1fad15a7ca495a1e0562e41cc73a8b9b83281c92d324fa172ca9e0fcfa8ad6e509441695ee2024842086b26cf5ad61b9dcd89c2d0f91dca9ffc7077bc48447892e5a553f101bd812821241c51816d5b566d7a8440390ba1e081770b015d83433337563c8588e6894610133741d0c822e2a692718d0bd3f749db35</a:t>
            </a:r>
            <a:endParaRPr lang="ko-KR" altLang="en-US" dirty="0"/>
          </a:p>
        </p:txBody>
      </p:sp>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암호문</a:t>
            </a:r>
          </a:p>
        </p:txBody>
      </p:sp>
      <p:grpSp>
        <p:nvGrpSpPr>
          <p:cNvPr id="7" name="그룹 6">
            <a:extLst>
              <a:ext uri="{FF2B5EF4-FFF2-40B4-BE49-F238E27FC236}">
                <a16:creationId xmlns:a16="http://schemas.microsoft.com/office/drawing/2014/main" id="{DAAC1F2C-C296-4C34-B4C9-AE46D61AF0F7}"/>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CB947AEB-8019-4A52-92AA-EDAD64BB9B0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2E2B709F-5ED5-4A84-BFE6-31AE91C8421E}"/>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CC627E00-B574-4B23-93D9-91D179966453}"/>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0F57C1CE-F939-4200-8192-36BE8C5E3EE1}"/>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04656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rgbClr val="7030A0"/>
            </a:solidFill>
          </a:ln>
        </p:spPr>
        <p:txBody>
          <a:bodyPr wrap="square" rtlCol="0">
            <a:noAutofit/>
          </a:bodyPr>
          <a:lstStyle/>
          <a:p>
            <a:pPr>
              <a:lnSpc>
                <a:spcPct val="140000"/>
              </a:lnSpc>
            </a:pPr>
            <a:r>
              <a:rPr lang="en-US" altLang="ko-KR" sz="1000" dirty="0"/>
              <a:t>RSA is </a:t>
            </a:r>
            <a:r>
              <a:rPr lang="en-US" altLang="ko-KR" sz="1000"/>
              <a:t>a public-key cryptosystem </a:t>
            </a:r>
            <a:r>
              <a:rPr lang="en-US" altLang="ko-KR" sz="1000" dirty="0"/>
              <a:t>that </a:t>
            </a:r>
            <a:r>
              <a:rPr lang="en-US" altLang="ko-KR" sz="1000"/>
              <a:t>is widely used for secure </a:t>
            </a:r>
            <a:r>
              <a:rPr lang="en-US" altLang="ko-KR" sz="1000" dirty="0"/>
              <a:t>data transmission. It is </a:t>
            </a:r>
            <a:r>
              <a:rPr lang="en-US" altLang="ko-KR" sz="1000"/>
              <a:t>also one of the oldest. The </a:t>
            </a:r>
            <a:r>
              <a:rPr lang="en-US" altLang="ko-KR" sz="1000" dirty="0"/>
              <a:t>acronym </a:t>
            </a:r>
            <a:r>
              <a:rPr lang="en-US" altLang="ko-KR" sz="1000"/>
              <a:t>RSA comes from the surnames </a:t>
            </a:r>
            <a:r>
              <a:rPr lang="en-US" altLang="ko-KR" sz="1000" dirty="0"/>
              <a:t>of </a:t>
            </a:r>
            <a:r>
              <a:rPr lang="en-US" altLang="ko-KR" sz="1000"/>
              <a:t>Ron Rivest</a:t>
            </a:r>
            <a:r>
              <a:rPr lang="en-US" altLang="ko-KR" sz="1000" dirty="0"/>
              <a:t>, Adi Shamir, </a:t>
            </a:r>
            <a:r>
              <a:rPr lang="en-US" altLang="ko-KR" sz="1000"/>
              <a:t>and Leonard Adleman</a:t>
            </a:r>
            <a:r>
              <a:rPr lang="en-US" altLang="ko-KR" sz="1000" dirty="0"/>
              <a:t>, who </a:t>
            </a:r>
            <a:r>
              <a:rPr lang="en-US" altLang="ko-KR" sz="1000"/>
              <a:t>publicly described the </a:t>
            </a:r>
            <a:r>
              <a:rPr lang="en-US" altLang="ko-KR" sz="1000" dirty="0"/>
              <a:t>algorithm in 1977. </a:t>
            </a:r>
            <a:r>
              <a:rPr lang="en-US" altLang="ko-KR" sz="1000"/>
              <a:t>An equivalent system was developed secretly</a:t>
            </a:r>
            <a:r>
              <a:rPr lang="en-US" altLang="ko-KR" sz="1000" dirty="0"/>
              <a:t>, in 1973 at GCHQ </a:t>
            </a:r>
            <a:r>
              <a:rPr lang="en-US" altLang="ko-KR" sz="1000"/>
              <a:t>by the English mathematician </a:t>
            </a:r>
            <a:r>
              <a:rPr lang="en-US" altLang="ko-KR" sz="1000" dirty="0"/>
              <a:t>Clifford Cocks. </a:t>
            </a:r>
            <a:r>
              <a:rPr lang="en-US" altLang="ko-KR" sz="1000"/>
              <a:t>That system was declassified </a:t>
            </a:r>
            <a:r>
              <a:rPr lang="en-US" altLang="ko-KR" sz="1000" dirty="0"/>
              <a:t>in 1997.</a:t>
            </a:r>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rgbClr val="7030A0"/>
            </a:solidFill>
          </a:ln>
        </p:spPr>
        <p:txBody>
          <a:bodyPr wrap="square" rtlCol="0">
            <a:noAutofit/>
          </a:bodyPr>
          <a:lstStyle/>
          <a:p>
            <a:pPr>
              <a:lnSpc>
                <a:spcPct val="140000"/>
              </a:lnSpc>
            </a:pPr>
            <a:r>
              <a:rPr lang="en-US" altLang="ko-KR" sz="1000" dirty="0"/>
              <a:t>RSA</a:t>
            </a:r>
            <a:r>
              <a:rPr lang="ko-KR" altLang="en-US" sz="1000" dirty="0"/>
              <a:t>는 안전한 데이터 전송에 널리 사용되는 공개 키 암호화 시스템입니다</a:t>
            </a:r>
            <a:r>
              <a:rPr lang="en-US" altLang="ko-KR" sz="1000" dirty="0"/>
              <a:t>. </a:t>
            </a:r>
          </a:p>
          <a:p>
            <a:pPr>
              <a:lnSpc>
                <a:spcPct val="140000"/>
              </a:lnSpc>
            </a:pPr>
            <a:r>
              <a:rPr lang="ko-KR" altLang="en-US" sz="1000" dirty="0"/>
              <a:t>또한 가장 오래된 것 중 하나입니다</a:t>
            </a:r>
            <a:r>
              <a:rPr lang="en-US" altLang="ko-KR" sz="1000" dirty="0"/>
              <a:t>. </a:t>
            </a:r>
          </a:p>
          <a:p>
            <a:pPr>
              <a:lnSpc>
                <a:spcPct val="140000"/>
              </a:lnSpc>
            </a:pPr>
            <a:r>
              <a:rPr lang="en-US" altLang="ko-KR" sz="1000" dirty="0"/>
              <a:t>RSA</a:t>
            </a:r>
            <a:r>
              <a:rPr lang="ko-KR" altLang="en-US" sz="1000" dirty="0"/>
              <a:t>의 약어는 </a:t>
            </a:r>
            <a:r>
              <a:rPr lang="en-US" altLang="ko-KR" sz="1000"/>
              <a:t>Ron Rivest</a:t>
            </a:r>
            <a:r>
              <a:rPr lang="en-US" altLang="ko-KR" sz="1000" dirty="0"/>
              <a:t>, Adi Shamir </a:t>
            </a:r>
            <a:r>
              <a:rPr lang="ko-KR" altLang="en-US" sz="1000"/>
              <a:t>및 </a:t>
            </a:r>
            <a:r>
              <a:rPr lang="en-US" altLang="ko-KR" sz="1000"/>
              <a:t>Leonard Adleman</a:t>
            </a:r>
            <a:r>
              <a:rPr lang="ko-KR" altLang="en-US" sz="1000" dirty="0"/>
              <a:t>의 성에서 유래되었으며 </a:t>
            </a:r>
            <a:r>
              <a:rPr lang="en-US" altLang="ko-KR" sz="1000" dirty="0"/>
              <a:t>1977 </a:t>
            </a:r>
            <a:r>
              <a:rPr lang="ko-KR" altLang="en-US" sz="1000" dirty="0"/>
              <a:t>년 알고리즘을 공개적으로 설명했습니다</a:t>
            </a:r>
            <a:r>
              <a:rPr lang="en-US" altLang="ko-KR" sz="1000" dirty="0"/>
              <a:t>. </a:t>
            </a:r>
          </a:p>
          <a:p>
            <a:pPr>
              <a:lnSpc>
                <a:spcPct val="140000"/>
              </a:lnSpc>
            </a:pPr>
            <a:r>
              <a:rPr lang="en-US" altLang="ko-KR" sz="1000" dirty="0"/>
              <a:t>1973 </a:t>
            </a:r>
            <a:r>
              <a:rPr lang="ko-KR" altLang="en-US" sz="1000" dirty="0"/>
              <a:t>년 </a:t>
            </a:r>
            <a:r>
              <a:rPr lang="en-US" altLang="ko-KR" sz="1000" dirty="0"/>
              <a:t>GCHQ</a:t>
            </a:r>
            <a:r>
              <a:rPr lang="ko-KR" altLang="en-US" sz="1000" dirty="0"/>
              <a:t>에서 영어 수학자 </a:t>
            </a:r>
            <a:r>
              <a:rPr lang="en-US" altLang="ko-KR" sz="1000" dirty="0"/>
              <a:t>Clifford Cocks</a:t>
            </a:r>
            <a:r>
              <a:rPr lang="ko-KR" altLang="en-US" sz="1000" dirty="0"/>
              <a:t>에 의해 동일한 시스템이 비밀리에 개발되었습니다</a:t>
            </a:r>
            <a:r>
              <a:rPr lang="en-US" altLang="ko-KR" sz="1000" dirty="0"/>
              <a:t>. </a:t>
            </a:r>
          </a:p>
          <a:p>
            <a:pPr>
              <a:lnSpc>
                <a:spcPct val="140000"/>
              </a:lnSpc>
            </a:pPr>
            <a:r>
              <a:rPr lang="ko-KR" altLang="en-US" sz="1000" dirty="0"/>
              <a:t>이 시스템은 </a:t>
            </a:r>
            <a:r>
              <a:rPr lang="en-US" altLang="ko-KR" sz="1000" dirty="0"/>
              <a:t>1997 </a:t>
            </a:r>
            <a:r>
              <a:rPr lang="ko-KR" altLang="en-US" sz="1000" dirty="0"/>
              <a:t>년에 기밀 해제되었습니다</a:t>
            </a:r>
            <a:r>
              <a:rPr lang="en-US" altLang="ko-KR" sz="1000" dirty="0"/>
              <a:t>.</a:t>
            </a:r>
            <a:endParaRPr lang="ko-KR" altLang="en-US" sz="1000" dirty="0"/>
          </a:p>
        </p:txBody>
      </p:sp>
      <p:sp>
        <p:nvSpPr>
          <p:cNvPr id="5" name="화살표: 오른쪽 4">
            <a:hlinkClick r:id="" action="ppaction://noaction"/>
            <a:extLst>
              <a:ext uri="{FF2B5EF4-FFF2-40B4-BE49-F238E27FC236}">
                <a16:creationId xmlns:a16="http://schemas.microsoft.com/office/drawing/2014/main" id="{BF335525-C16F-4D7E-A9C6-CBD5998B748D}"/>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 name="그룹 5">
            <a:extLst>
              <a:ext uri="{FF2B5EF4-FFF2-40B4-BE49-F238E27FC236}">
                <a16:creationId xmlns:a16="http://schemas.microsoft.com/office/drawing/2014/main" id="{C5CB22E9-D2EB-40BC-83E5-EC54F73018DD}"/>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2D15D188-5FAF-446C-9A32-7802A7838695}"/>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C24F37F7-9516-4A31-B468-9928EFBC1354}"/>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9" name="화살표: 오른쪽 8">
              <a:hlinkClick r:id="" action="ppaction://noaction"/>
              <a:extLst>
                <a:ext uri="{FF2B5EF4-FFF2-40B4-BE49-F238E27FC236}">
                  <a16:creationId xmlns:a16="http://schemas.microsoft.com/office/drawing/2014/main" id="{9C913433-6294-454D-9630-85D288C73BDB}"/>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098547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err="1"/>
              <a:t>오일러</a:t>
            </a:r>
            <a:r>
              <a:rPr lang="ko-KR" altLang="en-US" dirty="0"/>
              <a:t> 함수</a:t>
            </a:r>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C95BEC33-088C-4B34-BED4-79514351C177}"/>
              </a:ext>
            </a:extLst>
          </p:cNvPr>
          <p:cNvSpPr txBox="1"/>
          <p:nvPr/>
        </p:nvSpPr>
        <p:spPr>
          <a:xfrm>
            <a:off x="1682300" y="1897856"/>
            <a:ext cx="8490400" cy="765668"/>
          </a:xfrm>
          <a:prstGeom prst="rect">
            <a:avLst/>
          </a:prstGeom>
          <a:solidFill>
            <a:schemeClr val="accent5">
              <a:lumMod val="20000"/>
              <a:lumOff val="80000"/>
            </a:schemeClr>
          </a:solidFill>
          <a:ln>
            <a:solidFill>
              <a:srgbClr val="00B0F0"/>
            </a:solidFill>
          </a:ln>
        </p:spPr>
        <p:txBody>
          <a:bodyPr wrap="square" rtlCol="0" anchor="ctr">
            <a:noAutofit/>
          </a:bodyPr>
          <a:lstStyle/>
          <a:p>
            <a:pPr algn="ctr"/>
            <a:r>
              <a:rPr lang="en-US" altLang="ko-KR" sz="2400" b="0" i="0" dirty="0">
                <a:effectLst/>
                <a:latin typeface="Nanum Gothic"/>
              </a:rPr>
              <a:t>φ(n)  : 1</a:t>
            </a:r>
            <a:r>
              <a:rPr lang="ko-KR" altLang="en-US" sz="2400" b="0" i="0" dirty="0">
                <a:effectLst/>
                <a:latin typeface="Nanum Gothic"/>
              </a:rPr>
              <a:t>부터 </a:t>
            </a:r>
            <a:r>
              <a:rPr lang="en-US" altLang="ko-KR" sz="2400" b="0" i="0" dirty="0">
                <a:effectLst/>
                <a:latin typeface="Nanum Gothic"/>
              </a:rPr>
              <a:t>n</a:t>
            </a:r>
            <a:r>
              <a:rPr lang="ko-KR" altLang="en-US" sz="2400" b="0" i="0" dirty="0">
                <a:effectLst/>
                <a:latin typeface="Nanum Gothic"/>
              </a:rPr>
              <a:t>까지의 양의 정수 중에 </a:t>
            </a:r>
            <a:r>
              <a:rPr lang="en-US" altLang="ko-KR" sz="2400" b="0" i="0" dirty="0">
                <a:effectLst/>
                <a:latin typeface="Nanum Gothic"/>
              </a:rPr>
              <a:t>n</a:t>
            </a:r>
            <a:r>
              <a:rPr lang="ko-KR" altLang="en-US" sz="2400" b="0" i="0" dirty="0">
                <a:effectLst/>
                <a:latin typeface="Nanum Gothic"/>
              </a:rPr>
              <a:t>과 </a:t>
            </a:r>
            <a:r>
              <a:rPr lang="ko-KR" altLang="en-US" sz="2400" b="0" i="0" dirty="0">
                <a:solidFill>
                  <a:srgbClr val="FF0000"/>
                </a:solidFill>
                <a:effectLst/>
                <a:latin typeface="Nanum Gothic"/>
              </a:rPr>
              <a:t>서로소</a:t>
            </a:r>
            <a:r>
              <a:rPr lang="ko-KR" altLang="en-US" sz="2400" b="0" i="0" dirty="0">
                <a:effectLst/>
                <a:latin typeface="Nanum Gothic"/>
              </a:rPr>
              <a:t>인 것의 개수</a:t>
            </a:r>
            <a:endParaRPr lang="ko-KR" altLang="en-US" sz="2400" dirty="0"/>
          </a:p>
        </p:txBody>
      </p:sp>
      <p:sp>
        <p:nvSpPr>
          <p:cNvPr id="11" name="TextBox 10">
            <a:extLst>
              <a:ext uri="{FF2B5EF4-FFF2-40B4-BE49-F238E27FC236}">
                <a16:creationId xmlns:a16="http://schemas.microsoft.com/office/drawing/2014/main" id="{885C1A6E-C88C-4947-97E8-BCAFEBE98F97}"/>
              </a:ext>
            </a:extLst>
          </p:cNvPr>
          <p:cNvSpPr txBox="1"/>
          <p:nvPr/>
        </p:nvSpPr>
        <p:spPr>
          <a:xfrm>
            <a:off x="1682300" y="2804018"/>
            <a:ext cx="8490400" cy="3044332"/>
          </a:xfrm>
          <a:prstGeom prst="rect">
            <a:avLst/>
          </a:prstGeom>
          <a:noFill/>
          <a:ln>
            <a:solidFill>
              <a:srgbClr val="00B0F0"/>
            </a:solidFill>
          </a:ln>
        </p:spPr>
        <p:txBody>
          <a:bodyPr wrap="square" rtlCol="0">
            <a:noAutofit/>
          </a:bodyPr>
          <a:lstStyle/>
          <a:p>
            <a:r>
              <a:rPr lang="en-US" altLang="ko-KR" sz="2400" dirty="0"/>
              <a:t>ex)  </a:t>
            </a:r>
            <a:r>
              <a:rPr lang="en-US" altLang="ko-KR" sz="2400" b="0" i="0" dirty="0">
                <a:effectLst/>
                <a:latin typeface="Nanum Gothic"/>
              </a:rPr>
              <a:t>φ(6) </a:t>
            </a:r>
            <a:r>
              <a:rPr lang="ko-KR" altLang="en-US" sz="2400" b="0" i="0" dirty="0">
                <a:effectLst/>
                <a:latin typeface="Nanum Gothic"/>
              </a:rPr>
              <a:t>값은</a:t>
            </a:r>
            <a:r>
              <a:rPr lang="en-US" altLang="ko-KR" sz="2400" b="0" i="0" dirty="0">
                <a:effectLst/>
                <a:latin typeface="Nanum Gothic"/>
              </a:rPr>
              <a:t>?</a:t>
            </a:r>
            <a:r>
              <a:rPr lang="en-US" altLang="ko-KR" sz="2400" dirty="0"/>
              <a:t> </a:t>
            </a:r>
          </a:p>
          <a:p>
            <a:endParaRPr lang="en-US" altLang="ko-KR" sz="2400" dirty="0"/>
          </a:p>
          <a:p>
            <a:r>
              <a:rPr lang="en-US" altLang="ko-KR" sz="2400" dirty="0"/>
              <a:t>   { 1, 5 } =&gt; </a:t>
            </a:r>
            <a:r>
              <a:rPr lang="en-US" altLang="ko-KR" sz="2400" b="0" i="0" dirty="0">
                <a:effectLst/>
                <a:latin typeface="Nanum Gothic"/>
              </a:rPr>
              <a:t>φ(6) = 2</a:t>
            </a:r>
          </a:p>
          <a:p>
            <a:endParaRPr lang="en-US" altLang="ko-KR" sz="2400" dirty="0">
              <a:latin typeface="Nanum Gothic"/>
            </a:endParaRPr>
          </a:p>
          <a:p>
            <a:endParaRPr lang="en-US" altLang="ko-KR" sz="2400" dirty="0">
              <a:latin typeface="Nanum Gothic"/>
            </a:endParaRPr>
          </a:p>
          <a:p>
            <a:r>
              <a:rPr lang="en-US" altLang="ko-KR" sz="2400" dirty="0"/>
              <a:t>ex)  </a:t>
            </a:r>
            <a:r>
              <a:rPr lang="en-US" altLang="ko-KR" sz="2400" b="0" i="0" dirty="0">
                <a:effectLst/>
                <a:latin typeface="Nanum Gothic"/>
              </a:rPr>
              <a:t>φ(7) </a:t>
            </a:r>
            <a:r>
              <a:rPr lang="ko-KR" altLang="en-US" sz="2400" b="0" i="0" dirty="0">
                <a:effectLst/>
                <a:latin typeface="Nanum Gothic"/>
              </a:rPr>
              <a:t>값은</a:t>
            </a:r>
            <a:r>
              <a:rPr lang="en-US" altLang="ko-KR" sz="2400" b="0" i="0" dirty="0">
                <a:effectLst/>
                <a:latin typeface="Nanum Gothic"/>
              </a:rPr>
              <a:t>?</a:t>
            </a:r>
            <a:r>
              <a:rPr lang="en-US" altLang="ko-KR" sz="2400" dirty="0"/>
              <a:t> </a:t>
            </a:r>
          </a:p>
          <a:p>
            <a:endParaRPr lang="en-US" altLang="ko-KR" sz="2400" dirty="0"/>
          </a:p>
          <a:p>
            <a:r>
              <a:rPr lang="en-US" altLang="ko-KR" sz="2400" dirty="0"/>
              <a:t>   { 1, 2, 3, 4, 5, 6} =&gt; </a:t>
            </a:r>
            <a:r>
              <a:rPr lang="en-US" altLang="ko-KR" sz="2400" b="0" i="0" dirty="0">
                <a:effectLst/>
                <a:latin typeface="Nanum Gothic"/>
              </a:rPr>
              <a:t>φ(7) = 6</a:t>
            </a:r>
            <a:endParaRPr lang="ko-KR" altLang="en-US" sz="2400" dirty="0"/>
          </a:p>
          <a:p>
            <a:endParaRPr lang="ko-KR" altLang="en-US" sz="2400" dirty="0"/>
          </a:p>
        </p:txBody>
      </p:sp>
    </p:spTree>
    <p:extLst>
      <p:ext uri="{BB962C8B-B14F-4D97-AF65-F5344CB8AC3E}">
        <p14:creationId xmlns:p14="http://schemas.microsoft.com/office/powerpoint/2010/main" val="254927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err="1"/>
              <a:t>오일러</a:t>
            </a:r>
            <a:r>
              <a:rPr lang="ko-KR" altLang="en-US" dirty="0"/>
              <a:t> 정리</a:t>
            </a:r>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B6B1A9C0-B37A-42BD-9CDA-F9465466D0E4}"/>
              </a:ext>
            </a:extLst>
          </p:cNvPr>
          <p:cNvSpPr txBox="1"/>
          <p:nvPr/>
        </p:nvSpPr>
        <p:spPr>
          <a:xfrm>
            <a:off x="1413240" y="1690688"/>
            <a:ext cx="8740410" cy="765668"/>
          </a:xfrm>
          <a:prstGeom prst="rect">
            <a:avLst/>
          </a:prstGeom>
          <a:solidFill>
            <a:schemeClr val="accent5">
              <a:lumMod val="20000"/>
              <a:lumOff val="80000"/>
            </a:schemeClr>
          </a:solidFill>
          <a:ln>
            <a:solidFill>
              <a:srgbClr val="00B0F0"/>
            </a:solidFill>
          </a:ln>
        </p:spPr>
        <p:txBody>
          <a:bodyPr wrap="square" rtlCol="0" anchor="ctr">
            <a:noAutofit/>
          </a:bodyPr>
          <a:lstStyle/>
          <a:p>
            <a:r>
              <a:rPr lang="en-US" altLang="ko-KR" sz="2400" dirty="0"/>
              <a:t> a</a:t>
            </a:r>
            <a:r>
              <a:rPr lang="ko-KR" altLang="en-US" sz="2400" dirty="0"/>
              <a:t>와 </a:t>
            </a:r>
            <a:r>
              <a:rPr lang="en-US" altLang="ko-KR" sz="2400" dirty="0"/>
              <a:t>m </a:t>
            </a:r>
            <a:r>
              <a:rPr lang="ko-KR" altLang="en-US" sz="2400" dirty="0"/>
              <a:t>이 정수이고</a:t>
            </a:r>
            <a:r>
              <a:rPr lang="en-US" altLang="ko-KR" sz="2400" dirty="0"/>
              <a:t>, </a:t>
            </a:r>
            <a:r>
              <a:rPr lang="ko-KR" altLang="en-US" sz="2400" dirty="0" err="1"/>
              <a:t>서로소</a:t>
            </a:r>
            <a:r>
              <a:rPr lang="ko-KR" altLang="en-US" sz="2400" dirty="0"/>
              <a:t> </a:t>
            </a:r>
            <a:r>
              <a:rPr lang="ko-KR" altLang="en-US" sz="2400" dirty="0" err="1"/>
              <a:t>일때</a:t>
            </a:r>
            <a:r>
              <a:rPr lang="en-US" altLang="ko-KR" sz="2400" dirty="0"/>
              <a:t>, </a:t>
            </a:r>
            <a:endParaRPr lang="ko-KR" altLang="en-US" sz="2400" dirty="0"/>
          </a:p>
        </p:txBody>
      </p:sp>
      <p:pic>
        <p:nvPicPr>
          <p:cNvPr id="7" name="그림 6">
            <a:extLst>
              <a:ext uri="{FF2B5EF4-FFF2-40B4-BE49-F238E27FC236}">
                <a16:creationId xmlns:a16="http://schemas.microsoft.com/office/drawing/2014/main" id="{2FFA533A-6999-42EC-98AB-9A306FEBFD1F}"/>
              </a:ext>
            </a:extLst>
          </p:cNvPr>
          <p:cNvPicPr>
            <a:picLocks noChangeAspect="1"/>
          </p:cNvPicPr>
          <p:nvPr/>
        </p:nvPicPr>
        <p:blipFill>
          <a:blip r:embed="rId2"/>
          <a:stretch>
            <a:fillRect/>
          </a:stretch>
        </p:blipFill>
        <p:spPr>
          <a:xfrm>
            <a:off x="6267450" y="1751519"/>
            <a:ext cx="3443287" cy="644006"/>
          </a:xfrm>
          <a:prstGeom prst="rect">
            <a:avLst/>
          </a:prstGeom>
        </p:spPr>
      </p:pic>
      <p:sp>
        <p:nvSpPr>
          <p:cNvPr id="19" name="TextBox 18">
            <a:extLst>
              <a:ext uri="{FF2B5EF4-FFF2-40B4-BE49-F238E27FC236}">
                <a16:creationId xmlns:a16="http://schemas.microsoft.com/office/drawing/2014/main" id="{D3139390-90DA-4D1F-B4D5-BA9FF3D74D49}"/>
              </a:ext>
            </a:extLst>
          </p:cNvPr>
          <p:cNvSpPr txBox="1"/>
          <p:nvPr/>
        </p:nvSpPr>
        <p:spPr>
          <a:xfrm>
            <a:off x="1413240" y="2596849"/>
            <a:ext cx="8740410" cy="4137326"/>
          </a:xfrm>
          <a:prstGeom prst="rect">
            <a:avLst/>
          </a:prstGeom>
          <a:noFill/>
          <a:ln>
            <a:solidFill>
              <a:srgbClr val="00B0F0"/>
            </a:solidFill>
          </a:ln>
        </p:spPr>
        <p:txBody>
          <a:bodyPr wrap="square" rtlCol="0">
            <a:noAutofit/>
          </a:bodyPr>
          <a:lstStyle/>
          <a:p>
            <a:r>
              <a:rPr lang="en-US" altLang="ko-KR" sz="2400" dirty="0"/>
              <a:t>ex)  a = 5, m = 6</a:t>
            </a:r>
          </a:p>
          <a:p>
            <a:endParaRPr lang="en-US" altLang="ko-KR" sz="2400" dirty="0"/>
          </a:p>
          <a:p>
            <a:r>
              <a:rPr lang="en-US" altLang="ko-KR" sz="2400" dirty="0"/>
              <a:t>    5^</a:t>
            </a:r>
            <a:r>
              <a:rPr lang="en-US" altLang="ko-KR" sz="2400" dirty="0">
                <a:latin typeface="Nanum Gothic"/>
              </a:rPr>
              <a:t> φ(6) = 5^2 = 25 = 6*4 + 1 </a:t>
            </a:r>
            <a:r>
              <a:rPr lang="ko-KR" altLang="en-US" sz="2400" dirty="0">
                <a:solidFill>
                  <a:srgbClr val="FF0000"/>
                </a:solidFill>
              </a:rPr>
              <a:t>≡</a:t>
            </a:r>
            <a:r>
              <a:rPr lang="en-US" altLang="ko-KR" sz="2400" dirty="0">
                <a:latin typeface="Nanum Gothic"/>
              </a:rPr>
              <a:t> </a:t>
            </a:r>
            <a:r>
              <a:rPr lang="en-US" altLang="ko-KR" sz="2400" dirty="0">
                <a:solidFill>
                  <a:srgbClr val="7030A0"/>
                </a:solidFill>
                <a:latin typeface="Nanum Gothic"/>
              </a:rPr>
              <a:t>1</a:t>
            </a:r>
            <a:r>
              <a:rPr lang="en-US" altLang="ko-KR" sz="2400" dirty="0">
                <a:latin typeface="Nanum Gothic"/>
              </a:rPr>
              <a:t>(mod 6)</a:t>
            </a:r>
          </a:p>
          <a:p>
            <a:endParaRPr lang="en-US" altLang="ko-KR" sz="2400" dirty="0">
              <a:latin typeface="Nanum Gothic"/>
            </a:endParaRPr>
          </a:p>
          <a:p>
            <a:r>
              <a:rPr lang="en-US" altLang="ko-KR" sz="2400" dirty="0">
                <a:latin typeface="Nanum Gothic"/>
              </a:rPr>
              <a:t>ex</a:t>
            </a:r>
            <a:r>
              <a:rPr lang="en-US" altLang="ko-KR" sz="2400" dirty="0"/>
              <a:t>)  a = 2, m = 7</a:t>
            </a:r>
          </a:p>
          <a:p>
            <a:endParaRPr lang="en-US" altLang="ko-KR" sz="2400" dirty="0"/>
          </a:p>
          <a:p>
            <a:r>
              <a:rPr lang="en-US" altLang="ko-KR" sz="2400" dirty="0"/>
              <a:t>    2^</a:t>
            </a:r>
            <a:r>
              <a:rPr lang="en-US" altLang="ko-KR" sz="2400" dirty="0">
                <a:latin typeface="Nanum Gothic"/>
              </a:rPr>
              <a:t> φ(7) = 2^6 = 64 = 7*9 + 1 </a:t>
            </a:r>
            <a:r>
              <a:rPr lang="ko-KR" altLang="en-US" sz="2400" dirty="0">
                <a:solidFill>
                  <a:srgbClr val="FF0000"/>
                </a:solidFill>
              </a:rPr>
              <a:t>≡</a:t>
            </a:r>
            <a:r>
              <a:rPr lang="en-US" altLang="ko-KR" sz="2400" dirty="0">
                <a:latin typeface="Nanum Gothic"/>
              </a:rPr>
              <a:t> </a:t>
            </a:r>
            <a:r>
              <a:rPr lang="en-US" altLang="ko-KR" sz="2400" dirty="0">
                <a:solidFill>
                  <a:srgbClr val="7030A0"/>
                </a:solidFill>
                <a:latin typeface="Nanum Gothic"/>
              </a:rPr>
              <a:t>1</a:t>
            </a:r>
            <a:r>
              <a:rPr lang="en-US" altLang="ko-KR" sz="2400" dirty="0">
                <a:latin typeface="Nanum Gothic"/>
              </a:rPr>
              <a:t>(mod 7)</a:t>
            </a:r>
          </a:p>
          <a:p>
            <a:endParaRPr lang="en-US" altLang="ko-KR" sz="2400" dirty="0">
              <a:latin typeface="Nanum Gothic"/>
            </a:endParaRPr>
          </a:p>
          <a:p>
            <a:r>
              <a:rPr lang="en-US" altLang="ko-KR" sz="2400" dirty="0">
                <a:latin typeface="Nanum Gothic"/>
              </a:rPr>
              <a:t>ex</a:t>
            </a:r>
            <a:r>
              <a:rPr lang="en-US" altLang="ko-KR" sz="2400" dirty="0"/>
              <a:t>)  a = 3, m = 7</a:t>
            </a:r>
          </a:p>
          <a:p>
            <a:endParaRPr lang="en-US" altLang="ko-KR" sz="2400" dirty="0"/>
          </a:p>
          <a:p>
            <a:r>
              <a:rPr lang="en-US" altLang="ko-KR" sz="2400" dirty="0"/>
              <a:t>    3^</a:t>
            </a:r>
            <a:r>
              <a:rPr lang="en-US" altLang="ko-KR" sz="2400" dirty="0">
                <a:latin typeface="Nanum Gothic"/>
              </a:rPr>
              <a:t> φ(7) = 3^6 = 729 = 7*104 + 1 </a:t>
            </a:r>
            <a:r>
              <a:rPr lang="ko-KR" altLang="en-US" sz="2400" dirty="0">
                <a:solidFill>
                  <a:srgbClr val="FF0000"/>
                </a:solidFill>
              </a:rPr>
              <a:t>≡</a:t>
            </a:r>
            <a:r>
              <a:rPr lang="en-US" altLang="ko-KR" sz="2400" dirty="0">
                <a:latin typeface="Nanum Gothic"/>
              </a:rPr>
              <a:t> </a:t>
            </a:r>
            <a:r>
              <a:rPr lang="en-US" altLang="ko-KR" sz="2400" dirty="0">
                <a:solidFill>
                  <a:srgbClr val="7030A0"/>
                </a:solidFill>
                <a:latin typeface="Nanum Gothic"/>
              </a:rPr>
              <a:t>1</a:t>
            </a:r>
            <a:r>
              <a:rPr lang="en-US" altLang="ko-KR" sz="2400" dirty="0">
                <a:latin typeface="Nanum Gothic"/>
              </a:rPr>
              <a:t>(mod 7)</a:t>
            </a:r>
          </a:p>
          <a:p>
            <a:endParaRPr lang="en-US" altLang="ko-KR" sz="2400" dirty="0"/>
          </a:p>
          <a:p>
            <a:endParaRPr lang="ko-KR" altLang="en-US" sz="2400" dirty="0"/>
          </a:p>
        </p:txBody>
      </p:sp>
    </p:spTree>
    <p:extLst>
      <p:ext uri="{BB962C8B-B14F-4D97-AF65-F5344CB8AC3E}">
        <p14:creationId xmlns:p14="http://schemas.microsoft.com/office/powerpoint/2010/main" val="202928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dirty="0"/>
              <a:t> </a:t>
            </a:r>
            <a:r>
              <a:rPr lang="ko-KR" altLang="en-US" dirty="0"/>
              <a:t>현대암호 실습 </a:t>
            </a:r>
            <a:r>
              <a:rPr lang="en-US" altLang="ko-KR" dirty="0"/>
              <a:t>– </a:t>
            </a:r>
            <a:r>
              <a:rPr lang="ko-KR" altLang="en-US" dirty="0" err="1"/>
              <a:t>오일러</a:t>
            </a:r>
            <a:r>
              <a:rPr lang="ko-KR" altLang="en-US" dirty="0"/>
              <a:t> 정리</a:t>
            </a:r>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2833758"/>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오일러</a:t>
            </a:r>
            <a:r>
              <a:rPr lang="ko-KR" altLang="en-US" sz="1000" kern="0" spc="0" dirty="0">
                <a:solidFill>
                  <a:srgbClr val="000000"/>
                </a:solidFill>
                <a:effectLst/>
                <a:latin typeface="맑은 고딕" panose="020B0503020000020004" pitchFamily="50" charset="-127"/>
                <a:ea typeface="맑은 고딕" panose="020B0503020000020004" pitchFamily="50" charset="-127"/>
              </a:rPr>
              <a:t> 정리</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신기하다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근데 이유를 모르겠다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endParaRPr lang="en-US" altLang="ko-KR" sz="1000" kern="0" dirty="0">
              <a:solidFill>
                <a:srgbClr val="000000"/>
              </a:solidFill>
              <a:latin typeface="맑은 고딕" panose="020B0503020000020004" pitchFamily="50" charset="-127"/>
              <a:ea typeface="맑은 고딕" panose="020B0503020000020004" pitchFamily="50" charset="-127"/>
            </a:endParaRPr>
          </a:p>
          <a:p>
            <a:pPr>
              <a:lnSpc>
                <a:spcPct val="140000"/>
              </a:lnSpc>
            </a:pPr>
            <a:r>
              <a:rPr lang="ko-KR" altLang="en-US" sz="1000" dirty="0"/>
              <a:t>   다음 조건에 맞게 프로그래밍 </a:t>
            </a:r>
            <a:r>
              <a:rPr lang="ko-KR" altLang="en-US" sz="1000" dirty="0" err="1"/>
              <a:t>하시오</a:t>
            </a:r>
            <a:r>
              <a:rPr lang="en-US" altLang="ko-KR" sz="1000" dirty="0"/>
              <a:t>.</a:t>
            </a:r>
            <a:endParaRPr lang="ko-KR" altLang="en-US" sz="1000" dirty="0"/>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2833758"/>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dirty="0" err="1">
                <a:solidFill>
                  <a:srgbClr val="000000"/>
                </a:solidFill>
                <a:latin typeface="맑은 고딕" panose="020B0503020000020004" pitchFamily="50" charset="-127"/>
                <a:ea typeface="맑은 고딕" panose="020B0503020000020004" pitchFamily="50" charset="-127"/>
              </a:rPr>
              <a:t>오일러</a:t>
            </a:r>
            <a:r>
              <a:rPr lang="ko-KR" altLang="en-US" sz="1000" kern="0" dirty="0">
                <a:solidFill>
                  <a:srgbClr val="000000"/>
                </a:solidFill>
                <a:latin typeface="맑은 고딕" panose="020B0503020000020004" pitchFamily="50" charset="-127"/>
                <a:ea typeface="맑은 고딕" panose="020B0503020000020004" pitchFamily="50" charset="-127"/>
              </a:rPr>
              <a:t> 정리를 이해할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018857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그룹 6">
            <a:extLst>
              <a:ext uri="{FF2B5EF4-FFF2-40B4-BE49-F238E27FC236}">
                <a16:creationId xmlns:a16="http://schemas.microsoft.com/office/drawing/2014/main" id="{AF329C67-4BCE-4642-925B-521666FCC1F1}"/>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8E5DFF2D-7B05-41E4-945C-CE046E8FD010}"/>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90082760-2BD6-45FF-AD3B-FCEC3728459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B8C90DA2-AB03-43B0-BBFF-A1174C8A9559}"/>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 name="내용 개체 틀 4">
            <a:extLst>
              <a:ext uri="{FF2B5EF4-FFF2-40B4-BE49-F238E27FC236}">
                <a16:creationId xmlns:a16="http://schemas.microsoft.com/office/drawing/2014/main" id="{7F8912E5-0F8A-4A43-874F-8A136ED78C04}"/>
              </a:ext>
            </a:extLst>
          </p:cNvPr>
          <p:cNvSpPr>
            <a:spLocks noGrp="1"/>
          </p:cNvSpPr>
          <p:nvPr>
            <p:ph idx="1"/>
          </p:nvPr>
        </p:nvSpPr>
        <p:spPr>
          <a:xfrm>
            <a:off x="838199" y="1921911"/>
            <a:ext cx="10515600" cy="4578171"/>
          </a:xfrm>
        </p:spPr>
        <p:txBody>
          <a:bodyPr>
            <a:normAutofit/>
          </a:bodyPr>
          <a:lstStyle/>
          <a:p>
            <a:pPr>
              <a:lnSpc>
                <a:spcPct val="110000"/>
              </a:lnSpc>
              <a:buAutoNum type="arabicPeriod"/>
            </a:pPr>
            <a:r>
              <a:rPr lang="ko-KR" altLang="en-US" sz="1100" kern="0" dirty="0">
                <a:solidFill>
                  <a:srgbClr val="000000"/>
                </a:solidFill>
                <a:latin typeface="맑은 고딕" panose="020B0503020000020004" pitchFamily="50" charset="-127"/>
                <a:ea typeface="맑은 고딕" panose="020B0503020000020004" pitchFamily="50" charset="-127"/>
              </a:rPr>
              <a:t>입력 </a:t>
            </a:r>
            <a:r>
              <a:rPr lang="en-US" altLang="ko-KR" sz="1100" kern="0" dirty="0">
                <a:solidFill>
                  <a:srgbClr val="000000"/>
                </a:solidFill>
                <a:latin typeface="맑은 고딕" panose="020B0503020000020004" pitchFamily="50" charset="-127"/>
                <a:ea typeface="맑은 고딕" panose="020B0503020000020004" pitchFamily="50" charset="-127"/>
              </a:rPr>
              <a:t>m </a:t>
            </a:r>
            <a:r>
              <a:rPr lang="ko-KR" altLang="en-US" sz="1100" kern="0" dirty="0">
                <a:solidFill>
                  <a:srgbClr val="000000"/>
                </a:solidFill>
                <a:latin typeface="맑은 고딕" panose="020B0503020000020004" pitchFamily="50" charset="-127"/>
                <a:ea typeface="맑은 고딕" panose="020B0503020000020004" pitchFamily="50" charset="-127"/>
              </a:rPr>
              <a:t>을 </a:t>
            </a:r>
            <a:r>
              <a:rPr lang="en-US" altLang="ko-KR" sz="1100" kern="0" dirty="0">
                <a:solidFill>
                  <a:srgbClr val="000000"/>
                </a:solidFill>
                <a:latin typeface="맑은 고딕" panose="020B0503020000020004" pitchFamily="50" charset="-127"/>
                <a:ea typeface="맑은 고딕" panose="020B0503020000020004" pitchFamily="50" charset="-127"/>
              </a:rPr>
              <a:t>input </a:t>
            </a:r>
            <a:r>
              <a:rPr lang="ko-KR" altLang="en-US" sz="1100" kern="0" dirty="0">
                <a:solidFill>
                  <a:srgbClr val="000000"/>
                </a:solidFill>
                <a:latin typeface="맑은 고딕" panose="020B0503020000020004" pitchFamily="50" charset="-127"/>
                <a:ea typeface="맑은 고딕" panose="020B0503020000020004" pitchFamily="50" charset="-127"/>
              </a:rPr>
              <a:t>으로 받는다</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이때</a:t>
            </a:r>
            <a:r>
              <a:rPr lang="en-US" altLang="ko-KR" sz="1100" kern="0" dirty="0">
                <a:solidFill>
                  <a:srgbClr val="000000"/>
                </a:solidFill>
                <a:latin typeface="맑은 고딕" panose="020B0503020000020004" pitchFamily="50" charset="-127"/>
                <a:ea typeface="맑은 고딕" panose="020B0503020000020004" pitchFamily="50" charset="-127"/>
              </a:rPr>
              <a:t>, 3 </a:t>
            </a:r>
            <a:r>
              <a:rPr lang="ko-KR" altLang="en-US" sz="1100" kern="0" dirty="0">
                <a:solidFill>
                  <a:srgbClr val="000000"/>
                </a:solidFill>
                <a:latin typeface="맑은 고딕" panose="020B0503020000020004" pitchFamily="50" charset="-127"/>
                <a:ea typeface="맑은 고딕" panose="020B0503020000020004" pitchFamily="50" charset="-127"/>
              </a:rPr>
              <a:t>이상의 양의 정수가 들어오지 않으면</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en-US" altLang="ko-KR" sz="1100" kern="0" dirty="0">
                <a:solidFill>
                  <a:srgbClr val="7030A0"/>
                </a:solidFill>
                <a:latin typeface="맑은 고딕" panose="020B0503020000020004" pitchFamily="50" charset="-127"/>
                <a:ea typeface="맑은 고딕" panose="020B0503020000020004" pitchFamily="50" charset="-127"/>
              </a:rPr>
              <a:t>3 </a:t>
            </a:r>
            <a:r>
              <a:rPr lang="ko-KR" altLang="en-US" sz="1100" kern="0" dirty="0">
                <a:solidFill>
                  <a:srgbClr val="7030A0"/>
                </a:solidFill>
                <a:latin typeface="맑은 고딕" panose="020B0503020000020004" pitchFamily="50" charset="-127"/>
                <a:ea typeface="맑은 고딕" panose="020B0503020000020004" pitchFamily="50" charset="-127"/>
              </a:rPr>
              <a:t>이상의 양의 정수를 입력하세요</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출력 후</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다시 입력 받는다</a:t>
            </a:r>
            <a:r>
              <a:rPr lang="en-US" altLang="ko-KR" sz="1100" kern="0" dirty="0">
                <a:solidFill>
                  <a:srgbClr val="000000"/>
                </a:solidFill>
                <a:latin typeface="맑은 고딕" panose="020B0503020000020004" pitchFamily="50" charset="-127"/>
                <a:ea typeface="맑은 고딕" panose="020B0503020000020004" pitchFamily="50" charset="-127"/>
              </a:rPr>
              <a:t>.</a:t>
            </a:r>
          </a:p>
          <a:p>
            <a:pPr>
              <a:lnSpc>
                <a:spcPct val="110000"/>
              </a:lnSpc>
              <a:buAutoNum type="arabicPeriod"/>
            </a:pPr>
            <a:r>
              <a:rPr lang="en-US" altLang="ko-KR" sz="1100" dirty="0"/>
              <a:t>m </a:t>
            </a:r>
            <a:r>
              <a:rPr lang="ko-KR" altLang="en-US" sz="1100" dirty="0"/>
              <a:t>과 서로소가 되는 </a:t>
            </a:r>
            <a:r>
              <a:rPr lang="en-US" altLang="ko-KR" sz="1100" dirty="0"/>
              <a:t>m </a:t>
            </a:r>
            <a:r>
              <a:rPr lang="ko-KR" altLang="en-US" sz="1100" dirty="0"/>
              <a:t>보다 작은 양의 정수를</a:t>
            </a:r>
            <a:r>
              <a:rPr lang="en-US" altLang="ko-KR" sz="1100" dirty="0"/>
              <a:t>, </a:t>
            </a:r>
            <a:r>
              <a:rPr lang="ko-KR" altLang="en-US" sz="1100" dirty="0"/>
              <a:t>리스트로 출력한다</a:t>
            </a:r>
            <a:r>
              <a:rPr lang="en-US" altLang="ko-KR" sz="1100" dirty="0"/>
              <a:t>. </a:t>
            </a:r>
            <a:r>
              <a:rPr lang="ko-KR" altLang="en-US" sz="1100" dirty="0"/>
              <a:t>이때</a:t>
            </a:r>
            <a:r>
              <a:rPr lang="en-US" altLang="ko-KR" sz="1100" dirty="0"/>
              <a:t>, </a:t>
            </a:r>
            <a:r>
              <a:rPr lang="ko-KR" altLang="en-US" sz="1100" dirty="0"/>
              <a:t>형식은 </a:t>
            </a:r>
            <a:r>
              <a:rPr lang="en-US" altLang="ko-KR" sz="1100" dirty="0"/>
              <a:t>“</a:t>
            </a:r>
            <a:r>
              <a:rPr lang="en-US" altLang="ko-KR" sz="1100" dirty="0">
                <a:solidFill>
                  <a:srgbClr val="7030A0"/>
                </a:solidFill>
              </a:rPr>
              <a:t>    78</a:t>
            </a:r>
            <a:r>
              <a:rPr lang="en-US" altLang="ko-KR" sz="1100" dirty="0"/>
              <a:t>”  </a:t>
            </a:r>
            <a:r>
              <a:rPr lang="ko-KR" altLang="en-US" sz="1100" dirty="0"/>
              <a:t>의 포맷으로</a:t>
            </a:r>
            <a:r>
              <a:rPr lang="en-US" altLang="ko-KR" sz="1100" dirty="0"/>
              <a:t>, </a:t>
            </a:r>
            <a:r>
              <a:rPr lang="ko-KR" altLang="en-US" sz="1100" dirty="0"/>
              <a:t>숫자와 공백을 포함 총 </a:t>
            </a:r>
            <a:r>
              <a:rPr lang="en-US" altLang="ko-KR" sz="1100" dirty="0"/>
              <a:t>6</a:t>
            </a:r>
            <a:r>
              <a:rPr lang="ko-KR" altLang="en-US" sz="1100" dirty="0"/>
              <a:t>칸이다</a:t>
            </a:r>
            <a:r>
              <a:rPr lang="en-US" altLang="ko-KR" sz="1100" dirty="0"/>
              <a:t>.</a:t>
            </a:r>
          </a:p>
          <a:p>
            <a:pPr>
              <a:lnSpc>
                <a:spcPct val="110000"/>
              </a:lnSpc>
              <a:buAutoNum type="arabicPeriod"/>
            </a:pPr>
            <a:r>
              <a:rPr lang="en-US" altLang="ko-KR" sz="1100" dirty="0"/>
              <a:t>2</a:t>
            </a:r>
            <a:r>
              <a:rPr lang="ko-KR" altLang="en-US" sz="1100" dirty="0"/>
              <a:t>번에서 출력했던 수 들의 곱을 출력한다</a:t>
            </a:r>
            <a:r>
              <a:rPr lang="en-US" altLang="ko-KR" sz="1100" dirty="0"/>
              <a:t>.</a:t>
            </a:r>
          </a:p>
          <a:p>
            <a:pPr>
              <a:lnSpc>
                <a:spcPct val="110000"/>
              </a:lnSpc>
              <a:buAutoNum type="arabicPeriod"/>
            </a:pPr>
            <a:r>
              <a:rPr lang="ko-KR" altLang="en-US" sz="1100" dirty="0"/>
              <a:t>입력 </a:t>
            </a:r>
            <a:r>
              <a:rPr lang="en-US" altLang="ko-KR" sz="1100" dirty="0"/>
              <a:t>a </a:t>
            </a:r>
            <a:r>
              <a:rPr lang="ko-KR" altLang="en-US" sz="1100" dirty="0"/>
              <a:t>를 </a:t>
            </a:r>
            <a:r>
              <a:rPr lang="en-US" altLang="ko-KR" sz="1100" dirty="0"/>
              <a:t>input </a:t>
            </a:r>
            <a:r>
              <a:rPr lang="ko-KR" altLang="en-US" sz="1100" dirty="0"/>
              <a:t>으로 받는다</a:t>
            </a:r>
            <a:r>
              <a:rPr lang="en-US" altLang="ko-KR" sz="1100" dirty="0"/>
              <a:t>. </a:t>
            </a:r>
            <a:r>
              <a:rPr lang="ko-KR" altLang="en-US" sz="1100" kern="0" dirty="0">
                <a:solidFill>
                  <a:srgbClr val="000000"/>
                </a:solidFill>
                <a:latin typeface="맑은 고딕" panose="020B0503020000020004" pitchFamily="50" charset="-127"/>
                <a:ea typeface="맑은 고딕" panose="020B0503020000020004" pitchFamily="50" charset="-127"/>
              </a:rPr>
              <a:t>이때</a:t>
            </a:r>
            <a:r>
              <a:rPr lang="en-US" altLang="ko-KR" sz="1100" kern="0" dirty="0">
                <a:solidFill>
                  <a:srgbClr val="000000"/>
                </a:solidFill>
                <a:latin typeface="맑은 고딕" panose="020B0503020000020004" pitchFamily="50" charset="-127"/>
                <a:ea typeface="맑은 고딕" panose="020B0503020000020004" pitchFamily="50" charset="-127"/>
              </a:rPr>
              <a:t>, 2 </a:t>
            </a:r>
            <a:r>
              <a:rPr lang="ko-KR" altLang="en-US" sz="1100" kern="0" dirty="0">
                <a:solidFill>
                  <a:srgbClr val="000000"/>
                </a:solidFill>
                <a:latin typeface="맑은 고딕" panose="020B0503020000020004" pitchFamily="50" charset="-127"/>
                <a:ea typeface="맑은 고딕" panose="020B0503020000020004" pitchFamily="50" charset="-127"/>
              </a:rPr>
              <a:t>이상의 양의 정수가 들어오지 않으면</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en-US" altLang="ko-KR" sz="1100" kern="0" dirty="0">
                <a:solidFill>
                  <a:srgbClr val="7030A0"/>
                </a:solidFill>
                <a:latin typeface="맑은 고딕" panose="020B0503020000020004" pitchFamily="50" charset="-127"/>
                <a:ea typeface="맑은 고딕" panose="020B0503020000020004" pitchFamily="50" charset="-127"/>
              </a:rPr>
              <a:t>2 </a:t>
            </a:r>
            <a:r>
              <a:rPr lang="ko-KR" altLang="en-US" sz="1100" kern="0" dirty="0">
                <a:solidFill>
                  <a:srgbClr val="7030A0"/>
                </a:solidFill>
                <a:latin typeface="맑은 고딕" panose="020B0503020000020004" pitchFamily="50" charset="-127"/>
                <a:ea typeface="맑은 고딕" panose="020B0503020000020004" pitchFamily="50" charset="-127"/>
              </a:rPr>
              <a:t>이상의 양의 정수를 입력하세요</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출력 후</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다시 입력 받는다</a:t>
            </a:r>
            <a:r>
              <a:rPr lang="en-US" altLang="ko-KR" sz="1100" kern="0" dirty="0">
                <a:solidFill>
                  <a:srgbClr val="000000"/>
                </a:solidFill>
                <a:latin typeface="맑은 고딕" panose="020B0503020000020004" pitchFamily="50" charset="-127"/>
                <a:ea typeface="맑은 고딕" panose="020B0503020000020004" pitchFamily="50" charset="-127"/>
              </a:rPr>
              <a:t>.     </a:t>
            </a:r>
          </a:p>
          <a:p>
            <a:pPr marL="0" indent="0">
              <a:lnSpc>
                <a:spcPct val="110000"/>
              </a:lnSpc>
              <a:buNone/>
            </a:pPr>
            <a:r>
              <a:rPr lang="ko-KR" altLang="en-US" sz="1100" kern="0" dirty="0">
                <a:solidFill>
                  <a:srgbClr val="000000"/>
                </a:solidFill>
                <a:latin typeface="맑은 고딕" panose="020B0503020000020004" pitchFamily="50" charset="-127"/>
                <a:ea typeface="맑은 고딕" panose="020B0503020000020004" pitchFamily="50" charset="-127"/>
              </a:rPr>
              <a:t>    단</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en-US" altLang="ko-KR" sz="1100" kern="0" dirty="0">
                <a:solidFill>
                  <a:srgbClr val="7030A0"/>
                </a:solidFill>
                <a:latin typeface="맑은 고딕" panose="020B0503020000020004" pitchFamily="50" charset="-127"/>
                <a:ea typeface="맑은 고딕" panose="020B0503020000020004" pitchFamily="50" charset="-127"/>
              </a:rPr>
              <a:t>exit</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를 입력 받았을 시</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프로그래밍을 종료한다</a:t>
            </a:r>
            <a:r>
              <a:rPr lang="en-US" altLang="ko-KR" sz="1100" kern="0" dirty="0">
                <a:solidFill>
                  <a:srgbClr val="000000"/>
                </a:solidFill>
                <a:latin typeface="맑은 고딕" panose="020B0503020000020004" pitchFamily="50" charset="-127"/>
                <a:ea typeface="맑은 고딕" panose="020B0503020000020004" pitchFamily="50" charset="-127"/>
              </a:rPr>
              <a:t>.</a:t>
            </a:r>
          </a:p>
          <a:p>
            <a:pPr>
              <a:lnSpc>
                <a:spcPct val="110000"/>
              </a:lnSpc>
              <a:buAutoNum type="arabicPeriod" startAt="5"/>
            </a:pPr>
            <a:r>
              <a:rPr lang="en-US" altLang="ko-KR" sz="1100" dirty="0"/>
              <a:t>2</a:t>
            </a:r>
            <a:r>
              <a:rPr lang="ko-KR" altLang="en-US" sz="1100" dirty="0"/>
              <a:t>번에서 출력했던 정수들의 </a:t>
            </a:r>
            <a:r>
              <a:rPr lang="en-US" altLang="ko-KR" sz="1100" dirty="0"/>
              <a:t>a </a:t>
            </a:r>
            <a:r>
              <a:rPr lang="ko-KR" altLang="en-US" sz="1100" dirty="0"/>
              <a:t>를 곱하여</a:t>
            </a:r>
            <a:r>
              <a:rPr lang="en-US" altLang="ko-KR" sz="1100" dirty="0"/>
              <a:t>, m </a:t>
            </a:r>
            <a:r>
              <a:rPr lang="ko-KR" altLang="en-US" sz="1100" dirty="0"/>
              <a:t>으로 </a:t>
            </a:r>
            <a:r>
              <a:rPr lang="en-US" altLang="ko-KR" sz="1100" dirty="0"/>
              <a:t>modular </a:t>
            </a:r>
            <a:r>
              <a:rPr lang="ko-KR" altLang="en-US" sz="1100" dirty="0"/>
              <a:t>을 취해준 값을 리스트로 출력한다</a:t>
            </a:r>
            <a:r>
              <a:rPr lang="en-US" altLang="ko-KR" sz="1100" dirty="0"/>
              <a:t>. </a:t>
            </a:r>
            <a:r>
              <a:rPr lang="ko-KR" altLang="en-US" sz="1100" dirty="0"/>
              <a:t>이때</a:t>
            </a:r>
            <a:r>
              <a:rPr lang="en-US" altLang="ko-KR" sz="1100" dirty="0"/>
              <a:t>, </a:t>
            </a:r>
            <a:r>
              <a:rPr lang="ko-KR" altLang="en-US" sz="1100" dirty="0"/>
              <a:t>형식은 </a:t>
            </a:r>
            <a:r>
              <a:rPr lang="en-US" altLang="ko-KR" sz="1100" dirty="0"/>
              <a:t>“</a:t>
            </a:r>
            <a:r>
              <a:rPr lang="en-US" altLang="ko-KR" sz="1100" dirty="0">
                <a:solidFill>
                  <a:srgbClr val="7030A0"/>
                </a:solidFill>
              </a:rPr>
              <a:t>    78</a:t>
            </a:r>
            <a:r>
              <a:rPr lang="en-US" altLang="ko-KR" sz="1100" dirty="0"/>
              <a:t>”  </a:t>
            </a:r>
            <a:r>
              <a:rPr lang="ko-KR" altLang="en-US" sz="1100" dirty="0"/>
              <a:t>의 포맷으로</a:t>
            </a:r>
            <a:r>
              <a:rPr lang="en-US" altLang="ko-KR" sz="1100" dirty="0"/>
              <a:t>, </a:t>
            </a:r>
            <a:r>
              <a:rPr lang="ko-KR" altLang="en-US" sz="1100" dirty="0"/>
              <a:t>숫자와 공백을 포함 총 </a:t>
            </a:r>
            <a:r>
              <a:rPr lang="en-US" altLang="ko-KR" sz="1100" dirty="0"/>
              <a:t>6</a:t>
            </a:r>
            <a:r>
              <a:rPr lang="ko-KR" altLang="en-US" sz="1100" dirty="0"/>
              <a:t>칸이다</a:t>
            </a:r>
            <a:r>
              <a:rPr lang="en-US" altLang="ko-KR" sz="1100" dirty="0"/>
              <a:t>.</a:t>
            </a:r>
          </a:p>
          <a:p>
            <a:pPr>
              <a:lnSpc>
                <a:spcPct val="110000"/>
              </a:lnSpc>
              <a:buAutoNum type="arabicPeriod" startAt="5"/>
            </a:pPr>
            <a:r>
              <a:rPr lang="en-US" altLang="ko-KR" sz="1100" dirty="0"/>
              <a:t>5 </a:t>
            </a:r>
            <a:r>
              <a:rPr lang="ko-KR" altLang="en-US" sz="1100" dirty="0"/>
              <a:t>번에서 출력했던 수 들의 곱을 출력한다</a:t>
            </a:r>
            <a:r>
              <a:rPr lang="en-US" altLang="ko-KR" sz="1100" dirty="0"/>
              <a:t>.</a:t>
            </a:r>
          </a:p>
          <a:p>
            <a:pPr>
              <a:lnSpc>
                <a:spcPct val="110000"/>
              </a:lnSpc>
              <a:buAutoNum type="arabicPeriod" startAt="5"/>
            </a:pPr>
            <a:r>
              <a:rPr lang="ko-KR" altLang="en-US" sz="1100" dirty="0"/>
              <a:t>다시 </a:t>
            </a:r>
            <a:r>
              <a:rPr lang="en-US" altLang="ko-KR" sz="1100" dirty="0"/>
              <a:t>4</a:t>
            </a:r>
            <a:r>
              <a:rPr lang="ko-KR" altLang="en-US" sz="1100" dirty="0"/>
              <a:t>번으로 돌아간다</a:t>
            </a:r>
            <a:r>
              <a:rPr lang="en-US" altLang="ko-KR" sz="1100" dirty="0"/>
              <a:t>. </a:t>
            </a:r>
          </a:p>
          <a:p>
            <a:pPr>
              <a:lnSpc>
                <a:spcPct val="110000"/>
              </a:lnSpc>
              <a:buAutoNum type="arabicPeriod"/>
            </a:pPr>
            <a:endParaRPr lang="ko-KR" altLang="en-US" sz="1100" dirty="0"/>
          </a:p>
        </p:txBody>
      </p:sp>
      <p:sp>
        <p:nvSpPr>
          <p:cNvPr id="13" name="제목 1">
            <a:extLst>
              <a:ext uri="{FF2B5EF4-FFF2-40B4-BE49-F238E27FC236}">
                <a16:creationId xmlns:a16="http://schemas.microsoft.com/office/drawing/2014/main" id="{92887E07-1D87-44E2-BF4D-68A8A7509917}"/>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프로그래밍 조건</a:t>
            </a:r>
          </a:p>
        </p:txBody>
      </p:sp>
      <p:sp>
        <p:nvSpPr>
          <p:cNvPr id="14" name="화살표: 오른쪽 13">
            <a:hlinkClick r:id="" action="ppaction://noaction"/>
            <a:extLst>
              <a:ext uri="{FF2B5EF4-FFF2-40B4-BE49-F238E27FC236}">
                <a16:creationId xmlns:a16="http://schemas.microsoft.com/office/drawing/2014/main" id="{C9B7CEE7-6EA0-48F6-8E77-9C5AC5880094}"/>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671267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그룹 6">
            <a:extLst>
              <a:ext uri="{FF2B5EF4-FFF2-40B4-BE49-F238E27FC236}">
                <a16:creationId xmlns:a16="http://schemas.microsoft.com/office/drawing/2014/main" id="{AF329C67-4BCE-4642-925B-521666FCC1F1}"/>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8E5DFF2D-7B05-41E4-945C-CE046E8FD010}"/>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90082760-2BD6-45FF-AD3B-FCEC3728459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B8C90DA2-AB03-43B0-BBFF-A1174C8A9559}"/>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 name="제목 1">
            <a:extLst>
              <a:ext uri="{FF2B5EF4-FFF2-40B4-BE49-F238E27FC236}">
                <a16:creationId xmlns:a16="http://schemas.microsoft.com/office/drawing/2014/main" id="{DADE75AE-61B8-4855-9D70-0C80F6A467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프로그래밍 예시</a:t>
            </a:r>
          </a:p>
        </p:txBody>
      </p:sp>
      <p:sp>
        <p:nvSpPr>
          <p:cNvPr id="16" name="화살표: 오른쪽 15">
            <a:hlinkClick r:id="" action="ppaction://noaction"/>
            <a:extLst>
              <a:ext uri="{FF2B5EF4-FFF2-40B4-BE49-F238E27FC236}">
                <a16:creationId xmlns:a16="http://schemas.microsoft.com/office/drawing/2014/main" id="{2DC14894-288C-4BEE-BAEB-016B7335EBB0}"/>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그림 5">
            <a:extLst>
              <a:ext uri="{FF2B5EF4-FFF2-40B4-BE49-F238E27FC236}">
                <a16:creationId xmlns:a16="http://schemas.microsoft.com/office/drawing/2014/main" id="{3DD84C83-99D3-49D7-A18B-EE3743697720}"/>
              </a:ext>
            </a:extLst>
          </p:cNvPr>
          <p:cNvPicPr>
            <a:picLocks noChangeAspect="1"/>
          </p:cNvPicPr>
          <p:nvPr/>
        </p:nvPicPr>
        <p:blipFill>
          <a:blip r:embed="rId2"/>
          <a:stretch>
            <a:fillRect/>
          </a:stretch>
        </p:blipFill>
        <p:spPr>
          <a:xfrm>
            <a:off x="838199" y="2208324"/>
            <a:ext cx="10611793" cy="3027223"/>
          </a:xfrm>
          <a:prstGeom prst="rect">
            <a:avLst/>
          </a:prstGeom>
        </p:spPr>
      </p:pic>
    </p:spTree>
    <p:extLst>
      <p:ext uri="{BB962C8B-B14F-4D97-AF65-F5344CB8AC3E}">
        <p14:creationId xmlns:p14="http://schemas.microsoft.com/office/powerpoint/2010/main" val="3797224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err="1"/>
              <a:t>오일러</a:t>
            </a:r>
            <a:r>
              <a:rPr lang="ko-KR" altLang="en-US" dirty="0"/>
              <a:t> 정리 증명</a:t>
            </a:r>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D3139390-90DA-4D1F-B4D5-BA9FF3D74D49}"/>
              </a:ext>
            </a:extLst>
          </p:cNvPr>
          <p:cNvSpPr txBox="1"/>
          <p:nvPr/>
        </p:nvSpPr>
        <p:spPr>
          <a:xfrm>
            <a:off x="1380872" y="4224041"/>
            <a:ext cx="9082130" cy="2268833"/>
          </a:xfrm>
          <a:prstGeom prst="rect">
            <a:avLst/>
          </a:prstGeom>
          <a:noFill/>
          <a:ln>
            <a:solidFill>
              <a:srgbClr val="00B0F0"/>
            </a:solidFill>
          </a:ln>
        </p:spPr>
        <p:txBody>
          <a:bodyPr wrap="square" rtlCol="0">
            <a:noAutofit/>
          </a:bodyPr>
          <a:lstStyle/>
          <a:p>
            <a:pPr>
              <a:lnSpc>
                <a:spcPct val="150000"/>
              </a:lnSpc>
            </a:pPr>
            <a:r>
              <a:rPr lang="en-US" altLang="ko-KR" sz="2400" dirty="0"/>
              <a:t>ex) m = 7 </a:t>
            </a:r>
          </a:p>
          <a:p>
            <a:pPr>
              <a:lnSpc>
                <a:spcPct val="150000"/>
              </a:lnSpc>
            </a:pPr>
            <a:r>
              <a:rPr lang="en-US" altLang="ko-KR" sz="2400" dirty="0"/>
              <a:t>1 * 2 * 3 * 4 * 5 * 6 </a:t>
            </a:r>
            <a:r>
              <a:rPr lang="ko-KR" altLang="en-US" sz="2400" dirty="0">
                <a:solidFill>
                  <a:srgbClr val="FF0000"/>
                </a:solidFill>
              </a:rPr>
              <a:t>≡ </a:t>
            </a:r>
            <a:r>
              <a:rPr lang="en-US" altLang="ko-KR" sz="2400" dirty="0"/>
              <a:t>(1*a) * (2*a) * (3*a) * (4*a) * (5*a) * (6*a)</a:t>
            </a:r>
          </a:p>
          <a:p>
            <a:pPr>
              <a:lnSpc>
                <a:spcPct val="150000"/>
              </a:lnSpc>
            </a:pPr>
            <a:r>
              <a:rPr lang="en-US" altLang="ko-KR" sz="2400" dirty="0"/>
              <a:t>1 * 2 * 3 * 4 * 5 * 6 </a:t>
            </a:r>
            <a:r>
              <a:rPr lang="ko-KR" altLang="en-US" sz="2400" dirty="0">
                <a:solidFill>
                  <a:srgbClr val="FF0000"/>
                </a:solidFill>
              </a:rPr>
              <a:t>≡ </a:t>
            </a:r>
            <a:r>
              <a:rPr lang="en-US" altLang="ko-KR" sz="2400" dirty="0"/>
              <a:t>1 * 2 * 3 * 4 * 5 * 6 * a ^ </a:t>
            </a:r>
            <a:r>
              <a:rPr lang="en-US" altLang="ko-KR" sz="2400" dirty="0">
                <a:latin typeface="Nanum Gothic"/>
              </a:rPr>
              <a:t>φ(7)</a:t>
            </a:r>
          </a:p>
          <a:p>
            <a:pPr>
              <a:lnSpc>
                <a:spcPct val="150000"/>
              </a:lnSpc>
            </a:pPr>
            <a:r>
              <a:rPr lang="en-US" altLang="ko-KR" sz="2400" dirty="0">
                <a:latin typeface="Nanum Gothic"/>
              </a:rPr>
              <a:t>1 </a:t>
            </a:r>
            <a:r>
              <a:rPr lang="ko-KR" altLang="en-US" sz="2400" dirty="0">
                <a:solidFill>
                  <a:srgbClr val="FF0000"/>
                </a:solidFill>
              </a:rPr>
              <a:t>≡ </a:t>
            </a:r>
            <a:r>
              <a:rPr lang="en-US" altLang="ko-KR" sz="2400" dirty="0"/>
              <a:t>a ^ </a:t>
            </a:r>
            <a:r>
              <a:rPr lang="en-US" altLang="ko-KR" sz="2400" dirty="0">
                <a:latin typeface="Nanum Gothic"/>
              </a:rPr>
              <a:t>φ(7)</a:t>
            </a:r>
          </a:p>
        </p:txBody>
      </p:sp>
      <p:sp>
        <p:nvSpPr>
          <p:cNvPr id="11" name="TextBox 10">
            <a:extLst>
              <a:ext uri="{FF2B5EF4-FFF2-40B4-BE49-F238E27FC236}">
                <a16:creationId xmlns:a16="http://schemas.microsoft.com/office/drawing/2014/main" id="{9006ADB7-4553-420D-95A4-632C89F87A00}"/>
              </a:ext>
            </a:extLst>
          </p:cNvPr>
          <p:cNvSpPr txBox="1"/>
          <p:nvPr/>
        </p:nvSpPr>
        <p:spPr>
          <a:xfrm>
            <a:off x="1380872" y="1705157"/>
            <a:ext cx="9082130" cy="2373676"/>
          </a:xfrm>
          <a:prstGeom prst="rect">
            <a:avLst/>
          </a:prstGeom>
          <a:noFill/>
          <a:ln>
            <a:solidFill>
              <a:srgbClr val="00B0F0"/>
            </a:solidFill>
          </a:ln>
        </p:spPr>
        <p:txBody>
          <a:bodyPr wrap="square" rtlCol="0">
            <a:noAutofit/>
          </a:bodyPr>
          <a:lstStyle/>
          <a:p>
            <a:pPr>
              <a:lnSpc>
                <a:spcPct val="150000"/>
              </a:lnSpc>
            </a:pPr>
            <a:r>
              <a:rPr lang="en-US" altLang="ko-KR" sz="2400" dirty="0">
                <a:latin typeface="Nanum Gothic"/>
              </a:rPr>
              <a:t>-&gt;  </a:t>
            </a:r>
            <a:r>
              <a:rPr lang="ko-KR" altLang="en-US" sz="2400" dirty="0">
                <a:latin typeface="Nanum Gothic"/>
              </a:rPr>
              <a:t>왜 순서만 바뀌고</a:t>
            </a:r>
            <a:r>
              <a:rPr lang="en-US" altLang="ko-KR" sz="2400" dirty="0">
                <a:latin typeface="Nanum Gothic"/>
              </a:rPr>
              <a:t>, </a:t>
            </a:r>
            <a:r>
              <a:rPr lang="ko-KR" altLang="en-US" sz="2400" dirty="0">
                <a:solidFill>
                  <a:srgbClr val="FF0000"/>
                </a:solidFill>
                <a:latin typeface="Nanum Gothic"/>
              </a:rPr>
              <a:t>같은 집합이 </a:t>
            </a:r>
            <a:r>
              <a:rPr lang="ko-KR" altLang="en-US" sz="2400" dirty="0">
                <a:latin typeface="Nanum Gothic"/>
              </a:rPr>
              <a:t>나올까</a:t>
            </a:r>
            <a:r>
              <a:rPr lang="en-US" altLang="ko-KR" sz="2400" dirty="0">
                <a:latin typeface="Nanum Gothic"/>
              </a:rPr>
              <a:t>?</a:t>
            </a:r>
          </a:p>
          <a:p>
            <a:pPr>
              <a:lnSpc>
                <a:spcPct val="150000"/>
              </a:lnSpc>
            </a:pPr>
            <a:r>
              <a:rPr lang="en-US" altLang="ko-KR" sz="2400" dirty="0" err="1">
                <a:latin typeface="Nanum Gothic"/>
              </a:rPr>
              <a:t>gcd</a:t>
            </a:r>
            <a:r>
              <a:rPr lang="en-US" altLang="ko-KR" sz="2400" dirty="0">
                <a:latin typeface="Nanum Gothic"/>
              </a:rPr>
              <a:t>( m, k1 ) = 1 , </a:t>
            </a:r>
            <a:r>
              <a:rPr lang="en-US" altLang="ko-KR" sz="2400" dirty="0" err="1">
                <a:latin typeface="Nanum Gothic"/>
              </a:rPr>
              <a:t>gcd</a:t>
            </a:r>
            <a:r>
              <a:rPr lang="en-US" altLang="ko-KR" sz="2400" dirty="0">
                <a:latin typeface="Nanum Gothic"/>
              </a:rPr>
              <a:t>( m, k2 ) = 1, </a:t>
            </a:r>
            <a:r>
              <a:rPr lang="en-US" altLang="ko-KR" sz="2400" dirty="0" err="1">
                <a:latin typeface="Nanum Gothic"/>
              </a:rPr>
              <a:t>gcd</a:t>
            </a:r>
            <a:r>
              <a:rPr lang="en-US" altLang="ko-KR" sz="2400" dirty="0">
                <a:latin typeface="Nanum Gothic"/>
              </a:rPr>
              <a:t>( m, a ) = 1 </a:t>
            </a:r>
            <a:r>
              <a:rPr lang="ko-KR" altLang="en-US" sz="2400" dirty="0" err="1">
                <a:latin typeface="Nanum Gothic"/>
              </a:rPr>
              <a:t>일때</a:t>
            </a:r>
            <a:r>
              <a:rPr lang="en-US" altLang="ko-KR" sz="2400" dirty="0">
                <a:latin typeface="Nanum Gothic"/>
              </a:rPr>
              <a:t>,</a:t>
            </a:r>
          </a:p>
          <a:p>
            <a:pPr>
              <a:lnSpc>
                <a:spcPct val="150000"/>
              </a:lnSpc>
            </a:pPr>
            <a:r>
              <a:rPr lang="ko-KR" altLang="en-US" sz="2400" dirty="0">
                <a:latin typeface="Nanum Gothic"/>
              </a:rPr>
              <a:t>만약  </a:t>
            </a:r>
            <a:r>
              <a:rPr lang="en-US" altLang="ko-KR" sz="2400" dirty="0">
                <a:latin typeface="Nanum Gothic"/>
              </a:rPr>
              <a:t>K1 * a </a:t>
            </a:r>
            <a:r>
              <a:rPr lang="ko-KR" altLang="en-US" sz="2400" dirty="0">
                <a:solidFill>
                  <a:srgbClr val="FF0000"/>
                </a:solidFill>
              </a:rPr>
              <a:t>≡</a:t>
            </a:r>
            <a:r>
              <a:rPr lang="en-US" altLang="ko-KR" sz="2400" dirty="0">
                <a:latin typeface="Nanum Gothic"/>
              </a:rPr>
              <a:t> K2 * a  (mod m) </a:t>
            </a:r>
            <a:r>
              <a:rPr lang="ko-KR" altLang="en-US" sz="2400" dirty="0">
                <a:latin typeface="Nanum Gothic"/>
              </a:rPr>
              <a:t>이라면</a:t>
            </a:r>
            <a:r>
              <a:rPr lang="en-US" altLang="ko-KR" sz="2400" dirty="0">
                <a:latin typeface="Nanum Gothic"/>
              </a:rPr>
              <a:t>, K1  </a:t>
            </a:r>
            <a:r>
              <a:rPr lang="ko-KR" altLang="en-US" sz="2400" dirty="0">
                <a:solidFill>
                  <a:srgbClr val="FF0000"/>
                </a:solidFill>
              </a:rPr>
              <a:t>≡</a:t>
            </a:r>
            <a:r>
              <a:rPr lang="en-US" altLang="ko-KR" sz="2400" dirty="0">
                <a:latin typeface="Nanum Gothic"/>
              </a:rPr>
              <a:t> K2   (mod m) </a:t>
            </a:r>
            <a:r>
              <a:rPr lang="ko-KR" altLang="en-US" sz="2400" dirty="0" err="1">
                <a:latin typeface="Nanum Gothic"/>
              </a:rPr>
              <a:t>이여야</a:t>
            </a:r>
            <a:r>
              <a:rPr lang="ko-KR" altLang="en-US" sz="2400" dirty="0">
                <a:latin typeface="Nanum Gothic"/>
              </a:rPr>
              <a:t> 함</a:t>
            </a:r>
            <a:r>
              <a:rPr lang="en-US" altLang="ko-KR" sz="2400" dirty="0">
                <a:latin typeface="Nanum Gothic"/>
              </a:rPr>
              <a:t>.</a:t>
            </a:r>
          </a:p>
          <a:p>
            <a:pPr>
              <a:lnSpc>
                <a:spcPct val="150000"/>
              </a:lnSpc>
            </a:pPr>
            <a:r>
              <a:rPr lang="ko-KR" altLang="en-US" sz="2400" dirty="0">
                <a:latin typeface="Nanum Gothic"/>
              </a:rPr>
              <a:t>또한</a:t>
            </a:r>
            <a:r>
              <a:rPr lang="en-US" altLang="ko-KR" sz="2400" dirty="0">
                <a:latin typeface="Nanum Gothic"/>
              </a:rPr>
              <a:t>, </a:t>
            </a:r>
            <a:r>
              <a:rPr lang="en-US" altLang="ko-KR" sz="2400" dirty="0" err="1">
                <a:latin typeface="Nanum Gothic"/>
              </a:rPr>
              <a:t>gcd</a:t>
            </a:r>
            <a:r>
              <a:rPr lang="en-US" altLang="ko-KR" sz="2400" dirty="0">
                <a:latin typeface="Nanum Gothic"/>
              </a:rPr>
              <a:t>( m, K1 * a )  </a:t>
            </a:r>
            <a:r>
              <a:rPr lang="ko-KR" altLang="en-US" sz="2400" dirty="0">
                <a:latin typeface="Nanum Gothic"/>
              </a:rPr>
              <a:t>또한 </a:t>
            </a:r>
            <a:r>
              <a:rPr lang="en-US" altLang="ko-KR" sz="2400" dirty="0">
                <a:latin typeface="Nanum Gothic"/>
              </a:rPr>
              <a:t>1 </a:t>
            </a:r>
            <a:r>
              <a:rPr lang="ko-KR" altLang="en-US" sz="2400" dirty="0">
                <a:latin typeface="Nanum Gothic"/>
              </a:rPr>
              <a:t>이 된다</a:t>
            </a:r>
            <a:r>
              <a:rPr lang="en-US" altLang="ko-KR" sz="2400" dirty="0">
                <a:latin typeface="Nanum Gothic"/>
              </a:rPr>
              <a:t>. -&gt; </a:t>
            </a:r>
            <a:r>
              <a:rPr lang="ko-KR" altLang="en-US" sz="2400" dirty="0">
                <a:latin typeface="Nanum Gothic"/>
              </a:rPr>
              <a:t>같은 집합 일 수밖에 없음</a:t>
            </a:r>
            <a:r>
              <a:rPr lang="en-US" altLang="ko-KR" sz="2400" dirty="0">
                <a:latin typeface="Nanum Gothic"/>
              </a:rPr>
              <a:t>!</a:t>
            </a:r>
          </a:p>
        </p:txBody>
      </p:sp>
    </p:spTree>
    <p:extLst>
      <p:ext uri="{BB962C8B-B14F-4D97-AF65-F5344CB8AC3E}">
        <p14:creationId xmlns:p14="http://schemas.microsoft.com/office/powerpoint/2010/main" val="1679374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E60E50-7DA3-41F4-B92E-B8A0C30C592F}"/>
              </a:ext>
            </a:extLst>
          </p:cNvPr>
          <p:cNvSpPr>
            <a:spLocks noGrp="1"/>
          </p:cNvSpPr>
          <p:nvPr>
            <p:ph type="title"/>
          </p:nvPr>
        </p:nvSpPr>
        <p:spPr/>
        <p:txBody>
          <a:bodyPr>
            <a:normAutofit/>
          </a:bodyPr>
          <a:lstStyle/>
          <a:p>
            <a:pPr>
              <a:lnSpc>
                <a:spcPct val="100000"/>
              </a:lnSpc>
            </a:pPr>
            <a:r>
              <a:rPr lang="en-US" altLang="ko-KR" sz="2000" b="1">
                <a:solidFill>
                  <a:schemeClr val="bg1">
                    <a:lumMod val="65000"/>
                  </a:schemeClr>
                </a:solidFill>
              </a:rPr>
              <a:t>/Theory</a:t>
            </a:r>
            <a:r>
              <a:rPr lang="en-US" altLang="ko-KR" sz="2000" b="1" dirty="0">
                <a:solidFill>
                  <a:schemeClr val="bg1">
                    <a:lumMod val="65000"/>
                  </a:schemeClr>
                </a:solidFill>
              </a:rPr>
              <a:t>/T4/Substitution</a:t>
            </a:r>
            <a:br>
              <a:rPr lang="en-US" altLang="ko-KR" dirty="0"/>
            </a:br>
            <a:r>
              <a:rPr lang="en-US" altLang="ko-KR" dirty="0"/>
              <a:t> </a:t>
            </a:r>
            <a:r>
              <a:rPr lang="ko-KR" altLang="en-US" kern="0" dirty="0">
                <a:solidFill>
                  <a:srgbClr val="000000"/>
                </a:solidFill>
                <a:latin typeface="함초롬바탕" panose="02030604000101010101" pitchFamily="18" charset="-127"/>
              </a:rPr>
              <a:t>치환 암호의 크랙</a:t>
            </a:r>
            <a:endParaRPr lang="ko-KR" altLang="en-US" dirty="0"/>
          </a:p>
        </p:txBody>
      </p:sp>
      <p:pic>
        <p:nvPicPr>
          <p:cNvPr id="11" name="Picture 2" descr="양피지 이미지 검색결과">
            <a:extLst>
              <a:ext uri="{FF2B5EF4-FFF2-40B4-BE49-F238E27FC236}">
                <a16:creationId xmlns:a16="http://schemas.microsoft.com/office/drawing/2014/main" id="{509DEE3F-B140-4304-B622-6BEC4B811A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258" y="2133577"/>
            <a:ext cx="3789525" cy="16104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5B59151-DF87-4116-A939-ACDB6FE7F968}"/>
              </a:ext>
            </a:extLst>
          </p:cNvPr>
          <p:cNvSpPr txBox="1"/>
          <p:nvPr/>
        </p:nvSpPr>
        <p:spPr>
          <a:xfrm>
            <a:off x="1281259" y="2200143"/>
            <a:ext cx="4007178" cy="1477328"/>
          </a:xfrm>
          <a:prstGeom prst="rect">
            <a:avLst/>
          </a:prstGeom>
          <a:noFill/>
        </p:spPr>
        <p:txBody>
          <a:bodyPr wrap="square" rtlCol="0">
            <a:spAutoFit/>
          </a:bodyPr>
          <a:lstStyle/>
          <a:p>
            <a:r>
              <a:rPr lang="en-US" altLang="ko-KR" sz="900" dirty="0"/>
              <a:t>ME</a:t>
            </a:r>
            <a:r>
              <a:rPr lang="en-US" altLang="ko-KR" sz="900" dirty="0">
                <a:solidFill>
                  <a:srgbClr val="FF0000"/>
                </a:solidFill>
              </a:rPr>
              <a:t>Y</a:t>
            </a:r>
            <a:r>
              <a:rPr lang="en-US" altLang="ko-KR" sz="900" dirty="0"/>
              <a:t>LGVIWAME</a:t>
            </a:r>
            <a:r>
              <a:rPr lang="en-US" altLang="ko-KR" sz="900" dirty="0">
                <a:solidFill>
                  <a:srgbClr val="FF0000"/>
                </a:solidFill>
              </a:rPr>
              <a:t>Y</a:t>
            </a:r>
            <a:r>
              <a:rPr lang="en-US" altLang="ko-KR" sz="900" dirty="0"/>
              <a:t>OPIN</a:t>
            </a:r>
            <a:r>
              <a:rPr lang="en-US" altLang="ko-KR" sz="900" dirty="0">
                <a:solidFill>
                  <a:srgbClr val="FF0000"/>
                </a:solidFill>
              </a:rPr>
              <a:t>Y</a:t>
            </a:r>
            <a:r>
              <a:rPr lang="en-US" altLang="ko-KR" sz="900" dirty="0"/>
              <a:t>ZGW</a:t>
            </a:r>
            <a:r>
              <a:rPr lang="en-US" altLang="ko-KR" sz="900" dirty="0">
                <a:solidFill>
                  <a:srgbClr val="FF0000"/>
                </a:solidFill>
              </a:rPr>
              <a:t>Y</a:t>
            </a:r>
            <a:r>
              <a:rPr lang="en-US" altLang="ko-KR" sz="900" dirty="0"/>
              <a:t>EGMZRUU</a:t>
            </a:r>
            <a:r>
              <a:rPr lang="en-US" altLang="ko-KR" sz="900" dirty="0">
                <a:solidFill>
                  <a:srgbClr val="FF0000"/>
                </a:solidFill>
              </a:rPr>
              <a:t>Y</a:t>
            </a:r>
            <a:r>
              <a:rPr lang="en-US" altLang="ko-KR" sz="900" dirty="0"/>
              <a:t>PZAIXILGVSIZZMPGKKDWO MEPGROEIWGPCEIPAMDKKEYCIUYMGIFRWCEGLOPINYZHRZMPDN YWDWOGWITDWYSEDCEEIAFYYWMPIDWYAGTYPIKGLMXFPIWCEHR ZMMEYMEDWOMGQRYWCEUXMEDPZMQRGMEEYAPISDWOFICJILYS NICYZEYMGGJIPRWIWAIHRUNIWAHRZMUDZZYAMEYFRWCEMRPWD WOPGRWAIOIDWSDMEIGWYMSGMEPYYEYHRUNYARNFRMSDMEWG OPYIMYPZRCCYZZIOIDWIWAIOIDWEYMPDYAILMYPMEYMWUNMDW OUGPZYKFRMIMKIZMEIAMGODTYDMRNIWASIKJYAISIXSDMEEDZWG ZYDWMEYIDPZIXDWODIUZRPYMEYXIPYZGRPDMDZYIZXMGAYZNDZ YSEIMXGRCIWWGMOYM </a:t>
            </a:r>
            <a:endParaRPr lang="ko-KR" altLang="en-US" sz="900" dirty="0"/>
          </a:p>
        </p:txBody>
      </p:sp>
      <p:pic>
        <p:nvPicPr>
          <p:cNvPr id="7" name="그림 6">
            <a:extLst>
              <a:ext uri="{FF2B5EF4-FFF2-40B4-BE49-F238E27FC236}">
                <a16:creationId xmlns:a16="http://schemas.microsoft.com/office/drawing/2014/main" id="{F82B9528-A607-475B-8002-06260CAE85F4}"/>
              </a:ext>
            </a:extLst>
          </p:cNvPr>
          <p:cNvPicPr>
            <a:picLocks noChangeAspect="1"/>
          </p:cNvPicPr>
          <p:nvPr/>
        </p:nvPicPr>
        <p:blipFill>
          <a:blip r:embed="rId3"/>
          <a:stretch>
            <a:fillRect/>
          </a:stretch>
        </p:blipFill>
        <p:spPr>
          <a:xfrm>
            <a:off x="7243767" y="4508739"/>
            <a:ext cx="4079379" cy="2197728"/>
          </a:xfrm>
          <a:prstGeom prst="rect">
            <a:avLst/>
          </a:prstGeom>
        </p:spPr>
      </p:pic>
      <p:pic>
        <p:nvPicPr>
          <p:cNvPr id="10" name="그림 9">
            <a:extLst>
              <a:ext uri="{FF2B5EF4-FFF2-40B4-BE49-F238E27FC236}">
                <a16:creationId xmlns:a16="http://schemas.microsoft.com/office/drawing/2014/main" id="{424CE517-5F97-4DCF-8C32-57E4BF54066E}"/>
              </a:ext>
            </a:extLst>
          </p:cNvPr>
          <p:cNvPicPr>
            <a:picLocks noChangeAspect="1"/>
          </p:cNvPicPr>
          <p:nvPr/>
        </p:nvPicPr>
        <p:blipFill>
          <a:blip r:embed="rId4"/>
          <a:stretch>
            <a:fillRect/>
          </a:stretch>
        </p:blipFill>
        <p:spPr>
          <a:xfrm>
            <a:off x="7243767" y="1840749"/>
            <a:ext cx="3735713" cy="2619146"/>
          </a:xfrm>
          <a:prstGeom prst="rect">
            <a:avLst/>
          </a:prstGeom>
        </p:spPr>
      </p:pic>
      <p:sp>
        <p:nvSpPr>
          <p:cNvPr id="19" name="TextBox 18">
            <a:extLst>
              <a:ext uri="{FF2B5EF4-FFF2-40B4-BE49-F238E27FC236}">
                <a16:creationId xmlns:a16="http://schemas.microsoft.com/office/drawing/2014/main" id="{A39759F7-5D70-4534-96ED-9D17D5B29604}"/>
              </a:ext>
            </a:extLst>
          </p:cNvPr>
          <p:cNvSpPr txBox="1"/>
          <p:nvPr/>
        </p:nvSpPr>
        <p:spPr>
          <a:xfrm>
            <a:off x="2705773" y="3884159"/>
            <a:ext cx="940494" cy="369332"/>
          </a:xfrm>
          <a:prstGeom prst="rect">
            <a:avLst/>
          </a:prstGeom>
          <a:noFill/>
        </p:spPr>
        <p:txBody>
          <a:bodyPr wrap="square" rtlCol="0">
            <a:spAutoFit/>
          </a:bodyPr>
          <a:lstStyle/>
          <a:p>
            <a:r>
              <a:rPr lang="ko-KR" altLang="en-US"/>
              <a:t>암호문</a:t>
            </a:r>
            <a:endParaRPr lang="ko-KR" altLang="en-US" dirty="0">
              <a:solidFill>
                <a:srgbClr val="FF0000"/>
              </a:solidFill>
            </a:endParaRPr>
          </a:p>
        </p:txBody>
      </p:sp>
      <p:sp>
        <p:nvSpPr>
          <p:cNvPr id="12" name="화살표: 오른쪽 11">
            <a:extLst>
              <a:ext uri="{FF2B5EF4-FFF2-40B4-BE49-F238E27FC236}">
                <a16:creationId xmlns:a16="http://schemas.microsoft.com/office/drawing/2014/main" id="{3D24EE5B-59A6-4A28-847E-99CA7D77E26A}"/>
              </a:ext>
            </a:extLst>
          </p:cNvPr>
          <p:cNvSpPr/>
          <p:nvPr/>
        </p:nvSpPr>
        <p:spPr>
          <a:xfrm>
            <a:off x="5967167" y="2714920"/>
            <a:ext cx="418691" cy="207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화살표: 오른쪽 20">
            <a:extLst>
              <a:ext uri="{FF2B5EF4-FFF2-40B4-BE49-F238E27FC236}">
                <a16:creationId xmlns:a16="http://schemas.microsoft.com/office/drawing/2014/main" id="{C3F7F6AD-E488-41E1-8EA8-D8112D56F2DE}"/>
              </a:ext>
            </a:extLst>
          </p:cNvPr>
          <p:cNvSpPr/>
          <p:nvPr/>
        </p:nvSpPr>
        <p:spPr>
          <a:xfrm rot="10800000">
            <a:off x="5961652" y="5092046"/>
            <a:ext cx="418691" cy="207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2" name="Picture 2" descr="양피지 이미지 검색결과">
            <a:extLst>
              <a:ext uri="{FF2B5EF4-FFF2-40B4-BE49-F238E27FC236}">
                <a16:creationId xmlns:a16="http://schemas.microsoft.com/office/drawing/2014/main" id="{FEBDE080-53D7-4716-B678-BEC1A97B3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257" y="4598969"/>
            <a:ext cx="3789525" cy="1610459"/>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6021AAD5-9A8A-4B4F-80F9-461922B24305}"/>
              </a:ext>
            </a:extLst>
          </p:cNvPr>
          <p:cNvSpPr txBox="1"/>
          <p:nvPr/>
        </p:nvSpPr>
        <p:spPr>
          <a:xfrm>
            <a:off x="1281258" y="4665535"/>
            <a:ext cx="4007178" cy="1477328"/>
          </a:xfrm>
          <a:prstGeom prst="rect">
            <a:avLst/>
          </a:prstGeom>
          <a:noFill/>
        </p:spPr>
        <p:txBody>
          <a:bodyPr wrap="square" rtlCol="0">
            <a:spAutoFit/>
          </a:bodyPr>
          <a:lstStyle/>
          <a:p>
            <a:r>
              <a:rPr lang="en-US" altLang="ko-KR" sz="900" dirty="0" err="1"/>
              <a:t>MEeLGVIWAMEeOPINeZGWeEGMZRUUePZAIXILGVSIZZMPGKKDWO</a:t>
            </a:r>
            <a:r>
              <a:rPr lang="en-US" altLang="ko-KR" sz="900" dirty="0"/>
              <a:t> </a:t>
            </a:r>
            <a:r>
              <a:rPr lang="en-US" altLang="ko-KR" sz="900" dirty="0" err="1"/>
              <a:t>MEPGROEIWGPCEIPAMDKKEeCIUeMGIFRWCEGLOPINeZHRZMPDN</a:t>
            </a:r>
            <a:r>
              <a:rPr lang="en-US" altLang="ko-KR" sz="900" dirty="0"/>
              <a:t> </a:t>
            </a:r>
            <a:r>
              <a:rPr lang="en-US" altLang="ko-KR" sz="900" dirty="0" err="1"/>
              <a:t>eWDWOGWITDWeSEDCEEIAFeeWMPIDWeAGTePIKGLMXFPIWCEHR</a:t>
            </a:r>
            <a:r>
              <a:rPr lang="en-US" altLang="ko-KR" sz="900" dirty="0"/>
              <a:t> </a:t>
            </a:r>
            <a:r>
              <a:rPr lang="en-US" altLang="ko-KR" sz="900" dirty="0" err="1"/>
              <a:t>ZMMEeMEDWOMGQReWCEUXMEDPZMQRGMEEeAPISDWOFICJILeS</a:t>
            </a:r>
            <a:r>
              <a:rPr lang="en-US" altLang="ko-KR" sz="900" dirty="0"/>
              <a:t> </a:t>
            </a:r>
            <a:r>
              <a:rPr lang="en-US" altLang="ko-KR" sz="900" dirty="0" err="1"/>
              <a:t>NICeZEeMGGJIPRWIWAIHRUNIWAHRZMUDZZeAMEeFRWCEMRPWD</a:t>
            </a:r>
            <a:r>
              <a:rPr lang="en-US" altLang="ko-KR" sz="900" dirty="0"/>
              <a:t> </a:t>
            </a:r>
            <a:r>
              <a:rPr lang="en-US" altLang="ko-KR" sz="900" dirty="0" err="1"/>
              <a:t>WOPGRWAIOIDWSDMEIGWeMSGMEPeeEeHRUNeARNFRMSDMEWG</a:t>
            </a:r>
            <a:r>
              <a:rPr lang="en-US" altLang="ko-KR" sz="900" dirty="0"/>
              <a:t> </a:t>
            </a:r>
            <a:r>
              <a:rPr lang="en-US" altLang="ko-KR" sz="900" dirty="0" err="1"/>
              <a:t>OPeIMePZRCCeZZIOIDWIWAIOIDWEeMPDeAILMePMEeMWUNMDWO</a:t>
            </a:r>
            <a:r>
              <a:rPr lang="en-US" altLang="ko-KR" sz="900" dirty="0"/>
              <a:t> </a:t>
            </a:r>
            <a:r>
              <a:rPr lang="en-US" altLang="ko-KR" sz="900" dirty="0" err="1"/>
              <a:t>UGPZeKFRMIMKIZMEIAMGODTeDMRNIWASIKJeAISIXSDMEEDZWGZ</a:t>
            </a:r>
            <a:r>
              <a:rPr lang="en-US" altLang="ko-KR" sz="900" dirty="0"/>
              <a:t> </a:t>
            </a:r>
            <a:r>
              <a:rPr lang="en-US" altLang="ko-KR" sz="900" dirty="0" err="1"/>
              <a:t>eDWMEeIDPZIXDWODIUZRPeMEeXIPeZGRPDMDZeIZXMGAeZNDZe</a:t>
            </a:r>
            <a:r>
              <a:rPr lang="en-US" altLang="ko-KR" sz="900" dirty="0"/>
              <a:t> </a:t>
            </a:r>
            <a:r>
              <a:rPr lang="en-US" altLang="ko-KR" sz="900" dirty="0" err="1"/>
              <a:t>SEIMXGRCIWWGMOeM</a:t>
            </a:r>
            <a:endParaRPr lang="ko-KR" altLang="en-US" sz="900" dirty="0"/>
          </a:p>
        </p:txBody>
      </p:sp>
      <p:sp>
        <p:nvSpPr>
          <p:cNvPr id="24" name="TextBox 23">
            <a:extLst>
              <a:ext uri="{FF2B5EF4-FFF2-40B4-BE49-F238E27FC236}">
                <a16:creationId xmlns:a16="http://schemas.microsoft.com/office/drawing/2014/main" id="{4A8BAA7A-D22C-4D05-9ADD-D980EEEFF285}"/>
              </a:ext>
            </a:extLst>
          </p:cNvPr>
          <p:cNvSpPr txBox="1"/>
          <p:nvPr/>
        </p:nvSpPr>
        <p:spPr>
          <a:xfrm>
            <a:off x="1130376" y="6337135"/>
            <a:ext cx="4444775" cy="369332"/>
          </a:xfrm>
          <a:prstGeom prst="rect">
            <a:avLst/>
          </a:prstGeom>
          <a:noFill/>
        </p:spPr>
        <p:txBody>
          <a:bodyPr wrap="square" rtlCol="0">
            <a:spAutoFit/>
          </a:bodyPr>
          <a:lstStyle/>
          <a:p>
            <a:r>
              <a:rPr lang="ko-KR" altLang="en-US" dirty="0"/>
              <a:t>최빈도를 갖는 </a:t>
            </a:r>
            <a:r>
              <a:rPr lang="ko-KR" altLang="en-US"/>
              <a:t>문자를 </a:t>
            </a:r>
            <a:r>
              <a:rPr lang="en-US" altLang="ko-KR"/>
              <a:t>e</a:t>
            </a:r>
            <a:r>
              <a:rPr lang="ko-KR" altLang="en-US"/>
              <a:t>로 </a:t>
            </a:r>
            <a:r>
              <a:rPr lang="ko-KR" altLang="en-US" dirty="0"/>
              <a:t>변환 </a:t>
            </a:r>
            <a:r>
              <a:rPr lang="en-US" altLang="ko-KR" dirty="0"/>
              <a:t>: </a:t>
            </a:r>
            <a:r>
              <a:rPr lang="en-US" altLang="ko-KR"/>
              <a:t>Y-&gt;e</a:t>
            </a:r>
            <a:endParaRPr lang="ko-KR" altLang="en-US" dirty="0">
              <a:solidFill>
                <a:srgbClr val="FF0000"/>
              </a:solidFill>
            </a:endParaRPr>
          </a:p>
        </p:txBody>
      </p:sp>
      <p:sp>
        <p:nvSpPr>
          <p:cNvPr id="25" name="TextBox 24">
            <a:extLst>
              <a:ext uri="{FF2B5EF4-FFF2-40B4-BE49-F238E27FC236}">
                <a16:creationId xmlns:a16="http://schemas.microsoft.com/office/drawing/2014/main" id="{6EBAA354-546D-4CC8-A633-7ADDE34A290A}"/>
              </a:ext>
            </a:extLst>
          </p:cNvPr>
          <p:cNvSpPr txBox="1"/>
          <p:nvPr/>
        </p:nvSpPr>
        <p:spPr>
          <a:xfrm>
            <a:off x="8698381" y="2018138"/>
            <a:ext cx="1170149" cy="369332"/>
          </a:xfrm>
          <a:prstGeom prst="rect">
            <a:avLst/>
          </a:prstGeom>
          <a:noFill/>
        </p:spPr>
        <p:txBody>
          <a:bodyPr wrap="square" rtlCol="0">
            <a:spAutoFit/>
          </a:bodyPr>
          <a:lstStyle/>
          <a:p>
            <a:r>
              <a:rPr lang="ko-KR" altLang="en-US"/>
              <a:t>빈도분석</a:t>
            </a:r>
            <a:endParaRPr lang="ko-KR" altLang="en-US" dirty="0">
              <a:solidFill>
                <a:srgbClr val="FF0000"/>
              </a:solidFill>
            </a:endParaRPr>
          </a:p>
        </p:txBody>
      </p:sp>
      <p:grpSp>
        <p:nvGrpSpPr>
          <p:cNvPr id="15" name="그룹 14">
            <a:extLst>
              <a:ext uri="{FF2B5EF4-FFF2-40B4-BE49-F238E27FC236}">
                <a16:creationId xmlns:a16="http://schemas.microsoft.com/office/drawing/2014/main" id="{A3D4CCD6-23CD-41EE-9D96-47CC25B213B1}"/>
              </a:ext>
            </a:extLst>
          </p:cNvPr>
          <p:cNvGrpSpPr/>
          <p:nvPr/>
        </p:nvGrpSpPr>
        <p:grpSpPr>
          <a:xfrm>
            <a:off x="11593737" y="6457890"/>
            <a:ext cx="678993" cy="400110"/>
            <a:chOff x="10627762" y="-30288"/>
            <a:chExt cx="597159" cy="400110"/>
          </a:xfrm>
        </p:grpSpPr>
        <p:sp>
          <p:nvSpPr>
            <p:cNvPr id="16" name="사각형: 둥근 모서리 15">
              <a:extLst>
                <a:ext uri="{FF2B5EF4-FFF2-40B4-BE49-F238E27FC236}">
                  <a16:creationId xmlns:a16="http://schemas.microsoft.com/office/drawing/2014/main" id="{EF7B356C-2C72-4D85-84EE-31281A821A3A}"/>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ED380754-F030-4C99-823F-E1561AB783D0}"/>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8" name="화살표: 오른쪽 17">
              <a:hlinkClick r:id="" action="ppaction://noaction"/>
              <a:extLst>
                <a:ext uri="{FF2B5EF4-FFF2-40B4-BE49-F238E27FC236}">
                  <a16:creationId xmlns:a16="http://schemas.microsoft.com/office/drawing/2014/main" id="{D68DEB0A-88C6-495C-A8C6-8F3D38910B83}"/>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 name="직사각형 2">
            <a:extLst>
              <a:ext uri="{FF2B5EF4-FFF2-40B4-BE49-F238E27FC236}">
                <a16:creationId xmlns:a16="http://schemas.microsoft.com/office/drawing/2014/main" id="{7F5CB4C3-52BB-4C32-8DB9-1024F63D7E92}"/>
              </a:ext>
            </a:extLst>
          </p:cNvPr>
          <p:cNvSpPr/>
          <p:nvPr/>
        </p:nvSpPr>
        <p:spPr>
          <a:xfrm>
            <a:off x="8247767" y="1849315"/>
            <a:ext cx="93421" cy="26674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화살표: 오른쪽 19">
            <a:hlinkClick r:id="" action="ppaction://noaction"/>
            <a:extLst>
              <a:ext uri="{FF2B5EF4-FFF2-40B4-BE49-F238E27FC236}">
                <a16:creationId xmlns:a16="http://schemas.microsoft.com/office/drawing/2014/main" id="{7258A388-7297-40DD-9EAB-0B98CB5970BC}"/>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79933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dirty="0"/>
              <a:t> </a:t>
            </a:r>
            <a:r>
              <a:rPr lang="ko-KR" altLang="en-US" dirty="0"/>
              <a:t>현대암호 </a:t>
            </a:r>
            <a:r>
              <a:rPr lang="en-US" altLang="ko-KR" dirty="0"/>
              <a:t>– RSA</a:t>
            </a:r>
            <a:r>
              <a:rPr lang="ko-KR" altLang="en-US" dirty="0"/>
              <a:t> 암호</a:t>
            </a:r>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a:extLst>
              <a:ext uri="{FF2B5EF4-FFF2-40B4-BE49-F238E27FC236}">
                <a16:creationId xmlns:a16="http://schemas.microsoft.com/office/drawing/2014/main" id="{902E6D75-CF60-4E60-8C18-51B36DE78E11}"/>
              </a:ext>
            </a:extLst>
          </p:cNvPr>
          <p:cNvSpPr/>
          <p:nvPr/>
        </p:nvSpPr>
        <p:spPr>
          <a:xfrm>
            <a:off x="1121758" y="1990641"/>
            <a:ext cx="9948484" cy="4388062"/>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ko-KR" altLang="en-US" dirty="0">
                <a:solidFill>
                  <a:schemeClr val="accent1">
                    <a:lumMod val="75000"/>
                  </a:schemeClr>
                </a:solidFill>
              </a:rPr>
              <a:t>뽀로로와 패티가 비밀연애를 위해 암호화된 연애편지를 주고 받으려 한다면</a:t>
            </a:r>
            <a:r>
              <a:rPr lang="en-US" altLang="ko-KR" dirty="0">
                <a:solidFill>
                  <a:schemeClr val="accent1">
                    <a:lumMod val="75000"/>
                  </a:schemeClr>
                </a:solidFill>
              </a:rPr>
              <a:t>...</a:t>
            </a:r>
          </a:p>
          <a:p>
            <a:pPr marL="342900" indent="-342900">
              <a:lnSpc>
                <a:spcPct val="150000"/>
              </a:lnSpc>
              <a:buFont typeface="+mj-lt"/>
              <a:buAutoNum type="arabicPeriod"/>
            </a:pPr>
            <a:r>
              <a:rPr lang="ko-KR" altLang="en-US" dirty="0">
                <a:solidFill>
                  <a:schemeClr val="tx1"/>
                </a:solidFill>
              </a:rPr>
              <a:t>뽀로로와 패티는</a:t>
            </a:r>
            <a:r>
              <a:rPr lang="en-US" altLang="ko-KR" dirty="0">
                <a:solidFill>
                  <a:schemeClr val="tx1"/>
                </a:solidFill>
              </a:rPr>
              <a:t>,</a:t>
            </a:r>
            <a:r>
              <a:rPr lang="ko-KR" altLang="en-US" dirty="0">
                <a:solidFill>
                  <a:schemeClr val="tx1"/>
                </a:solidFill>
              </a:rPr>
              <a:t> 서로 다른 두 소수 </a:t>
            </a:r>
            <a:r>
              <a:rPr lang="en-US" altLang="ko-KR" dirty="0">
                <a:solidFill>
                  <a:schemeClr val="tx1"/>
                </a:solidFill>
              </a:rPr>
              <a:t>(P, Q)</a:t>
            </a:r>
            <a:r>
              <a:rPr lang="ko-KR" altLang="en-US" dirty="0">
                <a:solidFill>
                  <a:schemeClr val="tx1"/>
                </a:solidFill>
              </a:rPr>
              <a:t>를 선택한다</a:t>
            </a:r>
            <a:r>
              <a:rPr lang="en-US" altLang="ko-KR" dirty="0">
                <a:solidFill>
                  <a:schemeClr val="tx1"/>
                </a:solidFill>
              </a:rPr>
              <a:t>.</a:t>
            </a:r>
          </a:p>
          <a:p>
            <a:pPr marL="342900" indent="-342900">
              <a:lnSpc>
                <a:spcPct val="150000"/>
              </a:lnSpc>
              <a:buFont typeface="+mj-lt"/>
              <a:buAutoNum type="arabicPeriod"/>
            </a:pPr>
            <a:r>
              <a:rPr lang="en-US" altLang="ko-KR" dirty="0">
                <a:solidFill>
                  <a:schemeClr val="tx1"/>
                </a:solidFill>
              </a:rPr>
              <a:t>P</a:t>
            </a:r>
            <a:r>
              <a:rPr lang="ko-KR" altLang="en-US" dirty="0">
                <a:solidFill>
                  <a:schemeClr val="tx1"/>
                </a:solidFill>
              </a:rPr>
              <a:t>와 </a:t>
            </a:r>
            <a:r>
              <a:rPr lang="en-US" altLang="ko-KR" dirty="0">
                <a:solidFill>
                  <a:schemeClr val="tx1"/>
                </a:solidFill>
              </a:rPr>
              <a:t>Q</a:t>
            </a:r>
            <a:r>
              <a:rPr lang="ko-KR" altLang="en-US" dirty="0">
                <a:solidFill>
                  <a:schemeClr val="tx1"/>
                </a:solidFill>
              </a:rPr>
              <a:t>를 곱해 </a:t>
            </a:r>
            <a:r>
              <a:rPr lang="en-US" altLang="ko-KR" dirty="0">
                <a:solidFill>
                  <a:schemeClr val="tx1"/>
                </a:solidFill>
              </a:rPr>
              <a:t>N </a:t>
            </a:r>
            <a:r>
              <a:rPr lang="ko-KR" altLang="en-US" dirty="0">
                <a:solidFill>
                  <a:schemeClr val="tx1"/>
                </a:solidFill>
              </a:rPr>
              <a:t>을 구한다</a:t>
            </a:r>
            <a:r>
              <a:rPr lang="en-US" altLang="ko-KR" dirty="0">
                <a:solidFill>
                  <a:schemeClr val="tx1"/>
                </a:solidFill>
              </a:rPr>
              <a:t>.  (N=</a:t>
            </a:r>
            <a:r>
              <a:rPr lang="en-US" altLang="ko-KR" dirty="0" err="1">
                <a:solidFill>
                  <a:schemeClr val="tx1"/>
                </a:solidFill>
              </a:rPr>
              <a:t>PxQ</a:t>
            </a:r>
            <a:r>
              <a:rPr lang="en-US" altLang="ko-KR" dirty="0">
                <a:solidFill>
                  <a:schemeClr val="tx1"/>
                </a:solidFill>
              </a:rPr>
              <a:t>)</a:t>
            </a:r>
          </a:p>
          <a:p>
            <a:pPr marL="342900" indent="-342900">
              <a:lnSpc>
                <a:spcPct val="150000"/>
              </a:lnSpc>
              <a:buFont typeface="+mj-lt"/>
              <a:buAutoNum type="arabicPeriod"/>
            </a:pPr>
            <a:r>
              <a:rPr lang="ko-KR" altLang="en-US" dirty="0" err="1">
                <a:solidFill>
                  <a:schemeClr val="tx1"/>
                </a:solidFill>
              </a:rPr>
              <a:t>오일러</a:t>
            </a:r>
            <a:r>
              <a:rPr lang="ko-KR" altLang="en-US" dirty="0">
                <a:solidFill>
                  <a:schemeClr val="tx1"/>
                </a:solidFill>
              </a:rPr>
              <a:t> 피 함수에 해당되는 </a:t>
            </a:r>
            <a:r>
              <a:rPr lang="en-US" altLang="ko-KR" dirty="0">
                <a:solidFill>
                  <a:schemeClr val="tx1"/>
                </a:solidFill>
              </a:rPr>
              <a:t>φ(N) = (P-1)(Q-1)</a:t>
            </a:r>
            <a:r>
              <a:rPr lang="ko-KR" altLang="en-US" dirty="0">
                <a:solidFill>
                  <a:schemeClr val="tx1"/>
                </a:solidFill>
              </a:rPr>
              <a:t>을 구한다</a:t>
            </a:r>
            <a:r>
              <a:rPr lang="en-US" altLang="ko-KR" dirty="0">
                <a:solidFill>
                  <a:schemeClr val="tx1"/>
                </a:solidFill>
              </a:rPr>
              <a:t>.</a:t>
            </a:r>
          </a:p>
          <a:p>
            <a:pPr marL="342900" indent="-342900">
              <a:lnSpc>
                <a:spcPct val="150000"/>
              </a:lnSpc>
              <a:buFont typeface="+mj-lt"/>
              <a:buAutoNum type="arabicPeriod"/>
            </a:pPr>
            <a:r>
              <a:rPr lang="en-US" altLang="ko-KR" dirty="0">
                <a:solidFill>
                  <a:schemeClr val="tx1"/>
                </a:solidFill>
              </a:rPr>
              <a:t>φ(N) </a:t>
            </a:r>
            <a:r>
              <a:rPr lang="ko-KR" altLang="en-US" dirty="0">
                <a:solidFill>
                  <a:schemeClr val="tx1"/>
                </a:solidFill>
              </a:rPr>
              <a:t>보다는 작으면서 </a:t>
            </a:r>
            <a:r>
              <a:rPr lang="en-US" altLang="ko-KR" dirty="0">
                <a:solidFill>
                  <a:schemeClr val="tx1"/>
                </a:solidFill>
              </a:rPr>
              <a:t>φ(N)</a:t>
            </a:r>
            <a:r>
              <a:rPr lang="ko-KR" altLang="en-US" dirty="0">
                <a:solidFill>
                  <a:schemeClr val="tx1"/>
                </a:solidFill>
              </a:rPr>
              <a:t>와 서로소인 정수 </a:t>
            </a:r>
            <a:r>
              <a:rPr lang="en-US" altLang="ko-KR" dirty="0">
                <a:solidFill>
                  <a:schemeClr val="tx1"/>
                </a:solidFill>
              </a:rPr>
              <a:t>e</a:t>
            </a:r>
            <a:r>
              <a:rPr lang="ko-KR" altLang="en-US" dirty="0">
                <a:solidFill>
                  <a:schemeClr val="tx1"/>
                </a:solidFill>
              </a:rPr>
              <a:t>를 찾는다</a:t>
            </a:r>
            <a:r>
              <a:rPr lang="en-US" altLang="ko-KR" dirty="0">
                <a:solidFill>
                  <a:schemeClr val="tx1"/>
                </a:solidFill>
              </a:rPr>
              <a:t>.  (1 &lt; e &lt; φ(N)) </a:t>
            </a:r>
          </a:p>
          <a:p>
            <a:pPr marL="800100" lvl="1" indent="-342900">
              <a:lnSpc>
                <a:spcPct val="150000"/>
              </a:lnSpc>
              <a:buFont typeface="+mj-lt"/>
              <a:buAutoNum type="arabicParenR"/>
            </a:pPr>
            <a:r>
              <a:rPr lang="ko-KR" altLang="en-US" sz="1600" dirty="0">
                <a:solidFill>
                  <a:schemeClr val="tx1"/>
                </a:solidFill>
              </a:rPr>
              <a:t>이번 알고리즘에서는</a:t>
            </a:r>
            <a:r>
              <a:rPr lang="en-US" altLang="ko-KR" sz="1600" dirty="0">
                <a:solidFill>
                  <a:schemeClr val="tx1"/>
                </a:solidFill>
              </a:rPr>
              <a:t>, </a:t>
            </a:r>
            <a:r>
              <a:rPr lang="en-US" altLang="ko-KR" sz="1600" dirty="0">
                <a:solidFill>
                  <a:srgbClr val="FF0000"/>
                </a:solidFill>
              </a:rPr>
              <a:t>e = 10001(2) </a:t>
            </a:r>
            <a:r>
              <a:rPr lang="ko-KR" altLang="en-US" sz="1600" dirty="0">
                <a:solidFill>
                  <a:schemeClr val="tx1"/>
                </a:solidFill>
              </a:rPr>
              <a:t>로 고정한다</a:t>
            </a:r>
            <a:r>
              <a:rPr lang="en-US" altLang="ko-KR" sz="1600" dirty="0">
                <a:solidFill>
                  <a:schemeClr val="tx1"/>
                </a:solidFill>
              </a:rPr>
              <a:t>. </a:t>
            </a:r>
          </a:p>
          <a:p>
            <a:pPr marL="800100" lvl="1" indent="-342900">
              <a:lnSpc>
                <a:spcPct val="150000"/>
              </a:lnSpc>
              <a:buFont typeface="+mj-lt"/>
              <a:buAutoNum type="arabicParenR"/>
            </a:pPr>
            <a:r>
              <a:rPr lang="ko-KR" altLang="en-US" sz="1600" dirty="0">
                <a:solidFill>
                  <a:schemeClr val="tx1"/>
                </a:solidFill>
              </a:rPr>
              <a:t>만약</a:t>
            </a:r>
            <a:r>
              <a:rPr lang="en-US" altLang="ko-KR" sz="1600" dirty="0">
                <a:solidFill>
                  <a:schemeClr val="tx1"/>
                </a:solidFill>
              </a:rPr>
              <a:t>, e </a:t>
            </a:r>
            <a:r>
              <a:rPr lang="ko-KR" altLang="en-US" sz="1600" dirty="0">
                <a:solidFill>
                  <a:schemeClr val="tx1"/>
                </a:solidFill>
              </a:rPr>
              <a:t>와 </a:t>
            </a:r>
            <a:r>
              <a:rPr lang="en-US" altLang="ko-KR" sz="1600" dirty="0">
                <a:solidFill>
                  <a:schemeClr val="tx1"/>
                </a:solidFill>
              </a:rPr>
              <a:t>N </a:t>
            </a:r>
            <a:r>
              <a:rPr lang="ko-KR" altLang="en-US" sz="1600" dirty="0">
                <a:solidFill>
                  <a:schemeClr val="tx1"/>
                </a:solidFill>
              </a:rPr>
              <a:t>이 서로소가 아닐 시</a:t>
            </a:r>
            <a:r>
              <a:rPr lang="en-US" altLang="ko-KR" sz="1600" dirty="0">
                <a:solidFill>
                  <a:schemeClr val="tx1"/>
                </a:solidFill>
              </a:rPr>
              <a:t>, </a:t>
            </a:r>
            <a:r>
              <a:rPr lang="ko-KR" altLang="en-US" sz="1600" dirty="0">
                <a:solidFill>
                  <a:schemeClr val="tx1"/>
                </a:solidFill>
              </a:rPr>
              <a:t>다시 처음부터 구한다</a:t>
            </a:r>
            <a:r>
              <a:rPr lang="en-US" altLang="ko-KR" sz="1600" dirty="0">
                <a:solidFill>
                  <a:schemeClr val="tx1"/>
                </a:solidFill>
              </a:rPr>
              <a:t>.</a:t>
            </a:r>
          </a:p>
          <a:p>
            <a:pPr marL="342900" indent="-342900">
              <a:lnSpc>
                <a:spcPct val="150000"/>
              </a:lnSpc>
              <a:buFont typeface="+mj-lt"/>
              <a:buAutoNum type="arabicPeriod"/>
            </a:pPr>
            <a:r>
              <a:rPr lang="ko-KR" altLang="en-US" dirty="0">
                <a:solidFill>
                  <a:srgbClr val="FF0000"/>
                </a:solidFill>
              </a:rPr>
              <a:t>확장된 유클리드 호제법</a:t>
            </a:r>
            <a:r>
              <a:rPr lang="ko-KR" altLang="en-US" dirty="0">
                <a:solidFill>
                  <a:schemeClr val="tx1"/>
                </a:solidFill>
              </a:rPr>
              <a:t>을 이용해 </a:t>
            </a:r>
            <a:r>
              <a:rPr lang="en-US" altLang="ko-KR" dirty="0">
                <a:solidFill>
                  <a:schemeClr val="tx1"/>
                </a:solidFill>
              </a:rPr>
              <a:t>(d x e) </a:t>
            </a:r>
            <a:r>
              <a:rPr lang="ko-KR" altLang="en-US" b="0" i="0" dirty="0">
                <a:solidFill>
                  <a:srgbClr val="373A3C"/>
                </a:solidFill>
                <a:effectLst/>
                <a:latin typeface="Helvetica Neue"/>
              </a:rPr>
              <a:t> ≡ </a:t>
            </a:r>
            <a:r>
              <a:rPr lang="en-US" altLang="ko-KR" b="0" i="0" dirty="0">
                <a:solidFill>
                  <a:srgbClr val="373A3C"/>
                </a:solidFill>
                <a:effectLst/>
                <a:latin typeface="Helvetica Neue"/>
              </a:rPr>
              <a:t>1</a:t>
            </a:r>
            <a:r>
              <a:rPr lang="en-US" altLang="ko-KR" dirty="0">
                <a:solidFill>
                  <a:schemeClr val="tx1"/>
                </a:solidFill>
              </a:rPr>
              <a:t> φ(N) </a:t>
            </a:r>
            <a:r>
              <a:rPr lang="ko-KR" altLang="en-US" dirty="0">
                <a:solidFill>
                  <a:schemeClr val="tx1"/>
                </a:solidFill>
              </a:rPr>
              <a:t>을 만족하는 </a:t>
            </a:r>
            <a:r>
              <a:rPr lang="en-US" altLang="ko-KR" dirty="0">
                <a:solidFill>
                  <a:schemeClr val="tx1"/>
                </a:solidFill>
              </a:rPr>
              <a:t>d </a:t>
            </a:r>
            <a:r>
              <a:rPr lang="ko-KR" altLang="en-US" dirty="0">
                <a:solidFill>
                  <a:schemeClr val="tx1"/>
                </a:solidFill>
              </a:rPr>
              <a:t>를 구한다</a:t>
            </a:r>
            <a:r>
              <a:rPr lang="en-US" altLang="ko-KR" dirty="0">
                <a:solidFill>
                  <a:schemeClr val="tx1"/>
                </a:solidFill>
              </a:rPr>
              <a:t>. </a:t>
            </a:r>
          </a:p>
          <a:p>
            <a:pPr marL="342900" indent="-342900">
              <a:lnSpc>
                <a:spcPct val="150000"/>
              </a:lnSpc>
              <a:buFont typeface="+mj-lt"/>
              <a:buAutoNum type="arabicPeriod"/>
            </a:pPr>
            <a:r>
              <a:rPr lang="ko-KR" altLang="en-US" dirty="0">
                <a:solidFill>
                  <a:schemeClr val="tx1"/>
                </a:solidFill>
              </a:rPr>
              <a:t>처음에 선택한 두 소수 </a:t>
            </a:r>
            <a:r>
              <a:rPr lang="en-US" altLang="ko-KR" dirty="0">
                <a:solidFill>
                  <a:schemeClr val="tx1"/>
                </a:solidFill>
              </a:rPr>
              <a:t>(P, Q)</a:t>
            </a:r>
            <a:r>
              <a:rPr lang="ko-KR" altLang="en-US" dirty="0">
                <a:solidFill>
                  <a:schemeClr val="tx1"/>
                </a:solidFill>
              </a:rPr>
              <a:t>는 유출되면 안되므로 삭제한다</a:t>
            </a:r>
            <a:r>
              <a:rPr lang="en-US" altLang="ko-KR" dirty="0">
                <a:solidFill>
                  <a:schemeClr val="tx1"/>
                </a:solidFill>
              </a:rPr>
              <a:t>.</a:t>
            </a:r>
          </a:p>
          <a:p>
            <a:pPr marL="342900" indent="-342900">
              <a:lnSpc>
                <a:spcPct val="150000"/>
              </a:lnSpc>
              <a:buFont typeface="+mj-lt"/>
              <a:buAutoNum type="arabicPeriod"/>
            </a:pPr>
            <a:r>
              <a:rPr lang="ko-KR" altLang="en-US" dirty="0">
                <a:solidFill>
                  <a:schemeClr val="tx1"/>
                </a:solidFill>
              </a:rPr>
              <a:t>패티도 동일한 과정을 거친다</a:t>
            </a:r>
            <a:r>
              <a:rPr lang="en-US" altLang="ko-KR" dirty="0">
                <a:solidFill>
                  <a:schemeClr val="tx1"/>
                </a:solidFill>
              </a:rPr>
              <a:t>.</a:t>
            </a:r>
            <a:endParaRPr lang="ko-KR" altLang="en-US" dirty="0">
              <a:solidFill>
                <a:schemeClr val="tx1"/>
              </a:solidFill>
            </a:endParaRPr>
          </a:p>
        </p:txBody>
      </p:sp>
    </p:spTree>
    <p:extLst>
      <p:ext uri="{BB962C8B-B14F-4D97-AF65-F5344CB8AC3E}">
        <p14:creationId xmlns:p14="http://schemas.microsoft.com/office/powerpoint/2010/main" val="4039189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dirty="0"/>
              <a:t> </a:t>
            </a:r>
            <a:r>
              <a:rPr lang="ko-KR" altLang="en-US" dirty="0"/>
              <a:t>현대암호 구현 </a:t>
            </a:r>
            <a:r>
              <a:rPr lang="en-US" altLang="ko-KR" dirty="0"/>
              <a:t>– RSA</a:t>
            </a:r>
            <a:r>
              <a:rPr lang="ko-KR" altLang="en-US" dirty="0"/>
              <a:t> 암호</a:t>
            </a:r>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2833758"/>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그동안은</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dirty="0">
                <a:solidFill>
                  <a:srgbClr val="000000"/>
                </a:solidFill>
                <a:latin typeface="맑은 고딕" panose="020B0503020000020004" pitchFamily="50" charset="-127"/>
                <a:ea typeface="맑은 고딕" panose="020B0503020000020004" pitchFamily="50" charset="-127"/>
              </a:rPr>
              <a:t>    RSA </a:t>
            </a:r>
            <a:r>
              <a:rPr lang="ko-KR" altLang="en-US" sz="1000" kern="0" dirty="0">
                <a:solidFill>
                  <a:srgbClr val="000000"/>
                </a:solidFill>
                <a:latin typeface="맑은 고딕" panose="020B0503020000020004" pitchFamily="50" charset="-127"/>
                <a:ea typeface="맑은 고딕" panose="020B0503020000020004" pitchFamily="50" charset="-127"/>
              </a:rPr>
              <a:t>를 구현하기 위한 추진체였다</a:t>
            </a:r>
            <a:r>
              <a:rPr lang="en-US" altLang="ko-KR" sz="1000" kern="0" dirty="0">
                <a:solidFill>
                  <a:srgbClr val="000000"/>
                </a:solidFill>
                <a:latin typeface="맑은 고딕" panose="020B0503020000020004" pitchFamily="50" charset="-127"/>
                <a:ea typeface="맑은 고딕" panose="020B0503020000020004" pitchFamily="50" charset="-127"/>
              </a:rPr>
              <a:t>..</a:t>
            </a:r>
          </a:p>
          <a:p>
            <a:pPr>
              <a:lnSpc>
                <a:spcPct val="140000"/>
              </a:lnSpc>
            </a:pPr>
            <a:endParaRPr lang="en-US" altLang="ko-KR" sz="1000" kern="0" dirty="0">
              <a:solidFill>
                <a:srgbClr val="000000"/>
              </a:solidFill>
              <a:latin typeface="맑은 고딕" panose="020B0503020000020004" pitchFamily="50" charset="-127"/>
              <a:ea typeface="맑은 고딕" panose="020B0503020000020004" pitchFamily="50" charset="-127"/>
            </a:endParaRPr>
          </a:p>
          <a:p>
            <a:pPr>
              <a:lnSpc>
                <a:spcPct val="140000"/>
              </a:lnSpc>
            </a:pPr>
            <a:endParaRPr lang="en-US" altLang="ko-KR" sz="1000" kern="0" dirty="0">
              <a:solidFill>
                <a:srgbClr val="000000"/>
              </a:solidFill>
              <a:latin typeface="맑은 고딕" panose="020B0503020000020004" pitchFamily="50" charset="-127"/>
              <a:ea typeface="맑은 고딕" panose="020B0503020000020004" pitchFamily="50" charset="-127"/>
            </a:endParaRPr>
          </a:p>
          <a:p>
            <a:pPr>
              <a:lnSpc>
                <a:spcPct val="140000"/>
              </a:lnSpc>
            </a:pPr>
            <a:r>
              <a:rPr lang="en-US" altLang="ko-KR" sz="1000" kern="0" dirty="0">
                <a:solidFill>
                  <a:srgbClr val="000000"/>
                </a:solidFill>
                <a:latin typeface="맑은 고딕" panose="020B0503020000020004" pitchFamily="50" charset="-127"/>
                <a:ea typeface="맑은 고딕" panose="020B0503020000020004" pitchFamily="50" charset="-127"/>
              </a:rPr>
              <a:t>    RSA </a:t>
            </a:r>
            <a:r>
              <a:rPr lang="ko-KR" altLang="en-US" sz="1000" kern="0" dirty="0">
                <a:solidFill>
                  <a:srgbClr val="000000"/>
                </a:solidFill>
                <a:latin typeface="맑은 고딕" panose="020B0503020000020004" pitchFamily="50" charset="-127"/>
                <a:ea typeface="맑은 고딕" panose="020B0503020000020004" pitchFamily="50" charset="-127"/>
              </a:rPr>
              <a:t>를 </a:t>
            </a:r>
            <a:r>
              <a:rPr lang="en-US" altLang="ko-KR" sz="1000" kern="0" dirty="0">
                <a:solidFill>
                  <a:srgbClr val="000000"/>
                </a:solidFill>
                <a:latin typeface="맑은 고딕" panose="020B0503020000020004" pitchFamily="50" charset="-127"/>
                <a:ea typeface="맑은 고딕" panose="020B0503020000020004" pitchFamily="50" charset="-127"/>
              </a:rPr>
              <a:t>python</a:t>
            </a:r>
            <a:r>
              <a:rPr lang="ko-KR" altLang="en-US" sz="1000" kern="0" dirty="0">
                <a:solidFill>
                  <a:srgbClr val="000000"/>
                </a:solidFill>
                <a:latin typeface="맑은 고딕" panose="020B0503020000020004" pitchFamily="50" charset="-127"/>
                <a:ea typeface="맑은 고딕" panose="020B0503020000020004" pitchFamily="50" charset="-127"/>
              </a:rPr>
              <a:t> 으로 </a:t>
            </a:r>
            <a:r>
              <a:rPr lang="ko-KR" altLang="en-US" sz="1000" kern="0" dirty="0" err="1">
                <a:solidFill>
                  <a:srgbClr val="000000"/>
                </a:solidFill>
                <a:latin typeface="맑은 고딕" panose="020B0503020000020004" pitchFamily="50" charset="-127"/>
                <a:ea typeface="맑은 고딕" panose="020B0503020000020004" pitchFamily="50" charset="-127"/>
              </a:rPr>
              <a:t>구현하시오</a:t>
            </a:r>
            <a:r>
              <a:rPr lang="en-US" altLang="ko-KR" sz="1000" kern="0" dirty="0">
                <a:solidFill>
                  <a:srgbClr val="000000"/>
                </a:solidFill>
                <a:latin typeface="맑은 고딕" panose="020B0503020000020004" pitchFamily="50" charset="-127"/>
                <a:ea typeface="맑은 고딕" panose="020B0503020000020004" pitchFamily="50" charset="-127"/>
              </a:rPr>
              <a:t>.</a:t>
            </a:r>
            <a:endParaRPr lang="ko-KR" altLang="en-US" sz="1000" dirty="0"/>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2833758"/>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200" b="1" kern="0" spc="200" dirty="0">
              <a:solidFill>
                <a:schemeClr val="accent4">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 정보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RSA</a:t>
            </a:r>
            <a:r>
              <a:rPr lang="ko-KR" altLang="en-US" sz="1000" kern="0" spc="0" dirty="0">
                <a:solidFill>
                  <a:srgbClr val="000000"/>
                </a:solidFill>
                <a:effectLst/>
                <a:latin typeface="맑은 고딕" panose="020B0503020000020004" pitchFamily="50" charset="-127"/>
                <a:ea typeface="맑은 고딕" panose="020B0503020000020004" pitchFamily="50" charset="-127"/>
              </a:rPr>
              <a:t> 암호</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RSA</a:t>
            </a:r>
            <a:r>
              <a:rPr lang="ko-KR" altLang="en-US" sz="1000" kern="0" dirty="0">
                <a:solidFill>
                  <a:srgbClr val="000000"/>
                </a:solidFill>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암호를 </a:t>
            </a:r>
            <a:r>
              <a:rPr lang="en-US" altLang="ko-KR" sz="1000" kern="0" spc="0" dirty="0">
                <a:solidFill>
                  <a:srgbClr val="000000"/>
                </a:solidFill>
                <a:effectLst/>
                <a:latin typeface="맑은 고딕" panose="020B0503020000020004" pitchFamily="50" charset="-127"/>
                <a:ea typeface="맑은 고딕" panose="020B0503020000020004" pitchFamily="50" charset="-127"/>
              </a:rPr>
              <a:t>python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으로 구현할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440118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E60E50-7DA3-41F4-B92E-B8A0C30C592F}"/>
              </a:ext>
            </a:extLst>
          </p:cNvPr>
          <p:cNvSpPr>
            <a:spLocks noGrp="1"/>
          </p:cNvSpPr>
          <p:nvPr>
            <p:ph type="title"/>
          </p:nvPr>
        </p:nvSpPr>
        <p:spPr/>
        <p:txBody>
          <a:bodyPr>
            <a:normAutofit/>
          </a:bodyPr>
          <a:lstStyle/>
          <a:p>
            <a:pPr>
              <a:lnSpc>
                <a:spcPct val="100000"/>
              </a:lnSpc>
            </a:pPr>
            <a:r>
              <a:rPr lang="en-US" altLang="ko-KR" sz="2000" b="1">
                <a:solidFill>
                  <a:schemeClr val="bg1">
                    <a:lumMod val="65000"/>
                  </a:schemeClr>
                </a:solidFill>
              </a:rPr>
              <a:t>/Theory</a:t>
            </a:r>
            <a:r>
              <a:rPr lang="en-US" altLang="ko-KR" sz="2000" b="1" dirty="0">
                <a:solidFill>
                  <a:schemeClr val="bg1">
                    <a:lumMod val="65000"/>
                  </a:schemeClr>
                </a:solidFill>
              </a:rPr>
              <a:t>/T4/Substitution</a:t>
            </a:r>
            <a:br>
              <a:rPr lang="en-US" altLang="ko-KR" dirty="0"/>
            </a:br>
            <a:r>
              <a:rPr lang="en-US" altLang="ko-KR" dirty="0"/>
              <a:t> </a:t>
            </a:r>
            <a:r>
              <a:rPr lang="ko-KR" altLang="en-US" kern="0" dirty="0">
                <a:solidFill>
                  <a:srgbClr val="000000"/>
                </a:solidFill>
                <a:latin typeface="함초롬바탕" panose="02030604000101010101" pitchFamily="18" charset="-127"/>
              </a:rPr>
              <a:t>치환 암호의 크랙</a:t>
            </a:r>
            <a:endParaRPr lang="ko-KR" altLang="en-US" dirty="0"/>
          </a:p>
        </p:txBody>
      </p:sp>
      <p:pic>
        <p:nvPicPr>
          <p:cNvPr id="22" name="Picture 2" descr="양피지 이미지 검색결과">
            <a:extLst>
              <a:ext uri="{FF2B5EF4-FFF2-40B4-BE49-F238E27FC236}">
                <a16:creationId xmlns:a16="http://schemas.microsoft.com/office/drawing/2014/main" id="{FEBDE080-53D7-4716-B678-BEC1A97B3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403" y="2025451"/>
            <a:ext cx="3789525" cy="1610459"/>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6021AAD5-9A8A-4B4F-80F9-461922B24305}"/>
              </a:ext>
            </a:extLst>
          </p:cNvPr>
          <p:cNvSpPr txBox="1"/>
          <p:nvPr/>
        </p:nvSpPr>
        <p:spPr>
          <a:xfrm>
            <a:off x="1262404" y="2092017"/>
            <a:ext cx="4007178" cy="1477328"/>
          </a:xfrm>
          <a:prstGeom prst="rect">
            <a:avLst/>
          </a:prstGeom>
          <a:noFill/>
        </p:spPr>
        <p:txBody>
          <a:bodyPr wrap="square" rtlCol="0">
            <a:spAutoFit/>
          </a:bodyPr>
          <a:lstStyle/>
          <a:p>
            <a:r>
              <a:rPr lang="en-US" altLang="ko-KR" sz="900" dirty="0" err="1">
                <a:solidFill>
                  <a:srgbClr val="FF0000"/>
                </a:solidFill>
              </a:rPr>
              <a:t>MEe</a:t>
            </a:r>
            <a:r>
              <a:rPr lang="en-US" altLang="ko-KR" sz="900" dirty="0" err="1"/>
              <a:t>LGVIWA</a:t>
            </a:r>
            <a:r>
              <a:rPr lang="en-US" altLang="ko-KR" sz="900" dirty="0" err="1">
                <a:solidFill>
                  <a:srgbClr val="FF0000"/>
                </a:solidFill>
              </a:rPr>
              <a:t>MEe</a:t>
            </a:r>
            <a:r>
              <a:rPr lang="en-US" altLang="ko-KR" sz="900" dirty="0" err="1"/>
              <a:t>OPINeZGWeEGMZRUUePZAIXILGVSIZZMPGKKDWO</a:t>
            </a:r>
            <a:r>
              <a:rPr lang="en-US" altLang="ko-KR" sz="900" dirty="0"/>
              <a:t> </a:t>
            </a:r>
            <a:r>
              <a:rPr lang="en-US" altLang="ko-KR" sz="900" dirty="0" err="1"/>
              <a:t>MEPGROEIWGPCEIPAMDKKEeCIUeMGIFRWCEGLOPINeZHRZMPDN</a:t>
            </a:r>
            <a:r>
              <a:rPr lang="en-US" altLang="ko-KR" sz="900" dirty="0"/>
              <a:t> </a:t>
            </a:r>
            <a:r>
              <a:rPr lang="en-US" altLang="ko-KR" sz="900" dirty="0" err="1"/>
              <a:t>eWDWOGWITDWeSEDCEEIAFeeWMPIDWeAGTePIKGLMXFPIWCEHR</a:t>
            </a:r>
            <a:r>
              <a:rPr lang="en-US" altLang="ko-KR" sz="900" dirty="0"/>
              <a:t> </a:t>
            </a:r>
            <a:r>
              <a:rPr lang="en-US" altLang="ko-KR" sz="900" dirty="0" err="1"/>
              <a:t>ZM</a:t>
            </a:r>
            <a:r>
              <a:rPr lang="en-US" altLang="ko-KR" sz="900" dirty="0" err="1">
                <a:solidFill>
                  <a:srgbClr val="FF0000"/>
                </a:solidFill>
              </a:rPr>
              <a:t>MEe</a:t>
            </a:r>
            <a:r>
              <a:rPr lang="en-US" altLang="ko-KR" sz="900" dirty="0" err="1"/>
              <a:t>MEDWOMGQReWCEUXMEDPZMQRGMEEeAPISDWOFICJILeS</a:t>
            </a:r>
            <a:r>
              <a:rPr lang="en-US" altLang="ko-KR" sz="900" dirty="0"/>
              <a:t> </a:t>
            </a:r>
            <a:r>
              <a:rPr lang="en-US" altLang="ko-KR" sz="900" dirty="0" err="1"/>
              <a:t>NICeZEeMGGJIPRWIWAIHRUNIWAHRZMUDZZeA</a:t>
            </a:r>
            <a:r>
              <a:rPr lang="en-US" altLang="ko-KR" sz="900" dirty="0" err="1">
                <a:solidFill>
                  <a:srgbClr val="FF0000"/>
                </a:solidFill>
              </a:rPr>
              <a:t>MEe</a:t>
            </a:r>
            <a:r>
              <a:rPr lang="en-US" altLang="ko-KR" sz="900" dirty="0" err="1"/>
              <a:t>FRWCEMRPWD</a:t>
            </a:r>
            <a:r>
              <a:rPr lang="en-US" altLang="ko-KR" sz="900" dirty="0"/>
              <a:t> </a:t>
            </a:r>
            <a:r>
              <a:rPr lang="en-US" altLang="ko-KR" sz="900" dirty="0" err="1"/>
              <a:t>WOPGRWAIOIDWSDMEIGWeMSGMEPeeEeHRUNeARNFRMSDMEWG</a:t>
            </a:r>
            <a:r>
              <a:rPr lang="en-US" altLang="ko-KR" sz="900" dirty="0"/>
              <a:t> </a:t>
            </a:r>
            <a:r>
              <a:rPr lang="en-US" altLang="ko-KR" sz="900" dirty="0" err="1"/>
              <a:t>OPeIMePZRCCeZZIOIDWIWAIOIDWEeMPDeAILMeP</a:t>
            </a:r>
            <a:r>
              <a:rPr lang="en-US" altLang="ko-KR" sz="900" dirty="0" err="1">
                <a:solidFill>
                  <a:srgbClr val="FF0000"/>
                </a:solidFill>
              </a:rPr>
              <a:t>MEe</a:t>
            </a:r>
            <a:r>
              <a:rPr lang="en-US" altLang="ko-KR" sz="900" dirty="0" err="1"/>
              <a:t>MWUNMDWO</a:t>
            </a:r>
            <a:r>
              <a:rPr lang="en-US" altLang="ko-KR" sz="900" dirty="0"/>
              <a:t> </a:t>
            </a:r>
            <a:r>
              <a:rPr lang="en-US" altLang="ko-KR" sz="900" dirty="0" err="1"/>
              <a:t>UGPZeKFRMIMKIZMEIAMGODTeDMRNIWASIKJeAISIXSDMEEDZWGZ</a:t>
            </a:r>
            <a:r>
              <a:rPr lang="en-US" altLang="ko-KR" sz="900" dirty="0"/>
              <a:t> </a:t>
            </a:r>
            <a:r>
              <a:rPr lang="en-US" altLang="ko-KR" sz="900" dirty="0" err="1"/>
              <a:t>eDW</a:t>
            </a:r>
            <a:r>
              <a:rPr lang="en-US" altLang="ko-KR" sz="900" dirty="0" err="1">
                <a:solidFill>
                  <a:srgbClr val="FF0000"/>
                </a:solidFill>
              </a:rPr>
              <a:t>MEe</a:t>
            </a:r>
            <a:r>
              <a:rPr lang="en-US" altLang="ko-KR" sz="900" dirty="0" err="1"/>
              <a:t>IDPZIXDWODIUZRPeMEeXIPeZGRPDMDZeIZXMGAeZNDZe</a:t>
            </a:r>
            <a:r>
              <a:rPr lang="en-US" altLang="ko-KR" sz="900" dirty="0"/>
              <a:t> </a:t>
            </a:r>
            <a:r>
              <a:rPr lang="en-US" altLang="ko-KR" sz="900" dirty="0" err="1"/>
              <a:t>SEIMXGRCIWWGMOeM</a:t>
            </a:r>
            <a:endParaRPr lang="ko-KR" altLang="en-US" sz="900" dirty="0"/>
          </a:p>
        </p:txBody>
      </p:sp>
      <p:sp>
        <p:nvSpPr>
          <p:cNvPr id="24" name="TextBox 23">
            <a:extLst>
              <a:ext uri="{FF2B5EF4-FFF2-40B4-BE49-F238E27FC236}">
                <a16:creationId xmlns:a16="http://schemas.microsoft.com/office/drawing/2014/main" id="{4A8BAA7A-D22C-4D05-9ADD-D980EEEFF285}"/>
              </a:ext>
            </a:extLst>
          </p:cNvPr>
          <p:cNvSpPr txBox="1"/>
          <p:nvPr/>
        </p:nvSpPr>
        <p:spPr>
          <a:xfrm>
            <a:off x="1498022" y="3796722"/>
            <a:ext cx="3553906" cy="369332"/>
          </a:xfrm>
          <a:prstGeom prst="rect">
            <a:avLst/>
          </a:prstGeom>
          <a:noFill/>
        </p:spPr>
        <p:txBody>
          <a:bodyPr wrap="square" rtlCol="0">
            <a:spAutoFit/>
          </a:bodyPr>
          <a:lstStyle/>
          <a:p>
            <a:r>
              <a:rPr lang="ko-KR" altLang="en-US" dirty="0"/>
              <a:t>최빈도를 갖는 </a:t>
            </a:r>
            <a:r>
              <a:rPr lang="ko-KR" altLang="en-US"/>
              <a:t>문자를 </a:t>
            </a:r>
            <a:r>
              <a:rPr lang="en-US" altLang="ko-KR"/>
              <a:t>e</a:t>
            </a:r>
            <a:r>
              <a:rPr lang="ko-KR" altLang="en-US"/>
              <a:t>로 </a:t>
            </a:r>
            <a:r>
              <a:rPr lang="ko-KR" altLang="en-US" dirty="0"/>
              <a:t>변환</a:t>
            </a:r>
            <a:endParaRPr lang="ko-KR" altLang="en-US" dirty="0">
              <a:solidFill>
                <a:srgbClr val="FF0000"/>
              </a:solidFill>
            </a:endParaRPr>
          </a:p>
        </p:txBody>
      </p:sp>
      <p:sp>
        <p:nvSpPr>
          <p:cNvPr id="15" name="화살표: 오른쪽 14">
            <a:extLst>
              <a:ext uri="{FF2B5EF4-FFF2-40B4-BE49-F238E27FC236}">
                <a16:creationId xmlns:a16="http://schemas.microsoft.com/office/drawing/2014/main" id="{7DD39667-A9BF-4B6D-A4DF-CFB621BB8FDD}"/>
              </a:ext>
            </a:extLst>
          </p:cNvPr>
          <p:cNvSpPr/>
          <p:nvPr/>
        </p:nvSpPr>
        <p:spPr>
          <a:xfrm>
            <a:off x="5967167" y="2714920"/>
            <a:ext cx="418691" cy="207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6" name="Picture 2" descr="양피지 이미지 검색결과">
            <a:extLst>
              <a:ext uri="{FF2B5EF4-FFF2-40B4-BE49-F238E27FC236}">
                <a16:creationId xmlns:a16="http://schemas.microsoft.com/office/drawing/2014/main" id="{CF1EB7B7-E5DA-4210-8FC1-20CAA7668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3442" y="2025451"/>
            <a:ext cx="3789525" cy="161045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118B237A-BDE3-4A84-9C0F-BB01562A6F77}"/>
              </a:ext>
            </a:extLst>
          </p:cNvPr>
          <p:cNvSpPr txBox="1"/>
          <p:nvPr/>
        </p:nvSpPr>
        <p:spPr>
          <a:xfrm>
            <a:off x="7083443" y="2092017"/>
            <a:ext cx="4007178" cy="1338828"/>
          </a:xfrm>
          <a:prstGeom prst="rect">
            <a:avLst/>
          </a:prstGeom>
          <a:noFill/>
        </p:spPr>
        <p:txBody>
          <a:bodyPr wrap="square" rtlCol="0">
            <a:spAutoFit/>
          </a:bodyPr>
          <a:lstStyle/>
          <a:p>
            <a:r>
              <a:rPr lang="en-US" altLang="ko-KR" sz="900" dirty="0" err="1"/>
              <a:t>theLGVIWAtheOPINeZGWehGtZRUUePZAIXILGVSIZZtPGKKDWOthPG</a:t>
            </a:r>
            <a:r>
              <a:rPr lang="en-US" altLang="ko-KR" sz="900" dirty="0"/>
              <a:t> </a:t>
            </a:r>
            <a:r>
              <a:rPr lang="en-US" altLang="ko-KR" sz="900" dirty="0" err="1"/>
              <a:t>ROhIWGPChIPAtDKKheCIUetGIFRWChGLOPINeZHRZtPDNeWDWOG</a:t>
            </a:r>
            <a:r>
              <a:rPr lang="en-US" altLang="ko-KR" sz="900" dirty="0"/>
              <a:t> </a:t>
            </a:r>
            <a:r>
              <a:rPr lang="en-US" altLang="ko-KR" sz="900" dirty="0" err="1"/>
              <a:t>WITDWeShDChhIAFeeWtPIDWeAGTePIKGLtXFPIWChHRZtthethDWOt</a:t>
            </a:r>
            <a:r>
              <a:rPr lang="en-US" altLang="ko-KR" sz="900" dirty="0"/>
              <a:t> </a:t>
            </a:r>
            <a:r>
              <a:rPr lang="en-US" altLang="ko-KR" sz="900" dirty="0" err="1"/>
              <a:t>GQReWChUXthDPZtQRGthheAPISDWOFICJILeSNICeZhetGGJIPRWI</a:t>
            </a:r>
            <a:r>
              <a:rPr lang="en-US" altLang="ko-KR" sz="900" dirty="0"/>
              <a:t> </a:t>
            </a:r>
            <a:r>
              <a:rPr lang="en-US" altLang="ko-KR" sz="900" dirty="0" err="1"/>
              <a:t>WAIHRUNIWAHRZtUDZZeAtheFRWChtRPWDWOPGRWAIOIDWSDthIG</a:t>
            </a:r>
            <a:r>
              <a:rPr lang="en-US" altLang="ko-KR" sz="900" dirty="0"/>
              <a:t> </a:t>
            </a:r>
            <a:r>
              <a:rPr lang="en-US" altLang="ko-KR" sz="900" dirty="0" err="1"/>
              <a:t>WetSG</a:t>
            </a:r>
            <a:r>
              <a:rPr lang="en-US" altLang="ko-KR" sz="900" dirty="0" err="1">
                <a:solidFill>
                  <a:srgbClr val="FF0000"/>
                </a:solidFill>
              </a:rPr>
              <a:t>thPee</a:t>
            </a:r>
            <a:r>
              <a:rPr lang="en-US" altLang="ko-KR" sz="900" dirty="0" err="1"/>
              <a:t>heHRUNeARNFRtSDthWGOPeItePZRCCeZZIOIDWIWAIOI</a:t>
            </a:r>
            <a:r>
              <a:rPr lang="en-US" altLang="ko-KR" sz="900" dirty="0"/>
              <a:t> </a:t>
            </a:r>
            <a:r>
              <a:rPr lang="en-US" altLang="ko-KR" sz="900" dirty="0" err="1"/>
              <a:t>DWhetPDeAILtePthetWUNtDWOUGPZeKFRtItKIZthIAtGODTeDtRNIWA</a:t>
            </a:r>
            <a:r>
              <a:rPr lang="en-US" altLang="ko-KR" sz="900" dirty="0"/>
              <a:t> </a:t>
            </a:r>
            <a:r>
              <a:rPr lang="en-US" altLang="ko-KR" sz="900" dirty="0" err="1"/>
              <a:t>SIKJeAISIXSDthhDZWGZeDWtheIDPZIXDWODIUZRPetheXIPeZGRPDt</a:t>
            </a:r>
            <a:r>
              <a:rPr lang="en-US" altLang="ko-KR" sz="900" dirty="0"/>
              <a:t> </a:t>
            </a:r>
            <a:r>
              <a:rPr lang="en-US" altLang="ko-KR" sz="900" dirty="0" err="1"/>
              <a:t>DZeIZXtGAeZNDZeShItXGRCIWWGtOet</a:t>
            </a:r>
            <a:r>
              <a:rPr lang="en-US" altLang="ko-KR" sz="900" dirty="0"/>
              <a:t> </a:t>
            </a:r>
            <a:endParaRPr lang="ko-KR" altLang="en-US" sz="900" dirty="0"/>
          </a:p>
        </p:txBody>
      </p:sp>
      <p:sp>
        <p:nvSpPr>
          <p:cNvPr id="18" name="TextBox 17">
            <a:extLst>
              <a:ext uri="{FF2B5EF4-FFF2-40B4-BE49-F238E27FC236}">
                <a16:creationId xmlns:a16="http://schemas.microsoft.com/office/drawing/2014/main" id="{650ABE02-B583-442C-9FE2-55D96265BE39}"/>
              </a:ext>
            </a:extLst>
          </p:cNvPr>
          <p:cNvSpPr txBox="1"/>
          <p:nvPr/>
        </p:nvSpPr>
        <p:spPr>
          <a:xfrm>
            <a:off x="7319061" y="3796722"/>
            <a:ext cx="3553906" cy="369332"/>
          </a:xfrm>
          <a:prstGeom prst="rect">
            <a:avLst/>
          </a:prstGeom>
          <a:noFill/>
        </p:spPr>
        <p:txBody>
          <a:bodyPr wrap="square" rtlCol="0">
            <a:spAutoFit/>
          </a:bodyPr>
          <a:lstStyle/>
          <a:p>
            <a:r>
              <a:rPr lang="en-US" altLang="ko-KR" dirty="0"/>
              <a:t>“The” </a:t>
            </a:r>
            <a:r>
              <a:rPr lang="ko-KR" altLang="en-US" dirty="0"/>
              <a:t>점검</a:t>
            </a:r>
            <a:r>
              <a:rPr lang="en-US" altLang="ko-KR" dirty="0"/>
              <a:t>: M-&gt;t, E-&gt;h </a:t>
            </a:r>
            <a:endParaRPr lang="ko-KR" altLang="en-US" dirty="0"/>
          </a:p>
        </p:txBody>
      </p:sp>
      <p:sp>
        <p:nvSpPr>
          <p:cNvPr id="20" name="화살표: 오른쪽 19">
            <a:extLst>
              <a:ext uri="{FF2B5EF4-FFF2-40B4-BE49-F238E27FC236}">
                <a16:creationId xmlns:a16="http://schemas.microsoft.com/office/drawing/2014/main" id="{91CD18CC-72BA-42C0-9475-47F3DE8C59CC}"/>
              </a:ext>
            </a:extLst>
          </p:cNvPr>
          <p:cNvSpPr/>
          <p:nvPr/>
        </p:nvSpPr>
        <p:spPr>
          <a:xfrm rot="5400000">
            <a:off x="8850891" y="4271705"/>
            <a:ext cx="418691" cy="207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6" name="Picture 2" descr="양피지 이미지 검색결과">
            <a:extLst>
              <a:ext uri="{FF2B5EF4-FFF2-40B4-BE49-F238E27FC236}">
                <a16:creationId xmlns:a16="http://schemas.microsoft.com/office/drawing/2014/main" id="{1EE3CBA4-C06C-402C-AABA-B62CD6D23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7372" y="4717397"/>
            <a:ext cx="3789525" cy="1610459"/>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93532C6F-BC3B-4C14-A945-41A654D26DC2}"/>
              </a:ext>
            </a:extLst>
          </p:cNvPr>
          <p:cNvSpPr txBox="1"/>
          <p:nvPr/>
        </p:nvSpPr>
        <p:spPr>
          <a:xfrm>
            <a:off x="7087373" y="4783963"/>
            <a:ext cx="4007178" cy="1338828"/>
          </a:xfrm>
          <a:prstGeom prst="rect">
            <a:avLst/>
          </a:prstGeom>
          <a:noFill/>
        </p:spPr>
        <p:txBody>
          <a:bodyPr wrap="square" rtlCol="0">
            <a:spAutoFit/>
          </a:bodyPr>
          <a:lstStyle/>
          <a:p>
            <a:r>
              <a:rPr lang="en-US" altLang="ko-KR" sz="900" dirty="0" err="1"/>
              <a:t>theLGVIWAtheOrINeZGWehGtZRUUerZAIXILGVSIZZtrGKKDWOthrG</a:t>
            </a:r>
            <a:r>
              <a:rPr lang="en-US" altLang="ko-KR" sz="900" dirty="0"/>
              <a:t> </a:t>
            </a:r>
            <a:r>
              <a:rPr lang="en-US" altLang="ko-KR" sz="900" dirty="0" err="1"/>
              <a:t>ROhIWGrChIrAtDKKheCIUetGIFRWChGLOrINeZHRZtrDNeWDWOG</a:t>
            </a:r>
            <a:r>
              <a:rPr lang="en-US" altLang="ko-KR" sz="900" dirty="0"/>
              <a:t> </a:t>
            </a:r>
            <a:r>
              <a:rPr lang="en-US" altLang="ko-KR" sz="900" dirty="0" err="1"/>
              <a:t>WITDWeShDChhIAFeeWtrIDWeAGTerIKGLtXFrIWChHRZtthethDWOt</a:t>
            </a:r>
            <a:r>
              <a:rPr lang="en-US" altLang="ko-KR" sz="900" dirty="0"/>
              <a:t> </a:t>
            </a:r>
            <a:r>
              <a:rPr lang="en-US" altLang="ko-KR" sz="900" dirty="0" err="1"/>
              <a:t>GQReWChUXthDrZtQRGthheArISDWOFICJILeSNICeZhetGGJIrRWI</a:t>
            </a:r>
            <a:r>
              <a:rPr lang="en-US" altLang="ko-KR" sz="900" dirty="0"/>
              <a:t> </a:t>
            </a:r>
            <a:r>
              <a:rPr lang="en-US" altLang="ko-KR" sz="900" dirty="0" err="1"/>
              <a:t>WAIHRUNIWAHRZtUDZZeAtheFRWChtRrWDWOrGRWAIOIDWSDthIG</a:t>
            </a:r>
            <a:r>
              <a:rPr lang="en-US" altLang="ko-KR" sz="900" dirty="0"/>
              <a:t> </a:t>
            </a:r>
            <a:r>
              <a:rPr lang="en-US" altLang="ko-KR" sz="900" dirty="0" err="1"/>
              <a:t>WetSGthreeheHRUNeARNFRtSDthWGOreIterZRCCeZZIOIDWIWAIOI</a:t>
            </a:r>
            <a:r>
              <a:rPr lang="en-US" altLang="ko-KR" sz="900" dirty="0"/>
              <a:t> </a:t>
            </a:r>
            <a:r>
              <a:rPr lang="en-US" altLang="ko-KR" sz="900" dirty="0" err="1"/>
              <a:t>DWhetrDeAILterthetWUNtDWOUGrZeKFRtItKIZthIAtGODTeDtRNIWA</a:t>
            </a:r>
            <a:r>
              <a:rPr lang="en-US" altLang="ko-KR" sz="900" dirty="0"/>
              <a:t> </a:t>
            </a:r>
            <a:r>
              <a:rPr lang="en-US" altLang="ko-KR" sz="900" dirty="0" err="1"/>
              <a:t>SIKJeAISIXSDthhDZWGZeDWtheIDrZIXDWODIUZRretheXIreZGRrDt</a:t>
            </a:r>
            <a:r>
              <a:rPr lang="en-US" altLang="ko-KR" sz="900" dirty="0"/>
              <a:t> </a:t>
            </a:r>
            <a:r>
              <a:rPr lang="en-US" altLang="ko-KR" sz="900" dirty="0" err="1"/>
              <a:t>DZeIZXtGAeZNDZeShItXGRCIWWGtOet</a:t>
            </a:r>
            <a:r>
              <a:rPr lang="en-US" altLang="ko-KR" sz="900" dirty="0"/>
              <a:t> </a:t>
            </a:r>
            <a:endParaRPr lang="ko-KR" altLang="en-US" sz="900" dirty="0"/>
          </a:p>
        </p:txBody>
      </p:sp>
      <p:sp>
        <p:nvSpPr>
          <p:cNvPr id="28" name="TextBox 27">
            <a:extLst>
              <a:ext uri="{FF2B5EF4-FFF2-40B4-BE49-F238E27FC236}">
                <a16:creationId xmlns:a16="http://schemas.microsoft.com/office/drawing/2014/main" id="{7C8BD474-216F-4863-B008-EF9499B2944A}"/>
              </a:ext>
            </a:extLst>
          </p:cNvPr>
          <p:cNvSpPr txBox="1"/>
          <p:nvPr/>
        </p:nvSpPr>
        <p:spPr>
          <a:xfrm>
            <a:off x="7319061" y="6460508"/>
            <a:ext cx="3553906" cy="369332"/>
          </a:xfrm>
          <a:prstGeom prst="rect">
            <a:avLst/>
          </a:prstGeom>
          <a:noFill/>
        </p:spPr>
        <p:txBody>
          <a:bodyPr wrap="square" rtlCol="0">
            <a:spAutoFit/>
          </a:bodyPr>
          <a:lstStyle/>
          <a:p>
            <a:r>
              <a:rPr lang="ko-KR" altLang="en-US" dirty="0"/>
              <a:t>익숙한 단어 추측 </a:t>
            </a:r>
            <a:r>
              <a:rPr lang="en-US" altLang="ko-KR" dirty="0"/>
              <a:t>: P -&gt; r</a:t>
            </a:r>
            <a:endParaRPr lang="ko-KR" altLang="en-US" dirty="0"/>
          </a:p>
        </p:txBody>
      </p:sp>
      <p:sp>
        <p:nvSpPr>
          <p:cNvPr id="30" name="화살표: 오른쪽 29">
            <a:extLst>
              <a:ext uri="{FF2B5EF4-FFF2-40B4-BE49-F238E27FC236}">
                <a16:creationId xmlns:a16="http://schemas.microsoft.com/office/drawing/2014/main" id="{670D9653-134A-4DB4-817A-9A3B5F65817A}"/>
              </a:ext>
            </a:extLst>
          </p:cNvPr>
          <p:cNvSpPr/>
          <p:nvPr/>
        </p:nvSpPr>
        <p:spPr>
          <a:xfrm rot="10800000">
            <a:off x="5961652" y="5092046"/>
            <a:ext cx="418691" cy="207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1" name="Picture 2" descr="양피지 이미지 검색결과">
            <a:extLst>
              <a:ext uri="{FF2B5EF4-FFF2-40B4-BE49-F238E27FC236}">
                <a16:creationId xmlns:a16="http://schemas.microsoft.com/office/drawing/2014/main" id="{39C33161-371B-45A2-B122-7E009C183C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102" y="4650831"/>
            <a:ext cx="3789525" cy="1610459"/>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F9B0E9D1-525D-4A17-BA85-34429CFDFE88}"/>
              </a:ext>
            </a:extLst>
          </p:cNvPr>
          <p:cNvSpPr txBox="1"/>
          <p:nvPr/>
        </p:nvSpPr>
        <p:spPr>
          <a:xfrm>
            <a:off x="1315103" y="4717397"/>
            <a:ext cx="4007178" cy="1200329"/>
          </a:xfrm>
          <a:prstGeom prst="rect">
            <a:avLst/>
          </a:prstGeom>
          <a:noFill/>
        </p:spPr>
        <p:txBody>
          <a:bodyPr wrap="square" rtlCol="0">
            <a:spAutoFit/>
          </a:bodyPr>
          <a:lstStyle/>
          <a:p>
            <a:r>
              <a:rPr lang="en-US" altLang="ko-KR" sz="900" dirty="0" err="1"/>
              <a:t>thefoxandthegrapesonehotsummersdayafoxwasstrollingthroughanorc</a:t>
            </a:r>
            <a:r>
              <a:rPr lang="en-US" altLang="ko-KR" sz="900" dirty="0"/>
              <a:t> </a:t>
            </a:r>
            <a:r>
              <a:rPr lang="en-US" altLang="ko-KR" sz="900" dirty="0" err="1"/>
              <a:t>hardtilhecametoabunchofgrapesjustripeningonavinewhichhadbeentra</a:t>
            </a:r>
            <a:r>
              <a:rPr lang="en-US" altLang="ko-KR" sz="900" dirty="0"/>
              <a:t> inedoveraloftybranchjustthetoquenchmythirstquothhedrawingbackafe </a:t>
            </a:r>
            <a:r>
              <a:rPr lang="en-US" altLang="ko-KR" sz="900" dirty="0" err="1"/>
              <a:t>wpaceshetookarunandajumpandjustmissedthebunchturningroundaga</a:t>
            </a:r>
            <a:r>
              <a:rPr lang="en-US" altLang="ko-KR" sz="900" dirty="0"/>
              <a:t> </a:t>
            </a:r>
            <a:r>
              <a:rPr lang="en-US" altLang="ko-KR" sz="900" dirty="0" err="1"/>
              <a:t>inwithonetwothreehejumpedupbutwithnogreatersuccessagainandagai</a:t>
            </a:r>
            <a:r>
              <a:rPr lang="en-US" altLang="ko-KR" sz="900" dirty="0"/>
              <a:t> nhetriedafterthetemptingmorselbutatlasthadtogiveitupandwalkedaway withhisnoseintheairsayingiamsuretheyaresouritiseasytodespisewhaty </a:t>
            </a:r>
            <a:r>
              <a:rPr lang="en-US" altLang="ko-KR" sz="900" dirty="0" err="1"/>
              <a:t>oucannotget</a:t>
            </a:r>
            <a:endParaRPr lang="ko-KR" altLang="en-US" sz="900" dirty="0"/>
          </a:p>
        </p:txBody>
      </p:sp>
      <p:sp>
        <p:nvSpPr>
          <p:cNvPr id="33" name="TextBox 32">
            <a:extLst>
              <a:ext uri="{FF2B5EF4-FFF2-40B4-BE49-F238E27FC236}">
                <a16:creationId xmlns:a16="http://schemas.microsoft.com/office/drawing/2014/main" id="{A33873BB-686C-47AC-8F07-C4F1D544D574}"/>
              </a:ext>
            </a:extLst>
          </p:cNvPr>
          <p:cNvSpPr txBox="1"/>
          <p:nvPr/>
        </p:nvSpPr>
        <p:spPr>
          <a:xfrm>
            <a:off x="580444" y="6376735"/>
            <a:ext cx="5515557" cy="369332"/>
          </a:xfrm>
          <a:prstGeom prst="rect">
            <a:avLst/>
          </a:prstGeom>
          <a:noFill/>
        </p:spPr>
        <p:txBody>
          <a:bodyPr wrap="square" rtlCol="0">
            <a:spAutoFit/>
          </a:bodyPr>
          <a:lstStyle/>
          <a:p>
            <a:r>
              <a:rPr lang="ko-KR" altLang="en-US" dirty="0"/>
              <a:t> 해독 </a:t>
            </a:r>
            <a:r>
              <a:rPr lang="en-US" altLang="ko-KR" dirty="0"/>
              <a:t>- 『</a:t>
            </a:r>
            <a:r>
              <a:rPr lang="ko-KR" altLang="en-US" dirty="0"/>
              <a:t>이솝우화</a:t>
            </a:r>
            <a:r>
              <a:rPr lang="en-US" altLang="ko-KR" dirty="0"/>
              <a:t>』</a:t>
            </a:r>
            <a:r>
              <a:rPr lang="ko-KR" altLang="en-US" dirty="0"/>
              <a:t>에 나오는 「여우와 포도」 이야기</a:t>
            </a:r>
          </a:p>
        </p:txBody>
      </p:sp>
      <p:grpSp>
        <p:nvGrpSpPr>
          <p:cNvPr id="19" name="그룹 18">
            <a:extLst>
              <a:ext uri="{FF2B5EF4-FFF2-40B4-BE49-F238E27FC236}">
                <a16:creationId xmlns:a16="http://schemas.microsoft.com/office/drawing/2014/main" id="{D9679B20-0403-42DC-81D1-FC6E79BB3DE6}"/>
              </a:ext>
            </a:extLst>
          </p:cNvPr>
          <p:cNvGrpSpPr/>
          <p:nvPr/>
        </p:nvGrpSpPr>
        <p:grpSpPr>
          <a:xfrm>
            <a:off x="11593737" y="6457890"/>
            <a:ext cx="678993" cy="400110"/>
            <a:chOff x="10627762" y="-30288"/>
            <a:chExt cx="597159" cy="400110"/>
          </a:xfrm>
        </p:grpSpPr>
        <p:sp>
          <p:nvSpPr>
            <p:cNvPr id="21" name="사각형: 둥근 모서리 20">
              <a:extLst>
                <a:ext uri="{FF2B5EF4-FFF2-40B4-BE49-F238E27FC236}">
                  <a16:creationId xmlns:a16="http://schemas.microsoft.com/office/drawing/2014/main" id="{01DEBA27-CE9A-47B7-8BF1-126528C7FCC9}"/>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F304A772-6205-4549-AE4A-67B4EE265BC8}"/>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29" name="화살표: 오른쪽 28">
              <a:hlinkClick r:id="" action="ppaction://noaction"/>
              <a:extLst>
                <a:ext uri="{FF2B5EF4-FFF2-40B4-BE49-F238E27FC236}">
                  <a16:creationId xmlns:a16="http://schemas.microsoft.com/office/drawing/2014/main" id="{E76CED90-3A2D-4338-A91D-C1C1589B7B53}"/>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EA6AC800-AEC5-447E-BD12-2E8D1357D464}"/>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519613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화살표: 오른쪽 15">
            <a:hlinkClick r:id="" action="ppaction://noaction"/>
            <a:extLst>
              <a:ext uri="{FF2B5EF4-FFF2-40B4-BE49-F238E27FC236}">
                <a16:creationId xmlns:a16="http://schemas.microsoft.com/office/drawing/2014/main" id="{D3BBF55D-9530-477E-B322-C490450DF560}"/>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3310670"/>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치환 암호 어려워 보인다</a:t>
            </a:r>
            <a:r>
              <a:rPr lang="en-US" altLang="ko-KR" sz="1000" kern="0" dirty="0">
                <a:solidFill>
                  <a:srgbClr val="000000"/>
                </a:solidFill>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변환기 부터 제작 해 보자</a:t>
            </a:r>
            <a:r>
              <a:rPr lang="en-US" altLang="ko-KR" sz="1000" kern="0" dirty="0">
                <a:solidFill>
                  <a:srgbClr val="000000"/>
                </a:solidFill>
                <a:latin typeface="맑은 고딕" panose="020B0503020000020004" pitchFamily="50" charset="-127"/>
                <a:ea typeface="맑은 고딕" panose="020B0503020000020004" pitchFamily="50" charset="-127"/>
              </a:rPr>
              <a:t>.</a:t>
            </a:r>
          </a:p>
          <a:p>
            <a:pPr>
              <a:lnSpc>
                <a:spcPct val="140000"/>
              </a:lnSpc>
            </a:pPr>
            <a:endParaRPr lang="en-US" altLang="ko-KR" sz="1000" kern="0" dirty="0">
              <a:solidFill>
                <a:srgbClr val="000000"/>
              </a:solidFill>
              <a:latin typeface="맑은 고딕" panose="020B0503020000020004" pitchFamily="50" charset="-127"/>
              <a:ea typeface="맑은 고딕" panose="020B0503020000020004" pitchFamily="50" charset="-127"/>
            </a:endParaRPr>
          </a:p>
          <a:p>
            <a:pPr>
              <a:lnSpc>
                <a:spcPct val="140000"/>
              </a:lnSpc>
            </a:pPr>
            <a:r>
              <a:rPr lang="en-US" altLang="ko-KR" sz="1000" kern="0" dirty="0">
                <a:solidFill>
                  <a:srgbClr val="000000"/>
                </a:solidFill>
                <a:latin typeface="맑은 고딕" panose="020B0503020000020004" pitchFamily="50" charset="-127"/>
                <a:ea typeface="맑은 고딕" panose="020B0503020000020004" pitchFamily="50" charset="-127"/>
              </a:rPr>
              <a:t>   1. </a:t>
            </a:r>
            <a:r>
              <a:rPr lang="ko-KR" altLang="en-US" sz="1000" kern="0" dirty="0">
                <a:solidFill>
                  <a:srgbClr val="000000"/>
                </a:solidFill>
                <a:latin typeface="맑은 고딕" panose="020B0503020000020004" pitchFamily="50" charset="-127"/>
                <a:ea typeface="맑은 고딕" panose="020B0503020000020004" pitchFamily="50" charset="-127"/>
              </a:rPr>
              <a:t>프로그래밍 조건 </a:t>
            </a:r>
            <a:r>
              <a:rPr lang="en-US" altLang="ko-KR" sz="1000" kern="0" dirty="0">
                <a:solidFill>
                  <a:srgbClr val="000000"/>
                </a:solidFill>
                <a:latin typeface="맑은 고딕" panose="020B0503020000020004" pitchFamily="50" charset="-127"/>
                <a:ea typeface="맑은 고딕" panose="020B0503020000020004" pitchFamily="50" charset="-127"/>
              </a:rPr>
              <a:t>(</a:t>
            </a:r>
            <a:r>
              <a:rPr lang="ko-KR" altLang="en-US" sz="1000" kern="0" dirty="0">
                <a:solidFill>
                  <a:srgbClr val="000000"/>
                </a:solidFill>
                <a:latin typeface="맑은 고딕" panose="020B0503020000020004" pitchFamily="50" charset="-127"/>
                <a:ea typeface="맑은 고딕" panose="020B0503020000020004" pitchFamily="50" charset="-127"/>
              </a:rPr>
              <a:t>다음 페이지</a:t>
            </a:r>
            <a:r>
              <a:rPr lang="en-US" altLang="ko-KR" sz="1000" kern="0" dirty="0">
                <a:solidFill>
                  <a:srgbClr val="000000"/>
                </a:solidFill>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에 맞추어</a:t>
            </a:r>
            <a:r>
              <a:rPr lang="en-US" altLang="ko-KR" sz="1000" kern="0" dirty="0">
                <a:solidFill>
                  <a:srgbClr val="000000"/>
                </a:solidFill>
                <a:latin typeface="맑은 고딕" panose="020B0503020000020004" pitchFamily="50" charset="-127"/>
                <a:ea typeface="맑은 고딕" panose="020B0503020000020004" pitchFamily="50" charset="-127"/>
              </a:rPr>
              <a:t>,</a:t>
            </a:r>
          </a:p>
          <a:p>
            <a:pPr>
              <a:lnSpc>
                <a:spcPct val="140000"/>
              </a:lnSpc>
            </a:pPr>
            <a:r>
              <a:rPr lang="en-US" altLang="ko-KR" sz="1000" kern="0" dirty="0">
                <a:solidFill>
                  <a:srgbClr val="000000"/>
                </a:solidFill>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 암호문을 입력에 따라 변환할 수 있는 프로그램을 제작한다</a:t>
            </a:r>
            <a:r>
              <a:rPr lang="en-US" altLang="ko-KR" sz="1000" kern="0" dirty="0">
                <a:solidFill>
                  <a:srgbClr val="000000"/>
                </a:solidFill>
                <a:latin typeface="맑은 고딕" panose="020B0503020000020004" pitchFamily="50" charset="-127"/>
                <a:ea typeface="맑은 고딕" panose="020B0503020000020004" pitchFamily="50" charset="-127"/>
              </a:rPr>
              <a:t>.</a:t>
            </a:r>
          </a:p>
          <a:p>
            <a:pPr>
              <a:lnSpc>
                <a:spcPct val="140000"/>
              </a:lnSpc>
            </a:pPr>
            <a:endParaRPr lang="en-US" altLang="ko-KR" sz="1000" kern="0" dirty="0">
              <a:solidFill>
                <a:srgbClr val="000000"/>
              </a:solidFill>
              <a:latin typeface="맑은 고딕" panose="020B0503020000020004" pitchFamily="50" charset="-127"/>
              <a:ea typeface="맑은 고딕" panose="020B0503020000020004" pitchFamily="50" charset="-127"/>
            </a:endParaRPr>
          </a:p>
          <a:p>
            <a:pPr>
              <a:lnSpc>
                <a:spcPct val="140000"/>
              </a:lnSpc>
            </a:pPr>
            <a:endParaRPr lang="en-US" altLang="ko-KR" sz="1000" kern="0" dirty="0">
              <a:solidFill>
                <a:srgbClr val="000000"/>
              </a:solidFill>
              <a:latin typeface="맑은 고딕" panose="020B0503020000020004" pitchFamily="50" charset="-127"/>
              <a:ea typeface="맑은 고딕" panose="020B0503020000020004" pitchFamily="50" charset="-127"/>
            </a:endParaRPr>
          </a:p>
          <a:p>
            <a:pPr>
              <a:lnSpc>
                <a:spcPct val="140000"/>
              </a:lnSpc>
            </a:pPr>
            <a:r>
              <a:rPr lang="en-US" altLang="ko-KR" sz="1000" kern="0" dirty="0">
                <a:solidFill>
                  <a:srgbClr val="000000"/>
                </a:solidFill>
                <a:latin typeface="맑은 고딕" panose="020B0503020000020004" pitchFamily="50" charset="-127"/>
                <a:ea typeface="맑은 고딕" panose="020B0503020000020004" pitchFamily="50" charset="-127"/>
              </a:rPr>
              <a:t>   2. </a:t>
            </a:r>
            <a:r>
              <a:rPr lang="ko-KR" altLang="en-US" sz="1000" kern="0" dirty="0">
                <a:solidFill>
                  <a:srgbClr val="000000"/>
                </a:solidFill>
                <a:latin typeface="맑은 고딕" panose="020B0503020000020004" pitchFamily="50" charset="-127"/>
                <a:ea typeface="맑은 고딕" panose="020B0503020000020004" pitchFamily="50" charset="-127"/>
              </a:rPr>
              <a:t>제작된 변환기로 치환 암호를 변환한다</a:t>
            </a:r>
            <a:r>
              <a:rPr lang="en-US" altLang="ko-KR" sz="1000" kern="0" dirty="0">
                <a:solidFill>
                  <a:srgbClr val="000000"/>
                </a:solidFill>
                <a:latin typeface="맑은 고딕" panose="020B0503020000020004" pitchFamily="50" charset="-127"/>
                <a:ea typeface="맑은 고딕" panose="020B0503020000020004" pitchFamily="50" charset="-127"/>
              </a:rPr>
              <a:t>.</a:t>
            </a:r>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3310670"/>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200" b="1" kern="0" spc="200" dirty="0">
              <a:solidFill>
                <a:schemeClr val="accent4">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 정보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치환 암호</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치환 암호의 변환기를 제작할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그룹 16">
            <a:extLst>
              <a:ext uri="{FF2B5EF4-FFF2-40B4-BE49-F238E27FC236}">
                <a16:creationId xmlns:a16="http://schemas.microsoft.com/office/drawing/2014/main" id="{78A33186-1046-4DB1-B4E7-23B9982C5BBB}"/>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34EF4D1D-579A-437B-9E33-222E207B900B}"/>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B0D5FB7-BC83-435D-9B2D-20F597735F6A}"/>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DEF7D463-FA9D-4214-AD36-F03E7C02AAC8}"/>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3" name="제목 1">
            <a:extLst>
              <a:ext uri="{FF2B5EF4-FFF2-40B4-BE49-F238E27FC236}">
                <a16:creationId xmlns:a16="http://schemas.microsoft.com/office/drawing/2014/main" id="{589EA8FA-46FB-4686-899F-B1DACCCC164D}"/>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/Theory/T4/Substitution</a:t>
            </a:r>
            <a:br>
              <a:rPr lang="en-US" altLang="ko-KR" dirty="0"/>
            </a:br>
            <a:r>
              <a:rPr lang="en-US" altLang="ko-KR" dirty="0"/>
              <a:t> </a:t>
            </a:r>
            <a:r>
              <a:rPr lang="ko-KR" altLang="en-US" kern="0" dirty="0">
                <a:solidFill>
                  <a:srgbClr val="000000"/>
                </a:solidFill>
                <a:latin typeface="함초롬바탕" panose="02030604000101010101" pitchFamily="18" charset="-127"/>
              </a:rPr>
              <a:t>치환 암호 변환기</a:t>
            </a:r>
            <a:endParaRPr lang="ko-KR" altLang="en-US" dirty="0"/>
          </a:p>
        </p:txBody>
      </p:sp>
    </p:spTree>
    <p:extLst>
      <p:ext uri="{BB962C8B-B14F-4D97-AF65-F5344CB8AC3E}">
        <p14:creationId xmlns:p14="http://schemas.microsoft.com/office/powerpoint/2010/main" val="2925702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프로그래밍 조건</a:t>
            </a:r>
          </a:p>
        </p:txBody>
      </p:sp>
      <p:grpSp>
        <p:nvGrpSpPr>
          <p:cNvPr id="7" name="그룹 6">
            <a:extLst>
              <a:ext uri="{FF2B5EF4-FFF2-40B4-BE49-F238E27FC236}">
                <a16:creationId xmlns:a16="http://schemas.microsoft.com/office/drawing/2014/main" id="{AF329C67-4BCE-4642-925B-521666FCC1F1}"/>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8E5DFF2D-7B05-41E4-945C-CE046E8FD010}"/>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90082760-2BD6-45FF-AD3B-FCEC3728459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B8C90DA2-AB03-43B0-BBFF-A1174C8A9559}"/>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F07D6D5B-1A6F-4A8C-B4DF-0CD1F7F431E7}"/>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내용 개체 틀 4">
            <a:extLst>
              <a:ext uri="{FF2B5EF4-FFF2-40B4-BE49-F238E27FC236}">
                <a16:creationId xmlns:a16="http://schemas.microsoft.com/office/drawing/2014/main" id="{7F8912E5-0F8A-4A43-874F-8A136ED78C04}"/>
              </a:ext>
            </a:extLst>
          </p:cNvPr>
          <p:cNvSpPr>
            <a:spLocks noGrp="1"/>
          </p:cNvSpPr>
          <p:nvPr>
            <p:ph idx="1"/>
          </p:nvPr>
        </p:nvSpPr>
        <p:spPr>
          <a:xfrm>
            <a:off x="838199" y="1736725"/>
            <a:ext cx="10515600" cy="4763358"/>
          </a:xfrm>
        </p:spPr>
        <p:txBody>
          <a:bodyPr>
            <a:normAutofit/>
          </a:bodyPr>
          <a:lstStyle/>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1.    </a:t>
            </a:r>
            <a:r>
              <a:rPr lang="ko-KR" altLang="en-US" sz="1100" kern="0" dirty="0">
                <a:solidFill>
                  <a:srgbClr val="000000"/>
                </a:solidFill>
                <a:latin typeface="맑은 고딕" panose="020B0503020000020004" pitchFamily="50" charset="-127"/>
                <a:ea typeface="맑은 고딕" panose="020B0503020000020004" pitchFamily="50" charset="-127"/>
              </a:rPr>
              <a:t>암호문을 출력한다</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이후</a:t>
            </a:r>
            <a:r>
              <a:rPr lang="en-US" altLang="ko-KR" sz="1100" kern="0" dirty="0">
                <a:solidFill>
                  <a:srgbClr val="000000"/>
                </a:solidFill>
                <a:latin typeface="맑은 고딕" panose="020B0503020000020004" pitchFamily="50" charset="-127"/>
                <a:ea typeface="맑은 고딕" panose="020B0503020000020004" pitchFamily="50" charset="-127"/>
              </a:rPr>
              <a:t>,</a:t>
            </a: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      “</a:t>
            </a:r>
            <a:r>
              <a:rPr lang="en-US" altLang="ko-KR" sz="1100" kern="0" dirty="0">
                <a:solidFill>
                  <a:srgbClr val="7030A0"/>
                </a:solidFill>
                <a:latin typeface="맑은 고딕" panose="020B0503020000020004" pitchFamily="50" charset="-127"/>
                <a:ea typeface="맑은 고딕" panose="020B0503020000020004" pitchFamily="50" charset="-127"/>
              </a:rPr>
              <a:t>A :     27    </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의 포맷으로</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각</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알파벳의 빈도수를 출력한다</a:t>
            </a:r>
            <a:r>
              <a:rPr lang="en-US" altLang="ko-KR" sz="1100" kern="0" dirty="0">
                <a:solidFill>
                  <a:srgbClr val="000000"/>
                </a:solidFill>
                <a:latin typeface="맑은 고딕" panose="020B0503020000020004" pitchFamily="50" charset="-127"/>
                <a:ea typeface="맑은 고딕" panose="020B0503020000020004" pitchFamily="50" charset="-127"/>
              </a:rPr>
              <a:t>.</a:t>
            </a:r>
            <a:r>
              <a:rPr lang="ko-KR" altLang="en-US" sz="1100" kern="0" dirty="0">
                <a:solidFill>
                  <a:srgbClr val="000000"/>
                </a:solidFill>
                <a:latin typeface="맑은 고딕" panose="020B0503020000020004" pitchFamily="50" charset="-127"/>
                <a:ea typeface="맑은 고딕" panose="020B0503020000020004" pitchFamily="50" charset="-127"/>
              </a:rPr>
              <a:t> </a:t>
            </a:r>
            <a:r>
              <a:rPr lang="en-US" altLang="ko-KR" sz="1100" kern="0" dirty="0">
                <a:solidFill>
                  <a:srgbClr val="000000"/>
                </a:solidFill>
                <a:latin typeface="맑은 고딕" panose="020B0503020000020004" pitchFamily="50" charset="-127"/>
                <a:ea typeface="맑은 고딕" panose="020B0503020000020004" pitchFamily="50" charset="-127"/>
              </a:rPr>
              <a:t>(</a:t>
            </a:r>
            <a:r>
              <a:rPr lang="ko-KR" altLang="en-US" sz="1100" kern="0" dirty="0" err="1">
                <a:solidFill>
                  <a:srgbClr val="FF0000"/>
                </a:solidFill>
                <a:latin typeface="맑은 고딕" panose="020B0503020000020004" pitchFamily="50" charset="-127"/>
                <a:ea typeface="맑은 고딕" panose="020B0503020000020004" pitchFamily="50" charset="-127"/>
              </a:rPr>
              <a:t>크기정렬</a:t>
            </a:r>
            <a:r>
              <a:rPr lang="en-US" altLang="ko-KR" sz="1100" kern="0" dirty="0">
                <a:solidFill>
                  <a:srgbClr val="000000"/>
                </a:solidFill>
                <a:latin typeface="맑은 고딕" panose="020B0503020000020004" pitchFamily="50" charset="-127"/>
                <a:ea typeface="맑은 고딕" panose="020B0503020000020004" pitchFamily="50" charset="-127"/>
              </a:rPr>
              <a:t>)</a:t>
            </a:r>
            <a:r>
              <a:rPr lang="ko-KR" altLang="en-US" sz="1100" kern="0" dirty="0">
                <a:solidFill>
                  <a:srgbClr val="000000"/>
                </a:solidFill>
                <a:latin typeface="맑은 고딕" panose="020B0503020000020004" pitchFamily="50" charset="-127"/>
                <a:ea typeface="맑은 고딕" panose="020B0503020000020004" pitchFamily="50" charset="-127"/>
              </a:rPr>
              <a:t> </a:t>
            </a:r>
            <a:endParaRPr lang="en-US" altLang="ko-KR" sz="1100" kern="0" dirty="0">
              <a:solidFill>
                <a:srgbClr val="000000"/>
              </a:solidFill>
              <a:latin typeface="맑은 고딕" panose="020B0503020000020004" pitchFamily="50" charset="-127"/>
              <a:ea typeface="맑은 고딕" panose="020B0503020000020004" pitchFamily="50" charset="-127"/>
            </a:endParaRP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단</a:t>
            </a:r>
            <a:r>
              <a:rPr lang="en-US" altLang="ko-KR" sz="1100" kern="0" dirty="0">
                <a:solidFill>
                  <a:srgbClr val="000000"/>
                </a:solidFill>
                <a:latin typeface="맑은 고딕" panose="020B0503020000020004" pitchFamily="50" charset="-127"/>
                <a:ea typeface="맑은 고딕" panose="020B0503020000020004" pitchFamily="50" charset="-127"/>
              </a:rPr>
              <a:t>,  “:” </a:t>
            </a:r>
            <a:r>
              <a:rPr lang="ko-KR" altLang="en-US" sz="1100" kern="0" dirty="0">
                <a:solidFill>
                  <a:srgbClr val="000000"/>
                </a:solidFill>
                <a:latin typeface="맑은 고딕" panose="020B0503020000020004" pitchFamily="50" charset="-127"/>
                <a:ea typeface="맑은 고딕" panose="020B0503020000020004" pitchFamily="50" charset="-127"/>
              </a:rPr>
              <a:t>이후 숫자의 끝 까지</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en-US" altLang="ko-KR" sz="1100" kern="0" dirty="0">
                <a:solidFill>
                  <a:srgbClr val="FF0000"/>
                </a:solidFill>
                <a:latin typeface="맑은 고딕" panose="020B0503020000020004" pitchFamily="50" charset="-127"/>
                <a:ea typeface="맑은 고딕" panose="020B0503020000020004" pitchFamily="50" charset="-127"/>
              </a:rPr>
              <a:t>7</a:t>
            </a:r>
            <a:r>
              <a:rPr lang="ko-KR" altLang="en-US" sz="1100" kern="0" dirty="0">
                <a:solidFill>
                  <a:srgbClr val="000000"/>
                </a:solidFill>
                <a:latin typeface="맑은 고딕" panose="020B0503020000020004" pitchFamily="50" charset="-127"/>
                <a:ea typeface="맑은 고딕" panose="020B0503020000020004" pitchFamily="50" charset="-127"/>
              </a:rPr>
              <a:t>자로 통일한다</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그 후에 공백은 </a:t>
            </a:r>
            <a:r>
              <a:rPr lang="en-US" altLang="ko-KR" sz="1100" kern="0" dirty="0">
                <a:solidFill>
                  <a:srgbClr val="FF0000"/>
                </a:solidFill>
                <a:latin typeface="맑은 고딕" panose="020B0503020000020004" pitchFamily="50" charset="-127"/>
                <a:ea typeface="맑은 고딕" panose="020B0503020000020004" pitchFamily="50" charset="-127"/>
              </a:rPr>
              <a:t>3</a:t>
            </a:r>
            <a:r>
              <a:rPr lang="ko-KR" altLang="en-US" sz="1100" kern="0" dirty="0">
                <a:solidFill>
                  <a:srgbClr val="000000"/>
                </a:solidFill>
                <a:latin typeface="맑은 고딕" panose="020B0503020000020004" pitchFamily="50" charset="-127"/>
                <a:ea typeface="맑은 고딕" panose="020B0503020000020004" pitchFamily="50" charset="-127"/>
              </a:rPr>
              <a:t>개이다</a:t>
            </a:r>
            <a:r>
              <a:rPr lang="en-US" altLang="ko-KR" sz="1100" kern="0" dirty="0">
                <a:solidFill>
                  <a:srgbClr val="000000"/>
                </a:solidFill>
                <a:latin typeface="맑은 고딕" panose="020B0503020000020004" pitchFamily="50" charset="-127"/>
                <a:ea typeface="맑은 고딕" panose="020B0503020000020004" pitchFamily="50" charset="-127"/>
              </a:rPr>
              <a:t>.  ( ex) “A:      1   B:     11   C:1111111   “)</a:t>
            </a:r>
          </a:p>
          <a:p>
            <a:pPr marL="0" indent="0">
              <a:lnSpc>
                <a:spcPct val="110000"/>
              </a:lnSpc>
              <a:buNone/>
            </a:pPr>
            <a:endParaRPr lang="en-US" altLang="ko-KR" sz="1100" kern="0" dirty="0">
              <a:solidFill>
                <a:srgbClr val="000000"/>
              </a:solidFill>
              <a:latin typeface="맑은 고딕" panose="020B0503020000020004" pitchFamily="50" charset="-127"/>
              <a:ea typeface="맑은 고딕" panose="020B0503020000020004" pitchFamily="50" charset="-127"/>
            </a:endParaRP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2.  “</a:t>
            </a:r>
            <a:r>
              <a:rPr lang="ko-KR" altLang="en-US" sz="1100" kern="0" dirty="0">
                <a:solidFill>
                  <a:srgbClr val="7030A0"/>
                </a:solidFill>
                <a:latin typeface="맑은 고딕" panose="020B0503020000020004" pitchFamily="50" charset="-127"/>
                <a:ea typeface="맑은 고딕" panose="020B0503020000020004" pitchFamily="50" charset="-127"/>
              </a:rPr>
              <a:t>변경할 알파벳 입력 </a:t>
            </a:r>
            <a:r>
              <a:rPr lang="en-US" altLang="ko-KR" sz="1100" kern="0" dirty="0">
                <a:solidFill>
                  <a:srgbClr val="7030A0"/>
                </a:solidFill>
                <a:latin typeface="맑은 고딕" panose="020B0503020000020004" pitchFamily="50" charset="-127"/>
                <a:ea typeface="맑은 고딕" panose="020B0503020000020004" pitchFamily="50" charset="-127"/>
              </a:rPr>
              <a:t>&gt;&gt; </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을 출력한 후</a:t>
            </a:r>
            <a:r>
              <a:rPr lang="en-US" altLang="ko-KR" sz="1100" kern="0" dirty="0">
                <a:solidFill>
                  <a:srgbClr val="000000"/>
                </a:solidFill>
                <a:latin typeface="맑은 고딕" panose="020B0503020000020004" pitchFamily="50" charset="-127"/>
                <a:ea typeface="맑은 고딕" panose="020B0503020000020004" pitchFamily="50" charset="-127"/>
              </a:rPr>
              <a:t>, input </a:t>
            </a:r>
            <a:r>
              <a:rPr lang="ko-KR" altLang="en-US" sz="1100" kern="0" dirty="0">
                <a:solidFill>
                  <a:srgbClr val="000000"/>
                </a:solidFill>
                <a:latin typeface="맑은 고딕" panose="020B0503020000020004" pitchFamily="50" charset="-127"/>
                <a:ea typeface="맑은 고딕" panose="020B0503020000020004" pitchFamily="50" charset="-127"/>
              </a:rPr>
              <a:t>을 입력 받는다</a:t>
            </a:r>
            <a:r>
              <a:rPr lang="en-US" altLang="ko-KR" sz="1100" kern="0" dirty="0">
                <a:solidFill>
                  <a:srgbClr val="000000"/>
                </a:solidFill>
                <a:latin typeface="맑은 고딕" panose="020B0503020000020004" pitchFamily="50" charset="-127"/>
                <a:ea typeface="맑은 고딕" panose="020B0503020000020004" pitchFamily="50" charset="-127"/>
              </a:rPr>
              <a:t>.</a:t>
            </a: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이때</a:t>
            </a:r>
            <a:r>
              <a:rPr lang="en-US" altLang="ko-KR" sz="1100" kern="0" dirty="0">
                <a:solidFill>
                  <a:srgbClr val="000000"/>
                </a:solidFill>
                <a:latin typeface="맑은 고딕" panose="020B0503020000020004" pitchFamily="50" charset="-127"/>
                <a:ea typeface="맑은 고딕" panose="020B0503020000020004" pitchFamily="50" charset="-127"/>
              </a:rPr>
              <a:t>, input </a:t>
            </a:r>
            <a:r>
              <a:rPr lang="ko-KR" altLang="en-US" sz="1100" kern="0" dirty="0">
                <a:solidFill>
                  <a:srgbClr val="000000"/>
                </a:solidFill>
                <a:latin typeface="맑은 고딕" panose="020B0503020000020004" pitchFamily="50" charset="-127"/>
                <a:ea typeface="맑은 고딕" panose="020B0503020000020004" pitchFamily="50" charset="-127"/>
              </a:rPr>
              <a:t>은 </a:t>
            </a:r>
            <a:r>
              <a:rPr lang="ko-KR" altLang="en-US" sz="1100" kern="0" dirty="0">
                <a:solidFill>
                  <a:srgbClr val="FF0000"/>
                </a:solidFill>
                <a:latin typeface="맑은 고딕" panose="020B0503020000020004" pitchFamily="50" charset="-127"/>
                <a:ea typeface="맑은 고딕" panose="020B0503020000020004" pitchFamily="50" charset="-127"/>
              </a:rPr>
              <a:t>대문자 알파벳</a:t>
            </a:r>
            <a:r>
              <a:rPr lang="en-US" altLang="ko-KR" sz="1100" kern="0" dirty="0">
                <a:solidFill>
                  <a:srgbClr val="000000"/>
                </a:solidFill>
                <a:latin typeface="맑은 고딕" panose="020B0503020000020004" pitchFamily="50" charset="-127"/>
                <a:ea typeface="맑은 고딕" panose="020B0503020000020004" pitchFamily="50" charset="-127"/>
              </a:rPr>
              <a:t>,</a:t>
            </a:r>
            <a:r>
              <a:rPr lang="ko-KR" altLang="en-US" sz="1100" kern="0" dirty="0">
                <a:solidFill>
                  <a:srgbClr val="000000"/>
                </a:solidFill>
                <a:latin typeface="맑은 고딕" panose="020B0503020000020004" pitchFamily="50" charset="-127"/>
                <a:ea typeface="맑은 고딕" panose="020B0503020000020004" pitchFamily="50" charset="-127"/>
              </a:rPr>
              <a:t> </a:t>
            </a:r>
            <a:r>
              <a:rPr lang="en-US" altLang="ko-KR" sz="1100" kern="0" dirty="0">
                <a:solidFill>
                  <a:srgbClr val="000000"/>
                </a:solidFill>
                <a:latin typeface="맑은 고딕" panose="020B0503020000020004" pitchFamily="50" charset="-127"/>
                <a:ea typeface="맑은 고딕" panose="020B0503020000020004" pitchFamily="50" charset="-127"/>
              </a:rPr>
              <a:t>“</a:t>
            </a:r>
            <a:r>
              <a:rPr lang="en-US" altLang="ko-KR" sz="1100" kern="0" dirty="0">
                <a:solidFill>
                  <a:srgbClr val="FF0000"/>
                </a:solidFill>
                <a:latin typeface="맑은 고딕" panose="020B0503020000020004" pitchFamily="50" charset="-127"/>
                <a:ea typeface="맑은 고딕" panose="020B0503020000020004" pitchFamily="50" charset="-127"/>
              </a:rPr>
              <a:t>done</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외에 입력이 들어오면</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7030A0"/>
                </a:solidFill>
                <a:latin typeface="맑은 고딕" panose="020B0503020000020004" pitchFamily="50" charset="-127"/>
                <a:ea typeface="맑은 고딕" panose="020B0503020000020004" pitchFamily="50" charset="-127"/>
              </a:rPr>
              <a:t>대문자 알파벳을 입력하세요</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라고 오류 메시지 출력 후</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다시 </a:t>
            </a:r>
            <a:r>
              <a:rPr lang="en-US" altLang="ko-KR" sz="1100" kern="0" dirty="0">
                <a:solidFill>
                  <a:srgbClr val="000000"/>
                </a:solidFill>
                <a:latin typeface="맑은 고딕" panose="020B0503020000020004" pitchFamily="50" charset="-127"/>
                <a:ea typeface="맑은 고딕" panose="020B0503020000020004" pitchFamily="50" charset="-127"/>
              </a:rPr>
              <a:t>1</a:t>
            </a:r>
            <a:r>
              <a:rPr lang="ko-KR" altLang="en-US" sz="1100" kern="0" dirty="0">
                <a:solidFill>
                  <a:srgbClr val="000000"/>
                </a:solidFill>
                <a:latin typeface="맑은 고딕" panose="020B0503020000020004" pitchFamily="50" charset="-127"/>
                <a:ea typeface="맑은 고딕" panose="020B0503020000020004" pitchFamily="50" charset="-127"/>
              </a:rPr>
              <a:t>번으로 돌아간다</a:t>
            </a:r>
            <a:r>
              <a:rPr lang="en-US" altLang="ko-KR" sz="1100" kern="0" dirty="0">
                <a:solidFill>
                  <a:srgbClr val="000000"/>
                </a:solidFill>
                <a:latin typeface="맑은 고딕" panose="020B0503020000020004" pitchFamily="50" charset="-127"/>
                <a:ea typeface="맑은 고딕" panose="020B0503020000020004" pitchFamily="50" charset="-127"/>
              </a:rPr>
              <a:t>. </a:t>
            </a: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    “done” </a:t>
            </a:r>
            <a:r>
              <a:rPr lang="ko-KR" altLang="en-US" sz="1100" kern="0" dirty="0">
                <a:solidFill>
                  <a:srgbClr val="000000"/>
                </a:solidFill>
                <a:latin typeface="맑은 고딕" panose="020B0503020000020004" pitchFamily="50" charset="-127"/>
                <a:ea typeface="맑은 고딕" panose="020B0503020000020004" pitchFamily="50" charset="-127"/>
              </a:rPr>
              <a:t>이 </a:t>
            </a:r>
            <a:r>
              <a:rPr lang="en-US" altLang="ko-KR" sz="1100" kern="0" dirty="0">
                <a:solidFill>
                  <a:srgbClr val="000000"/>
                </a:solidFill>
                <a:latin typeface="맑은 고딕" panose="020B0503020000020004" pitchFamily="50" charset="-127"/>
                <a:ea typeface="맑은 고딕" panose="020B0503020000020004" pitchFamily="50" charset="-127"/>
              </a:rPr>
              <a:t>input </a:t>
            </a:r>
            <a:r>
              <a:rPr lang="ko-KR" altLang="en-US" sz="1100" kern="0" dirty="0">
                <a:solidFill>
                  <a:srgbClr val="000000"/>
                </a:solidFill>
                <a:latin typeface="맑은 고딕" panose="020B0503020000020004" pitchFamily="50" charset="-127"/>
                <a:ea typeface="맑은 고딕" panose="020B0503020000020004" pitchFamily="50" charset="-127"/>
              </a:rPr>
              <a:t>으로 들어 올 시</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지금까지의 변환된 메시지를 </a:t>
            </a:r>
            <a:r>
              <a:rPr lang="en-US" altLang="ko-KR" sz="1100" kern="0" dirty="0">
                <a:solidFill>
                  <a:srgbClr val="000000"/>
                </a:solidFill>
                <a:latin typeface="맑은 고딕" panose="020B0503020000020004" pitchFamily="50" charset="-127"/>
                <a:ea typeface="맑은 고딕" panose="020B0503020000020004" pitchFamily="50" charset="-127"/>
              </a:rPr>
              <a:t>“decrypted.txt” </a:t>
            </a:r>
            <a:r>
              <a:rPr lang="ko-KR" altLang="en-US" sz="1100" kern="0" dirty="0">
                <a:solidFill>
                  <a:srgbClr val="000000"/>
                </a:solidFill>
                <a:latin typeface="맑은 고딕" panose="020B0503020000020004" pitchFamily="50" charset="-127"/>
                <a:ea typeface="맑은 고딕" panose="020B0503020000020004" pitchFamily="50" charset="-127"/>
              </a:rPr>
              <a:t>에 저장 후 프로그램을 종료한다</a:t>
            </a:r>
            <a:r>
              <a:rPr lang="en-US" altLang="ko-KR" sz="1100" kern="0" dirty="0">
                <a:solidFill>
                  <a:srgbClr val="000000"/>
                </a:solidFill>
                <a:latin typeface="맑은 고딕" panose="020B0503020000020004" pitchFamily="50" charset="-127"/>
                <a:ea typeface="맑은 고딕" panose="020B0503020000020004" pitchFamily="50" charset="-127"/>
              </a:rPr>
              <a:t>.</a:t>
            </a: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7030A0"/>
                </a:solidFill>
                <a:latin typeface="맑은 고딕" panose="020B0503020000020004" pitchFamily="50" charset="-127"/>
                <a:ea typeface="맑은 고딕" panose="020B0503020000020004" pitchFamily="50" charset="-127"/>
              </a:rPr>
              <a:t>어떤 알파벳으로 변경하시겠습니까</a:t>
            </a:r>
            <a:r>
              <a:rPr lang="en-US" altLang="ko-KR" sz="1100" kern="0" dirty="0">
                <a:solidFill>
                  <a:srgbClr val="7030A0"/>
                </a:solidFill>
                <a:latin typeface="맑은 고딕" panose="020B0503020000020004" pitchFamily="50" charset="-127"/>
                <a:ea typeface="맑은 고딕" panose="020B0503020000020004" pitchFamily="50" charset="-127"/>
              </a:rPr>
              <a:t>? &gt;&gt; </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을 출력한 후</a:t>
            </a:r>
            <a:r>
              <a:rPr lang="en-US" altLang="ko-KR" sz="1100" kern="0" dirty="0">
                <a:solidFill>
                  <a:srgbClr val="000000"/>
                </a:solidFill>
                <a:latin typeface="맑은 고딕" panose="020B0503020000020004" pitchFamily="50" charset="-127"/>
                <a:ea typeface="맑은 고딕" panose="020B0503020000020004" pitchFamily="50" charset="-127"/>
              </a:rPr>
              <a:t>, input </a:t>
            </a:r>
            <a:r>
              <a:rPr lang="ko-KR" altLang="en-US" sz="1100" kern="0" dirty="0">
                <a:solidFill>
                  <a:srgbClr val="000000"/>
                </a:solidFill>
                <a:latin typeface="맑은 고딕" panose="020B0503020000020004" pitchFamily="50" charset="-127"/>
                <a:ea typeface="맑은 고딕" panose="020B0503020000020004" pitchFamily="50" charset="-127"/>
              </a:rPr>
              <a:t>을 입력 받는다</a:t>
            </a:r>
            <a:r>
              <a:rPr lang="en-US" altLang="ko-KR" sz="1100" kern="0" dirty="0">
                <a:solidFill>
                  <a:srgbClr val="000000"/>
                </a:solidFill>
                <a:latin typeface="맑은 고딕" panose="020B0503020000020004" pitchFamily="50" charset="-127"/>
                <a:ea typeface="맑은 고딕" panose="020B0503020000020004" pitchFamily="50" charset="-127"/>
              </a:rPr>
              <a:t>.</a:t>
            </a: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    1</a:t>
            </a:r>
            <a:r>
              <a:rPr lang="ko-KR" altLang="en-US" sz="1100" kern="0" dirty="0">
                <a:solidFill>
                  <a:srgbClr val="000000"/>
                </a:solidFill>
                <a:latin typeface="맑은 고딕" panose="020B0503020000020004" pitchFamily="50" charset="-127"/>
                <a:ea typeface="맑은 고딕" panose="020B0503020000020004" pitchFamily="50" charset="-127"/>
              </a:rPr>
              <a:t>번과 마찬가지로</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FF0000"/>
                </a:solidFill>
                <a:latin typeface="맑은 고딕" panose="020B0503020000020004" pitchFamily="50" charset="-127"/>
                <a:ea typeface="맑은 고딕" panose="020B0503020000020004" pitchFamily="50" charset="-127"/>
              </a:rPr>
              <a:t>소문자 알파벳</a:t>
            </a:r>
            <a:r>
              <a:rPr lang="ko-KR" altLang="en-US" sz="1100" kern="0" dirty="0">
                <a:solidFill>
                  <a:srgbClr val="000000"/>
                </a:solidFill>
                <a:latin typeface="맑은 고딕" panose="020B0503020000020004" pitchFamily="50" charset="-127"/>
                <a:ea typeface="맑은 고딕" panose="020B0503020000020004" pitchFamily="50" charset="-127"/>
              </a:rPr>
              <a:t>과 </a:t>
            </a:r>
            <a:r>
              <a:rPr lang="en-US" altLang="ko-KR" sz="1100" kern="0" dirty="0">
                <a:solidFill>
                  <a:srgbClr val="000000"/>
                </a:solidFill>
                <a:latin typeface="맑은 고딕" panose="020B0503020000020004" pitchFamily="50" charset="-127"/>
                <a:ea typeface="맑은 고딕" panose="020B0503020000020004" pitchFamily="50" charset="-127"/>
              </a:rPr>
              <a:t>“done”</a:t>
            </a:r>
            <a:r>
              <a:rPr lang="ko-KR" altLang="en-US" sz="1100" kern="0" dirty="0">
                <a:solidFill>
                  <a:srgbClr val="000000"/>
                </a:solidFill>
                <a:latin typeface="맑은 고딕" panose="020B0503020000020004" pitchFamily="50" charset="-127"/>
                <a:ea typeface="맑은 고딕" panose="020B0503020000020004" pitchFamily="50" charset="-127"/>
              </a:rPr>
              <a:t> 외에는</a:t>
            </a:r>
            <a:r>
              <a:rPr lang="en-US" altLang="ko-KR" sz="1100" kern="0" dirty="0">
                <a:solidFill>
                  <a:srgbClr val="000000"/>
                </a:solidFill>
                <a:latin typeface="맑은 고딕" panose="020B0503020000020004" pitchFamily="50" charset="-127"/>
                <a:ea typeface="맑은 고딕" panose="020B0503020000020004" pitchFamily="50" charset="-127"/>
              </a:rPr>
              <a:t> input</a:t>
            </a:r>
            <a:r>
              <a:rPr lang="ko-KR" altLang="en-US" sz="1100" kern="0" dirty="0">
                <a:solidFill>
                  <a:srgbClr val="000000"/>
                </a:solidFill>
                <a:latin typeface="맑은 고딕" panose="020B0503020000020004" pitchFamily="50" charset="-127"/>
                <a:ea typeface="맑은 고딕" panose="020B0503020000020004" pitchFamily="50" charset="-127"/>
              </a:rPr>
              <a:t> 오류 처리를 해준다</a:t>
            </a:r>
            <a:r>
              <a:rPr lang="en-US" altLang="ko-KR" sz="1100" kern="0" dirty="0">
                <a:solidFill>
                  <a:srgbClr val="000000"/>
                </a:solidFill>
                <a:latin typeface="맑은 고딕" panose="020B0503020000020004" pitchFamily="50" charset="-127"/>
                <a:ea typeface="맑은 고딕" panose="020B0503020000020004" pitchFamily="50" charset="-127"/>
              </a:rPr>
              <a:t>.</a:t>
            </a: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입력된 두개의 문자로</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FF0000"/>
                </a:solidFill>
                <a:latin typeface="맑은 고딕" panose="020B0503020000020004" pitchFamily="50" charset="-127"/>
                <a:ea typeface="맑은 고딕" panose="020B0503020000020004" pitchFamily="50" charset="-127"/>
              </a:rPr>
              <a:t>문자열 치환 룰</a:t>
            </a:r>
            <a:r>
              <a:rPr lang="ko-KR" altLang="en-US" sz="1100" kern="0" dirty="0">
                <a:solidFill>
                  <a:srgbClr val="000000"/>
                </a:solidFill>
                <a:latin typeface="맑은 고딕" panose="020B0503020000020004" pitchFamily="50" charset="-127"/>
                <a:ea typeface="맑은 고딕" panose="020B0503020000020004" pitchFamily="50" charset="-127"/>
              </a:rPr>
              <a:t>을 </a:t>
            </a:r>
            <a:r>
              <a:rPr lang="en-US" altLang="ko-KR" sz="1100" kern="0" dirty="0">
                <a:solidFill>
                  <a:srgbClr val="000000"/>
                </a:solidFill>
                <a:latin typeface="맑은 고딕" panose="020B0503020000020004" pitchFamily="50" charset="-127"/>
                <a:ea typeface="맑은 고딕" panose="020B0503020000020004" pitchFamily="50" charset="-127"/>
              </a:rPr>
              <a:t>“</a:t>
            </a:r>
            <a:r>
              <a:rPr lang="ko-KR" altLang="en-US" sz="1100" kern="0" dirty="0">
                <a:solidFill>
                  <a:srgbClr val="FF0000"/>
                </a:solidFill>
                <a:latin typeface="맑은 고딕" panose="020B0503020000020004" pitchFamily="50" charset="-127"/>
                <a:ea typeface="맑은 고딕" panose="020B0503020000020004" pitchFamily="50" charset="-127"/>
              </a:rPr>
              <a:t>업데이트</a:t>
            </a:r>
            <a:r>
              <a:rPr lang="en-US" altLang="ko-KR" sz="1100" kern="0" dirty="0">
                <a:solidFill>
                  <a:srgbClr val="000000"/>
                </a:solidFill>
                <a:latin typeface="맑은 고딕" panose="020B0503020000020004" pitchFamily="50" charset="-127"/>
                <a:ea typeface="맑은 고딕" panose="020B0503020000020004" pitchFamily="50" charset="-127"/>
              </a:rPr>
              <a:t>”</a:t>
            </a:r>
            <a:r>
              <a:rPr lang="ko-KR" altLang="en-US" sz="1100" kern="0" dirty="0">
                <a:solidFill>
                  <a:srgbClr val="000000"/>
                </a:solidFill>
                <a:latin typeface="맑은 고딕" panose="020B0503020000020004" pitchFamily="50" charset="-127"/>
                <a:ea typeface="맑은 고딕" panose="020B0503020000020004" pitchFamily="50" charset="-127"/>
              </a:rPr>
              <a:t>한다</a:t>
            </a:r>
            <a:r>
              <a:rPr lang="en-US" altLang="ko-KR" sz="1100" kern="0" dirty="0">
                <a:solidFill>
                  <a:srgbClr val="000000"/>
                </a:solidFill>
                <a:latin typeface="맑은 고딕" panose="020B0503020000020004" pitchFamily="50" charset="-127"/>
                <a:ea typeface="맑은 고딕" panose="020B0503020000020004" pitchFamily="50" charset="-127"/>
              </a:rPr>
              <a:t>. ( ex) A-&gt; a, A-&gt; b </a:t>
            </a:r>
            <a:r>
              <a:rPr lang="ko-KR" altLang="en-US" sz="1100" kern="0" dirty="0">
                <a:solidFill>
                  <a:srgbClr val="000000"/>
                </a:solidFill>
                <a:latin typeface="맑은 고딕" panose="020B0503020000020004" pitchFamily="50" charset="-127"/>
                <a:ea typeface="맑은 고딕" panose="020B0503020000020004" pitchFamily="50" charset="-127"/>
              </a:rPr>
              <a:t>치환 시 앞의 </a:t>
            </a:r>
            <a:r>
              <a:rPr lang="en-US" altLang="ko-KR" sz="1100" kern="0" dirty="0">
                <a:solidFill>
                  <a:srgbClr val="000000"/>
                </a:solidFill>
                <a:latin typeface="맑은 고딕" panose="020B0503020000020004" pitchFamily="50" charset="-127"/>
                <a:ea typeface="맑은 고딕" panose="020B0503020000020004" pitchFamily="50" charset="-127"/>
              </a:rPr>
              <a:t>A-&gt; a </a:t>
            </a:r>
            <a:r>
              <a:rPr lang="ko-KR" altLang="en-US" sz="1100" kern="0" dirty="0">
                <a:solidFill>
                  <a:srgbClr val="000000"/>
                </a:solidFill>
                <a:latin typeface="맑은 고딕" panose="020B0503020000020004" pitchFamily="50" charset="-127"/>
                <a:ea typeface="맑은 고딕" panose="020B0503020000020004" pitchFamily="50" charset="-127"/>
              </a:rPr>
              <a:t>는 무시된다</a:t>
            </a:r>
            <a:r>
              <a:rPr lang="en-US" altLang="ko-KR" sz="1100" kern="0" dirty="0">
                <a:solidFill>
                  <a:srgbClr val="000000"/>
                </a:solidFill>
                <a:latin typeface="맑은 고딕" panose="020B0503020000020004" pitchFamily="50" charset="-127"/>
                <a:ea typeface="맑은 고딕" panose="020B0503020000020004" pitchFamily="50" charset="-127"/>
              </a:rPr>
              <a:t>. )</a:t>
            </a: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 </a:t>
            </a: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3.   </a:t>
            </a:r>
            <a:r>
              <a:rPr lang="ko-KR" altLang="en-US" sz="1100" kern="0" dirty="0">
                <a:solidFill>
                  <a:srgbClr val="000000"/>
                </a:solidFill>
                <a:latin typeface="맑은 고딕" panose="020B0503020000020004" pitchFamily="50" charset="-127"/>
                <a:ea typeface="맑은 고딕" panose="020B0503020000020004" pitchFamily="50" charset="-127"/>
              </a:rPr>
              <a:t>현재까지의 문자열 치환 룰에 따라 치환된 암호문을 출력한다</a:t>
            </a:r>
            <a:r>
              <a:rPr lang="en-US" altLang="ko-KR" sz="1100" kern="0" dirty="0">
                <a:solidFill>
                  <a:srgbClr val="000000"/>
                </a:solidFill>
                <a:latin typeface="맑은 고딕" panose="020B0503020000020004" pitchFamily="50" charset="-127"/>
                <a:ea typeface="맑은 고딕" panose="020B0503020000020004" pitchFamily="50" charset="-127"/>
              </a:rPr>
              <a:t>.</a:t>
            </a: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     “</a:t>
            </a:r>
            <a:r>
              <a:rPr lang="en-US" altLang="ko-KR" sz="1100" kern="0" dirty="0">
                <a:solidFill>
                  <a:srgbClr val="7030A0"/>
                </a:solidFill>
                <a:latin typeface="맑은 고딕" panose="020B0503020000020004" pitchFamily="50" charset="-127"/>
                <a:ea typeface="맑은 고딕" panose="020B0503020000020004" pitchFamily="50" charset="-127"/>
              </a:rPr>
              <a:t>A -&gt;     b    </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의 포맷으로</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각 알파벳의 치환 표를 출력 한다</a:t>
            </a:r>
            <a:r>
              <a:rPr lang="en-US" altLang="ko-KR" sz="1100" kern="0" dirty="0">
                <a:solidFill>
                  <a:srgbClr val="000000"/>
                </a:solidFill>
                <a:latin typeface="맑은 고딕" panose="020B0503020000020004" pitchFamily="50" charset="-127"/>
                <a:ea typeface="맑은 고딕" panose="020B0503020000020004" pitchFamily="50" charset="-127"/>
              </a:rPr>
              <a:t>.</a:t>
            </a:r>
          </a:p>
          <a:p>
            <a:pPr marL="0" indent="0">
              <a:lnSpc>
                <a:spcPct val="110000"/>
              </a:lnSpc>
              <a:buNone/>
            </a:pPr>
            <a:r>
              <a:rPr lang="ko-KR" altLang="en-US" sz="1100" kern="0" dirty="0">
                <a:solidFill>
                  <a:srgbClr val="000000"/>
                </a:solidFill>
                <a:latin typeface="맑은 고딕" panose="020B0503020000020004" pitchFamily="50" charset="-127"/>
                <a:ea typeface="맑은 고딕" panose="020B0503020000020004" pitchFamily="50" charset="-127"/>
              </a:rPr>
              <a:t>     단</a:t>
            </a:r>
            <a:r>
              <a:rPr lang="en-US" altLang="ko-KR" sz="1100" kern="0" dirty="0">
                <a:solidFill>
                  <a:srgbClr val="000000"/>
                </a:solidFill>
                <a:latin typeface="맑은 고딕" panose="020B0503020000020004" pitchFamily="50" charset="-127"/>
                <a:ea typeface="맑은 고딕" panose="020B0503020000020004" pitchFamily="50" charset="-127"/>
              </a:rPr>
              <a:t>,  “-&gt;” </a:t>
            </a:r>
            <a:r>
              <a:rPr lang="ko-KR" altLang="en-US" sz="1100" kern="0" dirty="0">
                <a:solidFill>
                  <a:srgbClr val="000000"/>
                </a:solidFill>
                <a:latin typeface="맑은 고딕" panose="020B0503020000020004" pitchFamily="50" charset="-127"/>
                <a:ea typeface="맑은 고딕" panose="020B0503020000020004" pitchFamily="50" charset="-127"/>
              </a:rPr>
              <a:t>이후 문자의 끝 까지</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en-US" altLang="ko-KR" sz="1100" kern="0" dirty="0">
                <a:solidFill>
                  <a:srgbClr val="FF0000"/>
                </a:solidFill>
                <a:latin typeface="맑은 고딕" panose="020B0503020000020004" pitchFamily="50" charset="-127"/>
                <a:ea typeface="맑은 고딕" panose="020B0503020000020004" pitchFamily="50" charset="-127"/>
              </a:rPr>
              <a:t>6</a:t>
            </a:r>
            <a:r>
              <a:rPr lang="ko-KR" altLang="en-US" sz="1100" kern="0" dirty="0">
                <a:solidFill>
                  <a:srgbClr val="000000"/>
                </a:solidFill>
                <a:latin typeface="맑은 고딕" panose="020B0503020000020004" pitchFamily="50" charset="-127"/>
                <a:ea typeface="맑은 고딕" panose="020B0503020000020004" pitchFamily="50" charset="-127"/>
              </a:rPr>
              <a:t>자로 통일한다</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그 후에 공백은 </a:t>
            </a:r>
            <a:r>
              <a:rPr lang="en-US" altLang="ko-KR" sz="1100" kern="0" dirty="0">
                <a:solidFill>
                  <a:srgbClr val="FF0000"/>
                </a:solidFill>
                <a:latin typeface="맑은 고딕" panose="020B0503020000020004" pitchFamily="50" charset="-127"/>
                <a:ea typeface="맑은 고딕" panose="020B0503020000020004" pitchFamily="50" charset="-127"/>
              </a:rPr>
              <a:t>3</a:t>
            </a:r>
            <a:r>
              <a:rPr lang="ko-KR" altLang="en-US" sz="1100" kern="0" dirty="0">
                <a:solidFill>
                  <a:srgbClr val="000000"/>
                </a:solidFill>
                <a:latin typeface="맑은 고딕" panose="020B0503020000020004" pitchFamily="50" charset="-127"/>
                <a:ea typeface="맑은 고딕" panose="020B0503020000020004" pitchFamily="50" charset="-127"/>
              </a:rPr>
              <a:t>개이다</a:t>
            </a:r>
            <a:r>
              <a:rPr lang="en-US" altLang="ko-KR" sz="1100" kern="0" dirty="0">
                <a:solidFill>
                  <a:srgbClr val="000000"/>
                </a:solidFill>
                <a:latin typeface="맑은 고딕" panose="020B0503020000020004" pitchFamily="50" charset="-127"/>
                <a:ea typeface="맑은 고딕" panose="020B0503020000020004" pitchFamily="50" charset="-127"/>
              </a:rPr>
              <a:t>.  ( ex) “A-&gt;     b   B-&gt;     c   C-&gt;     d   “)</a:t>
            </a: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이후</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FF0000"/>
                </a:solidFill>
                <a:latin typeface="맑은 고딕" panose="020B0503020000020004" pitchFamily="50" charset="-127"/>
                <a:ea typeface="맑은 고딕" panose="020B0503020000020004" pitchFamily="50" charset="-127"/>
              </a:rPr>
              <a:t>치환된 암호문에 대해</a:t>
            </a:r>
            <a:r>
              <a:rPr lang="en-US" altLang="ko-KR" sz="1100" kern="0" dirty="0">
                <a:solidFill>
                  <a:srgbClr val="FF0000"/>
                </a:solidFill>
                <a:latin typeface="맑은 고딕" panose="020B0503020000020004" pitchFamily="50" charset="-127"/>
                <a:ea typeface="맑은 고딕" panose="020B0503020000020004" pitchFamily="50" charset="-127"/>
              </a:rPr>
              <a:t> </a:t>
            </a:r>
            <a:r>
              <a:rPr lang="en-US" altLang="ko-KR" sz="1100" kern="0" dirty="0">
                <a:solidFill>
                  <a:srgbClr val="000000"/>
                </a:solidFill>
                <a:latin typeface="맑은 고딕" panose="020B0503020000020004" pitchFamily="50" charset="-127"/>
                <a:ea typeface="맑은 고딕" panose="020B0503020000020004" pitchFamily="50" charset="-127"/>
              </a:rPr>
              <a:t>1</a:t>
            </a:r>
            <a:r>
              <a:rPr lang="ko-KR" altLang="en-US" sz="1100" kern="0" dirty="0">
                <a:solidFill>
                  <a:srgbClr val="000000"/>
                </a:solidFill>
                <a:latin typeface="맑은 고딕" panose="020B0503020000020004" pitchFamily="50" charset="-127"/>
                <a:ea typeface="맑은 고딕" panose="020B0503020000020004" pitchFamily="50" charset="-127"/>
              </a:rPr>
              <a:t>번의 출력을 출력 후</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빈도수는 대문자</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소문자</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알파벳에 대하여 구한다</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다시 </a:t>
            </a:r>
            <a:r>
              <a:rPr lang="en-US" altLang="ko-KR" sz="1100" kern="0" dirty="0">
                <a:solidFill>
                  <a:srgbClr val="000000"/>
                </a:solidFill>
                <a:latin typeface="맑은 고딕" panose="020B0503020000020004" pitchFamily="50" charset="-127"/>
                <a:ea typeface="맑은 고딕" panose="020B0503020000020004" pitchFamily="50" charset="-127"/>
              </a:rPr>
              <a:t>2</a:t>
            </a:r>
            <a:r>
              <a:rPr lang="ko-KR" altLang="en-US" sz="1100" kern="0" dirty="0">
                <a:solidFill>
                  <a:srgbClr val="000000"/>
                </a:solidFill>
                <a:latin typeface="맑은 고딕" panose="020B0503020000020004" pitchFamily="50" charset="-127"/>
                <a:ea typeface="맑은 고딕" panose="020B0503020000020004" pitchFamily="50" charset="-127"/>
              </a:rPr>
              <a:t>번으로 돌아간다</a:t>
            </a:r>
            <a:r>
              <a:rPr lang="en-US" altLang="ko-KR" sz="1100" kern="0" dirty="0">
                <a:solidFill>
                  <a:srgbClr val="000000"/>
                </a:solidFill>
                <a:latin typeface="맑은 고딕" panose="020B0503020000020004" pitchFamily="50" charset="-127"/>
                <a:ea typeface="맑은 고딕" panose="020B0503020000020004" pitchFamily="50" charset="-127"/>
              </a:rPr>
              <a:t>.</a:t>
            </a:r>
          </a:p>
          <a:p>
            <a:pPr marL="0" indent="0">
              <a:lnSpc>
                <a:spcPct val="110000"/>
              </a:lnSpc>
              <a:buNone/>
            </a:pPr>
            <a:endParaRPr lang="ko-KR" altLang="en-US" sz="1100" dirty="0"/>
          </a:p>
        </p:txBody>
      </p:sp>
    </p:spTree>
    <p:extLst>
      <p:ext uri="{BB962C8B-B14F-4D97-AF65-F5344CB8AC3E}">
        <p14:creationId xmlns:p14="http://schemas.microsoft.com/office/powerpoint/2010/main" val="541508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양피지 이미지 검색결과">
            <a:extLst>
              <a:ext uri="{FF2B5EF4-FFF2-40B4-BE49-F238E27FC236}">
                <a16:creationId xmlns:a16="http://schemas.microsoft.com/office/drawing/2014/main" id="{51BA357D-4595-4764-9645-E5C8EEA119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951" y="1690688"/>
            <a:ext cx="11089879" cy="4566959"/>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98F7F147-A5DB-4D3F-A47F-20DE3B33B14E}"/>
              </a:ext>
            </a:extLst>
          </p:cNvPr>
          <p:cNvSpPr>
            <a:spLocks noGrp="1"/>
          </p:cNvSpPr>
          <p:nvPr>
            <p:ph idx="1"/>
          </p:nvPr>
        </p:nvSpPr>
        <p:spPr>
          <a:xfrm>
            <a:off x="918884" y="1906309"/>
            <a:ext cx="10515600" cy="4351338"/>
          </a:xfrm>
        </p:spPr>
        <p:txBody>
          <a:bodyPr>
            <a:normAutofit lnSpcReduction="10000"/>
          </a:bodyPr>
          <a:lstStyle/>
          <a:p>
            <a:pPr marL="0" indent="0">
              <a:buNone/>
            </a:pPr>
            <a:r>
              <a:rPr lang="en-US" altLang="ko-KR" sz="1600" b="1" dirty="0"/>
              <a:t>APS ZU BMS THAAMT KB SOP CHAAPJ MQ LPUWHKX. K UHJ SM JMZ SMLHJ VJ QXKPBLU -- UM PCPB SOMZDO TP QHEP SOP LKQQKEZASKPU MQ SMLHJ HBL SMVMXXMT, K USKAA OHCP H LXPHV. KS KU H LXPHV LPPWAJ XMMSPL KB SOP HVPXKEHB LXPHV.K OHCP H LXPHV SOHS MBP LHJ SOKU BHSKMB TKAA XKUP ZW HBL AKCP MZS SOP SXZP VPHBKBD MQ KSU EXPPL : "TP OMAL SOPUP SXZSOU SM IP UPAQ-PCKLPBS, SOHS HAA VPB HXP EXPHSPL PGZHA." K OHCP H LXPHV SOHS MBP LHJ MB SOP XPL OKAAU MQ DPMXDKH SOP UMBU MQ QMXVPX UAHCPU HBL SOP UMBU MQ QMXVPX UAHCP MTBPXU TKAA IP HIAP SM UKS LMTB SMDPSOPX HS SOP SHIAP MQ IXMSOPXOMML.K OHCP H LXPHV SOHS MBP LHJ PCPB SOP USHSP MQ VKUUKUUKWWK, H USHSP UTPASPXKBD TKSO SOP OPHS MQ KBFZUSKEP, UTPASPXKBD TKSO SOP OPHS MQ MWWXPUUKMB, TKAA IP SXHBUQMXVPL KBSM HB MHUKU MQ QXPPLMV HBL FZUSKEP.K OHCP H LXPHV SOHS VJ QMZX AKSSAP EOKALXPB TKAA MBP LHJ AKCP KB H BHSKMB TOPXP SOPJ TKAA BMS IP FZLDPL IJ SOP EMAMX MQ SOPKX URKB IZS IJ SOP EMBSPBS MQ SOPKX EOHXHESPX.K OHCP H LXPHV SMLHJ.K OHCP H LXPHV SOHS MBP LHJ LMTB KB HAHIHVH, TKSO KSU CKEKMZU XHEKUSU, TKSO KSU DMCPXBMX OHCKBD OKU AKWU LXKWWKBD TKSO SOP TMXLU MQ KBSPXWMUKSKMB HBL BZAAKQKEHSKMB -- MBP LHJ XKDOS SOPXP KB HAHIHVH AKSSAP IAHER IMJU HBL IAHER DKXAU TKAA IP HIAP SM FMKB OHBLU TKSO AKSSAP TOKSP IMJU HBL TOKSP DKXAU HU UKUSPXU HBL IXMSOPXU.K OHCP H LXPHV SMLHJ.K OHCP H LXPHV SOHS MBP LHJ PCPXJ CHAAPJ UOHAA IP PNHASPL, HBL PCPXJ OKAA HBL VMZBSHKB UOHAA IP VHLP AMT, SOP XMZDO WAHEPU TKAA IP VHLP WAHKB, HBL SOP EXMMRPL WAHEPU TKAA IP VHLP USXHKDOS, HBL SOP DAMXJ MQ SOP AMXL UOHAA IP XPCPHAPL HBL HAA QAPUO UOHAA UPP KS SMDPSOPX.</a:t>
            </a:r>
            <a:endParaRPr lang="ko-KR" altLang="en-US" sz="1600" b="1" dirty="0"/>
          </a:p>
        </p:txBody>
      </p:sp>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암호문</a:t>
            </a:r>
          </a:p>
        </p:txBody>
      </p:sp>
      <p:grpSp>
        <p:nvGrpSpPr>
          <p:cNvPr id="7" name="그룹 6">
            <a:extLst>
              <a:ext uri="{FF2B5EF4-FFF2-40B4-BE49-F238E27FC236}">
                <a16:creationId xmlns:a16="http://schemas.microsoft.com/office/drawing/2014/main" id="{AF329C67-4BCE-4642-925B-521666FCC1F1}"/>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8E5DFF2D-7B05-41E4-945C-CE046E8FD010}"/>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90082760-2BD6-45FF-AD3B-FCEC3728459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B8C90DA2-AB03-43B0-BBFF-A1174C8A9559}"/>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F07D6D5B-1A6F-4A8C-B4DF-0CD1F7F431E7}"/>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747967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프로그래밍 예시</a:t>
            </a:r>
          </a:p>
        </p:txBody>
      </p:sp>
      <p:grpSp>
        <p:nvGrpSpPr>
          <p:cNvPr id="7" name="그룹 6">
            <a:extLst>
              <a:ext uri="{FF2B5EF4-FFF2-40B4-BE49-F238E27FC236}">
                <a16:creationId xmlns:a16="http://schemas.microsoft.com/office/drawing/2014/main" id="{AF329C67-4BCE-4642-925B-521666FCC1F1}"/>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8E5DFF2D-7B05-41E4-945C-CE046E8FD010}"/>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90082760-2BD6-45FF-AD3B-FCEC3728459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B8C90DA2-AB03-43B0-BBFF-A1174C8A9559}"/>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F07D6D5B-1A6F-4A8C-B4DF-0CD1F7F431E7}"/>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2" name="그림 11">
            <a:extLst>
              <a:ext uri="{FF2B5EF4-FFF2-40B4-BE49-F238E27FC236}">
                <a16:creationId xmlns:a16="http://schemas.microsoft.com/office/drawing/2014/main" id="{45435F4B-63E0-49B8-8BAE-B5735077E1A5}"/>
              </a:ext>
            </a:extLst>
          </p:cNvPr>
          <p:cNvPicPr>
            <a:picLocks noChangeAspect="1"/>
          </p:cNvPicPr>
          <p:nvPr/>
        </p:nvPicPr>
        <p:blipFill>
          <a:blip r:embed="rId2"/>
          <a:stretch>
            <a:fillRect/>
          </a:stretch>
        </p:blipFill>
        <p:spPr>
          <a:xfrm>
            <a:off x="1509712" y="1841500"/>
            <a:ext cx="8982075" cy="4114800"/>
          </a:xfrm>
          <a:prstGeom prst="rect">
            <a:avLst/>
          </a:prstGeom>
        </p:spPr>
      </p:pic>
    </p:spTree>
    <p:extLst>
      <p:ext uri="{BB962C8B-B14F-4D97-AF65-F5344CB8AC3E}">
        <p14:creationId xmlns:p14="http://schemas.microsoft.com/office/powerpoint/2010/main" val="2187568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해석</a:t>
            </a:r>
          </a:p>
        </p:txBody>
      </p:sp>
      <p:grpSp>
        <p:nvGrpSpPr>
          <p:cNvPr id="7" name="그룹 6">
            <a:extLst>
              <a:ext uri="{FF2B5EF4-FFF2-40B4-BE49-F238E27FC236}">
                <a16:creationId xmlns:a16="http://schemas.microsoft.com/office/drawing/2014/main" id="{AF329C67-4BCE-4642-925B-521666FCC1F1}"/>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8E5DFF2D-7B05-41E4-945C-CE046E8FD010}"/>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90082760-2BD6-45FF-AD3B-FCEC3728459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B8C90DA2-AB03-43B0-BBFF-A1174C8A9559}"/>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F07D6D5B-1A6F-4A8C-B4DF-0CD1F7F431E7}"/>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3" name="그림 2">
            <a:extLst>
              <a:ext uri="{FF2B5EF4-FFF2-40B4-BE49-F238E27FC236}">
                <a16:creationId xmlns:a16="http://schemas.microsoft.com/office/drawing/2014/main" id="{9125593F-A5B7-46F5-9CDE-989ADF3AEA2D}"/>
              </a:ext>
            </a:extLst>
          </p:cNvPr>
          <p:cNvPicPr>
            <a:picLocks noChangeAspect="1"/>
          </p:cNvPicPr>
          <p:nvPr/>
        </p:nvPicPr>
        <p:blipFill>
          <a:blip r:embed="rId2"/>
          <a:stretch>
            <a:fillRect/>
          </a:stretch>
        </p:blipFill>
        <p:spPr>
          <a:xfrm>
            <a:off x="1425463" y="1851011"/>
            <a:ext cx="9163050" cy="3819525"/>
          </a:xfrm>
          <a:prstGeom prst="rect">
            <a:avLst/>
          </a:prstGeom>
        </p:spPr>
      </p:pic>
      <p:sp>
        <p:nvSpPr>
          <p:cNvPr id="5" name="TextBox 4">
            <a:extLst>
              <a:ext uri="{FF2B5EF4-FFF2-40B4-BE49-F238E27FC236}">
                <a16:creationId xmlns:a16="http://schemas.microsoft.com/office/drawing/2014/main" id="{8A1F8561-EAEF-482F-8E92-83B837A6BF44}"/>
              </a:ext>
            </a:extLst>
          </p:cNvPr>
          <p:cNvSpPr txBox="1"/>
          <p:nvPr/>
        </p:nvSpPr>
        <p:spPr>
          <a:xfrm>
            <a:off x="3916545" y="5874818"/>
            <a:ext cx="4321147" cy="369332"/>
          </a:xfrm>
          <a:prstGeom prst="rect">
            <a:avLst/>
          </a:prstGeom>
          <a:noFill/>
        </p:spPr>
        <p:txBody>
          <a:bodyPr wrap="square" rtlCol="0">
            <a:spAutoFit/>
          </a:bodyPr>
          <a:lstStyle/>
          <a:p>
            <a:r>
              <a:rPr lang="en-US" altLang="ko-KR" dirty="0" err="1"/>
              <a:t>Marthi</a:t>
            </a:r>
            <a:r>
              <a:rPr lang="en-US" altLang="ko-KR" dirty="0"/>
              <a:t>.</a:t>
            </a:r>
            <a:r>
              <a:rPr lang="ko-KR" altLang="en-US" dirty="0"/>
              <a:t> </a:t>
            </a:r>
            <a:r>
              <a:rPr lang="en-US" altLang="ko-KR" dirty="0" err="1"/>
              <a:t>Luter</a:t>
            </a:r>
            <a:r>
              <a:rPr lang="en-US" altLang="ko-KR" dirty="0"/>
              <a:t>. King </a:t>
            </a:r>
            <a:r>
              <a:rPr lang="ko-KR" altLang="en-US" dirty="0"/>
              <a:t>의 </a:t>
            </a:r>
            <a:r>
              <a:rPr lang="en-US" altLang="ko-KR" dirty="0"/>
              <a:t>“I have a dream”</a:t>
            </a:r>
            <a:endParaRPr lang="ko-KR" altLang="en-US" dirty="0"/>
          </a:p>
        </p:txBody>
      </p:sp>
    </p:spTree>
    <p:extLst>
      <p:ext uri="{BB962C8B-B14F-4D97-AF65-F5344CB8AC3E}">
        <p14:creationId xmlns:p14="http://schemas.microsoft.com/office/powerpoint/2010/main" val="326434962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2946</Words>
  <Application>Microsoft Office PowerPoint</Application>
  <PresentationFormat>와이드스크린</PresentationFormat>
  <Paragraphs>267</Paragraphs>
  <Slides>31</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31</vt:i4>
      </vt:variant>
    </vt:vector>
  </HeadingPairs>
  <TitlesOfParts>
    <vt:vector size="39" baseType="lpstr">
      <vt:lpstr>Helvetica Neue</vt:lpstr>
      <vt:lpstr>Nanum Gothic</vt:lpstr>
      <vt:lpstr>맑은 고딕</vt:lpstr>
      <vt:lpstr>바탕</vt:lpstr>
      <vt:lpstr>함초롬바탕</vt:lpstr>
      <vt:lpstr>휴먼명조</vt:lpstr>
      <vt:lpstr>Arial</vt:lpstr>
      <vt:lpstr>Office 테마</vt:lpstr>
      <vt:lpstr>정보보호</vt:lpstr>
      <vt:lpstr>/Theory/T4/Substitution  치환 암호</vt:lpstr>
      <vt:lpstr>/Theory/T4/Substitution  치환 암호의 크랙</vt:lpstr>
      <vt:lpstr>/Theory/T4/Substitution  치환 암호의 크랙</vt:lpstr>
      <vt:lpstr>/Theory/T4/Substitution  치환 암호 변환기</vt:lpstr>
      <vt:lpstr>/Theory/T4/Ceasar    프로그래밍 조건</vt:lpstr>
      <vt:lpstr>/Theory/T4/Ceasar    암호문</vt:lpstr>
      <vt:lpstr>/Theory/T4/Ceasar    프로그래밍 예시</vt:lpstr>
      <vt:lpstr>/Theory/T4/Ceasar    해석</vt:lpstr>
      <vt:lpstr>PowerPoint 프레젠테이션</vt:lpstr>
      <vt:lpstr>/Theory/T4/Vigenere  비즈네르 암호</vt:lpstr>
      <vt:lpstr>/Theory/T4/Vigenere 고전암호 실습 – 비즈네르 암호</vt:lpstr>
      <vt:lpstr>/Theory/T4/Vigenere     암호문</vt:lpstr>
      <vt:lpstr>PowerPoint 프레젠테이션</vt:lpstr>
      <vt:lpstr>PowerPoint 프레젠테이션</vt:lpstr>
      <vt:lpstr>/Theory/T4/Vigenere     고전암호 실습 – 에니그마 영화</vt:lpstr>
      <vt:lpstr>/Theory/T4/Vigenere     고전암호 실습 – 에니그마 구조</vt:lpstr>
      <vt:lpstr>/Theory/T4/Vigenere     고전암호 실습 – 에니그마 해독</vt:lpstr>
      <vt:lpstr>/Theory/T5   현대암호</vt:lpstr>
      <vt:lpstr>/Theory/T5/RSA  현대암호 – RSA 암호</vt:lpstr>
      <vt:lpstr>/Theory/T5/RSA  현대암호 실습 – RSA 암호</vt:lpstr>
      <vt:lpstr>/Theory/T5    암호문</vt:lpstr>
      <vt:lpstr>PowerPoint 프레젠테이션</vt:lpstr>
      <vt:lpstr>/Theory/T5/RSA    오일러 함수</vt:lpstr>
      <vt:lpstr>/Theory/T5/RSA    오일러 정리</vt:lpstr>
      <vt:lpstr>/Theory/T5/RSA  현대암호 실습 – 오일러 정리</vt:lpstr>
      <vt:lpstr>/Theory/T5/RSA    프로그래밍 조건</vt:lpstr>
      <vt:lpstr>/Theory/T5/RSA    프로그래밍 예시</vt:lpstr>
      <vt:lpstr>/Theory/T5/RSA    오일러 정리 증명</vt:lpstr>
      <vt:lpstr>/Theory/T5/RSA  현대암호 – RSA 암호</vt:lpstr>
      <vt:lpstr>/Theory/T5/RSA  현대암호 구현 – RSA 암호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정보보호</dc:title>
  <dc:creator>arizona95</dc:creator>
  <cp:lastModifiedBy>arizona95</cp:lastModifiedBy>
  <cp:revision>1</cp:revision>
  <dcterms:created xsi:type="dcterms:W3CDTF">2021-03-21T23:35:12Z</dcterms:created>
  <dcterms:modified xsi:type="dcterms:W3CDTF">2021-03-21T23:37:28Z</dcterms:modified>
</cp:coreProperties>
</file>