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29" r:id="rId3"/>
    <p:sldId id="728" r:id="rId4"/>
    <p:sldId id="731" r:id="rId5"/>
    <p:sldId id="727" r:id="rId6"/>
    <p:sldId id="730" r:id="rId7"/>
    <p:sldId id="732" r:id="rId8"/>
    <p:sldId id="733" r:id="rId9"/>
    <p:sldId id="718" r:id="rId10"/>
    <p:sldId id="720" r:id="rId11"/>
    <p:sldId id="721" r:id="rId12"/>
    <p:sldId id="723" r:id="rId13"/>
    <p:sldId id="719" r:id="rId14"/>
    <p:sldId id="715" r:id="rId15"/>
    <p:sldId id="71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F0640-AAE6-423C-8CA3-99FABDA51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F8D1EC-1C21-468A-8CD9-D59D7D1E8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3754A1-0273-4164-AB71-F21C57CB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FF3B-60E5-4338-83A0-34CC4E37C1FA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BBFB1C-24B1-4FA0-B9AE-F4ABE4B1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5B45F-7B5F-40CF-9EA5-C3C370BA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0F7C-D680-40F1-9A0E-8BE8ABEDB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5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B17E7-BCD7-476D-886E-B91A513C7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A79057-1DF9-4DEF-AB91-FA2A5F32B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55B28B-73FC-48A2-B22D-596A16F18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FF3B-60E5-4338-83A0-34CC4E37C1FA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2DDA6-B5A3-40CF-A475-E6DE45F7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7065D1-1AD6-48FE-AE0E-FCD224C1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0F7C-D680-40F1-9A0E-8BE8ABEDB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2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A552DD-59CF-4399-8094-355CEB771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E818AE-BFA6-4F6A-BBF6-DB49A8A53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B2EEF0-BB1E-45E3-BD19-B5A3D244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FF3B-60E5-4338-83A0-34CC4E37C1FA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061E4F-ECB4-4390-BBB4-1062A3117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CFFD2-74CC-4B9C-BD32-E2FE24CF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0F7C-D680-40F1-9A0E-8BE8ABEDB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30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DC659-D60C-480A-BAD6-89EB3971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33DAEF-C191-4C3E-85B2-FA506E1D3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FD75F-28A5-4B47-8F1B-7BF35454A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FF3B-60E5-4338-83A0-34CC4E37C1FA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8176FA-94E1-4AFB-A463-42D4A35FD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EF10A-6952-47A5-8B67-7BE57B22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0F7C-D680-40F1-9A0E-8BE8ABEDB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90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B46D0-AB1E-458D-9348-2109D3C14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E27F20-C4A3-4FF8-AD55-3E4AD004A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3DC036-889C-47CF-862F-2BEFFE41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FF3B-60E5-4338-83A0-34CC4E37C1FA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E5B33-7CA7-4F69-8DAB-7ADB9235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7AFF4F-F1B7-4C3F-B13A-845E3BA2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0F7C-D680-40F1-9A0E-8BE8ABEDB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1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DCFC2-910F-4D94-AE7C-297E3450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062CD0-ACD1-4249-81D1-A31EDF92B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8074B1-471C-4FC2-A3AC-476DA9E09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E1C263-C34E-43BF-8D5E-468E5D17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FF3B-60E5-4338-83A0-34CC4E37C1FA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01DB84-E48F-4744-91D5-456B3087F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867ADF-F576-45AE-AD61-0DA4425C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0F7C-D680-40F1-9A0E-8BE8ABEDB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85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5C76A-599A-4AE6-B231-BB94117C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F687DF-3B3A-41B6-AB65-920179720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D3EF07-F7CF-4B18-9142-75F99D77F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5BA7E2-9E28-4A6D-87EF-5E79F67EA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1BF80B-2378-484B-BB31-8FFB851A5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64DB71-4FAC-4DD8-8D9E-EC1443123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FF3B-60E5-4338-83A0-34CC4E37C1FA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7B756E-0D77-441B-8CF7-F4234F8F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0260F5-6DF3-40E7-A230-D0883096B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0F7C-D680-40F1-9A0E-8BE8ABEDB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73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2C24E-1EBC-4A78-8EF4-BEEA48F98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012962-13E8-48DB-93FA-15E5D9386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FF3B-60E5-4338-83A0-34CC4E37C1FA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035A62-68D8-4667-A8D3-C7153553D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8A5C3A-0F54-4CFE-97A7-DD75FC7C8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0F7C-D680-40F1-9A0E-8BE8ABEDB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11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D41B59-7C88-447F-954C-7522939B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FF3B-60E5-4338-83A0-34CC4E37C1FA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C408D5-AC9B-4485-B5B8-CDCE134B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552B45-B2E1-40A5-B582-8062183F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0F7C-D680-40F1-9A0E-8BE8ABEDB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97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CACFD-3A36-4D4C-8A2F-F7BF99179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5EAE4-438C-4A0A-B1C4-064085163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8B6D14-5AC3-4D00-B108-86E836028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5E182B-552C-4C65-9F07-CF88BA8AB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FF3B-60E5-4338-83A0-34CC4E37C1FA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78C8F2-2DF5-4514-BA19-1229418B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3AB8D9-EB88-499C-B0A9-40B50E12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0F7C-D680-40F1-9A0E-8BE8ABEDB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37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F136E-AF63-4C3F-8493-B0BFBE10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0643D6-AC30-43D9-8FB9-A1F5625348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E30E01-2DB2-4226-A5A9-9A8BA4A88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6F9FB7-CEC7-493D-8764-620B4427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FF3B-60E5-4338-83A0-34CC4E37C1FA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1C2B1C-1516-45D2-A785-421EC7B89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247ECA-29A7-4133-A2D7-1BB0AA1C7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0F7C-D680-40F1-9A0E-8BE8ABEDB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63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714BDD-4399-4B13-9E07-560D90377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897531-3C9D-4950-8F8B-5145C2485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FBC346-9427-4053-8122-9366BF5AE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1FF3B-60E5-4338-83A0-34CC4E37C1FA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21F78C-98C0-4608-A4FD-ADB9BFE85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18D446-C473-4A56-9035-EADDE98E2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90F7C-D680-40F1-9A0E-8BE8ABEDB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49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54ED7-A3CE-4028-9E2B-84B015DAF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국방 사이버 보안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28E963-D80D-4895-AD6C-EC0AD5D78C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2488645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/>
              <a:t>1) </a:t>
            </a:r>
            <a:r>
              <a:rPr lang="ko-KR" altLang="en-US" sz="1000"/>
              <a:t>공격 전 </a:t>
            </a:r>
            <a:r>
              <a:rPr lang="en-US" altLang="ko-KR" sz="1000"/>
              <a:t>10.10.1.101</a:t>
            </a:r>
            <a:r>
              <a:rPr lang="ko-KR" altLang="en-US" sz="1000"/>
              <a:t>서버로 웹페이지 접속 시 접속 가능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2) </a:t>
            </a:r>
            <a:r>
              <a:rPr lang="ko-KR" altLang="en-US" sz="1000" dirty="0"/>
              <a:t>공격서버에서 실습서버로 </a:t>
            </a:r>
            <a:r>
              <a:rPr lang="en-US" altLang="ko-KR" sz="1000" dirty="0" err="1"/>
              <a:t>slowloris</a:t>
            </a:r>
            <a:r>
              <a:rPr lang="en-US" altLang="ko-KR" sz="1000" dirty="0"/>
              <a:t> </a:t>
            </a:r>
            <a:r>
              <a:rPr lang="ko-KR" altLang="en-US" sz="1000" dirty="0"/>
              <a:t>공격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</a:t>
            </a:r>
            <a:r>
              <a:rPr lang="en-US" altLang="ko-KR" sz="1000" dirty="0"/>
              <a:t># </a:t>
            </a:r>
            <a:r>
              <a:rPr lang="en-US" altLang="ko-KR" sz="1000" dirty="0" err="1"/>
              <a:t>slowhttptest</a:t>
            </a:r>
            <a:r>
              <a:rPr lang="en-US" altLang="ko-KR" sz="1000" dirty="0"/>
              <a:t> -c 4000 -g -o </a:t>
            </a:r>
            <a:r>
              <a:rPr lang="en-US" altLang="ko-KR" sz="1000" dirty="0" err="1"/>
              <a:t>slowloris</a:t>
            </a:r>
            <a:r>
              <a:rPr lang="en-US" altLang="ko-KR" sz="1000" dirty="0"/>
              <a:t> -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10 -r 100 -t GET -x 3 -p 3 –u http://10.10.1.101 </a:t>
            </a:r>
            <a:endParaRPr lang="ko-KR" altLang="en-US" sz="1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C33198-2E58-4A38-8153-C72034623E33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BD440D7-A4B6-422E-BEF0-DA734161F7A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45BEB1-A639-4FC8-BFA8-B46B8EC4E33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70F00BAB-BC11-49E5-AFFF-32BB961D8637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5" name="_x247859000">
            <a:extLst>
              <a:ext uri="{FF2B5EF4-FFF2-40B4-BE49-F238E27FC236}">
                <a16:creationId xmlns:a16="http://schemas.microsoft.com/office/drawing/2014/main" id="{078FAAE2-E477-41F2-AE13-F4AA63DAD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0" y="670560"/>
            <a:ext cx="5400675" cy="395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247860280">
            <a:extLst>
              <a:ext uri="{FF2B5EF4-FFF2-40B4-BE49-F238E27FC236}">
                <a16:creationId xmlns:a16="http://schemas.microsoft.com/office/drawing/2014/main" id="{C9F8E71E-1C3D-4BB0-9660-B684439BC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145" y="890065"/>
            <a:ext cx="5400675" cy="323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679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/>
              <a:t>3) </a:t>
            </a:r>
            <a:r>
              <a:rPr lang="ko-KR" altLang="en-US" sz="1000"/>
              <a:t>공격 후 </a:t>
            </a:r>
            <a:r>
              <a:rPr lang="en-US" altLang="ko-KR" sz="1000"/>
              <a:t>10.10.1.101</a:t>
            </a:r>
            <a:r>
              <a:rPr lang="ko-KR" altLang="en-US" sz="1000"/>
              <a:t>서버로 웹페이지 접속 시도 시 접속 불가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# </a:t>
            </a:r>
            <a:r>
              <a:rPr lang="en-US" altLang="ko-KR" sz="1000" dirty="0" err="1"/>
              <a:t>acheck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>
                <a:solidFill>
                  <a:srgbClr val="FF0000"/>
                </a:solidFill>
              </a:rPr>
              <a:t>(* history –w </a:t>
            </a:r>
            <a:r>
              <a:rPr lang="ko-KR" altLang="en-US" sz="1000" dirty="0">
                <a:solidFill>
                  <a:srgbClr val="FF0000"/>
                </a:solidFill>
              </a:rPr>
              <a:t>실행하여 </a:t>
            </a:r>
            <a:r>
              <a:rPr lang="en-US" altLang="ko-KR" sz="1000" dirty="0">
                <a:solidFill>
                  <a:srgbClr val="FF0000"/>
                </a:solidFill>
              </a:rPr>
              <a:t>history</a:t>
            </a:r>
            <a:r>
              <a:rPr lang="ko-KR" altLang="en-US" sz="1000" dirty="0">
                <a:solidFill>
                  <a:srgbClr val="FF0000"/>
                </a:solidFill>
              </a:rPr>
              <a:t>에 저장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C33198-2E58-4A38-8153-C72034623E33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BD440D7-A4B6-422E-BEF0-DA734161F7A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45BEB1-A639-4FC8-BFA8-B46B8EC4E33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70F00BAB-BC11-49E5-AFFF-32BB961D8637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49" name="_x247860760">
            <a:extLst>
              <a:ext uri="{FF2B5EF4-FFF2-40B4-BE49-F238E27FC236}">
                <a16:creationId xmlns:a16="http://schemas.microsoft.com/office/drawing/2014/main" id="{B72ABFF5-7366-4F3A-9D09-C0CF0485C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0" y="688848"/>
            <a:ext cx="5400675" cy="391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_x247860440">
            <a:extLst>
              <a:ext uri="{FF2B5EF4-FFF2-40B4-BE49-F238E27FC236}">
                <a16:creationId xmlns:a16="http://schemas.microsoft.com/office/drawing/2014/main" id="{AD29B156-1DFE-4589-BD6F-F7FF5BA3B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088" y="938784"/>
            <a:ext cx="390842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461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&lt;</a:t>
            </a:r>
            <a:r>
              <a:rPr lang="ko-KR" altLang="en-US" sz="1000" dirty="0"/>
              <a:t>학생 화면</a:t>
            </a:r>
            <a:r>
              <a:rPr lang="en-US" altLang="ko-KR" sz="1000" dirty="0"/>
              <a:t>&gt;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  </a:t>
            </a:r>
            <a:r>
              <a:rPr lang="ko-KR" altLang="en-US" sz="1000" dirty="0"/>
              <a:t> 교관공격 버튼 클릭 후 </a:t>
            </a:r>
            <a:r>
              <a:rPr lang="en-US" altLang="ko-KR" sz="1000" dirty="0"/>
              <a:t>Setup </a:t>
            </a:r>
            <a:r>
              <a:rPr lang="ko-KR" altLang="en-US" sz="1000" dirty="0"/>
              <a:t>확인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1. </a:t>
            </a:r>
            <a:r>
              <a:rPr lang="ko-KR" altLang="en-US" sz="1000" dirty="0"/>
              <a:t>관리자 화면에서 왼쪽 ‘교관 공격‘ 탭 클릭 </a:t>
            </a:r>
            <a:r>
              <a:rPr lang="en-US" altLang="ko-KR" sz="1000" dirty="0"/>
              <a:t>-&gt; </a:t>
            </a:r>
            <a:r>
              <a:rPr lang="ko-KR" altLang="en-US" sz="1000" dirty="0"/>
              <a:t>공격하고자 하는 해당 문제번호와 할당 </a:t>
            </a:r>
            <a:r>
              <a:rPr lang="en-US" altLang="ko-KR" sz="1000" dirty="0"/>
              <a:t>VM</a:t>
            </a:r>
            <a:r>
              <a:rPr lang="ko-KR" altLang="en-US" sz="1000" dirty="0"/>
              <a:t>을 확인 후 체크박스에 체크를 하고 공격실행 버튼 클릭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2. ‘</a:t>
            </a:r>
            <a:r>
              <a:rPr lang="ko-KR" altLang="en-US" sz="1000" dirty="0"/>
              <a:t>공격 실행’ 버튼 클릭 시 아래와 같이 완료 화면이 나오고 공격상태가 ‘공격 중’ 으로 변경 됨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6AF5780-4CBF-4818-A7ED-A29178744D8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0375197-22D4-49A9-80A3-09AA59E55E9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0585ED-F006-4A17-AC42-528EB3578FC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0F43B545-E59E-47F8-8221-ABAE840F983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195" name="_x208263200">
            <a:extLst>
              <a:ext uri="{FF2B5EF4-FFF2-40B4-BE49-F238E27FC236}">
                <a16:creationId xmlns:a16="http://schemas.microsoft.com/office/drawing/2014/main" id="{A08186A6-3DB0-4F8E-B9EF-FF437F755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0" y="4096256"/>
            <a:ext cx="5400675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_x208263760">
            <a:extLst>
              <a:ext uri="{FF2B5EF4-FFF2-40B4-BE49-F238E27FC236}">
                <a16:creationId xmlns:a16="http://schemas.microsoft.com/office/drawing/2014/main" id="{26418D75-9CC4-47C1-A243-5F1DFD1A4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262" y="679233"/>
            <a:ext cx="4221163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_x208262880">
            <a:extLst>
              <a:ext uri="{FF2B5EF4-FFF2-40B4-BE49-F238E27FC236}">
                <a16:creationId xmlns:a16="http://schemas.microsoft.com/office/drawing/2014/main" id="{58C1B1EE-0438-4C58-9D22-CEC352F87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262" y="1958793"/>
            <a:ext cx="5400675" cy="17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_x247863320">
            <a:extLst>
              <a:ext uri="{FF2B5EF4-FFF2-40B4-BE49-F238E27FC236}">
                <a16:creationId xmlns:a16="http://schemas.microsoft.com/office/drawing/2014/main" id="{9807132F-769D-4F8D-A491-7B45DF7F71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491"/>
          <a:stretch/>
        </p:blipFill>
        <p:spPr bwMode="auto">
          <a:xfrm>
            <a:off x="500181" y="906487"/>
            <a:ext cx="5400674" cy="210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화살표: 오른쪽 14">
            <a:hlinkClick r:id="" action="ppaction://noaction"/>
            <a:extLst>
              <a:ext uri="{FF2B5EF4-FFF2-40B4-BE49-F238E27FC236}">
                <a16:creationId xmlns:a16="http://schemas.microsoft.com/office/drawing/2014/main" id="{00733412-9AE5-4585-8405-12AC612CE9B3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119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/Training/Unit/Net/15</a:t>
            </a:r>
            <a:br>
              <a:rPr lang="en-US" altLang="ko-KR" dirty="0"/>
            </a:br>
            <a:r>
              <a:rPr lang="en-US" altLang="ko-KR" dirty="0"/>
              <a:t> 15. DDOS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Slowloris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83375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현재 아파치 웹 서버가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Slowloris DoS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공격을 받아 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정상적인 서비스가 불가능한 상황이다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공격자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식별하여 방화벽으로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차단하시오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83375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&lt;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실습서버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root / root123</a:t>
            </a: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 dirty="0">
                <a:solidFill>
                  <a:schemeClr val="bg2">
                    <a:lumMod val="9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kern="0" spc="0" dirty="0">
                <a:solidFill>
                  <a:schemeClr val="bg2">
                    <a:lumMod val="9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kern="0" spc="0" dirty="0">
                <a:solidFill>
                  <a:schemeClr val="bg2">
                    <a:lumMod val="9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Slowloris </a:t>
            </a:r>
            <a:r>
              <a:rPr lang="ko-KR" altLang="en-US" sz="1000" kern="0" spc="0" dirty="0">
                <a:solidFill>
                  <a:schemeClr val="bg2">
                    <a:lumMod val="9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공격을 수행할 수 있다</a:t>
            </a:r>
            <a:r>
              <a:rPr lang="en-US" altLang="ko-KR" sz="1000" kern="0" spc="0" dirty="0">
                <a:solidFill>
                  <a:schemeClr val="bg2">
                    <a:lumMod val="9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- Slowloris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공격을 탐지하고 방어할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sv-SE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Attacker(Kali linux / 10.10.1.166)</a:t>
            </a:r>
          </a:p>
          <a:p>
            <a:pPr>
              <a:lnSpc>
                <a:spcPct val="140000"/>
              </a:lnSpc>
            </a:pPr>
            <a:r>
              <a:rPr lang="sv-SE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sv-SE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Victim(CentOS 6.4 / 10.10.1.101)</a:t>
            </a:r>
            <a:endParaRPr lang="ko-KR" altLang="en-US" sz="1000" dirty="0"/>
          </a:p>
        </p:txBody>
      </p:sp>
      <p:sp>
        <p:nvSpPr>
          <p:cNvPr id="17" name="화살표: 오른쪽 16">
            <a:hlinkClick r:id="" action="ppaction://noaction"/>
            <a:extLst>
              <a:ext uri="{FF2B5EF4-FFF2-40B4-BE49-F238E27FC236}">
                <a16:creationId xmlns:a16="http://schemas.microsoft.com/office/drawing/2014/main" id="{81ED7C86-D7B4-4134-B0EF-1B7A83056B06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C968331-6BDC-4EF6-BD34-D24E17DAB38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B846F5E4-F54B-48E4-884D-8B11C27E605D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A05602-C5D7-4549-9695-4E18B65B363A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" name="화살표: 오른쪽 20">
              <a:hlinkClick r:id="" action="ppaction://noaction"/>
              <a:extLst>
                <a:ext uri="{FF2B5EF4-FFF2-40B4-BE49-F238E27FC236}">
                  <a16:creationId xmlns:a16="http://schemas.microsoft.com/office/drawing/2014/main" id="{B386215C-A1C0-4471-8A61-6BCBE3FCC914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Picture 2" descr="보안 아이콘 이미지 검색결과">
            <a:extLst>
              <a:ext uri="{FF2B5EF4-FFF2-40B4-BE49-F238E27FC236}">
                <a16:creationId xmlns:a16="http://schemas.microsoft.com/office/drawing/2014/main" id="{A945EE6F-447F-47A7-A88B-6A750291CB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4" t="12467" r="11967" b="12532"/>
          <a:stretch/>
        </p:blipFill>
        <p:spPr bwMode="auto">
          <a:xfrm>
            <a:off x="662681" y="3412409"/>
            <a:ext cx="565945" cy="56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706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1) </a:t>
            </a:r>
            <a:r>
              <a:rPr lang="ko-KR" altLang="en-US" sz="1000" dirty="0"/>
              <a:t>공격이 들어오는지 </a:t>
            </a:r>
            <a:r>
              <a:rPr lang="en-US" altLang="ko-KR" sz="1000" dirty="0"/>
              <a:t>netstat –</a:t>
            </a:r>
            <a:r>
              <a:rPr lang="en-US" altLang="ko-KR" sz="1000" dirty="0" err="1"/>
              <a:t>tna</a:t>
            </a:r>
            <a:r>
              <a:rPr lang="ko-KR" altLang="en-US" sz="1000" dirty="0"/>
              <a:t>로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netstat –</a:t>
            </a:r>
            <a:r>
              <a:rPr lang="en-US" altLang="ko-KR" sz="1000" dirty="0" err="1"/>
              <a:t>tna</a:t>
            </a:r>
            <a:r>
              <a:rPr lang="en-US" altLang="ko-KR" sz="1000" dirty="0"/>
              <a:t> 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2) </a:t>
            </a:r>
            <a:r>
              <a:rPr lang="ko-KR" altLang="en-US" sz="1000" dirty="0"/>
              <a:t>웹 브라우저 </a:t>
            </a:r>
            <a:r>
              <a:rPr lang="en-US" altLang="ko-KR" sz="1000" dirty="0" err="1"/>
              <a:t>firefox</a:t>
            </a:r>
            <a:r>
              <a:rPr lang="en-US" altLang="ko-KR" sz="1000" dirty="0"/>
              <a:t> </a:t>
            </a:r>
            <a:r>
              <a:rPr lang="ko-KR" altLang="en-US" sz="1000" dirty="0"/>
              <a:t>실행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3) localhost </a:t>
            </a:r>
            <a:r>
              <a:rPr lang="ko-KR" altLang="en-US" sz="1000" dirty="0"/>
              <a:t>접속 시도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4) </a:t>
            </a:r>
            <a:r>
              <a:rPr lang="en-US" altLang="ko-KR" sz="1000" dirty="0" err="1"/>
              <a:t>iptable</a:t>
            </a:r>
            <a:r>
              <a:rPr lang="en-US" altLang="ko-KR" sz="1000" dirty="0"/>
              <a:t> -A INPUT -s 10.10.1.166 -j DROP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5) </a:t>
            </a:r>
            <a:r>
              <a:rPr lang="ko-KR" altLang="en-US" sz="1000" dirty="0"/>
              <a:t>웹 브라우저 </a:t>
            </a:r>
            <a:r>
              <a:rPr lang="en-US" altLang="ko-KR" sz="1000" dirty="0" err="1"/>
              <a:t>firefox</a:t>
            </a:r>
            <a:r>
              <a:rPr lang="ko-KR" altLang="en-US" sz="1000" dirty="0"/>
              <a:t>에서 다시 </a:t>
            </a:r>
            <a:r>
              <a:rPr lang="en-US" altLang="ko-KR" sz="1000" dirty="0"/>
              <a:t>localhost</a:t>
            </a:r>
            <a:r>
              <a:rPr lang="ko-KR" altLang="en-US" sz="1000" dirty="0"/>
              <a:t>로 접속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C33198-2E58-4A38-8153-C72034623E33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BD440D7-A4B6-422E-BEF0-DA734161F7A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45BEB1-A639-4FC8-BFA8-B46B8EC4E33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70F00BAB-BC11-49E5-AFFF-32BB961D8637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097" name="_x247859480">
            <a:extLst>
              <a:ext uri="{FF2B5EF4-FFF2-40B4-BE49-F238E27FC236}">
                <a16:creationId xmlns:a16="http://schemas.microsoft.com/office/drawing/2014/main" id="{CE161DF9-0C62-4686-BEA6-25938C696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0" y="877824"/>
            <a:ext cx="5400675" cy="32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_x247859320">
            <a:extLst>
              <a:ext uri="{FF2B5EF4-FFF2-40B4-BE49-F238E27FC236}">
                <a16:creationId xmlns:a16="http://schemas.microsoft.com/office/drawing/2014/main" id="{CCE5AE86-8F64-44A8-A218-223DBDBA1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" y="4594988"/>
            <a:ext cx="4427538" cy="136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_x247859160">
            <a:extLst>
              <a:ext uri="{FF2B5EF4-FFF2-40B4-BE49-F238E27FC236}">
                <a16:creationId xmlns:a16="http://schemas.microsoft.com/office/drawing/2014/main" id="{E5A90F5E-D397-4FBF-9094-6E6818917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146" y="655957"/>
            <a:ext cx="540067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_x247859080">
            <a:extLst>
              <a:ext uri="{FF2B5EF4-FFF2-40B4-BE49-F238E27FC236}">
                <a16:creationId xmlns:a16="http://schemas.microsoft.com/office/drawing/2014/main" id="{639FEAE2-9ACB-496E-BD5C-22BE5EA42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36" y="3090672"/>
            <a:ext cx="4694238" cy="19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_x247859480">
            <a:extLst>
              <a:ext uri="{FF2B5EF4-FFF2-40B4-BE49-F238E27FC236}">
                <a16:creationId xmlns:a16="http://schemas.microsoft.com/office/drawing/2014/main" id="{6BCFC429-5F60-4825-836F-B8069AE32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832" y="3840480"/>
            <a:ext cx="540067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152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/>
              <a:t># check</a:t>
            </a:r>
            <a:endParaRPr lang="ko-KR" altLang="en-US" sz="1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C33198-2E58-4A38-8153-C72034623E33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BD440D7-A4B6-422E-BEF0-DA734161F7A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45BEB1-A639-4FC8-BFA8-B46B8EC4E33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70F00BAB-BC11-49E5-AFFF-32BB961D8637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121" name="_x247860040">
            <a:extLst>
              <a:ext uri="{FF2B5EF4-FFF2-40B4-BE49-F238E27FC236}">
                <a16:creationId xmlns:a16="http://schemas.microsoft.com/office/drawing/2014/main" id="{A8BD1F33-A6EF-4486-B103-18677A276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80" y="719328"/>
            <a:ext cx="2522538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71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/Training/Unit/Net/13</a:t>
            </a:r>
            <a:br>
              <a:rPr lang="en-US" altLang="ko-KR" dirty="0"/>
            </a:br>
            <a:r>
              <a:rPr lang="en-US" altLang="ko-KR" dirty="0"/>
              <a:t> 13. DDOS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Ping of Death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83375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Ping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패킷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(ICMP Request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패킷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대용량의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Fragment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단위로 분할시켜 송신하고 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 대상이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수신하고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Fragment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재조합 할 때 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과부하 현상이 나타나게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83375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&lt;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실습서버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root / toor</a:t>
            </a: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PoD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공격을 수행할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 dirty="0">
                <a:solidFill>
                  <a:schemeClr val="bg2">
                    <a:lumMod val="9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en-US" altLang="ko-KR" sz="1000" kern="0" spc="0" dirty="0" err="1">
                <a:solidFill>
                  <a:schemeClr val="bg2">
                    <a:lumMod val="9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PoD</a:t>
            </a:r>
            <a:r>
              <a:rPr lang="en-US" altLang="ko-KR" sz="1000" kern="0" spc="0" dirty="0">
                <a:solidFill>
                  <a:schemeClr val="bg2">
                    <a:lumMod val="9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spc="0" dirty="0">
                <a:solidFill>
                  <a:schemeClr val="bg2">
                    <a:lumMod val="9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공격을 탐지하고 대응할 수 있다</a:t>
            </a:r>
            <a:r>
              <a:rPr lang="en-US" altLang="ko-KR" sz="1000" kern="0" spc="0" dirty="0">
                <a:solidFill>
                  <a:schemeClr val="bg2">
                    <a:lumMod val="9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sv-SE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Attacker(Kali linux / 10.10.1.166)</a:t>
            </a:r>
          </a:p>
          <a:p>
            <a:pPr>
              <a:lnSpc>
                <a:spcPct val="140000"/>
              </a:lnSpc>
            </a:pPr>
            <a:r>
              <a:rPr lang="sv-SE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sv-SE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Victim(CentOS 6.4 / 10.10.1.101)</a:t>
            </a:r>
            <a:endParaRPr lang="ko-KR" altLang="en-US" sz="1000" dirty="0"/>
          </a:p>
        </p:txBody>
      </p:sp>
      <p:sp>
        <p:nvSpPr>
          <p:cNvPr id="17" name="화살표: 오른쪽 16">
            <a:hlinkClick r:id="" action="ppaction://noaction"/>
            <a:extLst>
              <a:ext uri="{FF2B5EF4-FFF2-40B4-BE49-F238E27FC236}">
                <a16:creationId xmlns:a16="http://schemas.microsoft.com/office/drawing/2014/main" id="{81ED7C86-D7B4-4134-B0EF-1B7A83056B06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10" descr="question icon 이미지 검색결과">
            <a:extLst>
              <a:ext uri="{FF2B5EF4-FFF2-40B4-BE49-F238E27FC236}">
                <a16:creationId xmlns:a16="http://schemas.microsoft.com/office/drawing/2014/main" id="{4749B9AA-465F-472F-A9B6-76C8B11FC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BC968331-6BDC-4EF6-BD34-D24E17DAB38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B846F5E4-F54B-48E4-884D-8B11C27E605D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A05602-C5D7-4549-9695-4E18B65B363A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" name="화살표: 오른쪽 20">
              <a:hlinkClick r:id="" action="ppaction://noaction"/>
              <a:extLst>
                <a:ext uri="{FF2B5EF4-FFF2-40B4-BE49-F238E27FC236}">
                  <a16:creationId xmlns:a16="http://schemas.microsoft.com/office/drawing/2014/main" id="{B386215C-A1C0-4471-8A61-6BCBE3FCC914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198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1252538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/>
              <a:t># hping3 --icmp --rand-source 10.10.1.101 -d 65000 --flood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392122" y="1810512"/>
            <a:ext cx="5616792" cy="467562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/>
              <a:t># acheck</a:t>
            </a:r>
          </a:p>
          <a:p>
            <a:pPr>
              <a:lnSpc>
                <a:spcPct val="140000"/>
              </a:lnSpc>
            </a:pPr>
            <a:r>
              <a:rPr lang="en-US" altLang="ko-KR" sz="1000">
                <a:solidFill>
                  <a:srgbClr val="FF0000"/>
                </a:solidFill>
              </a:rPr>
              <a:t>(* history –w </a:t>
            </a:r>
            <a:r>
              <a:rPr lang="ko-KR" altLang="en-US" sz="1000">
                <a:solidFill>
                  <a:srgbClr val="FF0000"/>
                </a:solidFill>
              </a:rPr>
              <a:t>실행하여 </a:t>
            </a:r>
            <a:r>
              <a:rPr lang="en-US" altLang="ko-KR" sz="1000">
                <a:solidFill>
                  <a:srgbClr val="FF0000"/>
                </a:solidFill>
              </a:rPr>
              <a:t>history</a:t>
            </a:r>
            <a:r>
              <a:rPr lang="ko-KR" altLang="en-US" sz="1000">
                <a:solidFill>
                  <a:srgbClr val="FF0000"/>
                </a:solidFill>
              </a:rPr>
              <a:t>에 저장</a:t>
            </a:r>
            <a:r>
              <a:rPr lang="en-US" altLang="ko-KR" sz="1000">
                <a:solidFill>
                  <a:srgbClr val="FF0000"/>
                </a:solidFill>
              </a:rPr>
              <a:t>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C33198-2E58-4A38-8153-C72034623E33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BD440D7-A4B6-422E-BEF0-DA734161F7A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45BEB1-A639-4FC8-BFA8-B46B8EC4E33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70F00BAB-BC11-49E5-AFFF-32BB961D8637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145" name="_x247861960">
            <a:extLst>
              <a:ext uri="{FF2B5EF4-FFF2-40B4-BE49-F238E27FC236}">
                <a16:creationId xmlns:a16="http://schemas.microsoft.com/office/drawing/2014/main" id="{BE5B1772-AE20-40D4-AB99-B8FEFF46C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0" y="737616"/>
            <a:ext cx="5400675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_x247861800">
            <a:extLst>
              <a:ext uri="{FF2B5EF4-FFF2-40B4-BE49-F238E27FC236}">
                <a16:creationId xmlns:a16="http://schemas.microsoft.com/office/drawing/2014/main" id="{68957771-1FAD-43FE-890B-8B609D17D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32" y="2414016"/>
            <a:ext cx="400843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88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&lt;</a:t>
            </a:r>
            <a:r>
              <a:rPr lang="ko-KR" altLang="en-US" sz="1000" dirty="0"/>
              <a:t>학생 화면</a:t>
            </a:r>
            <a:r>
              <a:rPr lang="en-US" altLang="ko-KR" sz="1000" dirty="0"/>
              <a:t>&gt;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  </a:t>
            </a:r>
            <a:r>
              <a:rPr lang="ko-KR" altLang="en-US" sz="1000" dirty="0"/>
              <a:t> 교관공격 버튼 클릭 후 </a:t>
            </a:r>
            <a:r>
              <a:rPr lang="en-US" altLang="ko-KR" sz="1000" dirty="0"/>
              <a:t>Setup </a:t>
            </a:r>
            <a:r>
              <a:rPr lang="ko-KR" altLang="en-US" sz="1000" dirty="0"/>
              <a:t>확인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1. </a:t>
            </a:r>
            <a:r>
              <a:rPr lang="ko-KR" altLang="en-US" sz="1000" dirty="0"/>
              <a:t>관리자 화면에서 왼쪽 ‘교관 공격‘ 탭 클릭 </a:t>
            </a:r>
            <a:r>
              <a:rPr lang="en-US" altLang="ko-KR" sz="1000" dirty="0"/>
              <a:t>-&gt; </a:t>
            </a:r>
            <a:r>
              <a:rPr lang="ko-KR" altLang="en-US" sz="1000" dirty="0"/>
              <a:t>공격하고자 하는 해당 문제번호와 할당 </a:t>
            </a:r>
            <a:r>
              <a:rPr lang="en-US" altLang="ko-KR" sz="1000" dirty="0"/>
              <a:t>VM</a:t>
            </a:r>
            <a:r>
              <a:rPr lang="ko-KR" altLang="en-US" sz="1000" dirty="0"/>
              <a:t>을 확인 후 체크박스에 체크를 하고 공격실행 버튼 클릭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2. ‘</a:t>
            </a:r>
            <a:r>
              <a:rPr lang="ko-KR" altLang="en-US" sz="1000" dirty="0"/>
              <a:t>공격 실행’ 버튼 클릭 시 아래와 같이 완료 화면이 나오고 공격상태가 ‘공격 중’ 으로 변경 됨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6AF5780-4CBF-4818-A7ED-A29178744D8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0375197-22D4-49A9-80A3-09AA59E55E9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0585ED-F006-4A17-AC42-528EB3578FC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0F43B545-E59E-47F8-8221-ABAE840F983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195" name="_x208263200">
            <a:extLst>
              <a:ext uri="{FF2B5EF4-FFF2-40B4-BE49-F238E27FC236}">
                <a16:creationId xmlns:a16="http://schemas.microsoft.com/office/drawing/2014/main" id="{A08186A6-3DB0-4F8E-B9EF-FF437F755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0" y="4096256"/>
            <a:ext cx="5400675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_x208263760">
            <a:extLst>
              <a:ext uri="{FF2B5EF4-FFF2-40B4-BE49-F238E27FC236}">
                <a16:creationId xmlns:a16="http://schemas.microsoft.com/office/drawing/2014/main" id="{26418D75-9CC4-47C1-A243-5F1DFD1A4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262" y="679233"/>
            <a:ext cx="4221163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_x208262880">
            <a:extLst>
              <a:ext uri="{FF2B5EF4-FFF2-40B4-BE49-F238E27FC236}">
                <a16:creationId xmlns:a16="http://schemas.microsoft.com/office/drawing/2014/main" id="{58C1B1EE-0438-4C58-9D22-CEC352F87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262" y="1958793"/>
            <a:ext cx="5400675" cy="17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화살표: 오른쪽 14">
            <a:hlinkClick r:id="" action="ppaction://noaction"/>
            <a:extLst>
              <a:ext uri="{FF2B5EF4-FFF2-40B4-BE49-F238E27FC236}">
                <a16:creationId xmlns:a16="http://schemas.microsoft.com/office/drawing/2014/main" id="{00733412-9AE5-4585-8405-12AC612CE9B3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69" name="_x247862600">
            <a:extLst>
              <a:ext uri="{FF2B5EF4-FFF2-40B4-BE49-F238E27FC236}">
                <a16:creationId xmlns:a16="http://schemas.microsoft.com/office/drawing/2014/main" id="{4D1841E6-EA38-474D-9DB2-C49CFA51F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890016"/>
            <a:ext cx="5400675" cy="144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21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/Training/Unit/Net/13</a:t>
            </a:r>
            <a:br>
              <a:rPr lang="en-US" altLang="ko-KR" dirty="0"/>
            </a:br>
            <a:r>
              <a:rPr lang="en-US" altLang="ko-KR" dirty="0"/>
              <a:t> 13. DDOS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Ping of Death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83375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Ping of Death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공격을 받고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iftop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Wireshark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확인 후 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방화벽에서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차단하고 로그 기록을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남기시오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83375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&lt;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실습서버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root / toor</a:t>
            </a: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 dirty="0">
                <a:solidFill>
                  <a:schemeClr val="bg2">
                    <a:lumMod val="9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kern="0" spc="0" dirty="0">
                <a:solidFill>
                  <a:schemeClr val="bg2">
                    <a:lumMod val="9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kern="0" spc="0" dirty="0" err="1">
                <a:solidFill>
                  <a:schemeClr val="bg2">
                    <a:lumMod val="9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PoD</a:t>
            </a:r>
            <a:r>
              <a:rPr lang="en-US" altLang="ko-KR" sz="1000" kern="0" spc="0" dirty="0">
                <a:solidFill>
                  <a:schemeClr val="bg2">
                    <a:lumMod val="9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spc="0" dirty="0">
                <a:solidFill>
                  <a:schemeClr val="bg2">
                    <a:lumMod val="9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공격을 수행할 수 있다</a:t>
            </a:r>
            <a:r>
              <a:rPr lang="en-US" altLang="ko-KR" sz="1000" kern="0" spc="0" dirty="0">
                <a:solidFill>
                  <a:schemeClr val="bg2">
                    <a:lumMod val="9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- 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PoD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공격을 탐지하고 대응할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sv-SE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Attacker(Kali linux / 10.10.1.166)</a:t>
            </a:r>
          </a:p>
          <a:p>
            <a:pPr>
              <a:lnSpc>
                <a:spcPct val="140000"/>
              </a:lnSpc>
            </a:pPr>
            <a:r>
              <a:rPr lang="sv-SE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sv-SE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Victim(CentOS 6.4 / 10.10.1.101)</a:t>
            </a:r>
            <a:endParaRPr lang="ko-KR" altLang="en-US" sz="1000" dirty="0"/>
          </a:p>
        </p:txBody>
      </p:sp>
      <p:sp>
        <p:nvSpPr>
          <p:cNvPr id="17" name="화살표: 오른쪽 16">
            <a:hlinkClick r:id="" action="ppaction://noaction"/>
            <a:extLst>
              <a:ext uri="{FF2B5EF4-FFF2-40B4-BE49-F238E27FC236}">
                <a16:creationId xmlns:a16="http://schemas.microsoft.com/office/drawing/2014/main" id="{81ED7C86-D7B4-4134-B0EF-1B7A83056B06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C968331-6BDC-4EF6-BD34-D24E17DAB38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B846F5E4-F54B-48E4-884D-8B11C27E605D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A05602-C5D7-4549-9695-4E18B65B363A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" name="화살표: 오른쪽 20">
              <a:hlinkClick r:id="" action="ppaction://noaction"/>
              <a:extLst>
                <a:ext uri="{FF2B5EF4-FFF2-40B4-BE49-F238E27FC236}">
                  <a16:creationId xmlns:a16="http://schemas.microsoft.com/office/drawing/2014/main" id="{B386215C-A1C0-4471-8A61-6BCBE3FCC914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Picture 2" descr="보안 아이콘 이미지 검색결과">
            <a:extLst>
              <a:ext uri="{FF2B5EF4-FFF2-40B4-BE49-F238E27FC236}">
                <a16:creationId xmlns:a16="http://schemas.microsoft.com/office/drawing/2014/main" id="{1468F5E4-2EBF-4951-ADA0-008B174065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4" t="12467" r="11967" b="12532"/>
          <a:stretch/>
        </p:blipFill>
        <p:spPr bwMode="auto">
          <a:xfrm>
            <a:off x="662681" y="3412409"/>
            <a:ext cx="565945" cy="56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463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 [setup]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*</a:t>
            </a:r>
            <a:r>
              <a:rPr lang="en-US" altLang="ko-KR" sz="1000" dirty="0"/>
              <a:t>) </a:t>
            </a:r>
            <a:r>
              <a:rPr lang="ko-KR" altLang="en-US" sz="1000" dirty="0"/>
              <a:t>탐지 항목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</a:t>
            </a:r>
            <a:r>
              <a:rPr lang="en-US" altLang="ko-KR" sz="1000" dirty="0"/>
              <a:t>- </a:t>
            </a:r>
            <a:r>
              <a:rPr lang="ko-KR" altLang="en-US" sz="1000" dirty="0"/>
              <a:t>공격서버에서 희생자서버로 </a:t>
            </a:r>
            <a:r>
              <a:rPr lang="en-US" altLang="ko-KR" sz="1000" dirty="0"/>
              <a:t>ping of Death </a:t>
            </a:r>
            <a:r>
              <a:rPr lang="ko-KR" altLang="en-US" sz="1000" dirty="0"/>
              <a:t>공격시도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</a:t>
            </a:r>
            <a:r>
              <a:rPr lang="en-US" altLang="ko-KR" sz="1000" dirty="0"/>
              <a:t>- </a:t>
            </a:r>
            <a:r>
              <a:rPr lang="en-US" altLang="ko-KR" sz="1000" dirty="0" err="1"/>
              <a:t>iftop</a:t>
            </a:r>
            <a:r>
              <a:rPr lang="ko-KR" altLang="en-US" sz="1000" dirty="0"/>
              <a:t>명령으로 트래픽 양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</a:t>
            </a:r>
            <a:r>
              <a:rPr lang="en-US" altLang="ko-KR" sz="1000" dirty="0"/>
              <a:t>- </a:t>
            </a:r>
            <a:r>
              <a:rPr lang="ko-KR" altLang="en-US" sz="1000" dirty="0"/>
              <a:t>희생자서버에서 </a:t>
            </a:r>
            <a:r>
              <a:rPr lang="en-US" altLang="ko-KR" sz="1000" dirty="0" err="1"/>
              <a:t>wireshark</a:t>
            </a:r>
            <a:r>
              <a:rPr lang="ko-KR" altLang="en-US" sz="1000" dirty="0"/>
              <a:t>로 </a:t>
            </a:r>
            <a:r>
              <a:rPr lang="en-US" altLang="ko-KR" sz="1000" dirty="0"/>
              <a:t>ICMP </a:t>
            </a:r>
            <a:r>
              <a:rPr lang="ko-KR" altLang="en-US" sz="1000" dirty="0"/>
              <a:t>패킷 분석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</a:t>
            </a:r>
            <a:r>
              <a:rPr lang="en-US" altLang="ko-KR" sz="1000" dirty="0"/>
              <a:t>- </a:t>
            </a:r>
            <a:r>
              <a:rPr lang="ko-KR" altLang="en-US" sz="1000" dirty="0"/>
              <a:t>패킷을 분석해보면 패킷이 너무 커서 </a:t>
            </a:r>
            <a:r>
              <a:rPr lang="ko-KR" altLang="en-US" sz="1000" dirty="0" err="1"/>
              <a:t>여러개로</a:t>
            </a:r>
            <a:r>
              <a:rPr lang="ko-KR" altLang="en-US" sz="1000" dirty="0"/>
              <a:t> 분할된 것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</a:t>
            </a:r>
            <a:r>
              <a:rPr lang="en-US" altLang="ko-KR" sz="1000" dirty="0"/>
              <a:t>- ICMP Request </a:t>
            </a:r>
            <a:r>
              <a:rPr lang="ko-KR" altLang="en-US" sz="1000" dirty="0"/>
              <a:t>패킷 분석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</a:t>
            </a:r>
            <a:r>
              <a:rPr lang="en-US" altLang="ko-KR" sz="1000" dirty="0"/>
              <a:t>- ICMP </a:t>
            </a:r>
            <a:r>
              <a:rPr lang="ko-KR" altLang="en-US" sz="1000" dirty="0"/>
              <a:t>헤더 분석 후 페이로드 크기 값 확인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1) </a:t>
            </a:r>
            <a:r>
              <a:rPr lang="en-US" altLang="ko-KR" sz="1000" dirty="0" err="1"/>
              <a:t>iftop</a:t>
            </a:r>
            <a:r>
              <a:rPr lang="en-US" altLang="ko-KR" sz="1000" dirty="0"/>
              <a:t> </a:t>
            </a:r>
            <a:r>
              <a:rPr lang="ko-KR" altLang="en-US" sz="1000" dirty="0"/>
              <a:t>실행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 dirty="0" err="1"/>
              <a:t>iftop</a:t>
            </a:r>
            <a:r>
              <a:rPr lang="en-US" altLang="ko-KR" sz="1000" dirty="0"/>
              <a:t> 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* </a:t>
            </a:r>
            <a:r>
              <a:rPr lang="en-US" altLang="ko-KR" sz="1000" dirty="0"/>
              <a:t>( TX : </a:t>
            </a:r>
            <a:r>
              <a:rPr lang="ko-KR" altLang="en-US" sz="1000" dirty="0"/>
              <a:t>전송 </a:t>
            </a:r>
            <a:r>
              <a:rPr lang="en-US" altLang="ko-KR" sz="1000" dirty="0"/>
              <a:t>/ RX : </a:t>
            </a:r>
            <a:r>
              <a:rPr lang="ko-KR" altLang="en-US" sz="1000" dirty="0"/>
              <a:t>수신 </a:t>
            </a:r>
            <a:r>
              <a:rPr lang="en-US" altLang="ko-KR" sz="1000" dirty="0"/>
              <a:t>/ TOTAL : </a:t>
            </a:r>
            <a:r>
              <a:rPr lang="ko-KR" altLang="en-US" sz="1000" dirty="0"/>
              <a:t>전체 </a:t>
            </a:r>
            <a:r>
              <a:rPr lang="en-US" altLang="ko-KR" sz="1000" dirty="0"/>
              <a:t>/ </a:t>
            </a:r>
            <a:r>
              <a:rPr lang="en-US" altLang="ko-KR" sz="1000" dirty="0" err="1"/>
              <a:t>cumm</a:t>
            </a:r>
            <a:r>
              <a:rPr lang="en-US" altLang="ko-KR" sz="1000" dirty="0"/>
              <a:t> : </a:t>
            </a:r>
            <a:r>
              <a:rPr lang="en-US" altLang="ko-KR" sz="1000" dirty="0" err="1"/>
              <a:t>iftop</a:t>
            </a:r>
            <a:r>
              <a:rPr lang="en-US" altLang="ko-KR" sz="1000" dirty="0"/>
              <a:t> </a:t>
            </a:r>
            <a:r>
              <a:rPr lang="ko-KR" altLang="en-US" sz="1000" dirty="0"/>
              <a:t>실행 후 현재까지의 총 데이터 양 </a:t>
            </a:r>
            <a:r>
              <a:rPr lang="en-US" altLang="ko-KR" sz="1000" dirty="0"/>
              <a:t>/ peak : </a:t>
            </a:r>
            <a:r>
              <a:rPr lang="ko-KR" altLang="en-US" sz="1000" dirty="0"/>
              <a:t>피크시의 데이터 </a:t>
            </a:r>
            <a:r>
              <a:rPr lang="en-US" altLang="ko-KR" sz="1000" dirty="0"/>
              <a:t>/ rates : </a:t>
            </a:r>
            <a:r>
              <a:rPr lang="ko-KR" altLang="en-US" sz="1000" dirty="0"/>
              <a:t>각각 </a:t>
            </a:r>
            <a:r>
              <a:rPr lang="en-US" altLang="ko-KR" sz="1000" dirty="0"/>
              <a:t>2</a:t>
            </a:r>
            <a:r>
              <a:rPr lang="ko-KR" altLang="en-US" sz="1000" dirty="0"/>
              <a:t>초</a:t>
            </a:r>
            <a:r>
              <a:rPr lang="en-US" altLang="ko-KR" sz="1000" dirty="0"/>
              <a:t>, 4</a:t>
            </a:r>
            <a:r>
              <a:rPr lang="ko-KR" altLang="en-US" sz="1000" dirty="0"/>
              <a:t>초</a:t>
            </a:r>
            <a:r>
              <a:rPr lang="en-US" altLang="ko-KR" sz="1000" dirty="0"/>
              <a:t>, 10</a:t>
            </a:r>
            <a:r>
              <a:rPr lang="ko-KR" altLang="en-US" sz="1000" dirty="0"/>
              <a:t>초의 평균흐름 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C33198-2E58-4A38-8153-C72034623E33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BD440D7-A4B6-422E-BEF0-DA734161F7A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45BEB1-A639-4FC8-BFA8-B46B8EC4E33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70F00BAB-BC11-49E5-AFFF-32BB961D8637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193" name="_x247860040">
            <a:extLst>
              <a:ext uri="{FF2B5EF4-FFF2-40B4-BE49-F238E27FC236}">
                <a16:creationId xmlns:a16="http://schemas.microsoft.com/office/drawing/2014/main" id="{A40277F5-C572-4F58-BE6E-FEC242BB5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0" y="731520"/>
            <a:ext cx="5400675" cy="144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822884C2-FCB7-47B3-9010-2F92A7562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8195" name="_x247862040">
            <a:extLst>
              <a:ext uri="{FF2B5EF4-FFF2-40B4-BE49-F238E27FC236}">
                <a16:creationId xmlns:a16="http://schemas.microsoft.com/office/drawing/2014/main" id="{C3A32AC6-4452-49F0-9A6E-7C4AA6CC7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036" y="896112"/>
            <a:ext cx="200342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_x247863320">
            <a:extLst>
              <a:ext uri="{FF2B5EF4-FFF2-40B4-BE49-F238E27FC236}">
                <a16:creationId xmlns:a16="http://schemas.microsoft.com/office/drawing/2014/main" id="{14467215-CB03-4782-97E3-9A1EB557C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146" y="1207008"/>
            <a:ext cx="5400675" cy="305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063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2) </a:t>
            </a:r>
            <a:r>
              <a:rPr lang="en-US" altLang="ko-KR" sz="1000" dirty="0" err="1"/>
              <a:t>wireshark</a:t>
            </a:r>
            <a:r>
              <a:rPr lang="ko-KR" altLang="en-US" sz="1000" dirty="0"/>
              <a:t>로 </a:t>
            </a:r>
            <a:r>
              <a:rPr lang="en-US" altLang="ko-KR" sz="1000" dirty="0" err="1"/>
              <a:t>icmp</a:t>
            </a:r>
            <a:r>
              <a:rPr lang="en-US" altLang="ko-KR" sz="1000" dirty="0"/>
              <a:t> </a:t>
            </a:r>
            <a:r>
              <a:rPr lang="ko-KR" altLang="en-US" sz="1000" dirty="0"/>
              <a:t>패킷이 </a:t>
            </a:r>
            <a:r>
              <a:rPr lang="en-US" altLang="ko-KR" sz="1000" dirty="0"/>
              <a:t>ipv4 </a:t>
            </a:r>
            <a:r>
              <a:rPr lang="ko-KR" altLang="en-US" sz="1000" dirty="0"/>
              <a:t>패킷으로 쪼개져 들어오는 것을 확인 후 </a:t>
            </a:r>
            <a:r>
              <a:rPr lang="en-US" altLang="ko-KR" sz="1000" dirty="0"/>
              <a:t>ICMP </a:t>
            </a:r>
            <a:r>
              <a:rPr lang="ko-KR" altLang="en-US" sz="1000" dirty="0"/>
              <a:t>패킷에서 </a:t>
            </a:r>
            <a:r>
              <a:rPr lang="en-US" altLang="ko-KR" sz="1000" dirty="0"/>
              <a:t>Reassembled </a:t>
            </a:r>
            <a:r>
              <a:rPr lang="ko-KR" altLang="en-US" sz="1000" dirty="0"/>
              <a:t>패킷의 </a:t>
            </a:r>
            <a:r>
              <a:rPr lang="en-US" altLang="ko-KR" sz="1000" dirty="0"/>
              <a:t>data </a:t>
            </a:r>
            <a:r>
              <a:rPr lang="ko-KR" altLang="en-US" sz="1000" dirty="0"/>
              <a:t>확인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3) </a:t>
            </a:r>
            <a:r>
              <a:rPr lang="en-US" altLang="ko-KR" sz="1000" dirty="0" err="1"/>
              <a:t>rsyslog</a:t>
            </a:r>
            <a:r>
              <a:rPr lang="en-US" altLang="ko-KR" sz="1000" dirty="0"/>
              <a:t> </a:t>
            </a:r>
            <a:r>
              <a:rPr lang="ko-KR" altLang="en-US" sz="1000" dirty="0"/>
              <a:t>서비스 재시작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service </a:t>
            </a:r>
            <a:r>
              <a:rPr lang="en-US" altLang="ko-KR" sz="1000" dirty="0" err="1"/>
              <a:t>rsyslog</a:t>
            </a:r>
            <a:r>
              <a:rPr lang="en-US" altLang="ko-KR" sz="1000" dirty="0"/>
              <a:t> restart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 4) /</a:t>
            </a:r>
            <a:r>
              <a:rPr lang="en-US" altLang="ko-KR" sz="1000" dirty="0" err="1"/>
              <a:t>etc</a:t>
            </a:r>
            <a:r>
              <a:rPr lang="en-US" altLang="ko-KR" sz="1000" dirty="0"/>
              <a:t>/</a:t>
            </a:r>
            <a:r>
              <a:rPr lang="en-US" altLang="ko-KR" sz="1000" dirty="0" err="1"/>
              <a:t>sysconfig</a:t>
            </a:r>
            <a:r>
              <a:rPr lang="en-US" altLang="ko-KR" sz="1000" dirty="0"/>
              <a:t>/iptables </a:t>
            </a:r>
            <a:r>
              <a:rPr lang="ko-KR" altLang="en-US" sz="1000" dirty="0"/>
              <a:t>파일 수정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vi /</a:t>
            </a:r>
            <a:r>
              <a:rPr lang="en-US" altLang="ko-KR" sz="1000" dirty="0" err="1"/>
              <a:t>etc</a:t>
            </a:r>
            <a:r>
              <a:rPr lang="en-US" altLang="ko-KR" sz="1000" dirty="0"/>
              <a:t>/</a:t>
            </a:r>
            <a:r>
              <a:rPr lang="en-US" altLang="ko-KR" sz="1000" dirty="0" err="1"/>
              <a:t>sysconfig</a:t>
            </a:r>
            <a:r>
              <a:rPr lang="en-US" altLang="ko-KR" sz="1000" dirty="0"/>
              <a:t>/iptables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5) iptables </a:t>
            </a:r>
            <a:r>
              <a:rPr lang="ko-KR" altLang="en-US" sz="1000" dirty="0"/>
              <a:t>수정한 값을 적용하기 위해 서비스 재시작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service iptables restart </a:t>
            </a:r>
            <a:endParaRPr lang="ko-KR" altLang="en-US" sz="1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C33198-2E58-4A38-8153-C72034623E33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BD440D7-A4B6-422E-BEF0-DA734161F7A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45BEB1-A639-4FC8-BFA8-B46B8EC4E33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70F00BAB-BC11-49E5-AFFF-32BB961D8637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217" name="_x247861160">
            <a:extLst>
              <a:ext uri="{FF2B5EF4-FFF2-40B4-BE49-F238E27FC236}">
                <a16:creationId xmlns:a16="http://schemas.microsoft.com/office/drawing/2014/main" id="{B4A30B93-8357-4639-9D22-964A379AD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32" y="926592"/>
            <a:ext cx="5400675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_x247863080">
            <a:extLst>
              <a:ext uri="{FF2B5EF4-FFF2-40B4-BE49-F238E27FC236}">
                <a16:creationId xmlns:a16="http://schemas.microsoft.com/office/drawing/2014/main" id="{3FAF6D21-0ED9-4F74-B7FB-B448FE8BA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68" y="5202426"/>
            <a:ext cx="5295900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_x247863080">
            <a:extLst>
              <a:ext uri="{FF2B5EF4-FFF2-40B4-BE49-F238E27FC236}">
                <a16:creationId xmlns:a16="http://schemas.microsoft.com/office/drawing/2014/main" id="{6642B922-BA29-46C1-B6B0-D6A5B52AA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146" y="926592"/>
            <a:ext cx="5400675" cy="364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3" name="_x247862600">
            <a:extLst>
              <a:ext uri="{FF2B5EF4-FFF2-40B4-BE49-F238E27FC236}">
                <a16:creationId xmlns:a16="http://schemas.microsoft.com/office/drawing/2014/main" id="{1DC26899-603C-4414-A161-2D1F5F825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674" y="5180201"/>
            <a:ext cx="5326063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405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3690938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/>
              <a:t> </a:t>
            </a:r>
            <a:r>
              <a:rPr lang="en-US" altLang="ko-KR" sz="1000"/>
              <a:t>6) tail -f /var/log/message </a:t>
            </a:r>
            <a:r>
              <a:rPr lang="ko-KR" altLang="en-US" sz="1000"/>
              <a:t>명령으로 실시간으로 </a:t>
            </a:r>
            <a:r>
              <a:rPr lang="en-US" altLang="ko-KR" sz="1000"/>
              <a:t>DROP </a:t>
            </a:r>
            <a:r>
              <a:rPr lang="ko-KR" altLang="en-US" sz="1000"/>
              <a:t>되는 로그 확인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392121" y="4248284"/>
            <a:ext cx="5616792" cy="220960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/>
              <a:t># check</a:t>
            </a:r>
            <a:endParaRPr lang="ko-KR" altLang="en-US" sz="1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C33198-2E58-4A38-8153-C72034623E33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BD440D7-A4B6-422E-BEF0-DA734161F7A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45BEB1-A639-4FC8-BFA8-B46B8EC4E33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70F00BAB-BC11-49E5-AFFF-32BB961D8637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41" name="_x247862680">
            <a:extLst>
              <a:ext uri="{FF2B5EF4-FFF2-40B4-BE49-F238E27FC236}">
                <a16:creationId xmlns:a16="http://schemas.microsoft.com/office/drawing/2014/main" id="{DABD08CA-E4CF-4213-AC0C-80AE18A3D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0" y="688848"/>
            <a:ext cx="5400675" cy="308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_x247862680">
            <a:extLst>
              <a:ext uri="{FF2B5EF4-FFF2-40B4-BE49-F238E27FC236}">
                <a16:creationId xmlns:a16="http://schemas.microsoft.com/office/drawing/2014/main" id="{99397CCC-E732-4B75-AAAA-C1D6A16E4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0" y="4645152"/>
            <a:ext cx="3260725" cy="39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799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/Training/Unit/Net/15</a:t>
            </a:r>
            <a:br>
              <a:rPr lang="en-US" altLang="ko-KR" dirty="0"/>
            </a:br>
            <a:r>
              <a:rPr lang="en-US" altLang="ko-KR" dirty="0"/>
              <a:t> 15. DDOS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Slowloris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83375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 서버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(10.10.1.101)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아파치 웹 서버가 동작하고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해당 서버를 대상으로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Slowloris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공격을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수행하시오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83375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&lt;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실습서버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root / toor</a:t>
            </a: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Slowloris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공격을 수행할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 dirty="0">
                <a:solidFill>
                  <a:schemeClr val="bg2">
                    <a:lumMod val="9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Slowloris </a:t>
            </a:r>
            <a:r>
              <a:rPr lang="ko-KR" altLang="en-US" sz="1000" kern="0" spc="0" dirty="0">
                <a:solidFill>
                  <a:schemeClr val="bg2">
                    <a:lumMod val="9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공격을 탐지하고 방어할 수 있다</a:t>
            </a:r>
            <a:r>
              <a:rPr lang="en-US" altLang="ko-KR" sz="1000" kern="0" spc="0" dirty="0">
                <a:solidFill>
                  <a:schemeClr val="bg2">
                    <a:lumMod val="9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sv-SE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Attacker(Kali linux / 10.10.1.166)</a:t>
            </a:r>
          </a:p>
          <a:p>
            <a:pPr>
              <a:lnSpc>
                <a:spcPct val="140000"/>
              </a:lnSpc>
            </a:pPr>
            <a:r>
              <a:rPr lang="sv-SE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sv-SE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Victim(CentOS 6.4 / 10.10.1.101)</a:t>
            </a:r>
            <a:endParaRPr lang="ko-KR" altLang="en-US" sz="1000" dirty="0"/>
          </a:p>
        </p:txBody>
      </p:sp>
      <p:sp>
        <p:nvSpPr>
          <p:cNvPr id="17" name="화살표: 오른쪽 16">
            <a:hlinkClick r:id="" action="ppaction://noaction"/>
            <a:extLst>
              <a:ext uri="{FF2B5EF4-FFF2-40B4-BE49-F238E27FC236}">
                <a16:creationId xmlns:a16="http://schemas.microsoft.com/office/drawing/2014/main" id="{81ED7C86-D7B4-4134-B0EF-1B7A83056B06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C968331-6BDC-4EF6-BD34-D24E17DAB38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B846F5E4-F54B-48E4-884D-8B11C27E605D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A05602-C5D7-4549-9695-4E18B65B363A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" name="화살표: 오른쪽 20">
              <a:hlinkClick r:id="" action="ppaction://noaction"/>
              <a:extLst>
                <a:ext uri="{FF2B5EF4-FFF2-40B4-BE49-F238E27FC236}">
                  <a16:creationId xmlns:a16="http://schemas.microsoft.com/office/drawing/2014/main" id="{B386215C-A1C0-4471-8A61-6BCBE3FCC914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3" name="Picture 10" descr="question icon 이미지 검색결과">
            <a:extLst>
              <a:ext uri="{FF2B5EF4-FFF2-40B4-BE49-F238E27FC236}">
                <a16:creationId xmlns:a16="http://schemas.microsoft.com/office/drawing/2014/main" id="{CB54BA98-243A-4E14-B824-BBBE2268CC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34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896</Words>
  <Application>Microsoft Office PowerPoint</Application>
  <PresentationFormat>와이드스크린</PresentationFormat>
  <Paragraphs>238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국방 사이버 보안</vt:lpstr>
      <vt:lpstr>/Training/Unit/Net/13  13. DDOS – Ping of Death</vt:lpstr>
      <vt:lpstr>PowerPoint 프레젠테이션</vt:lpstr>
      <vt:lpstr>PowerPoint 프레젠테이션</vt:lpstr>
      <vt:lpstr>/Training/Unit/Net/13  13. DDOS – Ping of Death</vt:lpstr>
      <vt:lpstr>PowerPoint 프레젠테이션</vt:lpstr>
      <vt:lpstr>PowerPoint 프레젠테이션</vt:lpstr>
      <vt:lpstr>PowerPoint 프레젠테이션</vt:lpstr>
      <vt:lpstr>/Training/Unit/Net/15  15. DDOS - Slowloris</vt:lpstr>
      <vt:lpstr>PowerPoint 프레젠테이션</vt:lpstr>
      <vt:lpstr>PowerPoint 프레젠테이션</vt:lpstr>
      <vt:lpstr>PowerPoint 프레젠테이션</vt:lpstr>
      <vt:lpstr>/Training/Unit/Net/15  15. DDOS - Slowloris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국방 사이버 보안</dc:title>
  <dc:creator>arizona95</dc:creator>
  <cp:lastModifiedBy>arizona95</cp:lastModifiedBy>
  <cp:revision>14</cp:revision>
  <dcterms:created xsi:type="dcterms:W3CDTF">2021-05-06T02:48:56Z</dcterms:created>
  <dcterms:modified xsi:type="dcterms:W3CDTF">2021-06-07T00:53:52Z</dcterms:modified>
</cp:coreProperties>
</file>