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7" r:id="rId4"/>
    <p:sldId id="298" r:id="rId5"/>
    <p:sldId id="619" r:id="rId6"/>
    <p:sldId id="581" r:id="rId7"/>
    <p:sldId id="582" r:id="rId8"/>
    <p:sldId id="631" r:id="rId9"/>
    <p:sldId id="628" r:id="rId10"/>
    <p:sldId id="629" r:id="rId11"/>
    <p:sldId id="630" r:id="rId12"/>
    <p:sldId id="363" r:id="rId13"/>
    <p:sldId id="648" r:id="rId14"/>
    <p:sldId id="647" r:id="rId15"/>
    <p:sldId id="649" r:id="rId16"/>
    <p:sldId id="650" r:id="rId17"/>
    <p:sldId id="651" r:id="rId18"/>
    <p:sldId id="652" r:id="rId19"/>
    <p:sldId id="653" r:id="rId20"/>
    <p:sldId id="654" r:id="rId21"/>
    <p:sldId id="656" r:id="rId22"/>
    <p:sldId id="655" r:id="rId23"/>
    <p:sldId id="657" r:id="rId24"/>
    <p:sldId id="364" r:id="rId25"/>
    <p:sldId id="63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EC85-BAD8-4619-9D07-435CFB2EF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E7CA8-E970-4694-9374-71F6FA41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761E-45F7-42FE-AE36-5B7A6CA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55B4-E1FC-4458-83CB-6C7C0628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8450-B0E5-402C-A57D-07C6D31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59F9-7975-4CDD-9524-9F8EAE8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BFA00-C411-4D10-B9D6-0A15ECB0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68BE-9ED8-4A4D-B924-AD0639E7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2B69E-3533-4430-9CB6-6341A398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441E-3461-4EFC-B847-0E0FDEE6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64B6B-E22B-4739-88E4-2D3F9092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C8147-CD26-4E0C-98A6-E21E1D7E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5AD9B-8D49-43FF-875D-84EE1A9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91780-6C02-4138-A5D9-243221AE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89C0F-822D-4DA0-B489-64833124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42D4-138F-4E82-AED6-ECD0EDA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E0B27-138C-4867-A953-9563A04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24950-CB37-4DBC-954F-76C118DD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27B0-7438-43FA-AE61-D5B827BF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0999-4822-440F-A23B-9C944A2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9106-9678-4F21-BBF3-3C35AAC3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808A-4B76-49AE-B77A-3A0225E9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6979-14AF-4A96-B0E0-47FDF2B7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8035-287A-48E6-8C2E-99E76E2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677A-00FE-4F33-9C2A-9E1EFD7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967B-216A-4C14-9823-EE5AACE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F6F24-DCE5-4134-8BDB-8BEC1886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2F38B-8D31-49D7-94B8-C1283914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0B38B-DC49-4684-9C19-434D4B6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C9A99-F5CC-403D-B32B-E9572DA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426F0-746E-46BC-A63A-C1EA5D9F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1F82C-B417-4DF8-A838-91B6F4D7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8FB97-D0D5-47DF-AF63-048267D5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22CD8-6337-4598-B2FD-8450775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A3C2D-1FB9-483F-AE13-3E516AB7B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8BDE0-4DC2-439D-9117-50433E0B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E43CE-AAAB-4584-907C-1D18DE0B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81BA4-5D74-4CBB-BECD-F688AF7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132F3-9027-4C9E-9128-BCEA3659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D22E-10B8-49E2-BAF8-BB8A0E25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BE998-2720-49E0-843E-230AD1C2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56717-BC45-4872-A520-ED736480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019C0-CDD3-46A3-A625-705F665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2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D25C8-3270-4A65-8109-DE1FE80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0AC3D-69EB-4CC4-8B26-169E6C2A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764ED-6C21-4852-B89C-94E4552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64821-80A4-478D-AA62-5E93BA29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42137-DCB4-431D-AE91-5E769F1C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736F-177F-4277-8896-A9F9D952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D4B9-E5B8-4802-B516-C2F17BC7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E54E8-2736-4DEA-A6FD-6B211F58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5A533-77AB-4132-896D-8DD22B0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AC8B6-CBAC-4D15-9358-2BC4A55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A46E5-9FE5-407D-A104-C481D90F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D9016-7BBF-480C-A981-4170FBC8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6B954-9AD6-4179-B7A3-C5089CE2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70FBF-D901-49BC-9269-893EF303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E3420-F7DD-410C-8600-9618FE9A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EE40F-4DDC-4502-B99D-6E4B3F4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1DD5B-E217-4D86-B001-6EFCA015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73DF5-042B-47C7-8313-3333D89F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1F2B-E38E-4335-926F-2FD02243857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E513-8012-4F7D-A51C-7B895610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5DDCC-6859-4625-959F-73F5131F5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AEB8-4879-4EFA-8B85-1F9692026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A4C4-EC15-484A-95F5-7EC3763D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666B0-5203-49A3-AE6A-6F8EAB344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30364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 err="1"/>
              <a:t>인바운드</a:t>
            </a:r>
            <a:r>
              <a:rPr lang="ko-KR" altLang="en-US" sz="1000" dirty="0"/>
              <a:t> 규칙에 </a:t>
            </a:r>
            <a:r>
              <a:rPr lang="en-US" altLang="ko-KR" sz="1000" dirty="0"/>
              <a:t>navy03 </a:t>
            </a:r>
            <a:r>
              <a:rPr lang="ko-KR" altLang="en-US" sz="1000" dirty="0"/>
              <a:t>규칙이 생성된 것을 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방화벽에서 </a:t>
            </a:r>
            <a:r>
              <a:rPr lang="en-US" altLang="ko-KR" sz="1000" dirty="0"/>
              <a:t>windows </a:t>
            </a:r>
            <a:r>
              <a:rPr lang="ko-KR" altLang="en-US" sz="1000" dirty="0"/>
              <a:t>방화벽 설정 또는 해제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1" name="_x211873800">
            <a:extLst>
              <a:ext uri="{FF2B5EF4-FFF2-40B4-BE49-F238E27FC236}">
                <a16:creationId xmlns:a16="http://schemas.microsoft.com/office/drawing/2014/main" id="{F5EF525D-E9B9-4814-B67B-24CF84FC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50980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211874280">
            <a:extLst>
              <a:ext uri="{FF2B5EF4-FFF2-40B4-BE49-F238E27FC236}">
                <a16:creationId xmlns:a16="http://schemas.microsoft.com/office/drawing/2014/main" id="{F09131E6-B313-46ED-BDB5-64083DD1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6"/>
          <a:stretch/>
        </p:blipFill>
        <p:spPr bwMode="auto">
          <a:xfrm>
            <a:off x="6291147" y="650980"/>
            <a:ext cx="5400674" cy="26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_x211873800">
            <a:extLst>
              <a:ext uri="{FF2B5EF4-FFF2-40B4-BE49-F238E27FC236}">
                <a16:creationId xmlns:a16="http://schemas.microsoft.com/office/drawing/2014/main" id="{BC5C34CE-9DB9-4F99-A23E-9EEAA0C96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1"/>
          <a:stretch/>
        </p:blipFill>
        <p:spPr bwMode="auto">
          <a:xfrm>
            <a:off x="6291146" y="3429000"/>
            <a:ext cx="5400674" cy="29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에서 패킷이 못 들어오는 것을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_x211873080">
            <a:extLst>
              <a:ext uri="{FF2B5EF4-FFF2-40B4-BE49-F238E27FC236}">
                <a16:creationId xmlns:a16="http://schemas.microsoft.com/office/drawing/2014/main" id="{418B28AB-5CE6-41CC-A21E-6C3C11F0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63092"/>
            <a:ext cx="5400675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11873320">
            <a:extLst>
              <a:ext uri="{FF2B5EF4-FFF2-40B4-BE49-F238E27FC236}">
                <a16:creationId xmlns:a16="http://schemas.microsoft.com/office/drawing/2014/main" id="{34824776-95F2-4D0E-A06B-538B88B7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663092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/Web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en-US" altLang="ko-KR"/>
              <a:t>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공격자는 현재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공격이 통하는 취약한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취약한 로그인 페이지를 통해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176757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79311" y="3032490"/>
            <a:ext cx="2176757" cy="793019"/>
            <a:chOff x="8860779" y="3123526"/>
            <a:chExt cx="2176757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09EB4-A7D4-4C09-AC7F-8EA016A64F84}"/>
              </a:ext>
            </a:extLst>
          </p:cNvPr>
          <p:cNvGrpSpPr/>
          <p:nvPr/>
        </p:nvGrpSpPr>
        <p:grpSpPr>
          <a:xfrm>
            <a:off x="9783436" y="1299954"/>
            <a:ext cx="2176757" cy="793019"/>
            <a:chOff x="8860779" y="3123526"/>
            <a:chExt cx="2176757" cy="841571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F934446E-756D-4FC8-AA40-02BD282BB509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최종결정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346FB3-97B1-4167-AE73-574015B30C8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14E6ED7E-1CC2-4BC4-9446-690E9FE44553}"/>
              </a:ext>
            </a:extLst>
          </p:cNvPr>
          <p:cNvSpPr/>
          <p:nvPr/>
        </p:nvSpPr>
        <p:spPr>
          <a:xfrm rot="3052499">
            <a:off x="9665374" y="2969827"/>
            <a:ext cx="319487" cy="1702324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BAF75C25-A213-487A-95E8-B6F0FD15F4DC}"/>
              </a:ext>
            </a:extLst>
          </p:cNvPr>
          <p:cNvSpPr/>
          <p:nvPr/>
        </p:nvSpPr>
        <p:spPr>
          <a:xfrm rot="17093459" flipV="1">
            <a:off x="7640264" y="3734394"/>
            <a:ext cx="394529" cy="20775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3D8A38-7412-428F-846A-D86FD0F423B7}"/>
              </a:ext>
            </a:extLst>
          </p:cNvPr>
          <p:cNvGrpSpPr/>
          <p:nvPr/>
        </p:nvGrpSpPr>
        <p:grpSpPr>
          <a:xfrm>
            <a:off x="6900812" y="4910066"/>
            <a:ext cx="2176757" cy="793019"/>
            <a:chOff x="8860779" y="3123526"/>
            <a:chExt cx="2176757" cy="841571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D9EFBE42-98E7-4680-8514-B16AC5CBA14B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35BEF-72D9-40E0-A817-FFDE779EC14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CCB874-027F-45B4-AC26-7BA834F55C9F}"/>
              </a:ext>
            </a:extLst>
          </p:cNvPr>
          <p:cNvGrpSpPr/>
          <p:nvPr/>
        </p:nvGrpSpPr>
        <p:grpSpPr>
          <a:xfrm>
            <a:off x="4229194" y="2930685"/>
            <a:ext cx="2176757" cy="793019"/>
            <a:chOff x="8860779" y="3123526"/>
            <a:chExt cx="2176757" cy="841571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58E75B6A-D86D-4258-A3C5-994C0FF5C283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 면회장으로 연행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CC543-C48E-43E5-BB2C-99A819F2186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19182" y="5230742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2E2D6-ECF2-4702-9E10-F31B2A9DDAFC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2F464-9A5C-46EC-8C78-659DA0188619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5F4ADC-6618-4F00-BAA7-43670484880B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3BDA47-164A-41EF-97FA-176EB40166E0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E33AD0-1D1B-4019-AE88-A1693C1AFD8D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3742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289146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50180" y="3016114"/>
            <a:ext cx="2240868" cy="793019"/>
            <a:chOff x="8796669" y="3123526"/>
            <a:chExt cx="2240868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796669" y="3366287"/>
              <a:ext cx="2240868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42482" y="5040298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8779C-A9D3-4A72-A7A3-7D04939DDA08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CD8B42-414E-4F5B-95CF-54964639A207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E2357D-179B-49AA-9CBF-0E80FDC3214A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50CCD-C1E6-4F20-BDA2-E7D63DC12BD4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9B7565-66AD-4B8C-AE34-752D1F3CB4BF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20400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부탁해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8D0C7-B57F-4AE4-A45B-221859FBEA10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1412D-1364-403B-A8F9-8FABB5155BAD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0485CF-0097-4CC0-B084-BE4F2A667918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F2ED8B93-FBE8-4B0F-BEE0-4369E0CA68B6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023985"/>
            <a:chOff x="8860779" y="3123526"/>
            <a:chExt cx="2176757" cy="841571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</a:t>
              </a:r>
              <a:r>
                <a:rPr lang="en-US" altLang="ko-KR" sz="1200" dirty="0">
                  <a:solidFill>
                    <a:schemeClr val="tx1"/>
                  </a:solidFill>
                </a:rPr>
                <a:t>,  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1200" dirty="0">
                  <a:solidFill>
                    <a:schemeClr val="tx1"/>
                  </a:solidFill>
                </a:rPr>
                <a:t>PWD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인 계정 있니</a:t>
              </a:r>
              <a:r>
                <a:rPr lang="en-US" altLang="ko-KR" sz="1200" dirty="0">
                  <a:solidFill>
                    <a:schemeClr val="tx1"/>
                  </a:solidFill>
                </a:rPr>
                <a:t>?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C5491D-2B6B-4981-A5A0-883A6A64C429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FBEE75B6-BA7C-4EAF-AC95-45A3B29A87F7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4AFCD0-3CB3-4C0F-9A86-1B01F571A066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43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admin, PWD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1234 ??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39"/>
            <a:ext cx="2289146" cy="1360033"/>
            <a:chOff x="8860779" y="3123526"/>
            <a:chExt cx="2176757" cy="100692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764165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53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 ?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383710"/>
            <a:chOff x="8860779" y="3123526"/>
            <a:chExt cx="2176757" cy="1070115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827354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’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62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아이스크림 사달라 | 웹진 인벤 - 인벤">
            <a:extLst>
              <a:ext uri="{FF2B5EF4-FFF2-40B4-BE49-F238E27FC236}">
                <a16:creationId xmlns:a16="http://schemas.microsoft.com/office/drawing/2014/main" id="{18C6060B-645A-4340-85CF-CD353CC1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" b="14288"/>
          <a:stretch/>
        </p:blipFill>
        <p:spPr bwMode="auto">
          <a:xfrm>
            <a:off x="3979145" y="1877479"/>
            <a:ext cx="4521759" cy="432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158DD-3B94-4755-8D03-235F582C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83" y="2210637"/>
            <a:ext cx="4704248" cy="38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133BDB3-1160-4DF8-BC80-F0FBB20A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70" y="2210637"/>
            <a:ext cx="4704248" cy="38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56FCC4-4C6B-46F8-BE0F-A95666FCC36B}"/>
              </a:ext>
            </a:extLst>
          </p:cNvPr>
          <p:cNvSpPr/>
          <p:nvPr/>
        </p:nvSpPr>
        <p:spPr>
          <a:xfrm>
            <a:off x="6983605" y="3104941"/>
            <a:ext cx="1195753" cy="25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쌍쌍바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4F2BE-EA95-4C75-BC9A-ABC82BDA65CD}"/>
              </a:ext>
            </a:extLst>
          </p:cNvPr>
          <p:cNvSpPr/>
          <p:nvPr/>
        </p:nvSpPr>
        <p:spPr>
          <a:xfrm>
            <a:off x="1689798" y="3104941"/>
            <a:ext cx="1195753" cy="25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죠스바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5DB44A-D047-4DD1-A0BB-C50CAF880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11648"/>
          <a:stretch/>
        </p:blipFill>
        <p:spPr bwMode="auto">
          <a:xfrm>
            <a:off x="3403836" y="1690688"/>
            <a:ext cx="5384328" cy="48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7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이고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데이터베이스 이름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r>
                <a:rPr lang="ko-KR" altLang="en-US" sz="1200" dirty="0">
                  <a:solidFill>
                    <a:srgbClr val="FF0000"/>
                  </a:solidFill>
                </a:rPr>
                <a:t>번째 글자가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‘w’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면 로그인해줘</a:t>
              </a:r>
              <a:r>
                <a:rPr lang="en-US" altLang="ko-KR" sz="1200" dirty="0">
                  <a:solidFill>
                    <a:srgbClr val="FF0000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8D0C7-B57F-4AE4-A45B-221859FBEA10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1412D-1364-403B-A8F9-8FABB5155BAD}"/>
              </a:ext>
            </a:extLst>
          </p:cNvPr>
          <p:cNvSpPr/>
          <p:nvPr/>
        </p:nvSpPr>
        <p:spPr>
          <a:xfrm>
            <a:off x="7132848" y="1600804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0485CF-0097-4CC0-B084-BE4F2A667918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F2ED8B93-FBE8-4B0F-BEE0-4369E0CA68B6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39"/>
            <a:ext cx="2289146" cy="1225181"/>
            <a:chOff x="8860779" y="3123526"/>
            <a:chExt cx="2176757" cy="100692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764165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</a:t>
              </a:r>
              <a:r>
                <a:rPr lang="en-US" altLang="ko-KR" sz="1200" dirty="0">
                  <a:solidFill>
                    <a:schemeClr val="tx1"/>
                  </a:solidFill>
                </a:rPr>
                <a:t>,,</a:t>
              </a:r>
              <a:r>
                <a:rPr lang="ko-KR" altLang="en-US" sz="1200" dirty="0">
                  <a:solidFill>
                    <a:srgbClr val="FF0000"/>
                  </a:solidFill>
                </a:rPr>
                <a:t>데이터베이스 이름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r>
                <a:rPr lang="ko-KR" altLang="en-US" sz="1200" dirty="0">
                  <a:solidFill>
                    <a:srgbClr val="FF0000"/>
                  </a:solidFill>
                </a:rPr>
                <a:t>번째 글자가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‘w’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이면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</a:t>
              </a:r>
              <a:r>
                <a:rPr lang="en-US" altLang="ko-KR" sz="1200" dirty="0">
                  <a:solidFill>
                    <a:schemeClr val="tx1"/>
                  </a:solidFill>
                </a:rPr>
                <a:t>,  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인 계정정보 줘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C5491D-2B6B-4981-A5A0-883A6A64C429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FBEE75B6-BA7C-4EAF-AC95-45A3B29A87F7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4AFCD0-3CB3-4C0F-9A86-1B01F571A066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28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4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1507253" y="1690688"/>
            <a:ext cx="3926187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and if((select substring(database(),2,1)=‘w’) ‘#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61085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475396"/>
            <a:chOff x="8860779" y="3123526"/>
            <a:chExt cx="2176757" cy="1212567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969806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and if((select substring(database(),2,1)=‘w’) ‘#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78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블라인드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(blind 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688FE-5C28-44F0-BF37-77A457C55AFF}"/>
              </a:ext>
            </a:extLst>
          </p:cNvPr>
          <p:cNvSpPr/>
          <p:nvPr/>
        </p:nvSpPr>
        <p:spPr>
          <a:xfrm>
            <a:off x="3535136" y="2588080"/>
            <a:ext cx="3290207" cy="66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데이터베이스 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0DE0A1-A309-48F8-8C7A-F351DD4A1E1A}"/>
              </a:ext>
            </a:extLst>
          </p:cNvPr>
          <p:cNvSpPr/>
          <p:nvPr/>
        </p:nvSpPr>
        <p:spPr>
          <a:xfrm>
            <a:off x="1249915" y="3257551"/>
            <a:ext cx="8518072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? ? 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r>
              <a:rPr lang="en-US" altLang="ko-KR" sz="3600" dirty="0">
                <a:solidFill>
                  <a:schemeClr val="tx1"/>
                </a:solidFill>
              </a:rPr>
              <a:t> ? ? ? ? ? ? ? ? ? ? ?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9D8318-F7CE-4079-B202-FA5B84A5473B}"/>
              </a:ext>
            </a:extLst>
          </p:cNvPr>
          <p:cNvSpPr/>
          <p:nvPr/>
        </p:nvSpPr>
        <p:spPr>
          <a:xfrm>
            <a:off x="2299607" y="5162099"/>
            <a:ext cx="7007679" cy="987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b c d e f g h I j k l m n o p q r s t u v </a:t>
            </a:r>
            <a:r>
              <a:rPr lang="en-US" altLang="ko-KR" sz="2400" b="1" u="sng" dirty="0">
                <a:solidFill>
                  <a:srgbClr val="FF0000"/>
                </a:solidFill>
              </a:rPr>
              <a:t>w</a:t>
            </a:r>
            <a:r>
              <a:rPr lang="en-US" altLang="ko-KR" dirty="0">
                <a:solidFill>
                  <a:schemeClr val="tx1"/>
                </a:solidFill>
              </a:rPr>
              <a:t> x y z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 B C D E F G H I J K L M N O P Q R S T U V X Y Z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~ ! @ # $ % ^ &amp; * ( ) _ + |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E2118B-6704-463B-B8B7-0F69FFF0A488}"/>
              </a:ext>
            </a:extLst>
          </p:cNvPr>
          <p:cNvSpPr/>
          <p:nvPr/>
        </p:nvSpPr>
        <p:spPr>
          <a:xfrm>
            <a:off x="1053192" y="5162099"/>
            <a:ext cx="1246415" cy="9878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후보들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9A845F-AEBA-4518-9D50-63B2DC0E334E}"/>
              </a:ext>
            </a:extLst>
          </p:cNvPr>
          <p:cNvSpPr/>
          <p:nvPr/>
        </p:nvSpPr>
        <p:spPr>
          <a:xfrm>
            <a:off x="3673929" y="3641271"/>
            <a:ext cx="310242" cy="6041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6E394E-B778-4178-96BF-A7240F92CD7D}"/>
              </a:ext>
            </a:extLst>
          </p:cNvPr>
          <p:cNvCxnSpPr>
            <a:stCxn id="12" idx="2"/>
          </p:cNvCxnSpPr>
          <p:nvPr/>
        </p:nvCxnSpPr>
        <p:spPr>
          <a:xfrm>
            <a:off x="3829050" y="4245429"/>
            <a:ext cx="16329" cy="91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18C502-F141-43A6-9138-6A3250BB1610}"/>
              </a:ext>
            </a:extLst>
          </p:cNvPr>
          <p:cNvSpPr txBox="1"/>
          <p:nvPr/>
        </p:nvSpPr>
        <p:spPr>
          <a:xfrm>
            <a:off x="838199" y="2052349"/>
            <a:ext cx="375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로그인이 되지 않았음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FDD01E-D46E-444F-80C6-FC155438D216}"/>
              </a:ext>
            </a:extLst>
          </p:cNvPr>
          <p:cNvSpPr txBox="1"/>
          <p:nvPr/>
        </p:nvSpPr>
        <p:spPr>
          <a:xfrm>
            <a:off x="6975022" y="4792767"/>
            <a:ext cx="13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후보 제외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64BD28-E9FA-483B-BA28-5B7B5945E63F}"/>
              </a:ext>
            </a:extLst>
          </p:cNvPr>
          <p:cNvSpPr txBox="1"/>
          <p:nvPr/>
        </p:nvSpPr>
        <p:spPr>
          <a:xfrm>
            <a:off x="6096000" y="6315417"/>
            <a:ext cx="509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반복실행하면</a:t>
            </a:r>
            <a:r>
              <a:rPr lang="en-US" altLang="ko-KR" dirty="0"/>
              <a:t>, </a:t>
            </a:r>
            <a:r>
              <a:rPr lang="ko-KR" altLang="en-US" dirty="0"/>
              <a:t>데이터베이스 이름 획득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65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_x208263360">
            <a:extLst>
              <a:ext uri="{FF2B5EF4-FFF2-40B4-BE49-F238E27FC236}">
                <a16:creationId xmlns:a16="http://schemas.microsoft.com/office/drawing/2014/main" id="{B1B00F6A-AD78-4FCB-9CF9-B6765B6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34" y="2237626"/>
            <a:ext cx="472598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ID </a:t>
            </a:r>
            <a:r>
              <a:rPr lang="ko-KR" altLang="en-US" sz="1000" dirty="0"/>
              <a:t>입력창에 </a:t>
            </a:r>
            <a:r>
              <a:rPr lang="en-US" altLang="ko-KR" sz="1000" dirty="0"/>
              <a:t>admin' and if((select substring(database(),2,1)='w'),sleep(5),1) and ''=''#'</a:t>
            </a:r>
            <a:r>
              <a:rPr lang="ko-KR" altLang="en-US" sz="1000" dirty="0"/>
              <a:t>을 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accent1"/>
                </a:solidFill>
              </a:rPr>
              <a:t>( </a:t>
            </a:r>
            <a:r>
              <a:rPr lang="ko-KR" altLang="en-US" sz="1000" dirty="0">
                <a:solidFill>
                  <a:schemeClr val="accent1"/>
                </a:solidFill>
              </a:rPr>
              <a:t>위의 구문에서 ‘는 모두 작은따옴표이다</a:t>
            </a:r>
            <a:r>
              <a:rPr lang="en-US" altLang="ko-KR" sz="1000" dirty="0">
                <a:solidFill>
                  <a:schemeClr val="accent1"/>
                </a:solidFill>
              </a:rPr>
              <a:t>.)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_x211875000">
            <a:extLst>
              <a:ext uri="{FF2B5EF4-FFF2-40B4-BE49-F238E27FC236}">
                <a16:creationId xmlns:a16="http://schemas.microsoft.com/office/drawing/2014/main" id="{590C4B75-B199-4F38-A70C-65172412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496562" y="687314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11872920">
            <a:extLst>
              <a:ext uri="{FF2B5EF4-FFF2-40B4-BE49-F238E27FC236}">
                <a16:creationId xmlns:a16="http://schemas.microsoft.com/office/drawing/2014/main" id="{24F70DF3-EFC1-461C-8A77-27208B28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" y="3218566"/>
            <a:ext cx="540067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01F36A-FDE7-447D-A088-E03203B3CFE4}"/>
              </a:ext>
            </a:extLst>
          </p:cNvPr>
          <p:cNvGraphicFramePr>
            <a:graphicFrameLocks noGrp="1"/>
          </p:cNvGraphicFramePr>
          <p:nvPr/>
        </p:nvGraphicFramePr>
        <p:xfrm>
          <a:off x="6332424" y="908530"/>
          <a:ext cx="4932807" cy="5125720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0694559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7169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injection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피해 웹 서버의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/var/www/html/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webhack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적용되어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통한 공격이다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 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:http://hackerschool.org/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Sub_Html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HS_Posting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/?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=43&gt;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패스워드 입력창에 </a:t>
            </a:r>
            <a:r>
              <a:rPr lang="en-US" altLang="ko-KR" sz="1000" dirty="0"/>
              <a:t>hack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로그인이 되는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5" name="_x208262160">
            <a:extLst>
              <a:ext uri="{FF2B5EF4-FFF2-40B4-BE49-F238E27FC236}">
                <a16:creationId xmlns:a16="http://schemas.microsoft.com/office/drawing/2014/main" id="{4F34ADC5-5571-4430-AA61-B1C076E3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638869"/>
            <a:ext cx="544671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8262240">
            <a:extLst>
              <a:ext uri="{FF2B5EF4-FFF2-40B4-BE49-F238E27FC236}">
                <a16:creationId xmlns:a16="http://schemas.microsoft.com/office/drawing/2014/main" id="{5D7BE674-BBC6-4115-BEFE-2FFA0DEE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4" y="4043358"/>
            <a:ext cx="5400675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8263760">
            <a:extLst>
              <a:ext uri="{FF2B5EF4-FFF2-40B4-BE49-F238E27FC236}">
                <a16:creationId xmlns:a16="http://schemas.microsoft.com/office/drawing/2014/main" id="{D910B2D9-FA37-47C0-9BC4-28A44007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99" y="899261"/>
            <a:ext cx="52276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restart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/Training/Unit/Net/6</a:t>
            </a:r>
            <a:br>
              <a:rPr lang="en-US" altLang="ko-KR" dirty="0"/>
            </a:br>
            <a:r>
              <a:rPr lang="en-US" altLang="ko-KR" dirty="0"/>
              <a:t> 6. IP</a:t>
            </a:r>
            <a:r>
              <a:rPr lang="ko-KR" altLang="en-US" dirty="0"/>
              <a:t> 접근 통제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관리자로서 특정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허용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 설정이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방화벽의 설정을 이용하여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Telnet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시도하는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navy03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인 바운드 규칙을 생성하여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Ctrl + Alt + Delete (x) / Ctrl + Alt + Insert (o)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/ 1q2w3e4r%%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바운드 규칙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규칙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통제 설정을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Attacker(Kali Linux)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Victim(Windows Server 2012)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8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1. </a:t>
            </a:r>
            <a:r>
              <a:rPr lang="en-US" altLang="ko-KR" sz="1000" dirty="0" err="1"/>
              <a:t>wireshark</a:t>
            </a:r>
            <a:r>
              <a:rPr lang="en-US" altLang="ko-KR" sz="1000" dirty="0"/>
              <a:t> </a:t>
            </a:r>
            <a:r>
              <a:rPr lang="ko-KR" altLang="en-US" sz="1000" dirty="0"/>
              <a:t>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ethernet </a:t>
            </a:r>
            <a:r>
              <a:rPr lang="ko-KR" altLang="en-US" sz="1000" dirty="0"/>
              <a:t>더블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규칙 생성 </a:t>
            </a:r>
            <a:r>
              <a:rPr lang="en-US" altLang="ko-KR" sz="1000" dirty="0"/>
              <a:t>(GUI)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제어판 열기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windows </a:t>
            </a:r>
            <a:r>
              <a:rPr lang="ko-KR" altLang="en-US" sz="1000" dirty="0"/>
              <a:t>방화벽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1874280">
            <a:extLst>
              <a:ext uri="{FF2B5EF4-FFF2-40B4-BE49-F238E27FC236}">
                <a16:creationId xmlns:a16="http://schemas.microsoft.com/office/drawing/2014/main" id="{CA46D554-C5B0-4946-A59E-0441C9B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693369"/>
            <a:ext cx="540067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BA00F9E-D9C6-4FC2-88C2-56579A6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4" y="4077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874280">
            <a:extLst>
              <a:ext uri="{FF2B5EF4-FFF2-40B4-BE49-F238E27FC236}">
                <a16:creationId xmlns:a16="http://schemas.microsoft.com/office/drawing/2014/main" id="{73B99A7A-88FE-415A-808F-82938291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4535119"/>
            <a:ext cx="54006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492EF37-293F-4466-9563-4071B316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541" y="368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1873800">
            <a:extLst>
              <a:ext uri="{FF2B5EF4-FFF2-40B4-BE49-F238E27FC236}">
                <a16:creationId xmlns:a16="http://schemas.microsoft.com/office/drawing/2014/main" id="{2E9DC035-C6F4-4A33-99CB-640D4F03C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6" r="423" b="28806"/>
          <a:stretch/>
        </p:blipFill>
        <p:spPr bwMode="auto">
          <a:xfrm>
            <a:off x="6293353" y="914399"/>
            <a:ext cx="5377863" cy="16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C55D6D5A-C7AF-45AC-9633-62BB2845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73" y="2567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11874200">
            <a:extLst>
              <a:ext uri="{FF2B5EF4-FFF2-40B4-BE49-F238E27FC236}">
                <a16:creationId xmlns:a16="http://schemas.microsoft.com/office/drawing/2014/main" id="{B2B9F23B-7E9C-48A4-92F9-73F8B49E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3" y="3024786"/>
            <a:ext cx="54006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고급 설정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인 바운드 규칙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새 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211875000">
            <a:extLst>
              <a:ext uri="{FF2B5EF4-FFF2-40B4-BE49-F238E27FC236}">
                <a16:creationId xmlns:a16="http://schemas.microsoft.com/office/drawing/2014/main" id="{FFB59DC4-9219-4BDA-8453-78F8AAC0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7314"/>
            <a:ext cx="5400675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11874760">
            <a:extLst>
              <a:ext uri="{FF2B5EF4-FFF2-40B4-BE49-F238E27FC236}">
                <a16:creationId xmlns:a16="http://schemas.microsoft.com/office/drawing/2014/main" id="{492C2927-EFE9-476D-A971-9600B1B5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2" y="687314"/>
            <a:ext cx="246856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11873080">
            <a:extLst>
              <a:ext uri="{FF2B5EF4-FFF2-40B4-BE49-F238E27FC236}">
                <a16:creationId xmlns:a16="http://schemas.microsoft.com/office/drawing/2014/main" id="{9C4B7735-CD6A-4C5C-93DD-7A410CA7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32" y="3468614"/>
            <a:ext cx="243046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규칙 종류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지정</a:t>
            </a:r>
            <a:r>
              <a:rPr lang="en-US" altLang="ko-KR" sz="1000" dirty="0"/>
              <a:t>)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모든 프로그램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프로토콜 종류 중 모두를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다음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로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211874440">
            <a:extLst>
              <a:ext uri="{FF2B5EF4-FFF2-40B4-BE49-F238E27FC236}">
                <a16:creationId xmlns:a16="http://schemas.microsoft.com/office/drawing/2014/main" id="{4C423ED7-2D48-4C5F-A839-72D1CD22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632814"/>
            <a:ext cx="5400675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1873320">
            <a:extLst>
              <a:ext uri="{FF2B5EF4-FFF2-40B4-BE49-F238E27FC236}">
                <a16:creationId xmlns:a16="http://schemas.microsoft.com/office/drawing/2014/main" id="{B7381F64-7CFF-4109-8CBF-7DCC4F5E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3428998"/>
            <a:ext cx="5400675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11874600">
            <a:extLst>
              <a:ext uri="{FF2B5EF4-FFF2-40B4-BE49-F238E27FC236}">
                <a16:creationId xmlns:a16="http://schemas.microsoft.com/office/drawing/2014/main" id="{3DF16199-FE85-4508-8604-66382E078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21331"/>
          <a:stretch/>
        </p:blipFill>
        <p:spPr bwMode="auto">
          <a:xfrm>
            <a:off x="6276596" y="632814"/>
            <a:ext cx="5371809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211874600">
            <a:extLst>
              <a:ext uri="{FF2B5EF4-FFF2-40B4-BE49-F238E27FC236}">
                <a16:creationId xmlns:a16="http://schemas.microsoft.com/office/drawing/2014/main" id="{8B73FB42-87A4-4D23-95D3-E8518DEA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2" b="14259"/>
          <a:stretch/>
        </p:blipFill>
        <p:spPr bwMode="auto">
          <a:xfrm>
            <a:off x="6276596" y="3438250"/>
            <a:ext cx="5456401" cy="25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추가 선택 후 </a:t>
            </a:r>
            <a:r>
              <a:rPr lang="en-US" altLang="ko-KR" sz="1000" dirty="0"/>
              <a:t>192.168.10.10 </a:t>
            </a:r>
            <a:r>
              <a:rPr lang="ko-KR" altLang="en-US" sz="1000" dirty="0"/>
              <a:t>입력 후 ‘다음 </a:t>
            </a:r>
            <a:r>
              <a:rPr lang="en-US" altLang="ko-KR" sz="1000" dirty="0"/>
              <a:t>IP’ </a:t>
            </a:r>
            <a:r>
              <a:rPr lang="ko-KR" altLang="en-US" sz="1000" dirty="0"/>
              <a:t>생성되었는지 확인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연결 차단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모두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이름 </a:t>
            </a:r>
            <a:r>
              <a:rPr lang="en-US" altLang="ko-KR" sz="1000" dirty="0"/>
              <a:t>navy03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[</a:t>
            </a:r>
            <a:r>
              <a:rPr lang="ko-KR" altLang="en-US" sz="1000" dirty="0"/>
              <a:t>마침</a:t>
            </a:r>
            <a:r>
              <a:rPr lang="en-US" altLang="ko-KR" sz="1000" dirty="0"/>
              <a:t>]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211873560">
            <a:extLst>
              <a:ext uri="{FF2B5EF4-FFF2-40B4-BE49-F238E27FC236}">
                <a16:creationId xmlns:a16="http://schemas.microsoft.com/office/drawing/2014/main" id="{4A6EFC7D-EDD5-402B-BFCB-560B9BF0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9" y="606356"/>
            <a:ext cx="540067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1873320">
            <a:extLst>
              <a:ext uri="{FF2B5EF4-FFF2-40B4-BE49-F238E27FC236}">
                <a16:creationId xmlns:a16="http://schemas.microsoft.com/office/drawing/2014/main" id="{3B78C808-CF0C-431C-9ADD-AA147698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858377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11874840">
            <a:extLst>
              <a:ext uri="{FF2B5EF4-FFF2-40B4-BE49-F238E27FC236}">
                <a16:creationId xmlns:a16="http://schemas.microsoft.com/office/drawing/2014/main" id="{31D752F7-7FE9-4645-A8B6-A40FEBDB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606356"/>
            <a:ext cx="5400675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11874600">
            <a:extLst>
              <a:ext uri="{FF2B5EF4-FFF2-40B4-BE49-F238E27FC236}">
                <a16:creationId xmlns:a16="http://schemas.microsoft.com/office/drawing/2014/main" id="{C977BE25-CB80-48A4-B436-617B4C1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3230631"/>
            <a:ext cx="54006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Microsoft Office PowerPoint</Application>
  <PresentationFormat>와이드스크린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함초롬바탕</vt:lpstr>
      <vt:lpstr>Arial</vt:lpstr>
      <vt:lpstr>Office 테마</vt:lpstr>
      <vt:lpstr>국방 사이버 보안</vt:lpstr>
      <vt:lpstr>/Training/Unit/Sys/3  3. R-명령어 제한</vt:lpstr>
      <vt:lpstr>PowerPoint 프레젠테이션</vt:lpstr>
      <vt:lpstr>PowerPoint 프레젠테이션</vt:lpstr>
      <vt:lpstr>/Training/Unit/Net/6  6. IP 접근 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/Training/Unit/Web/1  1. SQL Injection 공격/방어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/Theory/T26   SQL 블라인드 인젝션 (blind injection)</vt:lpstr>
      <vt:lpstr>/Theory/T26   SQL 블라인드 인젝션 (blind injection)</vt:lpstr>
      <vt:lpstr>/Theory/T26   SQL 블라인드 인젝션 (blind injection)</vt:lpstr>
      <vt:lpstr>/Theory/T26   SQL 블라인드 인젝션 (blind injection)</vt:lpstr>
      <vt:lpstr>/Theory/T26   SQL 블라인드 인젝션 (blind injection)</vt:lpstr>
      <vt:lpstr>/Theory/T26   SQL 블라인드 인젝션 (blind injection)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2</cp:revision>
  <dcterms:created xsi:type="dcterms:W3CDTF">2021-04-12T00:34:48Z</dcterms:created>
  <dcterms:modified xsi:type="dcterms:W3CDTF">2021-05-01T06:15:40Z</dcterms:modified>
</cp:coreProperties>
</file>