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59" r:id="rId3"/>
    <p:sldId id="307" r:id="rId4"/>
    <p:sldId id="308" r:id="rId5"/>
    <p:sldId id="309" r:id="rId6"/>
    <p:sldId id="310" r:id="rId7"/>
    <p:sldId id="311" r:id="rId8"/>
    <p:sldId id="315" r:id="rId9"/>
    <p:sldId id="316" r:id="rId10"/>
    <p:sldId id="31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948D-9DA1-4521-AFCE-7B34049E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F5857-4358-4CD0-9D32-D887D0463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B4BE4-14DD-4DA7-A2B6-EE732C38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DC200-FFFF-4047-8CF6-DBA73D28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8E612-D4AF-42F1-B69F-09B38798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2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58444-425D-4E17-80F9-823CF45C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9C3EE-9191-4BA0-917A-F4FAE27D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9C9D5-81C1-42FB-A0B5-5618E92E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9A927-8C33-4FBF-A95C-58F4B64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E70C6-B90A-4E9C-8CF8-72CF71D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5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32A076-B18F-4663-8F99-A7C88E3D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BCEEA-7EDE-4347-96C6-9D6045D0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97B30-10AD-4820-8FD0-59EDF5A4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E6269-CCC5-49DD-B673-4526B0E1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1402-E051-4E91-98C5-AA4D814F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D6687-7149-48B3-A7BE-9ACC254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E2EF7-3030-48B8-B319-B4A4231F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32C4B-A0D5-4D84-8CF6-227EF386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39F18-D5F5-442A-976B-157EB0F6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A73D2-B100-49D7-8943-BFDE2B5A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8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9C457-663A-48C7-A247-9C525F1E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044C9-8707-4502-8B89-8CA6E2E6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1F6D6-1680-4289-90B0-36FA58CF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160ED-0D49-44FC-B32A-CCCBE483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97FFD-5740-4468-8BBE-8E67FE62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9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814C1-E121-4525-B46E-A427274F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61DBE-E01A-4E4F-BD07-AC84B9AF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D02FF-3FF8-4012-889F-AB3D1D37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470CE-46A2-4030-B1CC-EA321F2C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1F87B-62C9-479D-9C10-49D44D29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79151-EAA2-48B6-BE1B-17F1C96B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5DFD4-2619-4A79-9C56-FF362EA1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86F0D-441E-466C-924C-43D1CB95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80CA9-A508-4F5C-87D3-ECD07CA05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E94224-AF94-438E-B3E0-AE2E85C82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B80455-445E-4DC9-B318-5F488995B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FB2D02-E54B-4BB3-B21C-1F330B0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A094-F9C7-411B-83F9-F2229CD8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CB2372-F302-47CC-83D4-8471EE4C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8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1652-926D-4658-BA08-4B299A4F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B00FE-3F66-4488-8637-EF931996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A3528-13CC-4C4D-9C85-0BDABC9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DD3AD-1D1F-4C4C-B9E5-BF9FC6A8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6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48D5-91E2-401D-9184-965E42F7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32814B-D45D-4BA4-8BD3-50F4F443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3C5C9-94E6-4812-BBAC-F04661B9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8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C765C-6EF5-4205-B855-8B1382EB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F5689-7D31-4E04-8AB1-AB56B002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8808D-077E-4DB4-BE38-1476859E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18C73-7958-41F1-96A5-4801CFDA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87773-0D67-4131-9445-0667604F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2BFCB-CC6D-436A-B30A-BF8B299B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7ACFF-3ED6-49C0-A83F-412F480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BFE08-1416-4159-9EF0-9D05AEF5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4D8FF-5BBB-47DE-A29F-C16BE9E5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4C8A3-E387-4CD3-908B-089384B6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1B450-C5C7-4973-9707-677A42D8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81689-F66F-4CF8-837B-A42D1AD8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65B519-4FD0-4636-97BE-2A2DBDC1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66026-C029-447C-AD08-3F0FD188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600F5-86D3-4E39-9E67-BB5DDF96F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603F-8282-46AB-8695-E19A854486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01FE9-48DE-42C6-AB73-AA1D17766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0D863-0B69-4A97-B32D-3F7DEB8D8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9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mware.com/kr/products/workstation-player/workstation-player-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A43D-701B-4707-8049-8D7E0FB4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A22DF-4B45-48FB-9681-9DACF44B6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336896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ko-KR" altLang="en-US" sz="1000" dirty="0"/>
              <a:t>확인을 </a:t>
            </a:r>
            <a:r>
              <a:rPr lang="ko-KR" altLang="en-US" sz="1000"/>
              <a:t>위해 </a:t>
            </a:r>
            <a:r>
              <a:rPr lang="en-US" altLang="ko-KR" sz="1000"/>
              <a:t>test </a:t>
            </a:r>
            <a:r>
              <a:rPr lang="ko-KR" altLang="en-US" sz="1000" dirty="0"/>
              <a:t>계정으로 변경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err="1"/>
              <a:t>su</a:t>
            </a:r>
            <a:r>
              <a:rPr lang="en-US" altLang="ko-KR" sz="1000"/>
              <a:t> test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 이용 공격 수행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</a:t>
            </a:r>
            <a:r>
              <a:rPr lang="en-US" altLang="ko-KR" sz="1000" dirty="0"/>
              <a:t>/bof64 $(python -c 'print "A"*24+"\x35\x06\x40")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파일 내용 출력이 되지 않음을 확인</a:t>
            </a:r>
            <a:endParaRPr lang="en-US" altLang="ko-KR" sz="1000" dirty="0"/>
          </a:p>
        </p:txBody>
      </p:sp>
      <p:pic>
        <p:nvPicPr>
          <p:cNvPr id="7" name="Picture 82">
            <a:extLst>
              <a:ext uri="{FF2B5EF4-FFF2-40B4-BE49-F238E27FC236}">
                <a16:creationId xmlns:a16="http://schemas.microsoft.com/office/drawing/2014/main" id="{4B975456-1230-4EEF-9616-8DA77ABF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6" y="1296225"/>
            <a:ext cx="4907534" cy="18073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DB69B-C4ED-4FDF-8DE0-E8E414C60830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루트 계정으로 복귀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exit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08284D-650F-4B1A-A1F3-5EDBF3FD238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226DAED-DF29-4C7C-9638-4E9BB63E060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EA2D6-0F3A-4B8B-AD25-4708E3D64A9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화살표: 오른쪽 11">
              <a:hlinkClick r:id="" action="ppaction://noaction"/>
              <a:extLst>
                <a:ext uri="{FF2B5EF4-FFF2-40B4-BE49-F238E27FC236}">
                  <a16:creationId xmlns:a16="http://schemas.microsoft.com/office/drawing/2014/main" id="{C5547EF7-E9FE-4EA6-BF78-076A8734565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15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/Environ/VMware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VMware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>
                <a:hlinkClick r:id="rId2"/>
              </a:rPr>
              <a:t>VMware </a:t>
            </a:r>
            <a:r>
              <a:rPr lang="ko-KR" altLang="en-US" sz="1000" dirty="0">
                <a:hlinkClick r:id="rId2"/>
              </a:rPr>
              <a:t>다운로드 </a:t>
            </a:r>
            <a:r>
              <a:rPr lang="ko-KR" altLang="en-US" sz="1000" dirty="0"/>
              <a:t>  접속</a:t>
            </a:r>
            <a:r>
              <a:rPr lang="en-US" altLang="ko-KR" sz="1000" dirty="0"/>
              <a:t>, 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위 이미지 클릭하여 다운로드 진행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다운로드 받은 </a:t>
            </a:r>
            <a:r>
              <a:rPr lang="en-US" altLang="ko-KR" sz="1000" dirty="0"/>
              <a:t>VMware-player-16.1.0-17198959.exe </a:t>
            </a:r>
            <a:r>
              <a:rPr lang="ko-KR" altLang="en-US" sz="1000" dirty="0"/>
              <a:t>파일 실행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5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설치 진행</a:t>
            </a:r>
            <a:r>
              <a:rPr lang="en-US" altLang="ko-KR" sz="1000" dirty="0"/>
              <a:t>!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Next 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동의 체크 후 </a:t>
            </a:r>
            <a:r>
              <a:rPr lang="en-US" altLang="ko-KR" sz="1000" dirty="0"/>
              <a:t>Next 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add</a:t>
            </a:r>
            <a:r>
              <a:rPr lang="ko-KR" altLang="en-US" sz="1000" dirty="0"/>
              <a:t> </a:t>
            </a:r>
            <a:r>
              <a:rPr lang="en-US" altLang="ko-KR" sz="1000" dirty="0"/>
              <a:t>VMware</a:t>
            </a:r>
            <a:r>
              <a:rPr lang="ko-KR" altLang="en-US" sz="1000" dirty="0"/>
              <a:t> </a:t>
            </a:r>
            <a:r>
              <a:rPr lang="en-US" altLang="ko-KR" sz="1000" dirty="0"/>
              <a:t>Workstation</a:t>
            </a:r>
            <a:r>
              <a:rPr lang="ko-KR" altLang="en-US" sz="1000" dirty="0"/>
              <a:t> </a:t>
            </a:r>
            <a:r>
              <a:rPr lang="en-US" altLang="ko-KR" sz="1000" dirty="0"/>
              <a:t>~</a:t>
            </a:r>
            <a:r>
              <a:rPr lang="ko-KR" altLang="en-US" sz="1000" dirty="0"/>
              <a:t> </a:t>
            </a:r>
            <a:r>
              <a:rPr lang="en-US" altLang="ko-KR" sz="1000" dirty="0"/>
              <a:t>system PATH </a:t>
            </a:r>
            <a:r>
              <a:rPr lang="ko-KR" altLang="en-US" sz="1000" dirty="0"/>
              <a:t>체크 후 </a:t>
            </a:r>
            <a:r>
              <a:rPr lang="en-US" altLang="ko-KR" sz="1000" dirty="0"/>
              <a:t>Next 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Next-&gt;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Next-&gt;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Install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임의의 </a:t>
            </a:r>
            <a:r>
              <a:rPr lang="en-US" altLang="ko-KR" sz="1000" dirty="0"/>
              <a:t>ISO </a:t>
            </a:r>
            <a:r>
              <a:rPr lang="ko-KR" altLang="en-US" sz="1000" dirty="0"/>
              <a:t>를 다운받아 실행 시켜본다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 Ctrl + Alt </a:t>
            </a:r>
            <a:r>
              <a:rPr lang="ko-KR" altLang="en-US" sz="1000" dirty="0"/>
              <a:t>를 누르면 </a:t>
            </a:r>
            <a:r>
              <a:rPr lang="en-US" altLang="ko-KR" sz="1000" dirty="0"/>
              <a:t>VMware </a:t>
            </a:r>
            <a:r>
              <a:rPr lang="ko-KR" altLang="en-US" sz="1000" dirty="0"/>
              <a:t>에서 마우스 포인터가 빠져나올 수 있다</a:t>
            </a:r>
            <a:r>
              <a:rPr lang="en-US" altLang="ko-KR" sz="10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2EDA8-D8B8-4978-A34B-FB3E864741B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4ED62BE-78F1-42F1-877D-81A91F71D7C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B1C2B-0210-4299-9D18-81E4FAD988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72BC4D30-220C-4E9E-937D-E15AAE54B93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04AC59B-8B20-47D5-9B24-622B1C57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2" y="2195878"/>
            <a:ext cx="5466512" cy="618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E16AD6-B9E6-41E1-A00A-83C95CCA5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99" y="3858895"/>
            <a:ext cx="2950750" cy="2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존재하는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디스어셈블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 intel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이름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4016FD-501C-4282-900C-883412B2BAA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24D9F0-FF13-4AF3-8FF3-E28D36330FB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8CD331-CD08-4A67-9051-38693C5B197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6D6D78E-F1DC-4B1A-9DB9-A4115BF300E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4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존재하는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디스어셈블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 intel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이름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4016FD-501C-4282-900C-883412B2BAA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24D9F0-FF13-4AF3-8FF3-E28D36330FB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8CD331-CD08-4A67-9051-38693C5B197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6D6D78E-F1DC-4B1A-9DB9-A4115BF300E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9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 dirty="0"/>
              <a:t>파일의 속성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SetUID</a:t>
            </a:r>
            <a:r>
              <a:rPr lang="ko-KR" altLang="en-US" sz="1000" dirty="0"/>
              <a:t>가 설정되어 있고</a:t>
            </a:r>
            <a:r>
              <a:rPr lang="en-US" altLang="ko-KR" sz="1000" dirty="0"/>
              <a:t>, </a:t>
            </a:r>
            <a:r>
              <a:rPr lang="ko-KR" altLang="en-US" sz="1000" dirty="0"/>
              <a:t>소유자가 </a:t>
            </a:r>
            <a:r>
              <a:rPr lang="en-US" altLang="ko-KR" sz="1000" dirty="0"/>
              <a:t>root</a:t>
            </a:r>
            <a:r>
              <a:rPr lang="ko-KR" altLang="en-US" sz="1000" dirty="0"/>
              <a:t>임을 알 수 있음 ⇒ </a:t>
            </a:r>
            <a:r>
              <a:rPr lang="en-US" altLang="ko-KR" sz="1000" dirty="0"/>
              <a:t>root </a:t>
            </a:r>
            <a:r>
              <a:rPr lang="ko-KR" altLang="en-US" sz="1000" dirty="0"/>
              <a:t>권한으로 실행 가능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/bof64.c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vim bof64.c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foo </a:t>
            </a:r>
            <a:r>
              <a:rPr lang="ko-KR" altLang="en-US" sz="1000" dirty="0"/>
              <a:t>함수에서 버퍼 </a:t>
            </a:r>
            <a:r>
              <a:rPr lang="ko-KR" altLang="en-US" sz="1000" dirty="0" err="1">
                <a:solidFill>
                  <a:srgbClr val="0070C0"/>
                </a:solidFill>
              </a:rPr>
              <a:t>오버플로우</a:t>
            </a:r>
            <a:r>
              <a:rPr lang="en-US" altLang="ko-KR" sz="1000" dirty="0">
                <a:solidFill>
                  <a:srgbClr val="0070C0"/>
                </a:solidFill>
              </a:rPr>
              <a:t>(BOF) </a:t>
            </a:r>
            <a:r>
              <a:rPr lang="ko-KR" altLang="en-US" sz="1000" dirty="0">
                <a:solidFill>
                  <a:srgbClr val="0070C0"/>
                </a:solidFill>
              </a:rPr>
              <a:t>취약점을 가진 함수</a:t>
            </a:r>
            <a:r>
              <a:rPr lang="en-US" altLang="ko-KR" sz="1000" dirty="0">
                <a:solidFill>
                  <a:srgbClr val="0070C0"/>
                </a:solidFill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</a:rPr>
              <a:t>strcpy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  <a:r>
              <a:rPr lang="ko-KR" altLang="en-US" sz="1000" dirty="0"/>
              <a:t>가 사용됨을 확인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※ bar </a:t>
            </a:r>
            <a:r>
              <a:rPr lang="ko-KR" altLang="en-US" sz="1000" dirty="0"/>
              <a:t>함수에서 </a:t>
            </a:r>
            <a:r>
              <a:rPr lang="en-US" altLang="ko-KR" sz="1000" dirty="0"/>
              <a:t>root </a:t>
            </a:r>
            <a:r>
              <a:rPr lang="ko-KR" altLang="en-US" sz="1000"/>
              <a:t>권한으로 </a:t>
            </a:r>
            <a:r>
              <a:rPr lang="en-US" altLang="ko-KR" sz="1000">
                <a:solidFill>
                  <a:srgbClr val="0070C0"/>
                </a:solidFill>
              </a:rPr>
              <a:t>/etc</a:t>
            </a:r>
            <a:r>
              <a:rPr lang="en-US" altLang="ko-KR" sz="1000" dirty="0">
                <a:solidFill>
                  <a:srgbClr val="0070C0"/>
                </a:solidFill>
              </a:rPr>
              <a:t>/shadow </a:t>
            </a:r>
            <a:r>
              <a:rPr lang="ko-KR" altLang="en-US" sz="1000" dirty="0">
                <a:solidFill>
                  <a:srgbClr val="0070C0"/>
                </a:solidFill>
              </a:rPr>
              <a:t>파일 내용을 출력</a:t>
            </a:r>
            <a:r>
              <a:rPr lang="ko-KR" altLang="en-US" sz="1000" dirty="0"/>
              <a:t>함을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 dirty="0"/>
              <a:t>파일을 실행하여 힌트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AAAA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※ bar </a:t>
            </a:r>
            <a:r>
              <a:rPr lang="ko-KR" altLang="en-US" sz="1000" dirty="0"/>
              <a:t>함수의 시작 주소 </a:t>
            </a:r>
            <a:r>
              <a:rPr lang="en-US" altLang="ko-KR" sz="1000" dirty="0"/>
              <a:t>: 0x0000000000400635 ⇒ BOF </a:t>
            </a:r>
            <a:r>
              <a:rPr lang="ko-KR" altLang="en-US" sz="1000" dirty="0"/>
              <a:t>취약점 이용하여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복귀 주소를 조작하면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함수 실행 가능</a:t>
            </a:r>
            <a:endParaRPr lang="en-US" altLang="ko-KR" sz="1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48">
            <a:extLst>
              <a:ext uri="{FF2B5EF4-FFF2-40B4-BE49-F238E27FC236}">
                <a16:creationId xmlns:a16="http://schemas.microsoft.com/office/drawing/2014/main" id="{727D84AA-90AB-4EB7-B278-E4DDF745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" y="1398059"/>
            <a:ext cx="403479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0">
            <a:extLst>
              <a:ext uri="{FF2B5EF4-FFF2-40B4-BE49-F238E27FC236}">
                <a16:creationId xmlns:a16="http://schemas.microsoft.com/office/drawing/2014/main" id="{29D58818-0FB8-42B4-AB48-3554D670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3" y="3047806"/>
            <a:ext cx="4989449" cy="281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2">
            <a:extLst>
              <a:ext uri="{FF2B5EF4-FFF2-40B4-BE49-F238E27FC236}">
                <a16:creationId xmlns:a16="http://schemas.microsoft.com/office/drawing/2014/main" id="{3A528125-FF0A-4A9C-A648-6C05C1C390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67" b="56894"/>
          <a:stretch/>
        </p:blipFill>
        <p:spPr>
          <a:xfrm>
            <a:off x="6318251" y="899528"/>
            <a:ext cx="2997200" cy="880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9A5F22-DB43-4D03-88B5-651588C39286}"/>
              </a:ext>
            </a:extLst>
          </p:cNvPr>
          <p:cNvGraphicFramePr>
            <a:graphicFrameLocks noGrp="1"/>
          </p:cNvGraphicFramePr>
          <p:nvPr/>
        </p:nvGraphicFramePr>
        <p:xfrm>
          <a:off x="6301370" y="2457302"/>
          <a:ext cx="4932807" cy="3703407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36843578"/>
                    </a:ext>
                  </a:extLst>
                </a:gridCol>
              </a:tblGrid>
              <a:tr h="287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35548"/>
                  </a:ext>
                </a:extLst>
              </a:tr>
              <a:tr h="33046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직후의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85868"/>
                  </a:ext>
                </a:extLst>
              </a:tr>
            </a:tbl>
          </a:graphicData>
        </a:graphic>
      </p:graphicFrame>
      <p:pic>
        <p:nvPicPr>
          <p:cNvPr id="38913" name="_x564967160">
            <a:extLst>
              <a:ext uri="{FF2B5EF4-FFF2-40B4-BE49-F238E27FC236}">
                <a16:creationId xmlns:a16="http://schemas.microsoft.com/office/drawing/2014/main" id="{12EBF08F-9CBE-4E11-BC20-9429D801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0" y="3075572"/>
            <a:ext cx="3552825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783DDA-DF65-46EC-9240-900D44B585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BA43B6-A757-4F14-B55A-F621E8A1D6A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EFBF47-2D0F-4850-87A0-9DF7152DABE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F1F6CCCE-BE66-417C-A423-039F4B05EE2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04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objdump</a:t>
            </a:r>
            <a:r>
              <a:rPr lang="ko-KR" altLang="en-US" sz="1000" dirty="0"/>
              <a:t>를 </a:t>
            </a:r>
            <a:r>
              <a:rPr lang="ko-KR" altLang="en-US" sz="1000"/>
              <a:t>사용하여 </a:t>
            </a:r>
            <a:r>
              <a:rPr lang="en-US" altLang="ko-KR" sz="1000"/>
              <a:t>disassemble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$ </a:t>
            </a:r>
            <a:r>
              <a:rPr lang="en-US" altLang="ko-KR" sz="1000" dirty="0" err="1"/>
              <a:t>objdump</a:t>
            </a:r>
            <a:r>
              <a:rPr lang="en-US" altLang="ko-KR" sz="1000" dirty="0"/>
              <a:t> -</a:t>
            </a:r>
            <a:r>
              <a:rPr lang="en-US" altLang="ko-KR" sz="1000"/>
              <a:t>M intel </a:t>
            </a:r>
            <a:r>
              <a:rPr lang="en-US" altLang="ko-KR" sz="1000" dirty="0"/>
              <a:t>-d bof64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취약점이 있는 </a:t>
            </a:r>
            <a:r>
              <a:rPr lang="en-US" altLang="ko-KR" sz="1000" dirty="0"/>
              <a:t>foo </a:t>
            </a:r>
            <a:r>
              <a:rPr lang="ko-KR" altLang="en-US" sz="1000" dirty="0"/>
              <a:t>함수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버퍼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의 시작 주소가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rbp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- 16(0x10)</a:t>
            </a:r>
            <a:r>
              <a:rPr lang="ko-KR" altLang="en-US" sz="1000" dirty="0"/>
              <a:t>임을 확인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54">
            <a:extLst>
              <a:ext uri="{FF2B5EF4-FFF2-40B4-BE49-F238E27FC236}">
                <a16:creationId xmlns:a16="http://schemas.microsoft.com/office/drawing/2014/main" id="{A14AF77C-BB85-48EE-A741-3945FDC0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5" y="936036"/>
            <a:ext cx="5014341" cy="27857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3E368D99-6D3F-4489-A11B-6A622DFC0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" b="35736"/>
          <a:stretch/>
        </p:blipFill>
        <p:spPr>
          <a:xfrm>
            <a:off x="497975" y="4108245"/>
            <a:ext cx="4947604" cy="20639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E60104-4003-4ECA-892D-8CA49033ECAE}"/>
              </a:ext>
            </a:extLst>
          </p:cNvPr>
          <p:cNvGraphicFramePr>
            <a:graphicFrameLocks noGrp="1"/>
          </p:cNvGraphicFramePr>
          <p:nvPr/>
        </p:nvGraphicFramePr>
        <p:xfrm>
          <a:off x="6321475" y="461749"/>
          <a:ext cx="5340017" cy="5891961"/>
        </p:xfrm>
        <a:graphic>
          <a:graphicData uri="http://schemas.openxmlformats.org/drawingml/2006/table">
            <a:tbl>
              <a:tblPr/>
              <a:tblGrid>
                <a:gridCol w="5340017">
                  <a:extLst>
                    <a:ext uri="{9D8B030D-6E8A-4147-A177-3AD203B41FA5}">
                      <a16:colId xmlns:a16="http://schemas.microsoft.com/office/drawing/2014/main" val="848009183"/>
                    </a:ext>
                  </a:extLst>
                </a:gridCol>
              </a:tblGrid>
              <a:tr h="2233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454" marR="41454" marT="11461" marB="114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73759"/>
                  </a:ext>
                </a:extLst>
              </a:tr>
              <a:tr h="56586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진입한 시점의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버퍼의 크기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더 긴 문자열을 넘기면 아래와 같이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복귀할 때 사용되는 주소를 변경시킬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454" marR="41454" marT="11461" marB="114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48564"/>
                  </a:ext>
                </a:extLst>
              </a:tr>
            </a:tbl>
          </a:graphicData>
        </a:graphic>
      </p:graphicFrame>
      <p:pic>
        <p:nvPicPr>
          <p:cNvPr id="45058" name="_x564918704">
            <a:extLst>
              <a:ext uri="{FF2B5EF4-FFF2-40B4-BE49-F238E27FC236}">
                <a16:creationId xmlns:a16="http://schemas.microsoft.com/office/drawing/2014/main" id="{0DB62A56-5106-4732-A942-17A4F364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91" y="3862882"/>
            <a:ext cx="3070601" cy="24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564938504">
            <a:extLst>
              <a:ext uri="{FF2B5EF4-FFF2-40B4-BE49-F238E27FC236}">
                <a16:creationId xmlns:a16="http://schemas.microsoft.com/office/drawing/2014/main" id="{C8D06182-F8BD-488A-BBDC-63F3AD814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" r="131"/>
          <a:stretch/>
        </p:blipFill>
        <p:spPr bwMode="auto">
          <a:xfrm>
            <a:off x="6528131" y="993564"/>
            <a:ext cx="3109161" cy="23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DD21F57-1402-4FBE-B2FF-056962736F9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EE55675-A8F8-4E2F-900E-930F6F26EA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C8D1AF-BF0A-45CE-93C0-3B3C5A977C6C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6047B1F9-F462-4312-AEE5-1989BAAF7D6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14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취약점을 이용하여 </a:t>
            </a:r>
            <a:r>
              <a:rPr lang="en-US" altLang="ko-KR" sz="1000" dirty="0"/>
              <a:t>bar </a:t>
            </a:r>
            <a:r>
              <a:rPr lang="ko-KR" altLang="en-US" sz="1000" dirty="0"/>
              <a:t>함수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./bof64 $(python -c 'print "A"*24+"\x35\x06\x40"‘)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※ bar </a:t>
            </a:r>
            <a:r>
              <a:rPr lang="ko-KR" altLang="en-US" sz="1000" dirty="0"/>
              <a:t>함수의 시작 주소는 </a:t>
            </a:r>
            <a:r>
              <a:rPr lang="en-US" altLang="ko-KR" sz="1000" dirty="0"/>
              <a:t>0x0000000000400635</a:t>
            </a:r>
            <a:r>
              <a:rPr lang="ko-KR" altLang="en-US" sz="1000" dirty="0"/>
              <a:t>이나</a:t>
            </a:r>
            <a:r>
              <a:rPr lang="en-US" altLang="ko-KR" sz="1000" dirty="0"/>
              <a:t>,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인텔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x86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및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x64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아키텍처는 리틀 </a:t>
            </a:r>
            <a:r>
              <a:rPr lang="ko-KR" altLang="en-US" sz="1000" dirty="0" err="1">
                <a:solidFill>
                  <a:schemeClr val="accent1">
                    <a:lumMod val="75000"/>
                  </a:schemeClr>
                </a:solidFill>
              </a:rPr>
              <a:t>엔디언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(little endian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000" dirty="0"/>
              <a:t>을 사용하므로</a:t>
            </a:r>
            <a:r>
              <a:rPr lang="en-US" altLang="ko-KR" sz="1000" dirty="0"/>
              <a:t>, </a:t>
            </a:r>
            <a:r>
              <a:rPr lang="ko-KR" altLang="en-US" sz="1000" dirty="0"/>
              <a:t>복귀 주소에 역으로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0x3506400000000000) </a:t>
            </a:r>
            <a:r>
              <a:rPr lang="ko-KR" altLang="en-US" sz="1000" dirty="0"/>
              <a:t>입력한다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7033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7" name="Picture 58">
            <a:extLst>
              <a:ext uri="{FF2B5EF4-FFF2-40B4-BE49-F238E27FC236}">
                <a16:creationId xmlns:a16="http://schemas.microsoft.com/office/drawing/2014/main" id="{8979F9E7-D4D4-4823-98DC-C11837B3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78" y="842130"/>
            <a:ext cx="4945761" cy="274459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7EB1C4-726B-4F6C-863A-6B565A966529}"/>
              </a:ext>
            </a:extLst>
          </p:cNvPr>
          <p:cNvGraphicFramePr>
            <a:graphicFrameLocks noGrp="1"/>
          </p:cNvGraphicFramePr>
          <p:nvPr/>
        </p:nvGraphicFramePr>
        <p:xfrm>
          <a:off x="518232" y="4172331"/>
          <a:ext cx="4932807" cy="171113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368581315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49492"/>
                  </a:ext>
                </a:extLst>
              </a:tr>
              <a:tr h="14081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/shadow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외의 사용자는 접근할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783995"/>
                  </a:ext>
                </a:extLst>
              </a:tr>
            </a:tbl>
          </a:graphicData>
        </a:graphic>
      </p:graphicFrame>
      <p:pic>
        <p:nvPicPr>
          <p:cNvPr id="46085" name="_x564965576">
            <a:extLst>
              <a:ext uri="{FF2B5EF4-FFF2-40B4-BE49-F238E27FC236}">
                <a16:creationId xmlns:a16="http://schemas.microsoft.com/office/drawing/2014/main" id="{AD50D22F-5C9F-4AB1-991A-AE7A350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5" y="4726843"/>
            <a:ext cx="45942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_x564966080">
            <a:extLst>
              <a:ext uri="{FF2B5EF4-FFF2-40B4-BE49-F238E27FC236}">
                <a16:creationId xmlns:a16="http://schemas.microsoft.com/office/drawing/2014/main" id="{89101173-22A0-4202-A176-F2AD9B34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5" y="5242131"/>
            <a:ext cx="3413125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6ED209E0-61F7-41D0-8AA4-527392A4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97" y="4276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F02A76-5DC1-47DA-9569-0C049FE31AE4}"/>
              </a:ext>
            </a:extLst>
          </p:cNvPr>
          <p:cNvGraphicFramePr>
            <a:graphicFrameLocks noGrp="1"/>
          </p:cNvGraphicFramePr>
          <p:nvPr/>
        </p:nvGraphicFramePr>
        <p:xfrm>
          <a:off x="6278110" y="434292"/>
          <a:ext cx="4932807" cy="3906393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6115782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49629"/>
                  </a:ext>
                </a:extLst>
              </a:tr>
              <a:tr h="35999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경우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직후의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종료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0x0000000000400635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bar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시작 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복귀한다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931332"/>
                  </a:ext>
                </a:extLst>
              </a:tr>
            </a:tbl>
          </a:graphicData>
        </a:graphic>
      </p:graphicFrame>
      <p:pic>
        <p:nvPicPr>
          <p:cNvPr id="46087" name="_x564893288">
            <a:extLst>
              <a:ext uri="{FF2B5EF4-FFF2-40B4-BE49-F238E27FC236}">
                <a16:creationId xmlns:a16="http://schemas.microsoft.com/office/drawing/2014/main" id="{DEAF4901-2586-4E1D-9D27-DAC7A263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16" y="1079106"/>
            <a:ext cx="3297023" cy="267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CA5A70-20C7-4B00-9BF3-CC1B3F3C63F9}"/>
              </a:ext>
            </a:extLst>
          </p:cNvPr>
          <p:cNvSpPr txBox="1">
            <a:spLocks/>
          </p:cNvSpPr>
          <p:nvPr/>
        </p:nvSpPr>
        <p:spPr>
          <a:xfrm>
            <a:off x="6183086" y="4543284"/>
            <a:ext cx="5616792" cy="19457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1) </a:t>
            </a:r>
            <a:r>
              <a:rPr lang="ko-KR" altLang="en-US" sz="1000" dirty="0"/>
              <a:t>재실행 및 출력 </a:t>
            </a:r>
            <a:r>
              <a:rPr lang="ko-KR" altLang="en-US" sz="1000" err="1"/>
              <a:t>리다이렉션으로</a:t>
            </a:r>
            <a:r>
              <a:rPr lang="ko-KR" altLang="en-US" sz="1000"/>
              <a:t> </a:t>
            </a:r>
            <a:r>
              <a:rPr lang="en-US" altLang="ko-KR" sz="1000"/>
              <a:t>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내용을 파일에 출력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./bof64 $(python -c 'print "A"*24+"\x35\x06\x40") &gt; 1.txt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</a:t>
            </a:r>
            <a:r>
              <a:rPr lang="en-US" altLang="ko-KR" sz="1000"/>
              <a:t>) acheck </a:t>
            </a:r>
            <a:r>
              <a:rPr lang="ko-KR" altLang="en-US" sz="1000" dirty="0"/>
              <a:t>및 파일명을 입력하여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acheck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파일명</a:t>
            </a:r>
            <a:endParaRPr lang="en-US" altLang="ko-KR" sz="1000" dirty="0"/>
          </a:p>
        </p:txBody>
      </p:sp>
      <p:pic>
        <p:nvPicPr>
          <p:cNvPr id="20" name="Picture 60">
            <a:extLst>
              <a:ext uri="{FF2B5EF4-FFF2-40B4-BE49-F238E27FC236}">
                <a16:creationId xmlns:a16="http://schemas.microsoft.com/office/drawing/2014/main" id="{173B945A-D41B-48A0-A7DB-8F01DC99C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473" y="5036948"/>
            <a:ext cx="5408912" cy="35955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91A830-1CD8-4D18-B2B4-3D8F8E924E2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59602A3-7E10-4F9E-8FF1-4BCC8DD6EED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C01971-F23F-4103-95FA-1CDA044D281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화살표: 오른쪽 17">
              <a:hlinkClick r:id="" action="ppaction://noaction"/>
              <a:extLst>
                <a:ext uri="{FF2B5EF4-FFF2-40B4-BE49-F238E27FC236}">
                  <a16:creationId xmlns:a16="http://schemas.microsoft.com/office/drawing/2014/main" id="{F56AF0A1-DD33-438C-B604-98229F633DC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70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보안 아이콘 이미지 검색결과">
            <a:extLst>
              <a:ext uri="{FF2B5EF4-FFF2-40B4-BE49-F238E27FC236}">
                <a16:creationId xmlns:a16="http://schemas.microsoft.com/office/drawing/2014/main" id="{411A4485-4317-4F31-A74B-0E009D382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오버플로우가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발생하더라도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/shadow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출력되지 않도록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조치하시오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SetUID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u-s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ASLR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활성화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sysctl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 kernel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randomize_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space=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17" name="Picture 4" descr="목표 아이콘 이미지 검색결과">
            <a:extLst>
              <a:ext uri="{FF2B5EF4-FFF2-40B4-BE49-F238E27FC236}">
                <a16:creationId xmlns:a16="http://schemas.microsoft.com/office/drawing/2014/main" id="{02A091AA-30F6-4270-8E55-4E599BAF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CA05AE-7C1C-425E-A911-D5525EA28A2E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B415383-2E2E-4BCE-85C7-5B35E10E2B32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E1F945-D42A-4F25-B58D-E50A41EB32B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8" descr="cent os 아이콘 이미지 검색결과">
            <a:extLst>
              <a:ext uri="{FF2B5EF4-FFF2-40B4-BE49-F238E27FC236}">
                <a16:creationId xmlns:a16="http://schemas.microsoft.com/office/drawing/2014/main" id="{A443AC1F-F004-4379-9D4E-3A82ABE02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2F75C4-5F19-47F6-8EB1-6AAF8693BF3C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F7DF4A-2C59-43D2-9E01-C977F57C8F1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C5224-3F64-4BC4-8DE3-421FE378DF1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19855F-303D-42F3-BC9E-336CBFA4E05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E1920E64-DD82-46FA-83AC-2C0E0689918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2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SetUID </a:t>
            </a:r>
            <a:r>
              <a:rPr lang="ko-KR" altLang="en-US" sz="1000" dirty="0"/>
              <a:t>설정 해제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us- </a:t>
            </a:r>
            <a:r>
              <a:rPr lang="en-US" altLang="ko-KR" sz="1000"/>
              <a:t>/sec</a:t>
            </a:r>
            <a:r>
              <a:rPr lang="en-US" altLang="ko-KR" sz="1000" dirty="0"/>
              <a:t>/bof64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ASLR </a:t>
            </a:r>
            <a:r>
              <a:rPr lang="ko-KR" altLang="en-US" sz="1000" dirty="0"/>
              <a:t>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sysctl</a:t>
            </a:r>
            <a:r>
              <a:rPr lang="en-US" altLang="ko-KR" sz="1000" dirty="0"/>
              <a:t> –</a:t>
            </a:r>
            <a:r>
              <a:rPr lang="en-US" altLang="ko-KR" sz="1000"/>
              <a:t>w kernel</a:t>
            </a:r>
            <a:r>
              <a:rPr lang="en-US" altLang="ko-KR" sz="1000" err="1"/>
              <a:t>.</a:t>
            </a:r>
            <a:r>
              <a:rPr lang="en-US" altLang="ko-KR" sz="1000"/>
              <a:t>randomize_</a:t>
            </a:r>
            <a:r>
              <a:rPr lang="en-US" altLang="ko-KR" sz="1000" dirty="0" err="1"/>
              <a:t>va</a:t>
            </a:r>
            <a:r>
              <a:rPr lang="en-US" altLang="ko-KR" sz="1000" err="1"/>
              <a:t>_</a:t>
            </a:r>
            <a:r>
              <a:rPr lang="en-US" altLang="ko-KR" sz="1000"/>
              <a:t>space=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7" name="Picture 76">
            <a:extLst>
              <a:ext uri="{FF2B5EF4-FFF2-40B4-BE49-F238E27FC236}">
                <a16:creationId xmlns:a16="http://schemas.microsoft.com/office/drawing/2014/main" id="{A05B8A24-0AD6-437D-9E5E-16BC5C81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4" y="1286850"/>
            <a:ext cx="4085971" cy="69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8">
            <a:extLst>
              <a:ext uri="{FF2B5EF4-FFF2-40B4-BE49-F238E27FC236}">
                <a16:creationId xmlns:a16="http://schemas.microsoft.com/office/drawing/2014/main" id="{87373DF7-8165-4254-A426-601E5AD8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8" y="2788920"/>
            <a:ext cx="4039489" cy="640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911AFB-14D1-43A0-92BB-DDE8EC1868EC}"/>
              </a:ext>
            </a:extLst>
          </p:cNvPr>
          <p:cNvGraphicFramePr>
            <a:graphicFrameLocks noGrp="1"/>
          </p:cNvGraphicFramePr>
          <p:nvPr/>
        </p:nvGraphicFramePr>
        <p:xfrm>
          <a:off x="497685" y="3540329"/>
          <a:ext cx="4932807" cy="268649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3879104180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04609"/>
                  </a:ext>
                </a:extLst>
              </a:tr>
              <a:tr h="23354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제거된 경우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권한이 아닌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bof64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실행한 계정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아래의 경우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test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권한으로 실행되므로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/shadow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접근할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098530"/>
                  </a:ext>
                </a:extLst>
              </a:tr>
            </a:tbl>
          </a:graphicData>
        </a:graphic>
      </p:graphicFrame>
      <p:pic>
        <p:nvPicPr>
          <p:cNvPr id="50177" name="_x564840440">
            <a:extLst>
              <a:ext uri="{FF2B5EF4-FFF2-40B4-BE49-F238E27FC236}">
                <a16:creationId xmlns:a16="http://schemas.microsoft.com/office/drawing/2014/main" id="{FA46C84B-BAC3-469D-AFCB-A99AF393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1" y="4314277"/>
            <a:ext cx="4691063" cy="18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0">
            <a:extLst>
              <a:ext uri="{FF2B5EF4-FFF2-40B4-BE49-F238E27FC236}">
                <a16:creationId xmlns:a16="http://schemas.microsoft.com/office/drawing/2014/main" id="{6EA22538-687D-4085-8FE9-18C4C1EB99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9990" r="-122"/>
          <a:stretch/>
        </p:blipFill>
        <p:spPr>
          <a:xfrm>
            <a:off x="6310085" y="904875"/>
            <a:ext cx="4843690" cy="49177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B8B31A-EFFF-45B0-9BAA-885DBA00D0F8}"/>
              </a:ext>
            </a:extLst>
          </p:cNvPr>
          <p:cNvGraphicFramePr>
            <a:graphicFrameLocks noGrp="1"/>
          </p:cNvGraphicFramePr>
          <p:nvPr/>
        </p:nvGraphicFramePr>
        <p:xfrm>
          <a:off x="6308677" y="1523070"/>
          <a:ext cx="4589304" cy="4840394"/>
        </p:xfrm>
        <a:graphic>
          <a:graphicData uri="http://schemas.openxmlformats.org/drawingml/2006/table">
            <a:tbl>
              <a:tblPr/>
              <a:tblGrid>
                <a:gridCol w="4589304">
                  <a:extLst>
                    <a:ext uri="{9D8B030D-6E8A-4147-A177-3AD203B41FA5}">
                      <a16:colId xmlns:a16="http://schemas.microsoft.com/office/drawing/2014/main" val="2128152829"/>
                    </a:ext>
                  </a:extLst>
                </a:gridCol>
              </a:tblGrid>
              <a:tr h="2291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260" marR="60260" marT="16660" marB="16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65321"/>
                  </a:ext>
                </a:extLst>
              </a:tr>
              <a:tr h="41222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ASLR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활성화되면 스택에 있는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tmp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주소가 실행시마다 변경됨을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영역의 주소는 바뀌지 않음을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260" marR="60260" marT="16660" marB="16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801801"/>
                  </a:ext>
                </a:extLst>
              </a:tr>
            </a:tbl>
          </a:graphicData>
        </a:graphic>
      </p:graphicFrame>
      <p:pic>
        <p:nvPicPr>
          <p:cNvPr id="50179" name="_x564904520">
            <a:extLst>
              <a:ext uri="{FF2B5EF4-FFF2-40B4-BE49-F238E27FC236}">
                <a16:creationId xmlns:a16="http://schemas.microsoft.com/office/drawing/2014/main" id="{018268F2-EA4E-4654-AC73-9D03699D0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b="886"/>
          <a:stretch/>
        </p:blipFill>
        <p:spPr bwMode="auto">
          <a:xfrm>
            <a:off x="6376307" y="2253456"/>
            <a:ext cx="2763947" cy="38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AD6DB3-D844-4C5A-95C9-894E39AA1B0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A21F91F-1DC3-4908-B966-1CB4DD16BC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EF4009-4F0A-4E24-B8DD-1AF25D60AA3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1CB51EAB-7C62-4CB0-98D3-6CB1BA97D09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78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1017</Words>
  <Application>Microsoft Office PowerPoint</Application>
  <PresentationFormat>와이드스크린</PresentationFormat>
  <Paragraphs>311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함초롬바탕</vt:lpstr>
      <vt:lpstr>Arial</vt:lpstr>
      <vt:lpstr>Office 테마</vt:lpstr>
      <vt:lpstr>정보보호</vt:lpstr>
      <vt:lpstr>/Environ/VMware   VMware 설치</vt:lpstr>
      <vt:lpstr>/Training/Unit/Sys/8  8. Buffer Overflow 공격 및 방어</vt:lpstr>
      <vt:lpstr>/Training/Unit/Sys/8  8. Buffer Overflow 공격 및 방어</vt:lpstr>
      <vt:lpstr>PowerPoint 프레젠테이션</vt:lpstr>
      <vt:lpstr>PowerPoint 프레젠테이션</vt:lpstr>
      <vt:lpstr>PowerPoint 프레젠테이션</vt:lpstr>
      <vt:lpstr>/Training/Unit/Sys/8  8. Buffer Overflow 공격 및 방어 -대응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arizona95</dc:creator>
  <cp:lastModifiedBy>arizona95</cp:lastModifiedBy>
  <cp:revision>2</cp:revision>
  <dcterms:created xsi:type="dcterms:W3CDTF">2021-05-01T05:59:10Z</dcterms:created>
  <dcterms:modified xsi:type="dcterms:W3CDTF">2021-05-01T06:15:53Z</dcterms:modified>
</cp:coreProperties>
</file>