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0" r:id="rId3"/>
    <p:sldId id="462" r:id="rId4"/>
    <p:sldId id="463" r:id="rId5"/>
    <p:sldId id="467" r:id="rId6"/>
    <p:sldId id="469" r:id="rId7"/>
    <p:sldId id="476" r:id="rId8"/>
    <p:sldId id="475" r:id="rId9"/>
    <p:sldId id="478" r:id="rId10"/>
    <p:sldId id="477" r:id="rId11"/>
    <p:sldId id="479" r:id="rId12"/>
    <p:sldId id="480" r:id="rId13"/>
    <p:sldId id="466" r:id="rId14"/>
    <p:sldId id="464" r:id="rId15"/>
    <p:sldId id="471" r:id="rId16"/>
    <p:sldId id="470" r:id="rId17"/>
    <p:sldId id="473" r:id="rId18"/>
    <p:sldId id="474" r:id="rId19"/>
    <p:sldId id="483" r:id="rId20"/>
    <p:sldId id="481" r:id="rId21"/>
    <p:sldId id="47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90A68-9B5F-46EC-8A2A-D48D5A5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5A71E6-D11E-44AF-A1CE-29356125F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BE1E0-60D2-4C1E-976D-7E370D85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913C3-9456-4EEB-A192-E03765BA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CEF01-FB92-473D-8367-4DB26971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384DE-5556-4548-9C9D-271F03AF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CDF8D-FB65-4968-B913-FDAAB64E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36845-3AA4-4299-944A-4EE0C323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DC57D-AC0A-4282-A706-9CE1C3F3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85DF0-6E24-4764-933F-E90EFC59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7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0009B4-63B1-4062-A113-0BEB7406E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ED5ED-3AF2-4F68-927E-8D5B73265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947E8-FB6E-4AF5-82C8-3E7EFD21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319EB-557A-463E-B4D8-44F52E19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66D67-AA4E-43D8-ACEB-0596425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3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2097F-1BEC-414D-A09E-A7E2DCAF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7BC1C-59E9-4451-BB7C-55F991A36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FEEE2-64A2-40D0-B59C-FABF73CA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CF2BE-7533-446A-BFF1-F3717AA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097AD-8575-4BA9-B2B1-789179B2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6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1C801-1924-4034-A6F8-F9500242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87385-2B5C-4CE8-9725-0E4F50820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31D80-CBBC-47D6-B2E0-F0C9B103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535B1-A090-4B94-BB36-16E22FCF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25BB5-49B6-4B53-A417-953D0ECA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8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3B3F8-B5A0-4621-A072-0F4AA4BF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2917B-417A-4E39-BAF9-961EA2A27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851E1-1055-4682-B3DB-E625FDF5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5D1D1-7AD5-4A8B-90A1-0B732B22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F2BD6-B74E-46D1-96B3-262AF309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2409D-9031-470F-A25D-4CF69ACA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4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433B4-4131-4E87-83E0-0354857F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69D69-7572-45FA-8CF3-E3D617730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B2EE74-428A-4E9F-A400-2E14BE9FB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4336E7-622B-4061-961B-57DDAF8D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FCBC02-D9A5-4AC1-A72E-900CC3855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4F17D4-F412-4893-A92E-626A615C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03E74E-FB1A-486E-900D-56180A51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29D94A-73F7-4F2B-81D2-28923301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3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2306F-072E-4A8F-9867-F47370F8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8347BC-17E5-48FA-9549-B7100B06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95F54-77D5-494C-A565-816E5950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BE221-8328-445E-935B-5FA9DCCC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3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C10926-D8F3-4F53-9A42-C5F10C30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9500EB-062F-4903-A69A-C058935C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F8330-5B5E-46D0-B8BC-B00281DB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8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8BA58-C128-4C34-A5BE-2B502319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11291-36F8-4360-8859-99A2C77CB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5DC86-2C38-42F0-8FB1-031B2084D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F6CB1-0696-434A-91C9-E8E89E07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DD549-06F1-4BD3-8F71-B9FBCB8F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6D2AC-A8A4-496A-82E7-3A72735D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0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F5505-FED8-47AD-990E-3E365108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33EDA-4DB7-43D1-8D3C-3B67942ED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F73C7-08AE-413B-8726-ADB1B4813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6927B-4FC0-4309-BF88-FAE1769A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85D0-FE93-4BE9-8D41-DEEFB7E4D4B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CA4E7-C37B-4198-9312-C03CAC9B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65830-FDFA-4E69-8574-D0DD7D29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0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C51BE8-DCA0-4B5B-8A53-72A967D7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7F7EA-2BB3-4431-90F2-3E16D1B5C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29ECF-5452-4BEE-BB7F-F8776F609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85D0-FE93-4BE9-8D41-DEEFB7E4D4B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DE00-EFE7-47C7-9DDC-8CC34C5A5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335C2-7A61-46BE-BA3B-478065C62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5AFE4-8638-4531-80D7-6449D8DB3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1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6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9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55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calendar.php-61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D6BF-4BE7-4B95-87F4-1C4559C01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BF306-A7A3-41EC-91E2-168031C1A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2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실수의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부동소수점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부동 소수점(Floating Point)란 무엇인가?">
            <a:extLst>
              <a:ext uri="{FF2B5EF4-FFF2-40B4-BE49-F238E27FC236}">
                <a16:creationId xmlns:a16="http://schemas.microsoft.com/office/drawing/2014/main" id="{CDF2CA3E-3984-4778-B2AB-DB381F252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498" r="994" b="17352"/>
          <a:stretch/>
        </p:blipFill>
        <p:spPr bwMode="auto">
          <a:xfrm>
            <a:off x="758023" y="2374608"/>
            <a:ext cx="5971430" cy="21786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A5BF7-EB02-48F3-8B74-4AA8C28BA403}"/>
              </a:ext>
            </a:extLst>
          </p:cNvPr>
          <p:cNvSpPr txBox="1"/>
          <p:nvPr/>
        </p:nvSpPr>
        <p:spPr>
          <a:xfrm>
            <a:off x="7124367" y="2136338"/>
            <a:ext cx="36496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/>
              </a:rPr>
              <a:t>Ex)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43.6875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aleway"/>
              </a:rPr>
              <a:t>의 부동소수점 표현</a:t>
            </a:r>
            <a:endParaRPr lang="en-US" altLang="ko-KR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/>
            </a:endParaRPr>
          </a:p>
          <a:p>
            <a:endParaRPr lang="en-US" altLang="ko-KR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/>
            </a:endParaRPr>
          </a:p>
          <a:p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 43.6875</a:t>
            </a:r>
          </a:p>
          <a:p>
            <a:r>
              <a:rPr lang="en-US" altLang="ko-KR" dirty="0"/>
              <a:t>=&gt; </a:t>
            </a:r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dirty="0"/>
              <a:t> </a:t>
            </a:r>
            <a:r>
              <a:rPr lang="en-US" altLang="ko-KR" b="0" i="0" dirty="0">
                <a:effectLst/>
                <a:latin typeface="Raleway"/>
              </a:rPr>
              <a:t>101011.1011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</a:t>
            </a:r>
          </a:p>
          <a:p>
            <a:r>
              <a:rPr lang="en-US" altLang="ko-KR" dirty="0"/>
              <a:t>=&gt; </a:t>
            </a:r>
            <a:r>
              <a:rPr lang="en-US" altLang="ko-KR" b="0" i="0" dirty="0">
                <a:solidFill>
                  <a:srgbClr val="F7C041"/>
                </a:solidFill>
                <a:effectLst/>
                <a:latin typeface="Raleway"/>
              </a:rPr>
              <a:t>+</a:t>
            </a:r>
            <a:r>
              <a:rPr lang="en-US" altLang="ko-KR" dirty="0"/>
              <a:t> </a:t>
            </a:r>
            <a:r>
              <a:rPr lang="en-US" altLang="ko-KR" b="0" i="0" dirty="0">
                <a:effectLst/>
                <a:latin typeface="Raleway"/>
              </a:rPr>
              <a:t>1.</a:t>
            </a:r>
            <a:r>
              <a:rPr lang="en-US" altLang="ko-KR" b="0" i="0" dirty="0">
                <a:solidFill>
                  <a:schemeClr val="accent6"/>
                </a:solidFill>
                <a:effectLst/>
                <a:latin typeface="Raleway"/>
              </a:rPr>
              <a:t>010111011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aleway"/>
              </a:rPr>
              <a:t>*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2^</a:t>
            </a:r>
            <a:r>
              <a:rPr lang="en-US" altLang="ko-KR" b="0" i="0" dirty="0">
                <a:solidFill>
                  <a:srgbClr val="7030A0"/>
                </a:solidFill>
                <a:effectLst/>
                <a:latin typeface="Raleway"/>
              </a:rPr>
              <a:t>5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Raleway"/>
            </a:endParaRPr>
          </a:p>
          <a:p>
            <a:endParaRPr lang="en-US" altLang="ko-KR" b="0" i="0" dirty="0">
              <a:solidFill>
                <a:srgbClr val="7030A0"/>
              </a:solidFill>
              <a:effectLst/>
              <a:latin typeface="Raleway"/>
            </a:endParaRPr>
          </a:p>
          <a:p>
            <a:r>
              <a:rPr lang="en-US" altLang="ko-KR" b="0" i="0" dirty="0">
                <a:solidFill>
                  <a:srgbClr val="7030A0"/>
                </a:solidFill>
                <a:effectLst/>
                <a:latin typeface="Raleway"/>
              </a:rPr>
              <a:t>5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+127 =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Raleway"/>
              </a:rPr>
              <a:t>132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=&gt;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Raleway"/>
              </a:rPr>
              <a:t>10000100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aleway"/>
              </a:rPr>
              <a:t>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EBA36-9460-4BC9-9D43-E63F84391E9A}"/>
              </a:ext>
            </a:extLst>
          </p:cNvPr>
          <p:cNvSpPr txBox="1"/>
          <p:nvPr/>
        </p:nvSpPr>
        <p:spPr>
          <a:xfrm>
            <a:off x="2843916" y="5094654"/>
            <a:ext cx="318052" cy="369332"/>
          </a:xfrm>
          <a:prstGeom prst="rect">
            <a:avLst/>
          </a:prstGeom>
          <a:noFill/>
          <a:ln w="12700">
            <a:solidFill>
              <a:srgbClr val="F7C04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A7955-D752-44F4-B438-2D2582B1726A}"/>
              </a:ext>
            </a:extLst>
          </p:cNvPr>
          <p:cNvSpPr txBox="1"/>
          <p:nvPr/>
        </p:nvSpPr>
        <p:spPr>
          <a:xfrm>
            <a:off x="3177870" y="5094654"/>
            <a:ext cx="1224501" cy="369332"/>
          </a:xfrm>
          <a:prstGeom prst="rect">
            <a:avLst/>
          </a:prstGeom>
          <a:noFill/>
          <a:ln w="12700">
            <a:solidFill>
              <a:srgbClr val="55B7E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10000100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00D61-71BE-479B-BFB3-B864664AF085}"/>
              </a:ext>
            </a:extLst>
          </p:cNvPr>
          <p:cNvSpPr txBox="1"/>
          <p:nvPr/>
        </p:nvSpPr>
        <p:spPr>
          <a:xfrm>
            <a:off x="4418273" y="5094654"/>
            <a:ext cx="3493274" cy="369332"/>
          </a:xfrm>
          <a:prstGeom prst="rect">
            <a:avLst/>
          </a:prstGeom>
          <a:noFill/>
          <a:ln w="12700">
            <a:solidFill>
              <a:srgbClr val="89D46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0101 1101 1000 0000 0000 000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7573CF6-6407-43A1-A13B-572FEEAEF304}"/>
              </a:ext>
            </a:extLst>
          </p:cNvPr>
          <p:cNvSpPr/>
          <p:nvPr/>
        </p:nvSpPr>
        <p:spPr>
          <a:xfrm>
            <a:off x="7442421" y="4080582"/>
            <a:ext cx="397565" cy="32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75E72-8173-43A3-BD30-4DC2320BCA53}"/>
              </a:ext>
            </a:extLst>
          </p:cNvPr>
          <p:cNvSpPr txBox="1"/>
          <p:nvPr/>
        </p:nvSpPr>
        <p:spPr>
          <a:xfrm>
            <a:off x="7124367" y="3763281"/>
            <a:ext cx="1192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Magic Number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EC79D-EE9D-4D04-B844-A86DE8838681}"/>
              </a:ext>
            </a:extLst>
          </p:cNvPr>
          <p:cNvSpPr txBox="1"/>
          <p:nvPr/>
        </p:nvSpPr>
        <p:spPr>
          <a:xfrm>
            <a:off x="1709530" y="5780598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Q) 0.125 </a:t>
            </a:r>
            <a:r>
              <a:rPr lang="ko-KR" altLang="en-US" dirty="0"/>
              <a:t>를 부동 소수점으로 나타내 보자</a:t>
            </a:r>
            <a:r>
              <a:rPr lang="en-US" altLang="ko-KR" dirty="0"/>
              <a:t>! </a:t>
            </a:r>
          </a:p>
          <a:p>
            <a:r>
              <a:rPr lang="en-US" altLang="ko-KR" dirty="0"/>
              <a:t>=&gt; 0 01111100  0000 0000 0000 0000 0000 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24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실수의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부동소수점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99278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부동이는  여행 도중 다음과 같은 벽화를 발견하였다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아무래도 부동 소수점의 덧셈 </a:t>
            </a:r>
            <a:r>
              <a:rPr lang="ko-KR" altLang="en-US" sz="12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인거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구해보자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b="0" i="0" dirty="0">
                <a:solidFill>
                  <a:srgbClr val="C7254E"/>
                </a:solidFill>
                <a:effectLst/>
                <a:latin typeface="Menlo"/>
              </a:rPr>
              <a:t>0 1111011 10011001100110011001101</a:t>
            </a:r>
          </a:p>
          <a:p>
            <a:pPr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+</a:t>
            </a:r>
            <a:r>
              <a:rPr lang="ko-KR" altLang="en-US" sz="1200" b="0" i="0" dirty="0">
                <a:solidFill>
                  <a:srgbClr val="C7254E"/>
                </a:solidFill>
                <a:effectLst/>
                <a:latin typeface="Menlo"/>
              </a:rPr>
              <a:t> </a:t>
            </a:r>
            <a:r>
              <a:rPr lang="en-US" altLang="ko-KR" sz="1200" b="0" i="0" dirty="0">
                <a:solidFill>
                  <a:srgbClr val="C7254E"/>
                </a:solidFill>
                <a:effectLst/>
                <a:latin typeface="Menlo"/>
              </a:rPr>
              <a:t>0 1111100 10011001100110011001101</a:t>
            </a: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30077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parseInt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형으로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바꿀수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있는 함수이다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2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진수로 표현된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바꿀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사용법을 찾아보자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부동소수점을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3" name="실행 단추: 문서 22">
            <a:hlinkClick r:id="rId6" action="ppaction://hlinkfile"/>
            <a:extLst>
              <a:ext uri="{FF2B5EF4-FFF2-40B4-BE49-F238E27FC236}">
                <a16:creationId xmlns:a16="http://schemas.microsoft.com/office/drawing/2014/main" id="{715210C8-3161-4847-A87F-2637520F2C5C}"/>
              </a:ext>
            </a:extLst>
          </p:cNvPr>
          <p:cNvSpPr/>
          <p:nvPr/>
        </p:nvSpPr>
        <p:spPr>
          <a:xfrm>
            <a:off x="3327031" y="5317059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8419A1-C84A-4BDE-8C00-43AE66F64873}"/>
              </a:ext>
            </a:extLst>
          </p:cNvPr>
          <p:cNvCxnSpPr/>
          <p:nvPr/>
        </p:nvCxnSpPr>
        <p:spPr>
          <a:xfrm>
            <a:off x="1708940" y="4930041"/>
            <a:ext cx="2822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2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첫번째 줄의 실수 값을 계산한다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두번째 줄의 실수 값을 계산한다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답은 </a:t>
            </a:r>
            <a:r>
              <a:rPr lang="en-US" altLang="ko-KR" sz="1000" dirty="0"/>
              <a:t>0.3!</a:t>
            </a:r>
            <a:endParaRPr lang="ko-KR" altLang="en-US" sz="1000" dirty="0"/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C0BD9C-1E83-4098-A421-0BB52389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90" y="729077"/>
            <a:ext cx="5237549" cy="20171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05CA5D-B6DC-4E25-A17B-C5F46E65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72" y="3589264"/>
            <a:ext cx="5150168" cy="1843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902C1-58D5-4411-A998-53BE9D35E672}"/>
              </a:ext>
            </a:extLst>
          </p:cNvPr>
          <p:cNvSpPr txBox="1"/>
          <p:nvPr/>
        </p:nvSpPr>
        <p:spPr>
          <a:xfrm>
            <a:off x="6326212" y="1436004"/>
            <a:ext cx="516068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먼저</a:t>
            </a:r>
            <a:r>
              <a:rPr lang="en-US" altLang="ko-KR" sz="1050" dirty="0"/>
              <a:t>, </a:t>
            </a:r>
            <a:r>
              <a:rPr lang="ko-KR" altLang="en-US" sz="1050" dirty="0"/>
              <a:t>가수부의 값을 가져와서 생략되어진 </a:t>
            </a:r>
            <a:r>
              <a:rPr lang="en-US" altLang="ko-KR" sz="1050" dirty="0"/>
              <a:t>1</a:t>
            </a:r>
            <a:r>
              <a:rPr lang="ko-KR" altLang="en-US" sz="1050" dirty="0"/>
              <a:t>을 추가한다</a:t>
            </a:r>
            <a:r>
              <a:rPr lang="en-US" altLang="ko-KR" sz="1050" dirty="0"/>
              <a:t>. </a:t>
            </a:r>
            <a:r>
              <a:rPr lang="ko-KR" altLang="en-US" sz="1050" dirty="0"/>
              <a:t>그리고 </a:t>
            </a:r>
            <a:r>
              <a:rPr lang="en-US" altLang="ko-KR" sz="1050" dirty="0"/>
              <a:t>10</a:t>
            </a:r>
            <a:r>
              <a:rPr lang="ko-KR" altLang="en-US" sz="1050" dirty="0"/>
              <a:t>진수로 변환한다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6CBD72-4487-400D-AD7B-1F9EFCD9377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667416" y="1562962"/>
            <a:ext cx="16587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8DD217-CAC0-4D68-98C2-E2F29847D4BE}"/>
              </a:ext>
            </a:extLst>
          </p:cNvPr>
          <p:cNvSpPr txBox="1"/>
          <p:nvPr/>
        </p:nvSpPr>
        <p:spPr>
          <a:xfrm>
            <a:off x="6326212" y="1842538"/>
            <a:ext cx="5160688" cy="1030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/>
              <a:t>지수부도 마찬가지로 </a:t>
            </a:r>
            <a:r>
              <a:rPr lang="en-US" altLang="ko-KR" sz="1050" dirty="0"/>
              <a:t>10</a:t>
            </a:r>
            <a:r>
              <a:rPr lang="ko-KR" altLang="en-US" sz="1050" dirty="0"/>
              <a:t>진수로 변환해준다</a:t>
            </a:r>
            <a:r>
              <a:rPr lang="en-US" altLang="ko-KR" sz="105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Magic Number </a:t>
            </a:r>
            <a:r>
              <a:rPr lang="ko-KR" altLang="en-US" sz="1050" dirty="0"/>
              <a:t>로 더해준 </a:t>
            </a:r>
            <a:r>
              <a:rPr lang="en-US" altLang="ko-KR" sz="1050" dirty="0"/>
              <a:t>127 </a:t>
            </a:r>
            <a:r>
              <a:rPr lang="ko-KR" altLang="en-US" sz="1050" dirty="0"/>
              <a:t>을 빼 준다</a:t>
            </a:r>
            <a:r>
              <a:rPr lang="en-US" altLang="ko-KR" sz="105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Mantissa </a:t>
            </a:r>
            <a:r>
              <a:rPr lang="ko-KR" altLang="en-US" sz="1050" dirty="0"/>
              <a:t>는 현재 원래의 </a:t>
            </a:r>
            <a:r>
              <a:rPr lang="en-US" altLang="ko-KR" sz="1050" dirty="0"/>
              <a:t>1.xxx </a:t>
            </a:r>
            <a:r>
              <a:rPr lang="ko-KR" altLang="en-US" sz="1050" dirty="0"/>
              <a:t>값보다 정확히 </a:t>
            </a:r>
            <a:r>
              <a:rPr lang="en-US" altLang="ko-KR" sz="1050" dirty="0"/>
              <a:t>2^23 </a:t>
            </a:r>
            <a:r>
              <a:rPr lang="ko-KR" altLang="en-US" sz="1050" dirty="0"/>
              <a:t>배</a:t>
            </a:r>
            <a:r>
              <a:rPr lang="en-US" altLang="ko-KR" sz="1050" dirty="0"/>
              <a:t> </a:t>
            </a:r>
            <a:r>
              <a:rPr lang="ko-KR" altLang="en-US" sz="1050" dirty="0"/>
              <a:t>큰 값이다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따라서 지수부에서 </a:t>
            </a:r>
            <a:r>
              <a:rPr lang="en-US" altLang="ko-KR" sz="1050" dirty="0"/>
              <a:t>23</a:t>
            </a:r>
            <a:r>
              <a:rPr lang="ko-KR" altLang="en-US" sz="1050" dirty="0"/>
              <a:t>을 빼 주어 균형을 맞추어 준다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616DEF-269F-435A-B1E5-3B07C7516789}"/>
              </a:ext>
            </a:extLst>
          </p:cNvPr>
          <p:cNvCxnSpPr>
            <a:cxnSpLocks/>
          </p:cNvCxnSpPr>
          <p:nvPr/>
        </p:nvCxnSpPr>
        <p:spPr>
          <a:xfrm>
            <a:off x="3951798" y="1737630"/>
            <a:ext cx="2374414" cy="629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733673-2A13-4236-9CAE-11406FC40DD9}"/>
              </a:ext>
            </a:extLst>
          </p:cNvPr>
          <p:cNvSpPr txBox="1"/>
          <p:nvPr/>
        </p:nvSpPr>
        <p:spPr>
          <a:xfrm>
            <a:off x="6326212" y="3025759"/>
            <a:ext cx="5160688" cy="30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/>
              <a:t>결과 </a:t>
            </a:r>
            <a:r>
              <a:rPr lang="en-US" altLang="ko-KR" sz="1050" dirty="0"/>
              <a:t>= </a:t>
            </a:r>
            <a:r>
              <a:rPr lang="ko-KR" altLang="en-US" sz="1050" dirty="0" err="1"/>
              <a:t>실수부</a:t>
            </a:r>
            <a:r>
              <a:rPr lang="ko-KR" altLang="en-US" sz="1050" dirty="0"/>
              <a:t> * </a:t>
            </a:r>
            <a:r>
              <a:rPr lang="en-US" altLang="ko-KR" sz="1050" dirty="0"/>
              <a:t>2^(</a:t>
            </a:r>
            <a:r>
              <a:rPr lang="ko-KR" altLang="en-US" sz="1050" dirty="0" err="1"/>
              <a:t>지수부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CAECCBD-D442-49DB-882B-B51DF6D40F9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32529" y="1923042"/>
            <a:ext cx="2493683" cy="1254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0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표현종류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7C099D7-57F0-4ED9-8ADF-8DA0B8429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9" t="10654" r="3158" b="253"/>
          <a:stretch/>
        </p:blipFill>
        <p:spPr bwMode="auto">
          <a:xfrm>
            <a:off x="2697960" y="2066307"/>
            <a:ext cx="5220902" cy="38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6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ASCII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코드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85854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컴퓨터는 어떻게 대화할까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귀여운 친구를 소개해볼까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임의의 친구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한명의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영어이름을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ASCII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코드로 변환한 후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 학생 에게 표현해보자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 학생은 들은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ASCII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다시 문자정보로 변환하여 확인한다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87346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눈을 감아도 자꾸자꾸 생각나는 친구가 있다면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표현해보자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ASCII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코드를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5AE917AD-767D-4748-B834-95D8FC627267}"/>
              </a:ext>
            </a:extLst>
          </p:cNvPr>
          <p:cNvSpPr/>
          <p:nvPr/>
        </p:nvSpPr>
        <p:spPr>
          <a:xfrm>
            <a:off x="3287486" y="5417999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43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자료의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헤더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31821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해커에게 중요한 파일을 입수하였는데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도무지 열어볼 수 가 없다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..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변조된것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잘만 하면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파일이 가진 헤더를 추측할 수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있을꺼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복원하시오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33313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바이너리 분석기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Hxd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헤더를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5AE917AD-767D-4748-B834-95D8FC627267}"/>
              </a:ext>
            </a:extLst>
          </p:cNvPr>
          <p:cNvSpPr/>
          <p:nvPr/>
        </p:nvSpPr>
        <p:spPr>
          <a:xfrm>
            <a:off x="3275610" y="4990487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4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Download </a:t>
            </a:r>
            <a:r>
              <a:rPr lang="ko-KR" altLang="en-US" sz="1000" dirty="0"/>
              <a:t>버튼을 클릭하여 </a:t>
            </a:r>
            <a:r>
              <a:rPr lang="en-US" altLang="ko-KR" sz="1000" dirty="0" err="1"/>
              <a:t>unknown_file</a:t>
            </a:r>
            <a:r>
              <a:rPr lang="en-US" altLang="ko-KR" sz="1000" dirty="0"/>
              <a:t> </a:t>
            </a:r>
            <a:r>
              <a:rPr lang="ko-KR" altLang="en-US" sz="1000" dirty="0"/>
              <a:t>과 </a:t>
            </a:r>
            <a:r>
              <a:rPr lang="en-US" altLang="ko-KR" sz="1000" dirty="0"/>
              <a:t>Hxd_setup.exe </a:t>
            </a:r>
            <a:r>
              <a:rPr lang="ko-KR" altLang="en-US" sz="1000" dirty="0"/>
              <a:t>를 다운받는다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rgbClr val="007A37"/>
                </a:solidFill>
              </a:rPr>
              <a:t>        </a:t>
            </a:r>
            <a:r>
              <a:rPr lang="en-US" altLang="ko-KR" sz="1000" dirty="0" err="1">
                <a:solidFill>
                  <a:srgbClr val="007A37"/>
                </a:solidFill>
              </a:rPr>
              <a:t>Hxd</a:t>
            </a:r>
            <a:r>
              <a:rPr lang="en-US" altLang="ko-KR" sz="1000" dirty="0">
                <a:solidFill>
                  <a:srgbClr val="007A37"/>
                </a:solidFill>
              </a:rPr>
              <a:t> : </a:t>
            </a:r>
            <a:r>
              <a:rPr lang="ko-KR" altLang="en-US" sz="1000" dirty="0">
                <a:solidFill>
                  <a:srgbClr val="007A37"/>
                </a:solidFill>
              </a:rPr>
              <a:t>간단한 바이너리 분석 도구</a:t>
            </a: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설치를 진행한다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7A37"/>
              </a:solidFill>
            </a:endParaRPr>
          </a:p>
          <a:p>
            <a:pPr>
              <a:lnSpc>
                <a:spcPct val="140000"/>
              </a:lnSpc>
            </a:pPr>
            <a:endParaRPr lang="ko-KR" altLang="en-US" sz="1000" dirty="0">
              <a:solidFill>
                <a:srgbClr val="007A3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AE32F-280B-48DF-BAB4-2DB852E4933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en-US" altLang="ko-KR" sz="1000" dirty="0" err="1"/>
              <a:t>Hdx</a:t>
            </a:r>
            <a:r>
              <a:rPr lang="en-US" altLang="ko-KR" sz="1000" dirty="0"/>
              <a:t> </a:t>
            </a:r>
            <a:r>
              <a:rPr lang="ko-KR" altLang="en-US" sz="1000" dirty="0"/>
              <a:t>에 </a:t>
            </a:r>
            <a:r>
              <a:rPr lang="en-US" altLang="ko-KR" sz="1000" dirty="0" err="1"/>
              <a:t>unknown_file</a:t>
            </a:r>
            <a:r>
              <a:rPr lang="en-US" altLang="ko-KR" sz="1000" dirty="0"/>
              <a:t> 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드래그하여</a:t>
            </a:r>
            <a:r>
              <a:rPr lang="en-US" altLang="ko-KR" sz="1000" dirty="0"/>
              <a:t>, </a:t>
            </a:r>
            <a:r>
              <a:rPr lang="ko-KR" altLang="en-US" sz="1000" dirty="0"/>
              <a:t>파일을 바이너리 형태로 본다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4. 01 </a:t>
            </a:r>
            <a:r>
              <a:rPr lang="ko-KR" altLang="en-US" sz="1000" dirty="0"/>
              <a:t>로 </a:t>
            </a:r>
            <a:r>
              <a:rPr lang="ko-KR" altLang="en-US" sz="1000" dirty="0" err="1"/>
              <a:t>덮혀져있는</a:t>
            </a:r>
            <a:r>
              <a:rPr lang="ko-KR" altLang="en-US" sz="1000" dirty="0"/>
              <a:t> 부분 아래에</a:t>
            </a:r>
            <a:r>
              <a:rPr lang="en-US" altLang="ko-KR" sz="1000" dirty="0"/>
              <a:t>, </a:t>
            </a:r>
            <a:r>
              <a:rPr lang="ko-KR" altLang="en-US" sz="1000" dirty="0"/>
              <a:t>파일 헤더로 추측되는 부분을 발견한다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E58DEA-2A77-4E9B-8809-934777622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38" y="1476168"/>
            <a:ext cx="3517845" cy="27141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71B77D-46B9-48D7-A438-59837F0A1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476" y="774968"/>
            <a:ext cx="4856015" cy="48798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CACCDF-38F9-41AB-8DB0-8B9BBEE4B466}"/>
              </a:ext>
            </a:extLst>
          </p:cNvPr>
          <p:cNvSpPr/>
          <p:nvPr/>
        </p:nvSpPr>
        <p:spPr>
          <a:xfrm>
            <a:off x="7307249" y="3896139"/>
            <a:ext cx="771276" cy="119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432D13-94BE-472F-A806-A3DBAC6B5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512" y="6060796"/>
            <a:ext cx="4902865" cy="3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5. </a:t>
            </a:r>
            <a:r>
              <a:rPr lang="ko-KR" altLang="en-US" sz="1000" dirty="0"/>
              <a:t>추측되는 파일 헤더 앞 부분까지 </a:t>
            </a:r>
            <a:r>
              <a:rPr lang="ko-KR" altLang="en-US" sz="1000" dirty="0" err="1"/>
              <a:t>블록지정하고</a:t>
            </a:r>
            <a:r>
              <a:rPr lang="en-US" altLang="ko-KR" sz="1000" dirty="0"/>
              <a:t>, </a:t>
            </a:r>
            <a:r>
              <a:rPr lang="ko-KR" altLang="en-US" sz="1000" dirty="0"/>
              <a:t>편집 </a:t>
            </a:r>
            <a:r>
              <a:rPr lang="en-US" altLang="ko-KR" sz="1000" dirty="0"/>
              <a:t>– </a:t>
            </a:r>
            <a:r>
              <a:rPr lang="ko-KR" altLang="en-US" sz="1000" dirty="0"/>
              <a:t>삭제를 통해 삭제한다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AE32F-280B-48DF-BAB4-2DB852E4933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6. </a:t>
            </a:r>
            <a:r>
              <a:rPr lang="ko-KR" altLang="en-US" sz="1000" dirty="0"/>
              <a:t>파일 </a:t>
            </a:r>
            <a:r>
              <a:rPr lang="en-US" altLang="ko-KR" sz="1000" dirty="0"/>
              <a:t>– </a:t>
            </a:r>
            <a:r>
              <a:rPr lang="ko-KR" altLang="en-US" sz="1000" dirty="0"/>
              <a:t>다른 이름으로 저장을 누른 후 </a:t>
            </a:r>
            <a:r>
              <a:rPr lang="en-US" altLang="ko-KR" sz="1000" dirty="0"/>
              <a:t>“known_file.jpg” </a:t>
            </a:r>
            <a:r>
              <a:rPr lang="ko-KR" altLang="en-US" sz="1000" dirty="0"/>
              <a:t>로 저장한다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01D8FD-B77C-4142-AA65-D0F65D30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9" y="906447"/>
            <a:ext cx="4322593" cy="46709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613390-C82A-4963-AD57-0D86757B5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86" y="906447"/>
            <a:ext cx="4112559" cy="4422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0DC7CA-E832-42C9-9511-4CA27DD53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17" y="5675328"/>
            <a:ext cx="5124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5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7. </a:t>
            </a:r>
            <a:r>
              <a:rPr lang="ko-KR" altLang="en-US" sz="1000" dirty="0"/>
              <a:t>파일을 열어본다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D14B19-5D59-4321-AAF7-50F39727A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68" y="884706"/>
            <a:ext cx="23241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86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7F89BD-CEA7-4D7A-8AE1-6854D080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1" y="2160765"/>
            <a:ext cx="7614084" cy="35532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퀴즈 </a:t>
            </a:r>
            <a:r>
              <a:rPr lang="en-US" altLang="ko-KR" dirty="0"/>
              <a:t>- steganography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Steganography: Introduction, Examples and Tools | CommonLounge">
            <a:extLst>
              <a:ext uri="{FF2B5EF4-FFF2-40B4-BE49-F238E27FC236}">
                <a16:creationId xmlns:a16="http://schemas.microsoft.com/office/drawing/2014/main" id="{B100D475-06FE-4B39-8B8C-545D86FAC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849" y="2462916"/>
            <a:ext cx="2798951" cy="24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eganography: Hiding an image inside another | by Kelvin Salton do Prado |  Towards Data Science">
            <a:extLst>
              <a:ext uri="{FF2B5EF4-FFF2-40B4-BE49-F238E27FC236}">
                <a16:creationId xmlns:a16="http://schemas.microsoft.com/office/drawing/2014/main" id="{54088135-0913-4FE1-84DF-4DE28ED8F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3" y="2160766"/>
            <a:ext cx="7580243" cy="355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87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정보의 표현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72D24A-8A3E-4FAD-9FF1-6F10C69B278C}"/>
              </a:ext>
            </a:extLst>
          </p:cNvPr>
          <p:cNvGraphicFramePr>
            <a:graphicFrameLocks noGrp="1"/>
          </p:cNvGraphicFramePr>
          <p:nvPr/>
        </p:nvGraphicFramePr>
        <p:xfrm>
          <a:off x="2152359" y="2911195"/>
          <a:ext cx="7677647" cy="1035610"/>
        </p:xfrm>
        <a:graphic>
          <a:graphicData uri="http://schemas.openxmlformats.org/drawingml/2006/table">
            <a:tbl>
              <a:tblPr/>
              <a:tblGrid>
                <a:gridCol w="1674671">
                  <a:extLst>
                    <a:ext uri="{9D8B030D-6E8A-4147-A177-3AD203B41FA5}">
                      <a16:colId xmlns:a16="http://schemas.microsoft.com/office/drawing/2014/main" val="3411008718"/>
                    </a:ext>
                  </a:extLst>
                </a:gridCol>
                <a:gridCol w="4835475">
                  <a:extLst>
                    <a:ext uri="{9D8B030D-6E8A-4147-A177-3AD203B41FA5}">
                      <a16:colId xmlns:a16="http://schemas.microsoft.com/office/drawing/2014/main" val="235996590"/>
                    </a:ext>
                  </a:extLst>
                </a:gridCol>
                <a:gridCol w="1167501">
                  <a:extLst>
                    <a:ext uri="{9D8B030D-6E8A-4147-A177-3AD203B41FA5}">
                      <a16:colId xmlns:a16="http://schemas.microsoft.com/office/drawing/2014/main" val="3718095560"/>
                    </a:ext>
                  </a:extLst>
                </a:gridCol>
              </a:tblGrid>
              <a:tr h="1035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컴퓨터기초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정보의표현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디지털 데이터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  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바이트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이진수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16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진수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아스키 코드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확장자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파일헤더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실습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861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퀴즈 </a:t>
            </a:r>
            <a:r>
              <a:rPr lang="en-US" altLang="ko-KR" dirty="0"/>
              <a:t>-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Steganography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31821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해커에게 얻은 자료를 성공적으로 복원지만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그냥 해군사관학교 마크가 아닌가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어딘가 손상되어 보인다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숨겨진 메시지를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찾으시오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33313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바이너리 분석기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Hxd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이용해보자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스테가노그래피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를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083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</a:t>
            </a:r>
            <a:r>
              <a:rPr lang="en-US" altLang="ko-KR" sz="1000" dirty="0" err="1"/>
              <a:t>Hxd</a:t>
            </a:r>
            <a:r>
              <a:rPr lang="en-US" altLang="ko-KR" sz="1000" dirty="0"/>
              <a:t> </a:t>
            </a:r>
            <a:r>
              <a:rPr lang="ko-KR" altLang="en-US" sz="1000" dirty="0"/>
              <a:t>로 파일을 열어</a:t>
            </a:r>
            <a:r>
              <a:rPr lang="en-US" altLang="ko-KR" sz="1000" dirty="0"/>
              <a:t>, </a:t>
            </a:r>
            <a:r>
              <a:rPr lang="ko-KR" altLang="en-US" sz="1000" dirty="0"/>
              <a:t>맨 마지막 문자열을 보자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4848484849495548 offset </a:t>
            </a:r>
            <a:r>
              <a:rPr lang="ko-KR" altLang="en-US" sz="1000" dirty="0"/>
              <a:t>에 어떠한 내용을 숨겼다는 해커</a:t>
            </a:r>
            <a:r>
              <a:rPr lang="en-US" altLang="ko-KR" sz="1000" dirty="0"/>
              <a:t>.. </a:t>
            </a:r>
            <a:r>
              <a:rPr lang="ko-KR" altLang="en-US" sz="1000" dirty="0"/>
              <a:t>그러나 그런 </a:t>
            </a:r>
            <a:r>
              <a:rPr lang="en-US" altLang="ko-KR" sz="1000" dirty="0"/>
              <a:t>offset </a:t>
            </a:r>
            <a:r>
              <a:rPr lang="ko-KR" altLang="en-US" sz="1000" dirty="0"/>
              <a:t>은 이 파일에 없었다</a:t>
            </a:r>
            <a:r>
              <a:rPr lang="en-US" altLang="ko-KR" sz="1000" dirty="0"/>
              <a:t>.  </a:t>
            </a:r>
            <a:r>
              <a:rPr lang="ko-KR" altLang="en-US" sz="1000" dirty="0"/>
              <a:t>문득 </a:t>
            </a:r>
            <a:r>
              <a:rPr lang="en-US" altLang="ko-KR" sz="1000" dirty="0"/>
              <a:t>48 </a:t>
            </a:r>
            <a:r>
              <a:rPr lang="ko-KR" altLang="en-US" sz="1000" dirty="0"/>
              <a:t>은 </a:t>
            </a:r>
            <a:r>
              <a:rPr lang="en-US" altLang="ko-KR" sz="1000" dirty="0"/>
              <a:t>ascii </a:t>
            </a:r>
            <a:r>
              <a:rPr lang="ko-KR" altLang="en-US" sz="1000" dirty="0"/>
              <a:t>에서 특별하게</a:t>
            </a:r>
            <a:r>
              <a:rPr lang="en-US" altLang="ko-KR" sz="1000" dirty="0"/>
              <a:t>, 0 </a:t>
            </a:r>
            <a:r>
              <a:rPr lang="ko-KR" altLang="en-US" sz="1000" dirty="0"/>
              <a:t>값을 나타낸다는 사실이 생각났다</a:t>
            </a:r>
            <a:r>
              <a:rPr lang="en-US" altLang="ko-KR" sz="1000" dirty="0"/>
              <a:t>. Ascii </a:t>
            </a:r>
            <a:r>
              <a:rPr lang="ko-KR" altLang="en-US" sz="1000" dirty="0"/>
              <a:t>문자열로 변환해보자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3. 00001170 </a:t>
            </a:r>
            <a:r>
              <a:rPr lang="ko-KR" altLang="en-US" sz="1000" dirty="0"/>
              <a:t>으로 변환되었다</a:t>
            </a:r>
            <a:r>
              <a:rPr lang="en-US" altLang="ko-KR" sz="1000" dirty="0"/>
              <a:t>.  </a:t>
            </a:r>
            <a:r>
              <a:rPr lang="ko-KR" altLang="en-US" sz="1000" dirty="0"/>
              <a:t>이 주소를 따라가보자</a:t>
            </a:r>
            <a:r>
              <a:rPr lang="en-US" altLang="ko-KR" sz="1000" dirty="0"/>
              <a:t>. Ctrl + G </a:t>
            </a:r>
            <a:r>
              <a:rPr lang="ko-KR" altLang="en-US" sz="1000" dirty="0"/>
              <a:t>를 누르면</a:t>
            </a:r>
            <a:r>
              <a:rPr lang="en-US" altLang="ko-KR" sz="1000" dirty="0"/>
              <a:t>, offset </a:t>
            </a:r>
            <a:r>
              <a:rPr lang="ko-KR" altLang="en-US" sz="1000" dirty="0"/>
              <a:t>으로 점프할 수 있다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AE32F-280B-48DF-BAB4-2DB852E4933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4. Good job! Have A Nice Day!!</a:t>
            </a:r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189ED2-FC50-449C-9E2E-91767622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30" y="813601"/>
            <a:ext cx="5362575" cy="666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FFB78E-EC19-4CF6-A1E4-E0AA218C0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30" y="2214561"/>
            <a:ext cx="5458895" cy="15623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71C937-69E6-41D1-97E8-CE5F00047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445" y="813601"/>
            <a:ext cx="4606078" cy="257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8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정보의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진수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눈이 감기는 걸 보니 졸업이 얼마 남지 않았구나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 과연 몇 초가 남았을까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65450682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2, 4, 8,16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진수로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자바스크립트는 변수를 나타낼 때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 문법을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바꾸는 것을 자바스크립트에선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쓰는 것인지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google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검색하여 찾는다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87479872-17A0-4CBD-B7DC-818B95F4DA27}"/>
              </a:ext>
            </a:extLst>
          </p:cNvPr>
          <p:cNvSpPr/>
          <p:nvPr/>
        </p:nvSpPr>
        <p:spPr>
          <a:xfrm>
            <a:off x="3191859" y="4747162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71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096000" y="369000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답은 아래와 같다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E4D11-808F-4C1C-BB74-08512BD03F20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남은 시간을 변수로 입력한다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 err="1"/>
              <a:t>remain_time</a:t>
            </a:r>
            <a:r>
              <a:rPr lang="ko-KR" altLang="en-US" sz="1000" dirty="0"/>
              <a:t> 을 </a:t>
            </a:r>
            <a:r>
              <a:rPr lang="en-US" altLang="ko-KR" sz="1000" dirty="0" err="1"/>
              <a:t>toString</a:t>
            </a:r>
            <a:r>
              <a:rPr lang="en-US" altLang="ko-KR" sz="1000" dirty="0"/>
              <a:t>() </a:t>
            </a:r>
            <a:r>
              <a:rPr lang="ko-KR" altLang="en-US" sz="1000" dirty="0"/>
              <a:t>함수를 이용하여 </a:t>
            </a:r>
            <a:r>
              <a:rPr lang="en-US" altLang="ko-KR" sz="1000" dirty="0"/>
              <a:t>16</a:t>
            </a:r>
            <a:r>
              <a:rPr lang="ko-KR" altLang="en-US" sz="1000" dirty="0"/>
              <a:t>진수 표현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AD4106-2BCF-4235-9F30-ED5FB600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743184"/>
            <a:ext cx="5208698" cy="13565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E23B58-B828-47D7-8895-C1D458FC7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0" y="2543051"/>
            <a:ext cx="5208698" cy="16763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78ABBC-DF00-4F17-A1CB-2A3BA2B36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621" y="774605"/>
            <a:ext cx="5255067" cy="24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정보의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진수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좋은 웹 사이트를 찾았다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시간이 줄어드는 것을 보고있으면 가슴이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웅장해진다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근데 졸업시간은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신데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페이지를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수정해야 겠다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시간을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날짜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날짜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진수를 바꾸는 것을 자바스크립트에선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쓴다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진수를 프로그래밍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2" name="실행 단추: 문서 21">
            <a:hlinkClick r:id="rId6" action="ppaction://hlinkfile"/>
            <a:extLst>
              <a:ext uri="{FF2B5EF4-FFF2-40B4-BE49-F238E27FC236}">
                <a16:creationId xmlns:a16="http://schemas.microsoft.com/office/drawing/2014/main" id="{79F8FB73-2BD4-477B-A393-B21B8149D461}"/>
              </a:ext>
            </a:extLst>
          </p:cNvPr>
          <p:cNvSpPr/>
          <p:nvPr/>
        </p:nvSpPr>
        <p:spPr>
          <a:xfrm>
            <a:off x="3376551" y="4871853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43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Content/</a:t>
            </a:r>
            <a:r>
              <a:rPr lang="en-US" altLang="ko-KR" sz="1000" dirty="0" err="1"/>
              <a:t>itCS</a:t>
            </a:r>
            <a:r>
              <a:rPr lang="en-US" altLang="ko-KR" sz="1000" dirty="0"/>
              <a:t>/calendar.php-55.html </a:t>
            </a:r>
            <a:r>
              <a:rPr lang="ko-KR" altLang="en-US" sz="1000" dirty="0"/>
              <a:t>를 열어서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toString</a:t>
            </a:r>
            <a:r>
              <a:rPr lang="en-US" altLang="ko-KR" sz="1000" dirty="0"/>
              <a:t>” </a:t>
            </a:r>
            <a:r>
              <a:rPr lang="ko-KR" altLang="en-US" sz="1000" dirty="0"/>
              <a:t>이 있는지 확인해보자</a:t>
            </a:r>
            <a:r>
              <a:rPr lang="en-US" altLang="ko-KR" sz="1000" dirty="0"/>
              <a:t>..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코드를 추적 </a:t>
            </a:r>
            <a:r>
              <a:rPr lang="en-US" altLang="ko-KR" sz="1000" dirty="0"/>
              <a:t>(</a:t>
            </a:r>
            <a:r>
              <a:rPr lang="ko-KR" altLang="en-US" sz="1000" dirty="0"/>
              <a:t>추측</a:t>
            </a:r>
            <a:r>
              <a:rPr lang="en-US" altLang="ko-KR" sz="1000" dirty="0"/>
              <a:t>) </a:t>
            </a:r>
            <a:r>
              <a:rPr lang="ko-KR" altLang="en-US" sz="1000" dirty="0"/>
              <a:t>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7030A0"/>
                </a:solidFill>
              </a:rPr>
              <a:t>sLeft</a:t>
            </a:r>
            <a:r>
              <a:rPr lang="en-US" altLang="ko-KR" sz="900" dirty="0"/>
              <a:t> </a:t>
            </a:r>
            <a:r>
              <a:rPr lang="ko-KR" altLang="en-US" sz="900" dirty="0"/>
              <a:t>를 </a:t>
            </a:r>
            <a:r>
              <a:rPr lang="en-US" altLang="ko-KR" sz="900" dirty="0"/>
              <a:t>16</a:t>
            </a:r>
            <a:r>
              <a:rPr lang="ko-KR" altLang="en-US" sz="900" dirty="0"/>
              <a:t>진수로 표현을 하였기 때문에</a:t>
            </a:r>
            <a:r>
              <a:rPr lang="en-US" altLang="ko-KR" sz="900" dirty="0"/>
              <a:t>,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7030A0"/>
                </a:solidFill>
              </a:rPr>
              <a:t>sLeft</a:t>
            </a:r>
            <a:r>
              <a:rPr lang="en-US" altLang="ko-KR" sz="900" dirty="0"/>
              <a:t> </a:t>
            </a:r>
            <a:r>
              <a:rPr lang="ko-KR" altLang="en-US" sz="900" dirty="0"/>
              <a:t>가 </a:t>
            </a:r>
            <a:r>
              <a:rPr lang="ko-KR" altLang="en-US" sz="900" dirty="0" err="1"/>
              <a:t>초단위</a:t>
            </a:r>
            <a:r>
              <a:rPr lang="ko-KR" altLang="en-US" sz="900" dirty="0"/>
              <a:t> 남은 시간임을 확인할 수 있다</a:t>
            </a:r>
            <a:r>
              <a:rPr lang="en-US" altLang="ko-KR" sz="900" dirty="0"/>
              <a:t>. </a:t>
            </a:r>
          </a:p>
          <a:p>
            <a:pPr>
              <a:lnSpc>
                <a:spcPct val="140000"/>
              </a:lnSpc>
            </a:pPr>
            <a:r>
              <a:rPr lang="ko-KR" altLang="en-US" sz="900" dirty="0"/>
              <a:t>다시 윗줄을 보니 </a:t>
            </a:r>
            <a:r>
              <a:rPr lang="en-US" altLang="ko-KR" sz="900" dirty="0" err="1">
                <a:solidFill>
                  <a:srgbClr val="0070C0"/>
                </a:solidFill>
              </a:rPr>
              <a:t>msLeft</a:t>
            </a:r>
            <a:r>
              <a:rPr lang="en-US" altLang="ko-KR" sz="900" dirty="0"/>
              <a:t> </a:t>
            </a:r>
            <a:r>
              <a:rPr lang="ko-KR" altLang="en-US" sz="900" dirty="0"/>
              <a:t>변수를 </a:t>
            </a:r>
            <a:r>
              <a:rPr lang="en-US" altLang="ko-KR" sz="900" dirty="0"/>
              <a:t>1000 </a:t>
            </a:r>
            <a:r>
              <a:rPr lang="ko-KR" altLang="en-US" sz="900" dirty="0"/>
              <a:t>으로 나누어 준 후 버림</a:t>
            </a:r>
            <a:r>
              <a:rPr lang="en-US" altLang="ko-KR" sz="900" dirty="0"/>
              <a:t>(</a:t>
            </a:r>
            <a:r>
              <a:rPr lang="en-US" altLang="ko-KR" sz="900" dirty="0" err="1"/>
              <a:t>Math.floor</a:t>
            </a:r>
            <a:r>
              <a:rPr lang="en-US" altLang="ko-KR" sz="900" dirty="0"/>
              <a:t>) </a:t>
            </a:r>
            <a:r>
              <a:rPr lang="ko-KR" altLang="en-US" sz="900" dirty="0"/>
              <a:t>을 취한다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msLeft</a:t>
            </a:r>
            <a:r>
              <a:rPr lang="en-US" altLang="ko-KR" sz="900" dirty="0"/>
              <a:t> </a:t>
            </a:r>
            <a:r>
              <a:rPr lang="ko-KR" altLang="en-US" sz="900" dirty="0"/>
              <a:t>는 </a:t>
            </a:r>
            <a:r>
              <a:rPr lang="en-US" altLang="ko-KR" sz="900" dirty="0" err="1"/>
              <a:t>ms</a:t>
            </a:r>
            <a:r>
              <a:rPr lang="ko-KR" altLang="en-US" sz="900" dirty="0"/>
              <a:t> 단위의 남은 시간임을 알 수 있다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msLeft</a:t>
            </a:r>
            <a:r>
              <a:rPr lang="ko-KR" altLang="en-US" sz="900" dirty="0"/>
              <a:t> 는 </a:t>
            </a:r>
            <a:r>
              <a:rPr lang="en-US" altLang="ko-KR" sz="900" dirty="0" err="1">
                <a:solidFill>
                  <a:srgbClr val="FF0000"/>
                </a:solidFill>
              </a:rPr>
              <a:t>BigDay</a:t>
            </a:r>
            <a:r>
              <a:rPr lang="en-US" altLang="ko-KR" sz="900" dirty="0" err="1"/>
              <a:t>.getTime</a:t>
            </a:r>
            <a:r>
              <a:rPr lang="en-US" altLang="ko-KR" sz="900" dirty="0"/>
              <a:t>() </a:t>
            </a:r>
            <a:r>
              <a:rPr lang="ko-KR" altLang="en-US" sz="900" dirty="0"/>
              <a:t>에서  </a:t>
            </a:r>
            <a:r>
              <a:rPr lang="en-US" altLang="ko-KR" sz="900" dirty="0" err="1"/>
              <a:t>today.getTime</a:t>
            </a:r>
            <a:r>
              <a:rPr lang="en-US" altLang="ko-KR" sz="900" dirty="0"/>
              <a:t> </a:t>
            </a:r>
            <a:r>
              <a:rPr lang="ko-KR" altLang="en-US" sz="900" dirty="0"/>
              <a:t>을 </a:t>
            </a:r>
            <a:r>
              <a:rPr lang="ko-KR" altLang="en-US" sz="900" dirty="0" err="1"/>
              <a:t>뺀것이다</a:t>
            </a:r>
            <a:r>
              <a:rPr lang="en-US" altLang="ko-KR" sz="900" dirty="0"/>
              <a:t>! </a:t>
            </a:r>
            <a:r>
              <a:rPr lang="ko-KR" altLang="en-US" sz="900" dirty="0"/>
              <a:t>추측이 맞았다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900" dirty="0"/>
              <a:t>졸업 날짜는 바로 </a:t>
            </a:r>
            <a:r>
              <a:rPr lang="en-US" altLang="ko-KR" sz="900" dirty="0" err="1">
                <a:solidFill>
                  <a:srgbClr val="FF0000"/>
                </a:solidFill>
              </a:rPr>
              <a:t>BigDay</a:t>
            </a:r>
            <a:r>
              <a:rPr lang="en-US" altLang="ko-KR" sz="900" dirty="0"/>
              <a:t> </a:t>
            </a:r>
            <a:r>
              <a:rPr lang="ko-KR" altLang="en-US" sz="900" dirty="0"/>
              <a:t>에 </a:t>
            </a:r>
            <a:r>
              <a:rPr lang="ko-KR" altLang="en-US" sz="900" dirty="0" err="1"/>
              <a:t>적혀있을</a:t>
            </a:r>
            <a:r>
              <a:rPr lang="ko-KR" altLang="en-US" sz="900" dirty="0"/>
              <a:t> 것이다</a:t>
            </a:r>
            <a:r>
              <a:rPr lang="en-US" altLang="ko-KR" sz="9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 err="1">
                <a:solidFill>
                  <a:srgbClr val="FF0000"/>
                </a:solidFill>
              </a:rPr>
              <a:t>BigDay</a:t>
            </a:r>
            <a:r>
              <a:rPr lang="en-US" altLang="ko-KR" sz="900" dirty="0"/>
              <a:t> </a:t>
            </a:r>
            <a:r>
              <a:rPr lang="ko-KR" altLang="en-US" sz="900" dirty="0"/>
              <a:t>는</a:t>
            </a:r>
            <a:r>
              <a:rPr lang="en-US" altLang="ko-KR" sz="900" dirty="0"/>
              <a:t>, Date( </a:t>
            </a:r>
            <a:r>
              <a:rPr lang="en-US" altLang="ko-KR" sz="900" dirty="0" err="1">
                <a:solidFill>
                  <a:srgbClr val="00B050"/>
                </a:solidFill>
              </a:rPr>
              <a:t>ygYYYY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</a:rPr>
              <a:t>ygGradMonty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</a:rPr>
              <a:t>ygGradDay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en-US" altLang="ko-KR" sz="900" dirty="0" err="1">
                <a:solidFill>
                  <a:srgbClr val="00B050"/>
                </a:solidFill>
              </a:rPr>
              <a:t>ygGradTime</a:t>
            </a:r>
            <a:r>
              <a:rPr lang="en-US" altLang="ko-KR" sz="900" dirty="0"/>
              <a:t>  … ) </a:t>
            </a:r>
            <a:r>
              <a:rPr lang="ko-KR" altLang="en-US" sz="900" dirty="0"/>
              <a:t>로 이루어져 있다</a:t>
            </a:r>
            <a:r>
              <a:rPr lang="en-US" altLang="ko-KR" sz="900" dirty="0"/>
              <a:t>. </a:t>
            </a:r>
          </a:p>
          <a:p>
            <a:pPr>
              <a:lnSpc>
                <a:spcPct val="140000"/>
              </a:lnSpc>
            </a:pPr>
            <a:endParaRPr lang="en-US" altLang="ko-KR" sz="9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en-US" altLang="ko-KR" sz="1000" dirty="0" err="1"/>
              <a:t>ygYYYY</a:t>
            </a:r>
            <a:r>
              <a:rPr lang="ko-KR" altLang="en-US" sz="1000" dirty="0"/>
              <a:t> 를 다시 검색해보자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코드를 찾았다</a:t>
            </a:r>
            <a:r>
              <a:rPr lang="en-US" altLang="ko-KR" sz="1000" dirty="0"/>
              <a:t>!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2023, 3, 5, 12 </a:t>
            </a:r>
            <a:r>
              <a:rPr lang="ko-KR" altLang="en-US" sz="1000" dirty="0"/>
              <a:t>를 각각 </a:t>
            </a:r>
            <a:r>
              <a:rPr lang="en-US" altLang="ko-KR" sz="1000" dirty="0"/>
              <a:t>2023, 3, 7, 9 </a:t>
            </a:r>
            <a:r>
              <a:rPr lang="ko-KR" altLang="en-US" sz="1000" dirty="0"/>
              <a:t>로</a:t>
            </a:r>
            <a:r>
              <a:rPr lang="en-US" altLang="ko-KR" sz="1000" dirty="0"/>
              <a:t> </a:t>
            </a:r>
            <a:r>
              <a:rPr lang="ko-KR" altLang="en-US" sz="1000" dirty="0"/>
              <a:t>바꾸고 페이지를 </a:t>
            </a:r>
            <a:r>
              <a:rPr lang="ko-KR" altLang="en-US" sz="1000" dirty="0" err="1"/>
              <a:t>새로고침</a:t>
            </a:r>
            <a:r>
              <a:rPr lang="ko-KR" altLang="en-US" sz="1000" dirty="0"/>
              <a:t> 한다</a:t>
            </a:r>
            <a:r>
              <a:rPr lang="en-US" altLang="ko-KR" sz="1000" dirty="0"/>
              <a:t>. 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42893F0B-BB75-49F6-9E0C-FB68161D4A9B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E6C3B6-1B9D-4BCE-8779-A298D22B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9" y="760886"/>
            <a:ext cx="5302332" cy="11622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EDB3B5-3C52-494A-9587-5AFA216ED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39" y="4393561"/>
            <a:ext cx="5302332" cy="14455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C45643-6E01-43B4-A174-E947C1AC67C8}"/>
              </a:ext>
            </a:extLst>
          </p:cNvPr>
          <p:cNvSpPr txBox="1">
            <a:spLocks/>
          </p:cNvSpPr>
          <p:nvPr/>
        </p:nvSpPr>
        <p:spPr>
          <a:xfrm>
            <a:off x="6234814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262206-2E2A-43BB-9440-7AEAE680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170" y="510638"/>
            <a:ext cx="5304079" cy="25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음수의 표현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보수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54960C-7D59-4DF8-A4C3-A966721F309B}"/>
              </a:ext>
            </a:extLst>
          </p:cNvPr>
          <p:cNvSpPr/>
          <p:nvPr/>
        </p:nvSpPr>
        <p:spPr>
          <a:xfrm>
            <a:off x="1249136" y="1804648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보수방법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(1's Complement)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040E3F-51C0-422F-9088-E1B838B27BA1}"/>
              </a:ext>
            </a:extLst>
          </p:cNvPr>
          <p:cNvSpPr/>
          <p:nvPr/>
        </p:nvSpPr>
        <p:spPr>
          <a:xfrm>
            <a:off x="3559628" y="1804648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양수값의 비트를 반전시켜서 음수를 표현하는 방법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을 음수화 시켰을 때 다른 표현방법이 </a:t>
            </a:r>
            <a:r>
              <a:rPr lang="ko-KR" altLang="en-US" dirty="0" err="1">
                <a:solidFill>
                  <a:schemeClr val="tx1"/>
                </a:solidFill>
              </a:rPr>
              <a:t>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ECEBC9-3A50-420B-BD02-2DBA700B9CC7}"/>
              </a:ext>
            </a:extLst>
          </p:cNvPr>
          <p:cNvSpPr/>
          <p:nvPr/>
        </p:nvSpPr>
        <p:spPr>
          <a:xfrm>
            <a:off x="1249136" y="2759869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의 보수방법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(2's Complement)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3E256F-6CB8-459D-878E-A295063E0F62}"/>
              </a:ext>
            </a:extLst>
          </p:cNvPr>
          <p:cNvSpPr/>
          <p:nvPr/>
        </p:nvSpPr>
        <p:spPr>
          <a:xfrm>
            <a:off x="3559628" y="2759869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 err="1">
                <a:solidFill>
                  <a:schemeClr val="tx1"/>
                </a:solidFill>
              </a:rPr>
              <a:t>보수값에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+1 </a:t>
            </a:r>
            <a:r>
              <a:rPr lang="ko-KR" altLang="en-US" dirty="0">
                <a:solidFill>
                  <a:schemeClr val="tx1"/>
                </a:solidFill>
              </a:rPr>
              <a:t>을 한 값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C8D56D-230F-40EA-A04C-28B23E7064C6}"/>
              </a:ext>
            </a:extLst>
          </p:cNvPr>
          <p:cNvSpPr/>
          <p:nvPr/>
        </p:nvSpPr>
        <p:spPr>
          <a:xfrm>
            <a:off x="1249136" y="4670311"/>
            <a:ext cx="8972550" cy="1665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0000 0000 0000 0000 0000 0000 0010 1011(2) // 43(10)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1111 1111 1111 1111 1111 1111 1101 0100(2) // 43(10) 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보수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1111 1111 1111 1111 1111 1111 1101 0101(2) // 43(10) 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의 보수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(-1) 0000 0000 0000 0000 0000 0000 0010 1011(2) // 43(10) </a:t>
            </a:r>
            <a:r>
              <a:rPr lang="ko-KR" altLang="en-US" dirty="0">
                <a:solidFill>
                  <a:schemeClr val="tx1"/>
                </a:solidFill>
              </a:rPr>
              <a:t>의 부호 절대값 반전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997E6C-C8F3-4473-B7EA-269FBC1EA1A7}"/>
              </a:ext>
            </a:extLst>
          </p:cNvPr>
          <p:cNvSpPr/>
          <p:nvPr/>
        </p:nvSpPr>
        <p:spPr>
          <a:xfrm>
            <a:off x="1249136" y="3715090"/>
            <a:ext cx="2310492" cy="955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부호 절대값 방법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(Sign Magnitude)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F77167-DC3C-49B7-84D3-25057D71747E}"/>
              </a:ext>
            </a:extLst>
          </p:cNvPr>
          <p:cNvSpPr/>
          <p:nvPr/>
        </p:nvSpPr>
        <p:spPr>
          <a:xfrm>
            <a:off x="3559628" y="3715090"/>
            <a:ext cx="6662058" cy="9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부호 비트를 제외한 수를 </a:t>
            </a:r>
            <a:r>
              <a:rPr lang="ko-KR" altLang="en-US" dirty="0" err="1">
                <a:solidFill>
                  <a:schemeClr val="tx1"/>
                </a:solidFill>
              </a:rPr>
              <a:t>양수값으로</a:t>
            </a:r>
            <a:r>
              <a:rPr lang="ko-KR" altLang="en-US" dirty="0">
                <a:solidFill>
                  <a:schemeClr val="tx1"/>
                </a:solidFill>
              </a:rPr>
              <a:t> 읽고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부호비트에 따라 </a:t>
            </a:r>
            <a:r>
              <a:rPr lang="en-US" altLang="ko-KR" dirty="0">
                <a:solidFill>
                  <a:schemeClr val="tx1"/>
                </a:solidFill>
              </a:rPr>
              <a:t>+ - </a:t>
            </a:r>
            <a:r>
              <a:rPr lang="ko-KR" altLang="en-US" dirty="0">
                <a:solidFill>
                  <a:schemeClr val="tx1"/>
                </a:solidFill>
              </a:rPr>
              <a:t>를 인식하는 방법</a:t>
            </a:r>
          </a:p>
        </p:txBody>
      </p:sp>
    </p:spTree>
    <p:extLst>
      <p:ext uri="{BB962C8B-B14F-4D97-AF65-F5344CB8AC3E}">
        <p14:creationId xmlns:p14="http://schemas.microsoft.com/office/powerpoint/2010/main" val="76523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/Theory/T14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음수의 표현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보수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졸업까지의 남은 시간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65450682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초의 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보수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보수를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Math.pow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a,b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승을 출력한다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보수를 이해할 수 있다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sp>
        <p:nvSpPr>
          <p:cNvPr id="23" name="실행 단추: 문서 22">
            <a:hlinkClick r:id="rId6" action="ppaction://hlinkfile"/>
            <a:extLst>
              <a:ext uri="{FF2B5EF4-FFF2-40B4-BE49-F238E27FC236}">
                <a16:creationId xmlns:a16="http://schemas.microsoft.com/office/drawing/2014/main" id="{715210C8-3161-4847-A87F-2637520F2C5C}"/>
              </a:ext>
            </a:extLst>
          </p:cNvPr>
          <p:cNvSpPr/>
          <p:nvPr/>
        </p:nvSpPr>
        <p:spPr>
          <a:xfrm>
            <a:off x="3191859" y="4747162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80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0E0BC6-F4B7-4DDE-AFC3-C4AF56B2E5BD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/>
              <a:t>time </a:t>
            </a:r>
            <a:r>
              <a:rPr lang="ko-KR" altLang="en-US" sz="1000" dirty="0"/>
              <a:t>변수를 </a:t>
            </a:r>
            <a:r>
              <a:rPr lang="en-US" altLang="ko-KR" sz="1000" dirty="0"/>
              <a:t>65450682, M </a:t>
            </a:r>
            <a:r>
              <a:rPr lang="ko-KR" altLang="en-US" sz="1000" dirty="0"/>
              <a:t>변수를 </a:t>
            </a:r>
            <a:r>
              <a:rPr lang="en-US" altLang="ko-KR" sz="1000" dirty="0"/>
              <a:t>2^31 </a:t>
            </a:r>
            <a:r>
              <a:rPr lang="ko-KR" altLang="en-US" sz="1000" dirty="0"/>
              <a:t>로 두고 </a:t>
            </a:r>
            <a:r>
              <a:rPr lang="en-US" altLang="ko-KR" sz="1000" dirty="0"/>
              <a:t>M-time </a:t>
            </a:r>
            <a:r>
              <a:rPr lang="ko-KR" altLang="en-US" sz="1000" dirty="0"/>
              <a:t>을 </a:t>
            </a:r>
            <a:r>
              <a:rPr lang="en-US" altLang="ko-KR" sz="1000" dirty="0"/>
              <a:t>2</a:t>
            </a:r>
            <a:r>
              <a:rPr lang="ko-KR" altLang="en-US" sz="1000" dirty="0"/>
              <a:t>진수로 구한다</a:t>
            </a:r>
            <a:r>
              <a:rPr lang="en-US" altLang="ko-KR" sz="1000" dirty="0"/>
              <a:t>.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보수가 맞는지 확인</a:t>
            </a:r>
            <a:r>
              <a:rPr lang="en-US" altLang="ko-KR" sz="1000" dirty="0"/>
              <a:t>!</a:t>
            </a:r>
            <a:r>
              <a:rPr lang="ko-KR" altLang="en-US" sz="1000" dirty="0"/>
              <a:t> </a:t>
            </a:r>
          </a:p>
        </p:txBody>
      </p: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2A3AFDD4-4622-4D14-9503-4F9D1347728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A86EE0-76A7-48AB-B307-648B73AE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46" y="792645"/>
            <a:ext cx="5150085" cy="19408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3D91C-9582-4204-9C4D-4FDD6D82F831}"/>
              </a:ext>
            </a:extLst>
          </p:cNvPr>
          <p:cNvSpPr txBox="1"/>
          <p:nvPr/>
        </p:nvSpPr>
        <p:spPr>
          <a:xfrm>
            <a:off x="2870421" y="2331720"/>
            <a:ext cx="8905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의 보수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3247E-1F27-4421-A858-DCD3E8F62AAF}"/>
              </a:ext>
            </a:extLst>
          </p:cNvPr>
          <p:cNvSpPr txBox="1"/>
          <p:nvPr/>
        </p:nvSpPr>
        <p:spPr>
          <a:xfrm>
            <a:off x="2870421" y="1977543"/>
            <a:ext cx="8905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의 보수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97D552-4714-42EC-9CD5-370F66505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3618363"/>
            <a:ext cx="5066140" cy="8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1206</Words>
  <Application>Microsoft Office PowerPoint</Application>
  <PresentationFormat>와이드스크린</PresentationFormat>
  <Paragraphs>288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Menlo</vt:lpstr>
      <vt:lpstr>Raleway</vt:lpstr>
      <vt:lpstr>돋움</vt:lpstr>
      <vt:lpstr>맑은 고딕</vt:lpstr>
      <vt:lpstr>바탕</vt:lpstr>
      <vt:lpstr>함초롬바탕</vt:lpstr>
      <vt:lpstr>휴먼명조</vt:lpstr>
      <vt:lpstr>Arial</vt:lpstr>
      <vt:lpstr>Office 테마</vt:lpstr>
      <vt:lpstr>PowerPoint 프레젠테이션</vt:lpstr>
      <vt:lpstr>/Theory/T14   정보의 표현</vt:lpstr>
      <vt:lpstr>/Theory/T14   정보의 표현 – 진수</vt:lpstr>
      <vt:lpstr>PowerPoint 프레젠테이션</vt:lpstr>
      <vt:lpstr>/Theory/T14   정보의 표현 – 진수</vt:lpstr>
      <vt:lpstr>PowerPoint 프레젠테이션</vt:lpstr>
      <vt:lpstr>/Theory/T14  음수의 표현- 보수</vt:lpstr>
      <vt:lpstr>/Theory/T14   음수의 표현 – 보수</vt:lpstr>
      <vt:lpstr>PowerPoint 프레젠테이션</vt:lpstr>
      <vt:lpstr>/Theory/T14   실수의 표현- 부동소수점</vt:lpstr>
      <vt:lpstr>/Theory/T14   실수의 표현- 부동소수점</vt:lpstr>
      <vt:lpstr>PowerPoint 프레젠테이션</vt:lpstr>
      <vt:lpstr>/Theory/T14   자료의 표현종류</vt:lpstr>
      <vt:lpstr>/Theory/T14   자료의 표현 – ASCII 코드</vt:lpstr>
      <vt:lpstr>/Theory/T14   자료의 표현 – 파일 헤더</vt:lpstr>
      <vt:lpstr>PowerPoint 프레젠테이션</vt:lpstr>
      <vt:lpstr>PowerPoint 프레젠테이션</vt:lpstr>
      <vt:lpstr>PowerPoint 프레젠테이션</vt:lpstr>
      <vt:lpstr>/Theory/T14   퀴즈 - steganography</vt:lpstr>
      <vt:lpstr>/Theory/T14   퀴즈 - Steganography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arizona95</dc:creator>
  <cp:lastModifiedBy>arizona95</cp:lastModifiedBy>
  <cp:revision>1</cp:revision>
  <dcterms:created xsi:type="dcterms:W3CDTF">2021-03-09T07:55:49Z</dcterms:created>
  <dcterms:modified xsi:type="dcterms:W3CDTF">2021-03-09T07:58:01Z</dcterms:modified>
</cp:coreProperties>
</file>