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0" r:id="rId3"/>
    <p:sldId id="462" r:id="rId4"/>
    <p:sldId id="467" r:id="rId5"/>
    <p:sldId id="476" r:id="rId6"/>
    <p:sldId id="475" r:id="rId7"/>
    <p:sldId id="477" r:id="rId8"/>
    <p:sldId id="479" r:id="rId9"/>
    <p:sldId id="466" r:id="rId10"/>
    <p:sldId id="464" r:id="rId11"/>
    <p:sldId id="471" r:id="rId12"/>
    <p:sldId id="483" r:id="rId13"/>
    <p:sldId id="48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5197-98D9-4242-ACD8-8B2A9FF73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79F6A8-79EC-4760-8D79-5F3E427AD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D6DC7-5242-49D0-8D7D-ECFABD93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A283-F8B2-41B0-9868-49192F369563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BF469-030F-4573-9850-129532A4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C909-986F-429B-A3C1-FABB1E53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202-FA22-4CD9-A29E-2750EB0A6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1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CBC15-8AAF-4F84-A275-653C99ED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E68EDE-EC84-4BE4-A501-326395AAD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3C638-53CC-46E6-8DEC-E6509E79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A283-F8B2-41B0-9868-49192F369563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97654-362E-4CE8-A9A0-A9A8798C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9244D-E45F-4005-B821-0239B49F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202-FA22-4CD9-A29E-2750EB0A6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6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8C6F8C-74A8-4103-843D-64AD3ECE0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1E2659-EE21-45CC-BF56-9E9A1AEB1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D6C482-2D73-44E8-A731-F065907E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A283-F8B2-41B0-9868-49192F369563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4EFF5-3BA1-4AAD-B24F-0A80D14F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7140F-648F-4AA6-9D1E-23A02464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202-FA22-4CD9-A29E-2750EB0A6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67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E1028-0E24-488E-85EB-31358891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5B090-F87A-45BB-8BD7-407117AFC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CDAA07-2BDB-48E3-B4EE-110C75E5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A283-F8B2-41B0-9868-49192F369563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7C91F2-4E8E-43EF-8258-A26BBE68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B47A3-63A7-4342-A2C2-C26E37B4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202-FA22-4CD9-A29E-2750EB0A6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3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DB0AF-DAC0-457C-87A3-055A56EA5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DD5FD7-EE29-4C72-8276-7F45921FB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20157-90AB-421D-B662-4FCA841C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A283-F8B2-41B0-9868-49192F369563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92FCD-B284-485A-864F-74CD92BF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EBCF5-0078-43F2-ADD2-71A4255F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202-FA22-4CD9-A29E-2750EB0A6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8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E6E9B-D1BB-4515-916A-0FBA6FBA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CB7A80-0123-44C3-8C47-0E3B5C4E8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13B88-8359-44B4-820A-38704DF2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ADC41E-6FF0-4776-853E-04588F1F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A283-F8B2-41B0-9868-49192F369563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54866-C996-4D7B-A0B0-E0CF9705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9E948D-9B44-40AB-BF5C-6498FA45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202-FA22-4CD9-A29E-2750EB0A6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22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32C37-1DF9-42B3-AEF6-60FD02CA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71A94E-53C9-411C-84B5-5072F73C6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F0A3B0-8732-477D-84FF-C17FA560D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B4E9C2-1222-4A9C-8331-3E1195100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9A9A5E-DF9F-4A02-AF18-2297D5B69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7887D5-2F71-4FA6-9D89-388A9CAD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A283-F8B2-41B0-9868-49192F369563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ADE78D-761E-4560-9B46-EF3D11CE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493854-C217-4A65-A551-246C92C5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202-FA22-4CD9-A29E-2750EB0A6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31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628E5-7CF6-4535-84E2-C6FCAC34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E86C76-DA46-471C-BE70-A5D8011E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A283-F8B2-41B0-9868-49192F369563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ECEF6-3278-48B4-B501-809CA0E6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E1291C-A6C5-4FAD-8AAF-3B0D1335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202-FA22-4CD9-A29E-2750EB0A6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97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D3715C-C3E4-47E3-878C-A6B9B098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A283-F8B2-41B0-9868-49192F369563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7BEDC0-9AF1-4607-9468-D39E48A8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41ED43-1DA5-444B-AF36-4EAEE28F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202-FA22-4CD9-A29E-2750EB0A6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74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7CA5A-D8B7-4115-95A1-6CE0C037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C282A-F2CB-4241-BF0E-0B4AEDA8F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4721C-3643-487B-ACBC-9511769A2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A54D49-4C15-4903-B3E4-BF2CE85E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A283-F8B2-41B0-9868-49192F369563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1DCD9-1FE7-42B6-8E56-110AADF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233904-D0E9-4DFE-AF5E-D60847B5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202-FA22-4CD9-A29E-2750EB0A6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77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EBF59-CB3E-455B-B3B9-B74072E9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ADBE27-61EF-4CE7-8C0D-E69996C77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4FCFA9-46A3-4F11-BE97-44CCA4285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4465A0-0A0B-456F-BD9A-0020337C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A283-F8B2-41B0-9868-49192F369563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BF7E5D-BBBF-4ED1-9320-C0BAC3A4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F2EEE-2CC0-4D95-8E8A-DC438EF1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202-FA22-4CD9-A29E-2750EB0A6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59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D29057-C467-44DB-A338-90536182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BA8B4A-3C0A-4BB4-924D-7C3D9E128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67E08-4CF8-4A58-888D-9DD3F3983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A283-F8B2-41B0-9868-49192F369563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62EB07-EE69-43F8-8E19-0799BFD43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7CFC9-4803-44D3-A96E-809C33836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CE202-FA22-4CD9-A29E-2750EB0A6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23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56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59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61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55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61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61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E13DB-193F-4767-87CC-F4C0AB105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국방 사이버 보안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467A54-A678-4827-A0F9-BC588BFCD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69409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자료의 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ASCII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코드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2"/>
            <a:ext cx="4432683" cy="285854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컴퓨터는 어떻게 대화할까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귀여운 친구를 소개해볼까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임의의 친구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한명의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영어이름을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ASCII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코드로 변환한 후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옆 학생 에게 표현해보자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옆 학생은 들은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ASCII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코드를 다시 문자정보로 변환하여 확인한다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87346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눈을 감아도 자꾸자꾸 생각나는 친구가 있다면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표현해보자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ASCII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코드를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2" name="실행 단추: 문서 21">
            <a:hlinkClick r:id="rId6" action="ppaction://hlinkfile"/>
            <a:extLst>
              <a:ext uri="{FF2B5EF4-FFF2-40B4-BE49-F238E27FC236}">
                <a16:creationId xmlns:a16="http://schemas.microsoft.com/office/drawing/2014/main" id="{5AE917AD-767D-4748-B834-95D8FC627267}"/>
              </a:ext>
            </a:extLst>
          </p:cNvPr>
          <p:cNvSpPr/>
          <p:nvPr/>
        </p:nvSpPr>
        <p:spPr>
          <a:xfrm>
            <a:off x="3287486" y="5417999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43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자료의 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 헤더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2"/>
            <a:ext cx="4432683" cy="231821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해커에게 중요한 파일을 입수하였는데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도무지 열어볼 수 가 없다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..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파일이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변조된것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잘만 하면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파일이 가진 헤더를 추측할 수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있을꺼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복원하시오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33313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바이너리 분석기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Hxd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이용해보자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헤더를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2" name="실행 단추: 문서 21">
            <a:hlinkClick r:id="rId6" action="ppaction://hlinkfile"/>
            <a:extLst>
              <a:ext uri="{FF2B5EF4-FFF2-40B4-BE49-F238E27FC236}">
                <a16:creationId xmlns:a16="http://schemas.microsoft.com/office/drawing/2014/main" id="{5AE917AD-767D-4748-B834-95D8FC627267}"/>
              </a:ext>
            </a:extLst>
          </p:cNvPr>
          <p:cNvSpPr/>
          <p:nvPr/>
        </p:nvSpPr>
        <p:spPr>
          <a:xfrm>
            <a:off x="3275610" y="4990487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84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57F89BD-CEA7-4D7A-8AE1-6854D0809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21" y="2160765"/>
            <a:ext cx="7614084" cy="355323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퀴즈 </a:t>
            </a:r>
            <a:r>
              <a:rPr lang="en-US" altLang="ko-KR" dirty="0"/>
              <a:t>- steganography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Steganography: Introduction, Examples and Tools | CommonLounge">
            <a:extLst>
              <a:ext uri="{FF2B5EF4-FFF2-40B4-BE49-F238E27FC236}">
                <a16:creationId xmlns:a16="http://schemas.microsoft.com/office/drawing/2014/main" id="{B100D475-06FE-4B39-8B8C-545D86FAC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849" y="2462916"/>
            <a:ext cx="2798951" cy="245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teganography: Hiding an image inside another | by Kelvin Salton do Prado |  Towards Data Science">
            <a:extLst>
              <a:ext uri="{FF2B5EF4-FFF2-40B4-BE49-F238E27FC236}">
                <a16:creationId xmlns:a16="http://schemas.microsoft.com/office/drawing/2014/main" id="{54088135-0913-4FE1-84DF-4DE28ED8F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23" y="2160766"/>
            <a:ext cx="7580243" cy="355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87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퀴즈 </a:t>
            </a:r>
            <a:r>
              <a:rPr lang="en-US" altLang="ko-KR" dirty="0"/>
              <a:t>-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Steganography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2"/>
            <a:ext cx="4432683" cy="231821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해커에게 얻은 자료를 성공적으로 복원지만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그냥 해군사관학교 마크가 아닌가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어딘가 손상되어 보인다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숨겨진 메시지를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찾으시오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33313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바이너리 분석기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Hxd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이용해보자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스테가노그래피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를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8083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정보의 표현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72D24A-8A3E-4FAD-9FF1-6F10C69B278C}"/>
              </a:ext>
            </a:extLst>
          </p:cNvPr>
          <p:cNvGraphicFramePr>
            <a:graphicFrameLocks noGrp="1"/>
          </p:cNvGraphicFramePr>
          <p:nvPr/>
        </p:nvGraphicFramePr>
        <p:xfrm>
          <a:off x="2152359" y="2911195"/>
          <a:ext cx="7677647" cy="1035610"/>
        </p:xfrm>
        <a:graphic>
          <a:graphicData uri="http://schemas.openxmlformats.org/drawingml/2006/table">
            <a:tbl>
              <a:tblPr/>
              <a:tblGrid>
                <a:gridCol w="1674671">
                  <a:extLst>
                    <a:ext uri="{9D8B030D-6E8A-4147-A177-3AD203B41FA5}">
                      <a16:colId xmlns:a16="http://schemas.microsoft.com/office/drawing/2014/main" val="3411008718"/>
                    </a:ext>
                  </a:extLst>
                </a:gridCol>
                <a:gridCol w="4835475">
                  <a:extLst>
                    <a:ext uri="{9D8B030D-6E8A-4147-A177-3AD203B41FA5}">
                      <a16:colId xmlns:a16="http://schemas.microsoft.com/office/drawing/2014/main" val="235996590"/>
                    </a:ext>
                  </a:extLst>
                </a:gridCol>
                <a:gridCol w="1167501">
                  <a:extLst>
                    <a:ext uri="{9D8B030D-6E8A-4147-A177-3AD203B41FA5}">
                      <a16:colId xmlns:a16="http://schemas.microsoft.com/office/drawing/2014/main" val="3718095560"/>
                    </a:ext>
                  </a:extLst>
                </a:gridCol>
              </a:tblGrid>
              <a:tr h="1035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컴퓨터기초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정보의표현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9006" marR="9006" marT="9006" marB="90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•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디지털 데이터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  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비트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바이트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이진수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16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진수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아스키 코드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파일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확장자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파일헤더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9006" marR="9006" marT="9006" marB="90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실습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9006" marR="9006" marT="9006" marB="90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2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86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정보의 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진수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눈이 감기는 걸 보니 졸업이 얼마 남지 않았구나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졸업까지 과연 몇 초가 남았을까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졸업까지의 남은 시간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65450682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초를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2, 4, 8,16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진수로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구하시오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자바스크립트는 변수를 나타낼 때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 문법을 쓴다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진수를 바꾸는 것을 자바스크립트에선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toString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쓴다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어떻게 쓰는 것인지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google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검색하여 찾는다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진수를 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2" name="실행 단추: 문서 21">
            <a:hlinkClick r:id="rId6" action="ppaction://hlinkfile"/>
            <a:extLst>
              <a:ext uri="{FF2B5EF4-FFF2-40B4-BE49-F238E27FC236}">
                <a16:creationId xmlns:a16="http://schemas.microsoft.com/office/drawing/2014/main" id="{87479872-17A0-4CBD-B7DC-818B95F4DA27}"/>
              </a:ext>
            </a:extLst>
          </p:cNvPr>
          <p:cNvSpPr/>
          <p:nvPr/>
        </p:nvSpPr>
        <p:spPr>
          <a:xfrm>
            <a:off x="3191859" y="4747162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71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정보의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진수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좋은 웹 사이트를 찾았다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시간이 줄어드는 것을 보고있으면 가슴이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웅장해진다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근데 졸업시간은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 3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신데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페이지를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수정해야 겠다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졸업까지의 남은 시간을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수정하시오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 날짜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 날짜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2023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진수를 바꾸는 것을 자바스크립트에선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toString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쓴다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진수를 프로그래밍 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2" name="실행 단추: 문서 21">
            <a:hlinkClick r:id="rId6" action="ppaction://hlinkfile"/>
            <a:extLst>
              <a:ext uri="{FF2B5EF4-FFF2-40B4-BE49-F238E27FC236}">
                <a16:creationId xmlns:a16="http://schemas.microsoft.com/office/drawing/2014/main" id="{79F8FB73-2BD4-477B-A393-B21B8149D461}"/>
              </a:ext>
            </a:extLst>
          </p:cNvPr>
          <p:cNvSpPr/>
          <p:nvPr/>
        </p:nvSpPr>
        <p:spPr>
          <a:xfrm>
            <a:off x="3376551" y="4871853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43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음수의 표현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보수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54960C-7D59-4DF8-A4C3-A966721F309B}"/>
              </a:ext>
            </a:extLst>
          </p:cNvPr>
          <p:cNvSpPr/>
          <p:nvPr/>
        </p:nvSpPr>
        <p:spPr>
          <a:xfrm>
            <a:off x="1249136" y="1804648"/>
            <a:ext cx="2310492" cy="955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의 보수방법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(1's Complement)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040E3F-51C0-422F-9088-E1B838B27BA1}"/>
              </a:ext>
            </a:extLst>
          </p:cNvPr>
          <p:cNvSpPr/>
          <p:nvPr/>
        </p:nvSpPr>
        <p:spPr>
          <a:xfrm>
            <a:off x="3559628" y="1804648"/>
            <a:ext cx="6662058" cy="95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양수값의 비트를 반전시켜서 음수를 표현하는 방법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>
                <a:solidFill>
                  <a:schemeClr val="tx1"/>
                </a:solidFill>
              </a:rPr>
              <a:t>을 음수화 시켰을 때 다른 표현방법이 </a:t>
            </a:r>
            <a:r>
              <a:rPr lang="ko-KR" altLang="en-US" dirty="0" err="1">
                <a:solidFill>
                  <a:schemeClr val="tx1"/>
                </a:solidFill>
              </a:rPr>
              <a:t>됀다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ECEBC9-3A50-420B-BD02-2DBA700B9CC7}"/>
              </a:ext>
            </a:extLst>
          </p:cNvPr>
          <p:cNvSpPr/>
          <p:nvPr/>
        </p:nvSpPr>
        <p:spPr>
          <a:xfrm>
            <a:off x="1249136" y="2759869"/>
            <a:ext cx="2310492" cy="955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의 보수방법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(2's Complement)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3E256F-6CB8-459D-878E-A295063E0F62}"/>
              </a:ext>
            </a:extLst>
          </p:cNvPr>
          <p:cNvSpPr/>
          <p:nvPr/>
        </p:nvSpPr>
        <p:spPr>
          <a:xfrm>
            <a:off x="3559628" y="2759869"/>
            <a:ext cx="6662058" cy="95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ko-KR" altLang="en-US" dirty="0" err="1">
                <a:solidFill>
                  <a:schemeClr val="tx1"/>
                </a:solidFill>
              </a:rPr>
              <a:t>보수값에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+1 </a:t>
            </a:r>
            <a:r>
              <a:rPr lang="ko-KR" altLang="en-US" dirty="0">
                <a:solidFill>
                  <a:schemeClr val="tx1"/>
                </a:solidFill>
              </a:rPr>
              <a:t>을 한 값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C8D56D-230F-40EA-A04C-28B23E7064C6}"/>
              </a:ext>
            </a:extLst>
          </p:cNvPr>
          <p:cNvSpPr/>
          <p:nvPr/>
        </p:nvSpPr>
        <p:spPr>
          <a:xfrm>
            <a:off x="1249136" y="4670311"/>
            <a:ext cx="8972550" cy="1665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  0000 0000 0000 0000 0000 0000 0010 1011(2) // 43(10)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1111 1111 1111 1111 1111 1111 1101 0100(2) // 43(10) 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의 보수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1111 1111 1111 1111 1111 1111 1101 0101(2) // 43(10) 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의 보수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(-1) 0000 0000 0000 0000 0000 0000 0010 1011(2) // 43(10) </a:t>
            </a:r>
            <a:r>
              <a:rPr lang="ko-KR" altLang="en-US" dirty="0">
                <a:solidFill>
                  <a:schemeClr val="tx1"/>
                </a:solidFill>
              </a:rPr>
              <a:t>의 부호 절대값 반전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997E6C-C8F3-4473-B7EA-269FBC1EA1A7}"/>
              </a:ext>
            </a:extLst>
          </p:cNvPr>
          <p:cNvSpPr/>
          <p:nvPr/>
        </p:nvSpPr>
        <p:spPr>
          <a:xfrm>
            <a:off x="1249136" y="3715090"/>
            <a:ext cx="2310492" cy="955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부호 절대값 방법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(Sign Magnitude)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F77167-DC3C-49B7-84D3-25057D71747E}"/>
              </a:ext>
            </a:extLst>
          </p:cNvPr>
          <p:cNvSpPr/>
          <p:nvPr/>
        </p:nvSpPr>
        <p:spPr>
          <a:xfrm>
            <a:off x="3559628" y="3715090"/>
            <a:ext cx="6662058" cy="95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부호 비트를 제외한 수를 </a:t>
            </a:r>
            <a:r>
              <a:rPr lang="ko-KR" altLang="en-US" dirty="0" err="1">
                <a:solidFill>
                  <a:schemeClr val="tx1"/>
                </a:solidFill>
              </a:rPr>
              <a:t>양수값으로</a:t>
            </a:r>
            <a:r>
              <a:rPr lang="ko-KR" altLang="en-US" dirty="0">
                <a:solidFill>
                  <a:schemeClr val="tx1"/>
                </a:solidFill>
              </a:rPr>
              <a:t> 읽고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부호비트에 따라 </a:t>
            </a:r>
            <a:r>
              <a:rPr lang="en-US" altLang="ko-KR" dirty="0">
                <a:solidFill>
                  <a:schemeClr val="tx1"/>
                </a:solidFill>
              </a:rPr>
              <a:t>+ - </a:t>
            </a:r>
            <a:r>
              <a:rPr lang="ko-KR" altLang="en-US" dirty="0">
                <a:solidFill>
                  <a:schemeClr val="tx1"/>
                </a:solidFill>
              </a:rPr>
              <a:t>를 인식하는 방법</a:t>
            </a:r>
          </a:p>
        </p:txBody>
      </p:sp>
    </p:spTree>
    <p:extLst>
      <p:ext uri="{BB962C8B-B14F-4D97-AF65-F5344CB8AC3E}">
        <p14:creationId xmlns:p14="http://schemas.microsoft.com/office/powerpoint/2010/main" val="76523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음수의 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보수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졸업까지의 남은 시간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65450682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초의 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1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보수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보수를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Math.pow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a,b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승을 출력한다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보수를 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3" name="실행 단추: 문서 22">
            <a:hlinkClick r:id="rId6" action="ppaction://hlinkfile"/>
            <a:extLst>
              <a:ext uri="{FF2B5EF4-FFF2-40B4-BE49-F238E27FC236}">
                <a16:creationId xmlns:a16="http://schemas.microsoft.com/office/drawing/2014/main" id="{715210C8-3161-4847-A87F-2637520F2C5C}"/>
              </a:ext>
            </a:extLst>
          </p:cNvPr>
          <p:cNvSpPr/>
          <p:nvPr/>
        </p:nvSpPr>
        <p:spPr>
          <a:xfrm>
            <a:off x="3191859" y="4747162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80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실수의 표현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부동소수점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부동 소수점(Floating Point)란 무엇인가?">
            <a:extLst>
              <a:ext uri="{FF2B5EF4-FFF2-40B4-BE49-F238E27FC236}">
                <a16:creationId xmlns:a16="http://schemas.microsoft.com/office/drawing/2014/main" id="{CDF2CA3E-3984-4778-B2AB-DB381F252B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498" r="994" b="17352"/>
          <a:stretch/>
        </p:blipFill>
        <p:spPr bwMode="auto">
          <a:xfrm>
            <a:off x="758023" y="2374608"/>
            <a:ext cx="5971430" cy="21786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6A5BF7-EB02-48F3-8B74-4AA8C28BA403}"/>
              </a:ext>
            </a:extLst>
          </p:cNvPr>
          <p:cNvSpPr txBox="1"/>
          <p:nvPr/>
        </p:nvSpPr>
        <p:spPr>
          <a:xfrm>
            <a:off x="7124367" y="2136338"/>
            <a:ext cx="36496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/>
              </a:rPr>
              <a:t>Ex)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43.6875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aleway"/>
              </a:rPr>
              <a:t>의 부동소수점 표현</a:t>
            </a:r>
            <a:endParaRPr lang="en-US" altLang="ko-KR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/>
            </a:endParaRPr>
          </a:p>
          <a:p>
            <a:endParaRPr lang="en-US" altLang="ko-KR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/>
            </a:endParaRPr>
          </a:p>
          <a:p>
            <a:r>
              <a:rPr lang="en-US" altLang="ko-KR" b="0" i="0" dirty="0">
                <a:solidFill>
                  <a:srgbClr val="F7C041"/>
                </a:solidFill>
                <a:effectLst/>
                <a:latin typeface="Raleway"/>
              </a:rPr>
              <a:t>+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 43.6875</a:t>
            </a:r>
          </a:p>
          <a:p>
            <a:r>
              <a:rPr lang="en-US" altLang="ko-KR" dirty="0"/>
              <a:t>=&gt; </a:t>
            </a:r>
            <a:r>
              <a:rPr lang="en-US" altLang="ko-KR" b="0" i="0" dirty="0">
                <a:solidFill>
                  <a:srgbClr val="F7C041"/>
                </a:solidFill>
                <a:effectLst/>
                <a:latin typeface="Raleway"/>
              </a:rPr>
              <a:t>+</a:t>
            </a:r>
            <a:r>
              <a:rPr lang="en-US" altLang="ko-KR" dirty="0"/>
              <a:t> </a:t>
            </a:r>
            <a:r>
              <a:rPr lang="en-US" altLang="ko-KR" b="0" i="0" dirty="0">
                <a:effectLst/>
                <a:latin typeface="Raleway"/>
              </a:rPr>
              <a:t>101011.1011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(2)</a:t>
            </a:r>
          </a:p>
          <a:p>
            <a:r>
              <a:rPr lang="en-US" altLang="ko-KR" dirty="0"/>
              <a:t>=&gt; </a:t>
            </a:r>
            <a:r>
              <a:rPr lang="en-US" altLang="ko-KR" b="0" i="0" dirty="0">
                <a:solidFill>
                  <a:srgbClr val="F7C041"/>
                </a:solidFill>
                <a:effectLst/>
                <a:latin typeface="Raleway"/>
              </a:rPr>
              <a:t>+</a:t>
            </a:r>
            <a:r>
              <a:rPr lang="en-US" altLang="ko-KR" dirty="0"/>
              <a:t> </a:t>
            </a:r>
            <a:r>
              <a:rPr lang="en-US" altLang="ko-KR" b="0" i="0" dirty="0">
                <a:effectLst/>
                <a:latin typeface="Raleway"/>
              </a:rPr>
              <a:t>1.</a:t>
            </a:r>
            <a:r>
              <a:rPr lang="en-US" altLang="ko-KR" b="0" i="0" dirty="0">
                <a:solidFill>
                  <a:schemeClr val="accent6"/>
                </a:solidFill>
                <a:effectLst/>
                <a:latin typeface="Raleway"/>
              </a:rPr>
              <a:t>010111011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(2)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aleway"/>
              </a:rPr>
              <a:t>*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2^</a:t>
            </a:r>
            <a:r>
              <a:rPr lang="en-US" altLang="ko-KR" b="0" i="0" dirty="0">
                <a:solidFill>
                  <a:srgbClr val="7030A0"/>
                </a:solidFill>
                <a:effectLst/>
                <a:latin typeface="Raleway"/>
              </a:rPr>
              <a:t>5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Raleway"/>
            </a:endParaRPr>
          </a:p>
          <a:p>
            <a:endParaRPr lang="en-US" altLang="ko-KR" b="0" i="0" dirty="0">
              <a:solidFill>
                <a:srgbClr val="7030A0"/>
              </a:solidFill>
              <a:effectLst/>
              <a:latin typeface="Raleway"/>
            </a:endParaRPr>
          </a:p>
          <a:p>
            <a:r>
              <a:rPr lang="en-US" altLang="ko-KR" b="0" i="0" dirty="0">
                <a:solidFill>
                  <a:srgbClr val="7030A0"/>
                </a:solidFill>
                <a:effectLst/>
                <a:latin typeface="Raleway"/>
              </a:rPr>
              <a:t>5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+127 = 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Raleway"/>
              </a:rPr>
              <a:t>132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=&gt; 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Raleway"/>
              </a:rPr>
              <a:t>10000100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EBA36-9460-4BC9-9D43-E63F84391E9A}"/>
              </a:ext>
            </a:extLst>
          </p:cNvPr>
          <p:cNvSpPr txBox="1"/>
          <p:nvPr/>
        </p:nvSpPr>
        <p:spPr>
          <a:xfrm>
            <a:off x="2843916" y="5094654"/>
            <a:ext cx="318052" cy="369332"/>
          </a:xfrm>
          <a:prstGeom prst="rect">
            <a:avLst/>
          </a:prstGeom>
          <a:noFill/>
          <a:ln w="12700">
            <a:solidFill>
              <a:srgbClr val="F7C04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A7955-D752-44F4-B438-2D2582B1726A}"/>
              </a:ext>
            </a:extLst>
          </p:cNvPr>
          <p:cNvSpPr txBox="1"/>
          <p:nvPr/>
        </p:nvSpPr>
        <p:spPr>
          <a:xfrm>
            <a:off x="3177870" y="5094654"/>
            <a:ext cx="1224501" cy="369332"/>
          </a:xfrm>
          <a:prstGeom prst="rect">
            <a:avLst/>
          </a:prstGeom>
          <a:noFill/>
          <a:ln w="12700">
            <a:solidFill>
              <a:srgbClr val="55B7EE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10000100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00D61-71BE-479B-BFB3-B864664AF085}"/>
              </a:ext>
            </a:extLst>
          </p:cNvPr>
          <p:cNvSpPr txBox="1"/>
          <p:nvPr/>
        </p:nvSpPr>
        <p:spPr>
          <a:xfrm>
            <a:off x="4418273" y="5094654"/>
            <a:ext cx="3493274" cy="369332"/>
          </a:xfrm>
          <a:prstGeom prst="rect">
            <a:avLst/>
          </a:prstGeom>
          <a:noFill/>
          <a:ln w="12700">
            <a:solidFill>
              <a:srgbClr val="89D46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0101 1101 1000 0000 0000 000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7573CF6-6407-43A1-A13B-572FEEAEF304}"/>
              </a:ext>
            </a:extLst>
          </p:cNvPr>
          <p:cNvSpPr/>
          <p:nvPr/>
        </p:nvSpPr>
        <p:spPr>
          <a:xfrm>
            <a:off x="7442421" y="4080582"/>
            <a:ext cx="397565" cy="326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475E72-8173-43A3-BD30-4DC2320BCA53}"/>
              </a:ext>
            </a:extLst>
          </p:cNvPr>
          <p:cNvSpPr txBox="1"/>
          <p:nvPr/>
        </p:nvSpPr>
        <p:spPr>
          <a:xfrm>
            <a:off x="7124367" y="3763281"/>
            <a:ext cx="1192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Magic Number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EC79D-EE9D-4D04-B844-A86DE8838681}"/>
              </a:ext>
            </a:extLst>
          </p:cNvPr>
          <p:cNvSpPr txBox="1"/>
          <p:nvPr/>
        </p:nvSpPr>
        <p:spPr>
          <a:xfrm>
            <a:off x="1709530" y="5780598"/>
            <a:ext cx="749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Q) 0.125 </a:t>
            </a:r>
            <a:r>
              <a:rPr lang="ko-KR" altLang="en-US" dirty="0"/>
              <a:t>를 부동 소수점으로 나타내 보자</a:t>
            </a:r>
            <a:r>
              <a:rPr lang="en-US" altLang="ko-KR" dirty="0"/>
              <a:t>! </a:t>
            </a:r>
          </a:p>
          <a:p>
            <a:r>
              <a:rPr lang="en-US" altLang="ko-KR" dirty="0"/>
              <a:t>=&gt; 0 01111100  0000 0000 0000 0000 0000 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24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5" grpId="0" animBg="1"/>
      <p:bldP spid="6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실수의 표현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부동소수점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3"/>
            <a:ext cx="4432683" cy="2992784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부동이는  여행 도중 다음과 같은 벽화를 발견하였다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아무래도 부동 소수점의 덧셈 </a:t>
            </a:r>
            <a:r>
              <a:rPr lang="ko-KR" altLang="en-US" sz="12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인거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구해보자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2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b="0" i="0" dirty="0">
                <a:solidFill>
                  <a:srgbClr val="C7254E"/>
                </a:solidFill>
                <a:effectLst/>
                <a:latin typeface="Menlo"/>
              </a:rPr>
              <a:t>0 1111011 10011001100110011001101</a:t>
            </a:r>
          </a:p>
          <a:p>
            <a:pPr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+</a:t>
            </a:r>
            <a:r>
              <a:rPr lang="ko-KR" altLang="en-US" sz="1200" b="0" i="0" dirty="0">
                <a:solidFill>
                  <a:srgbClr val="C7254E"/>
                </a:solidFill>
                <a:effectLst/>
                <a:latin typeface="Menlo"/>
              </a:rPr>
              <a:t> </a:t>
            </a:r>
            <a:r>
              <a:rPr lang="en-US" altLang="ko-KR" sz="1200" b="0" i="0" dirty="0">
                <a:solidFill>
                  <a:srgbClr val="C7254E"/>
                </a:solidFill>
                <a:effectLst/>
                <a:latin typeface="Menlo"/>
              </a:rPr>
              <a:t>0 1111100 10011001100110011001101</a:t>
            </a:r>
            <a:endParaRPr lang="en-US" altLang="ko-KR" sz="12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30077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parseInt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형으로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바꿀수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있는 함수이다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2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진수로 표현된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int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바꿀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사용법을 찾아보자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부동소수점을 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3" name="실행 단추: 문서 22">
            <a:hlinkClick r:id="rId6" action="ppaction://hlinkfile"/>
            <a:extLst>
              <a:ext uri="{FF2B5EF4-FFF2-40B4-BE49-F238E27FC236}">
                <a16:creationId xmlns:a16="http://schemas.microsoft.com/office/drawing/2014/main" id="{715210C8-3161-4847-A87F-2637520F2C5C}"/>
              </a:ext>
            </a:extLst>
          </p:cNvPr>
          <p:cNvSpPr/>
          <p:nvPr/>
        </p:nvSpPr>
        <p:spPr>
          <a:xfrm>
            <a:off x="3327031" y="5317059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08419A1-C84A-4BDE-8C00-43AE66F64873}"/>
              </a:ext>
            </a:extLst>
          </p:cNvPr>
          <p:cNvCxnSpPr/>
          <p:nvPr/>
        </p:nvCxnSpPr>
        <p:spPr>
          <a:xfrm>
            <a:off x="1708940" y="4930041"/>
            <a:ext cx="2822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62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자료의 표현종류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C7C099D7-57F0-4ED9-8ADF-8DA0B8429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9" t="10654" r="3158" b="253"/>
          <a:stretch/>
        </p:blipFill>
        <p:spPr bwMode="auto">
          <a:xfrm>
            <a:off x="2697960" y="2066307"/>
            <a:ext cx="5220902" cy="382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6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762</Words>
  <Application>Microsoft Office PowerPoint</Application>
  <PresentationFormat>와이드스크린</PresentationFormat>
  <Paragraphs>141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Menlo</vt:lpstr>
      <vt:lpstr>Raleway</vt:lpstr>
      <vt:lpstr>돋움</vt:lpstr>
      <vt:lpstr>맑은 고딕</vt:lpstr>
      <vt:lpstr>바탕</vt:lpstr>
      <vt:lpstr>함초롬바탕</vt:lpstr>
      <vt:lpstr>휴먼명조</vt:lpstr>
      <vt:lpstr>Arial</vt:lpstr>
      <vt:lpstr>Office 테마</vt:lpstr>
      <vt:lpstr>국방 사이버 보안</vt:lpstr>
      <vt:lpstr>/Theory/T14   정보의 표현</vt:lpstr>
      <vt:lpstr>/Theory/T14   정보의 표현 – 진수</vt:lpstr>
      <vt:lpstr>/Theory/T14   정보의 표현 – 진수</vt:lpstr>
      <vt:lpstr>/Theory/T14  음수의 표현- 보수</vt:lpstr>
      <vt:lpstr>/Theory/T14   음수의 표현 – 보수</vt:lpstr>
      <vt:lpstr>/Theory/T14   실수의 표현- 부동소수점</vt:lpstr>
      <vt:lpstr>/Theory/T14   실수의 표현- 부동소수점</vt:lpstr>
      <vt:lpstr>/Theory/T14   자료의 표현종류</vt:lpstr>
      <vt:lpstr>/Theory/T14   자료의 표현 – ASCII 코드</vt:lpstr>
      <vt:lpstr>/Theory/T14   자료의 표현 – 파일 헤더</vt:lpstr>
      <vt:lpstr>/Theory/T14   퀴즈 - steganography</vt:lpstr>
      <vt:lpstr>/Theory/T14   퀴즈 - Steganography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국방 사이버 보안</dc:title>
  <dc:creator>arizona95</dc:creator>
  <cp:lastModifiedBy>arizona95</cp:lastModifiedBy>
  <cp:revision>2</cp:revision>
  <dcterms:created xsi:type="dcterms:W3CDTF">2021-03-09T07:44:13Z</dcterms:created>
  <dcterms:modified xsi:type="dcterms:W3CDTF">2021-03-09T07:53:56Z</dcterms:modified>
</cp:coreProperties>
</file>