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7" r:id="rId4"/>
    <p:sldId id="298" r:id="rId5"/>
    <p:sldId id="619" r:id="rId6"/>
    <p:sldId id="581" r:id="rId7"/>
    <p:sldId id="582" r:id="rId8"/>
    <p:sldId id="631" r:id="rId9"/>
    <p:sldId id="628" r:id="rId10"/>
    <p:sldId id="629" r:id="rId11"/>
    <p:sldId id="630" r:id="rId12"/>
    <p:sldId id="363" r:id="rId13"/>
    <p:sldId id="364" r:id="rId14"/>
    <p:sldId id="63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9EC85-BAD8-4619-9D07-435CFB2EF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EE7CA8-E970-4694-9374-71F6FA412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F761E-45F7-42FE-AE36-5B7A6CAB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55B4-E1FC-4458-83CB-6C7C0628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88450-B0E5-402C-A57D-07C6D31F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6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B59F9-7975-4CDD-9524-9F8EAE8C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7BFA00-C411-4D10-B9D6-0A15ECB0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168BE-9ED8-4A4D-B924-AD0639E7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2B69E-3533-4430-9CB6-6341A398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8441E-3461-4EFC-B847-0E0FDEE6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6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C64B6B-E22B-4739-88E4-2D3F90926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C8147-CD26-4E0C-98A6-E21E1D7EC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5AD9B-8D49-43FF-875D-84EE1A91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91780-6C02-4138-A5D9-243221AE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89C0F-822D-4DA0-B489-64833124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F42D4-138F-4E82-AED6-ECD0EDA4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E0B27-138C-4867-A953-9563A04D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24950-CB37-4DBC-954F-76C118DD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327B0-7438-43FA-AE61-D5B827BF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80999-4822-440F-A23B-9C944A26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9106-9678-4F21-BBF3-3C35AAC3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47808A-4B76-49AE-B77A-3A0225E96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76979-14AF-4A96-B0E0-47FDF2B7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18035-287A-48E6-8C2E-99E76E2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E677A-00FE-4F33-9C2A-9E1EFD7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3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1967B-216A-4C14-9823-EE5AACE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F6F24-DCE5-4134-8BDB-8BEC1886E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E2F38B-8D31-49D7-94B8-C12839149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0B38B-DC49-4684-9C19-434D4B6A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C9A99-F5CC-403D-B32B-E9572DA5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426F0-746E-46BC-A63A-C1EA5D9F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1F82C-B417-4DF8-A838-91B6F4D7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8FB97-D0D5-47DF-AF63-048267D5A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22CD8-6337-4598-B2FD-8450775E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A3C2D-1FB9-483F-AE13-3E516AB7B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B8BDE0-4DC2-439D-9117-50433E0B5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EE43CE-AAAB-4584-907C-1D18DE0B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81BA4-5D74-4CBB-BECD-F688AF75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F132F3-9027-4C9E-9128-BCEA3659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0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D22E-10B8-49E2-BAF8-BB8A0E25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2BE998-2720-49E0-843E-230AD1C2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E56717-BC45-4872-A520-ED736480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A019C0-CDD3-46A3-A625-705F665C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2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4D25C8-3270-4A65-8109-DE1FE80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60AC3D-69EB-4CC4-8B26-169E6C2A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3764ED-6C21-4852-B89C-94E4552A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64821-80A4-478D-AA62-5E93BA29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42137-DCB4-431D-AE91-5E769F1C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F736F-177F-4277-8896-A9F9D9525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3D4B9-E5B8-4802-B516-C2F17BC7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2E54E8-2736-4DEA-A6FD-6B211F58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E5A533-77AB-4132-896D-8DD22B07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AC8B6-CBAC-4D15-9358-2BC4A55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2A46E5-9FE5-407D-A104-C481D90F5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D9016-7BBF-480C-A981-4170FBC8F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6B954-9AD6-4179-B7A3-C5089CE2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70FBF-D901-49BC-9269-893EF303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E3420-F7DD-410C-8600-9618FE9A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EE40F-4DDC-4502-B99D-6E4B3F44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1DD5B-E217-4D86-B001-6EFCA015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73DF5-042B-47C7-8313-3333D89FE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1F2B-E38E-4335-926F-2FD022438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E513-8012-4F7D-A51C-7B8956104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5DDCC-6859-4625-959F-73F5131F5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8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BA4C4-EC15-484A-95F5-7EC3763D4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국방 사이버 보안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666B0-5203-49A3-AE6A-6F8EAB344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130364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 err="1"/>
              <a:t>인바운드</a:t>
            </a:r>
            <a:r>
              <a:rPr lang="ko-KR" altLang="en-US" sz="1000" dirty="0"/>
              <a:t> 규칙에 </a:t>
            </a:r>
            <a:r>
              <a:rPr lang="en-US" altLang="ko-KR" sz="1000" dirty="0"/>
              <a:t>navy03 </a:t>
            </a:r>
            <a:r>
              <a:rPr lang="ko-KR" altLang="en-US" sz="1000" dirty="0"/>
              <a:t>규칙이 생성된 것을 확인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windows </a:t>
            </a:r>
            <a:r>
              <a:rPr lang="ko-KR" altLang="en-US" sz="1000" dirty="0"/>
              <a:t>방화벽에서 </a:t>
            </a:r>
            <a:r>
              <a:rPr lang="en-US" altLang="ko-KR" sz="1000" dirty="0"/>
              <a:t>windows </a:t>
            </a:r>
            <a:r>
              <a:rPr lang="ko-KR" altLang="en-US" sz="1000" dirty="0"/>
              <a:t>방화벽 설정 또는 해제 선택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1" name="_x211873800">
            <a:extLst>
              <a:ext uri="{FF2B5EF4-FFF2-40B4-BE49-F238E27FC236}">
                <a16:creationId xmlns:a16="http://schemas.microsoft.com/office/drawing/2014/main" id="{F5EF525D-E9B9-4814-B67B-24CF84FCE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650980"/>
            <a:ext cx="5400675" cy="388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211874280">
            <a:extLst>
              <a:ext uri="{FF2B5EF4-FFF2-40B4-BE49-F238E27FC236}">
                <a16:creationId xmlns:a16="http://schemas.microsoft.com/office/drawing/2014/main" id="{F09131E6-B313-46ED-BDB5-64083DD1E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16"/>
          <a:stretch/>
        </p:blipFill>
        <p:spPr bwMode="auto">
          <a:xfrm>
            <a:off x="6291147" y="650980"/>
            <a:ext cx="5400674" cy="263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_x211873800">
            <a:extLst>
              <a:ext uri="{FF2B5EF4-FFF2-40B4-BE49-F238E27FC236}">
                <a16:creationId xmlns:a16="http://schemas.microsoft.com/office/drawing/2014/main" id="{BC5C34CE-9DB9-4F99-A23E-9EEAA0C96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1"/>
          <a:stretch/>
        </p:blipFill>
        <p:spPr bwMode="auto">
          <a:xfrm>
            <a:off x="6291146" y="3429000"/>
            <a:ext cx="5400674" cy="295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1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5. </a:t>
            </a:r>
            <a:r>
              <a:rPr lang="en-US" altLang="ko-KR" sz="1000" dirty="0" err="1"/>
              <a:t>wireshark</a:t>
            </a:r>
            <a:r>
              <a:rPr lang="ko-KR" altLang="en-US" sz="1000" dirty="0"/>
              <a:t>에서 패킷이 못 들어오는 것을 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# check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5" name="_x211873080">
            <a:extLst>
              <a:ext uri="{FF2B5EF4-FFF2-40B4-BE49-F238E27FC236}">
                <a16:creationId xmlns:a16="http://schemas.microsoft.com/office/drawing/2014/main" id="{418B28AB-5CE6-41CC-A21E-6C3C11F00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663092"/>
            <a:ext cx="5400675" cy="32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_x211873320">
            <a:extLst>
              <a:ext uri="{FF2B5EF4-FFF2-40B4-BE49-F238E27FC236}">
                <a16:creationId xmlns:a16="http://schemas.microsoft.com/office/drawing/2014/main" id="{34824776-95F2-4D0E-A06B-538B88B7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30" y="663092"/>
            <a:ext cx="54006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09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/Web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/1</a:t>
            </a:r>
            <a:br>
              <a:rPr lang="en-US" altLang="ko-KR" dirty="0"/>
            </a:br>
            <a:r>
              <a:rPr lang="en-US" altLang="ko-KR" dirty="0"/>
              <a:t> 1. </a:t>
            </a:r>
            <a:r>
              <a:rPr lang="en-US" altLang="ko-KR"/>
              <a:t>SQL Injection </a:t>
            </a:r>
            <a:r>
              <a:rPr lang="ko-KR" altLang="en-US" dirty="0"/>
              <a:t>공격</a:t>
            </a:r>
            <a:r>
              <a:rPr lang="en-US" altLang="ko-KR" dirty="0"/>
              <a:t>/</a:t>
            </a:r>
            <a:r>
              <a:rPr lang="ko-KR" altLang="en-US" dirty="0"/>
              <a:t>방어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공격자는 현재 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공격이 통하는 취약한 서버를 확인하였다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취약한 로그인 페이지를 통해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injection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하여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admin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로그인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toor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웹 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http://web.navy.mil.kr/webhack 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탐지할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대응할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75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_x208263360">
            <a:extLst>
              <a:ext uri="{FF2B5EF4-FFF2-40B4-BE49-F238E27FC236}">
                <a16:creationId xmlns:a16="http://schemas.microsoft.com/office/drawing/2014/main" id="{B1B00F6A-AD78-4FCB-9CF9-B6765B6B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834" y="2237626"/>
            <a:ext cx="4725988" cy="35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1. </a:t>
            </a:r>
            <a:r>
              <a:rPr lang="ko-KR" altLang="en-US" sz="1000" dirty="0"/>
              <a:t>웹 브라우저 </a:t>
            </a:r>
            <a:r>
              <a:rPr lang="en-US" altLang="ko-KR" sz="1000" dirty="0" err="1"/>
              <a:t>iceweasel</a:t>
            </a:r>
            <a:r>
              <a:rPr lang="en-US" altLang="ko-KR" sz="1000" dirty="0"/>
              <a:t> </a:t>
            </a:r>
            <a:r>
              <a:rPr lang="ko-KR" altLang="en-US" sz="1000" dirty="0"/>
              <a:t>프로그램 실행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인터넷 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</a:t>
            </a:r>
            <a:r>
              <a:rPr lang="ko-KR" altLang="en-US" sz="1000" dirty="0"/>
              <a:t>창에 </a:t>
            </a:r>
            <a:r>
              <a:rPr lang="en-US" altLang="ko-KR" sz="1000" dirty="0"/>
              <a:t>http://web.navy.mil.kr/webhack</a:t>
            </a:r>
            <a:r>
              <a:rPr lang="ko-KR" altLang="en-US" sz="1000" dirty="0"/>
              <a:t>를 입력하여 피해 서버에 접속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ID </a:t>
            </a:r>
            <a:r>
              <a:rPr lang="ko-KR" altLang="en-US" sz="1000" dirty="0"/>
              <a:t>입력창에 </a:t>
            </a:r>
            <a:r>
              <a:rPr lang="en-US" altLang="ko-KR" sz="1000" dirty="0"/>
              <a:t>admin' and if((select substring(database(),2,1)='w'),sleep(5),1) and ''=''#'</a:t>
            </a:r>
            <a:r>
              <a:rPr lang="ko-KR" altLang="en-US" sz="1000" dirty="0"/>
              <a:t>을 입력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accent1"/>
                </a:solidFill>
              </a:rPr>
              <a:t>( </a:t>
            </a:r>
            <a:r>
              <a:rPr lang="ko-KR" altLang="en-US" sz="1000" dirty="0">
                <a:solidFill>
                  <a:schemeClr val="accent1"/>
                </a:solidFill>
              </a:rPr>
              <a:t>위의 구문에서 ‘는 모두 작은따옴표이다</a:t>
            </a:r>
            <a:r>
              <a:rPr lang="en-US" altLang="ko-KR" sz="1000" dirty="0">
                <a:solidFill>
                  <a:schemeClr val="accent1"/>
                </a:solidFill>
              </a:rPr>
              <a:t>.) 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69" name="_x211875000">
            <a:extLst>
              <a:ext uri="{FF2B5EF4-FFF2-40B4-BE49-F238E27FC236}">
                <a16:creationId xmlns:a16="http://schemas.microsoft.com/office/drawing/2014/main" id="{590C4B75-B199-4F38-A70C-651724128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9"/>
          <a:stretch>
            <a:fillRect/>
          </a:stretch>
        </p:blipFill>
        <p:spPr bwMode="auto">
          <a:xfrm>
            <a:off x="496562" y="687314"/>
            <a:ext cx="5400675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_x211872920">
            <a:extLst>
              <a:ext uri="{FF2B5EF4-FFF2-40B4-BE49-F238E27FC236}">
                <a16:creationId xmlns:a16="http://schemas.microsoft.com/office/drawing/2014/main" id="{24F70DF3-EFC1-461C-8A77-27208B282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2" y="3218566"/>
            <a:ext cx="5400675" cy="22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01F36A-FDE7-447D-A088-E03203B3CFE4}"/>
              </a:ext>
            </a:extLst>
          </p:cNvPr>
          <p:cNvGraphicFramePr>
            <a:graphicFrameLocks noGrp="1"/>
          </p:cNvGraphicFramePr>
          <p:nvPr/>
        </p:nvGraphicFramePr>
        <p:xfrm>
          <a:off x="6332424" y="908530"/>
          <a:ext cx="4932807" cy="5125720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80694559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공격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7169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sql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injection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공격은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피해 웹 서버의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/var/www/html/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webhack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member_login_check.php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에서 적용되어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통한 공격이다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member_login_check.php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참고 사이트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:http://hackerschool.org/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Sub_Html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HS_Posting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/?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uid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=43&gt;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75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4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패스워드 입력창에 </a:t>
            </a:r>
            <a:r>
              <a:rPr lang="en-US" altLang="ko-KR" sz="1000" dirty="0"/>
              <a:t>hack </a:t>
            </a:r>
            <a:r>
              <a:rPr lang="ko-KR" altLang="en-US" sz="1000" dirty="0"/>
              <a:t>입력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5. </a:t>
            </a:r>
            <a:r>
              <a:rPr lang="ko-KR" altLang="en-US" sz="1000" dirty="0"/>
              <a:t>로그인이 되는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터미널 실행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 # </a:t>
            </a:r>
            <a:r>
              <a:rPr lang="en-US" altLang="ko-KR" sz="1000" dirty="0" err="1"/>
              <a:t>acheck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65" name="_x208262160">
            <a:extLst>
              <a:ext uri="{FF2B5EF4-FFF2-40B4-BE49-F238E27FC236}">
                <a16:creationId xmlns:a16="http://schemas.microsoft.com/office/drawing/2014/main" id="{4F34ADC5-5571-4430-AA61-B1C076E30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6" y="638869"/>
            <a:ext cx="5446713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08262240">
            <a:extLst>
              <a:ext uri="{FF2B5EF4-FFF2-40B4-BE49-F238E27FC236}">
                <a16:creationId xmlns:a16="http://schemas.microsoft.com/office/drawing/2014/main" id="{5D7BE674-BBC6-4115-BEFE-2FFA0DEEF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4" y="4043358"/>
            <a:ext cx="5400675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_x208263760">
            <a:extLst>
              <a:ext uri="{FF2B5EF4-FFF2-40B4-BE49-F238E27FC236}">
                <a16:creationId xmlns:a16="http://schemas.microsoft.com/office/drawing/2014/main" id="{D910B2D9-FA37-47C0-9BC4-28A44007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099" y="899261"/>
            <a:ext cx="5227638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47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/Training/Unit/Sys/3</a:t>
            </a:r>
            <a:br>
              <a:rPr lang="en-US" altLang="ko-KR" dirty="0"/>
            </a:br>
            <a:r>
              <a:rPr lang="en-US" altLang="ko-KR" dirty="0"/>
              <a:t> 3.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R-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명령어 제한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19670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(rlogin,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rsh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rexec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중지하고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수록된 호스트 정보를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호스트 정보 파일의 소유자 외에는 접근할 수 없도록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9"/>
            <a:ext cx="4432682" cy="19819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 편집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vi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접근 권한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접근권한 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재시작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service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R-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제한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618166-9E63-4D61-BB05-67E2EDD7002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E415D15-689F-4E27-9B8C-C8BBE51D13C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F42726-15C6-4903-9EED-3C825915EF4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0D766A5A-57E3-4447-B6E7-1840A49E7586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46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rlogin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/rlogin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 dirty="0" err="1"/>
              <a:t>rsh</a:t>
            </a:r>
            <a:r>
              <a:rPr lang="en-US" altLang="ko-KR" sz="1000" dirty="0"/>
              <a:t>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 dirty="0" err="1"/>
              <a:t>rsh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</a:t>
            </a:r>
            <a:r>
              <a:rPr lang="en-US" altLang="ko-KR" sz="1000"/>
              <a:t>) rexec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/>
              <a:t>/rexec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R-</a:t>
            </a:r>
            <a:r>
              <a:rPr lang="ko-KR" altLang="en-US" sz="1000" dirty="0"/>
              <a:t>서비스 비활성화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cat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/>
              <a:t>rlogin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 err="1"/>
              <a:t>rsh</a:t>
            </a:r>
            <a:r>
              <a:rPr lang="en-US" altLang="ko-KR" sz="1000"/>
              <a:t> /etc/xinetd</a:t>
            </a:r>
            <a:r>
              <a:rPr lang="en-US" altLang="ko-KR" sz="1000" dirty="0" err="1"/>
              <a:t>.d</a:t>
            </a:r>
            <a:r>
              <a:rPr lang="en-US" altLang="ko-KR" sz="1000"/>
              <a:t>/rexec | grep disable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5</a:t>
            </a:r>
            <a:r>
              <a:rPr lang="en-US" altLang="ko-KR" sz="1000"/>
              <a:t>)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 </a:t>
            </a:r>
            <a:r>
              <a:rPr lang="ko-KR" altLang="en-US" sz="1000" dirty="0"/>
              <a:t>파일의 호스트 정보 삭제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+ + </a:t>
            </a:r>
            <a:r>
              <a:rPr lang="ko-KR" altLang="en-US" sz="1000" dirty="0"/>
              <a:t>삭제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8117098-AC2E-4AF9-9B78-9B94DCD8EB8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505" b="39473"/>
          <a:stretch/>
        </p:blipFill>
        <p:spPr bwMode="auto">
          <a:xfrm>
            <a:off x="682069" y="1553846"/>
            <a:ext cx="4777613" cy="1568565"/>
          </a:xfrm>
          <a:prstGeom prst="rect">
            <a:avLst/>
          </a:prstGeom>
        </p:spPr>
      </p:pic>
      <p:pic>
        <p:nvPicPr>
          <p:cNvPr id="18" name="Picture 24">
            <a:extLst>
              <a:ext uri="{FF2B5EF4-FFF2-40B4-BE49-F238E27FC236}">
                <a16:creationId xmlns:a16="http://schemas.microsoft.com/office/drawing/2014/main" id="{705017E2-13E1-4A43-9389-2A1938DE6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694" b="38526"/>
          <a:stretch/>
        </p:blipFill>
        <p:spPr>
          <a:xfrm>
            <a:off x="682069" y="3693635"/>
            <a:ext cx="4858531" cy="158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26">
            <a:extLst>
              <a:ext uri="{FF2B5EF4-FFF2-40B4-BE49-F238E27FC236}">
                <a16:creationId xmlns:a16="http://schemas.microsoft.com/office/drawing/2014/main" id="{38D9FDA7-4D1A-471D-A4F2-45FC2B0E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853" y="1327531"/>
            <a:ext cx="4975733" cy="734187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C07CCF-A532-44CD-A607-091A7696E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853" y="3020251"/>
            <a:ext cx="3863445" cy="334053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88DF408-18FA-483E-A1D2-ECA8B34241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13A0F82-CE7F-4DF3-9F01-0ED8953D807F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8D806-013D-4342-93BC-0E99670E3DC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화살표: 오른쪽 12">
              <a:hlinkClick r:id="" action="ppaction://noaction"/>
              <a:extLst>
                <a:ext uri="{FF2B5EF4-FFF2-40B4-BE49-F238E27FC236}">
                  <a16:creationId xmlns:a16="http://schemas.microsoft.com/office/drawing/2014/main" id="{428D6FCE-7651-4D86-9AC4-BB32C24CD55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84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6) /root/.</a:t>
            </a:r>
            <a:r>
              <a:rPr lang="en-US" altLang="ko-KR" sz="1000" dirty="0" err="1"/>
              <a:t>rhosts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호스트 정보 삭제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vi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+ + </a:t>
            </a:r>
            <a:r>
              <a:rPr lang="ko-KR" altLang="en-US" sz="1000" dirty="0"/>
              <a:t>삭제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7) </a:t>
            </a:r>
            <a:r>
              <a:rPr lang="en-US" altLang="ko-KR" sz="1000" dirty="0" err="1"/>
              <a:t>xinetd</a:t>
            </a:r>
            <a:r>
              <a:rPr lang="en-US" altLang="ko-KR" sz="1000" dirty="0"/>
              <a:t> </a:t>
            </a:r>
            <a:r>
              <a:rPr lang="ko-KR" altLang="en-US" sz="1000" dirty="0"/>
              <a:t>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</a:t>
            </a:r>
            <a:r>
              <a:rPr lang="en-US" altLang="ko-KR" sz="1000" dirty="0" err="1"/>
              <a:t>xinetd</a:t>
            </a:r>
            <a:r>
              <a:rPr lang="en-US" altLang="ko-KR" sz="1000" dirty="0"/>
              <a:t> restart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00705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8</a:t>
            </a:r>
            <a:r>
              <a:rPr lang="en-US" altLang="ko-KR" sz="1000"/>
              <a:t>)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 </a:t>
            </a:r>
            <a:r>
              <a:rPr lang="ko-KR" altLang="en-US" sz="1000" dirty="0"/>
              <a:t>파일 접근 권한 변경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</a:t>
            </a:r>
            <a:r>
              <a:rPr lang="en-US" altLang="ko-KR" sz="1000"/>
              <a:t>700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</a:t>
            </a:r>
            <a:r>
              <a:rPr lang="en-US" altLang="ko-KR" sz="1000"/>
              <a:t>l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9) /root/.</a:t>
            </a:r>
            <a:r>
              <a:rPr lang="en-US" altLang="ko-KR" sz="1000" dirty="0" err="1"/>
              <a:t>rhosts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접근 권한 변경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700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E8F543-4B21-4BE2-A553-C48DB650CEC3}"/>
              </a:ext>
            </a:extLst>
          </p:cNvPr>
          <p:cNvGraphicFramePr>
            <a:graphicFrameLocks noGrp="1"/>
          </p:cNvGraphicFramePr>
          <p:nvPr/>
        </p:nvGraphicFramePr>
        <p:xfrm>
          <a:off x="633303" y="515452"/>
          <a:ext cx="4932807" cy="122402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267394794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/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1000" b="1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.equiv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65527"/>
                  </a:ext>
                </a:extLst>
              </a:tr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(rlogin,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rsh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rcp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사용이 허가 또는 거부된 호스트들 및 사용자들을 나열한 파일이다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예에서 첫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모든 호스트들이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앞서 허용된 호스트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호스트들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사용자들이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 뜻한다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54844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95D251-DD24-49C0-B60E-4994D7E7A136}"/>
              </a:ext>
            </a:extLst>
          </p:cNvPr>
          <p:cNvGraphicFramePr>
            <a:graphicFrameLocks noGrp="1"/>
          </p:cNvGraphicFramePr>
          <p:nvPr/>
        </p:nvGraphicFramePr>
        <p:xfrm>
          <a:off x="633303" y="2867809"/>
          <a:ext cx="4932807" cy="171170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51772631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~/.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rhost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90713"/>
                  </a:ext>
                </a:extLst>
              </a:tr>
              <a:tr h="1453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hosts.equiv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파일과 유사하게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사용이 허가 또는 거부된 호스트들 및 사용자들을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나열한 파일이다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예에서 첫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모든 호스트들이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앞서 허용된 호스트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호스트들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사용자들이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 뜻한다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hosts.equiv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수록된 호스트들 및 사용자들은 시스템에 전역적으로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(globally)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적용되지만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.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rhost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수록된 호스트들 및 사용자들은 해당 계정 접근 시에만 적용된다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992199"/>
                  </a:ext>
                </a:extLst>
              </a:tr>
            </a:tbl>
          </a:graphicData>
        </a:graphic>
      </p:graphicFrame>
      <p:pic>
        <p:nvPicPr>
          <p:cNvPr id="11" name="Picture 28">
            <a:extLst>
              <a:ext uri="{FF2B5EF4-FFF2-40B4-BE49-F238E27FC236}">
                <a16:creationId xmlns:a16="http://schemas.microsoft.com/office/drawing/2014/main" id="{968E0337-4106-4EAC-BF96-386F65B1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2" y="5380115"/>
            <a:ext cx="5019040" cy="67043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3" name="Picture 30">
            <a:extLst>
              <a:ext uri="{FF2B5EF4-FFF2-40B4-BE49-F238E27FC236}">
                <a16:creationId xmlns:a16="http://schemas.microsoft.com/office/drawing/2014/main" id="{B8548DEE-1065-4E82-B67E-6CE038AD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28" y="1111454"/>
            <a:ext cx="4861560" cy="108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2">
            <a:extLst>
              <a:ext uri="{FF2B5EF4-FFF2-40B4-BE49-F238E27FC236}">
                <a16:creationId xmlns:a16="http://schemas.microsoft.com/office/drawing/2014/main" id="{D747B25A-341F-4D83-BF42-F6B408465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728" y="3216932"/>
            <a:ext cx="4602480" cy="101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FEDB8B-2514-4783-911F-090859734658}"/>
              </a:ext>
            </a:extLst>
          </p:cNvPr>
          <p:cNvSpPr txBox="1">
            <a:spLocks/>
          </p:cNvSpPr>
          <p:nvPr/>
        </p:nvSpPr>
        <p:spPr>
          <a:xfrm>
            <a:off x="6183086" y="4522543"/>
            <a:ext cx="5616792" cy="19664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 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04A819-9527-40B3-A930-34332102371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0F0EEF2-3CA1-4C1A-BB0D-29B474CF59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E1A243-A4BA-4772-85F4-5ED2DA18A3C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423405C-4958-48C5-B98D-DE37797AEDCA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20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/Training/Unit/Net/6</a:t>
            </a:r>
            <a:br>
              <a:rPr lang="en-US" altLang="ko-KR" dirty="0"/>
            </a:br>
            <a:r>
              <a:rPr lang="en-US" altLang="ko-KR" dirty="0"/>
              <a:t> 6. IP</a:t>
            </a:r>
            <a:r>
              <a:rPr lang="ko-KR" altLang="en-US" dirty="0"/>
              <a:t> 접근 통제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관리자로서 특정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허용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제한 설정이 필요합니다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방화벽의 설정을 이용하여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Telnet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접속을 시도하는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navy03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인 바운드 규칙을 생성하여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Ctrl + Alt + Delete (x) / Ctrl + Alt + Insert (o)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administrator / 1q2w3e4r%%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방화벽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 바운드 규칙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 규칙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IP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 통제 설정을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Attacker(Kali Linux)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Victim(Windows Server 2012)</a:t>
            </a:r>
            <a:endParaRPr lang="ko-KR" altLang="en-US" sz="1000" dirty="0"/>
          </a:p>
        </p:txBody>
      </p:sp>
      <p:sp>
        <p:nvSpPr>
          <p:cNvPr id="17" name="화살표: 오른쪽 16">
            <a:hlinkClick r:id="" action="ppaction://noaction"/>
            <a:extLst>
              <a:ext uri="{FF2B5EF4-FFF2-40B4-BE49-F238E27FC236}">
                <a16:creationId xmlns:a16="http://schemas.microsoft.com/office/drawing/2014/main" id="{81ED7C86-D7B4-4134-B0EF-1B7A83056B06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968331-6BDC-4EF6-BD34-D24E17DAB38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846F5E4-F54B-48E4-884D-8B11C27E605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A05602-C5D7-4549-9695-4E18B65B363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B386215C-A1C0-4471-8A61-6BCBE3FCC91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81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1. </a:t>
            </a:r>
            <a:r>
              <a:rPr lang="en-US" altLang="ko-KR" sz="1000" dirty="0" err="1"/>
              <a:t>wireshark</a:t>
            </a:r>
            <a:r>
              <a:rPr lang="en-US" altLang="ko-KR" sz="1000" dirty="0"/>
              <a:t> </a:t>
            </a:r>
            <a:r>
              <a:rPr lang="ko-KR" altLang="en-US" sz="1000" dirty="0"/>
              <a:t>패킷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ethernet </a:t>
            </a:r>
            <a:r>
              <a:rPr lang="ko-KR" altLang="en-US" sz="1000" dirty="0"/>
              <a:t>더블 클릭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규칙 생성 </a:t>
            </a:r>
            <a:r>
              <a:rPr lang="en-US" altLang="ko-KR" sz="1000" dirty="0"/>
              <a:t>(GUI)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 </a:t>
            </a:r>
            <a:r>
              <a:rPr lang="ko-KR" altLang="en-US" sz="1000" dirty="0"/>
              <a:t>제어판 열기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windows </a:t>
            </a:r>
            <a:r>
              <a:rPr lang="ko-KR" altLang="en-US" sz="1000" dirty="0"/>
              <a:t>방화벽 클릭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1874280">
            <a:extLst>
              <a:ext uri="{FF2B5EF4-FFF2-40B4-BE49-F238E27FC236}">
                <a16:creationId xmlns:a16="http://schemas.microsoft.com/office/drawing/2014/main" id="{CA46D554-C5B0-4946-A59E-0441C9B6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4" y="693369"/>
            <a:ext cx="5400675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BBA00F9E-D9C6-4FC2-88C2-56579A615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84" y="40779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11874280">
            <a:extLst>
              <a:ext uri="{FF2B5EF4-FFF2-40B4-BE49-F238E27FC236}">
                <a16:creationId xmlns:a16="http://schemas.microsoft.com/office/drawing/2014/main" id="{73B99A7A-88FE-415A-808F-82938291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4" y="4535119"/>
            <a:ext cx="54006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0492EF37-293F-4466-9563-4071B316C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541" y="3689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11873800">
            <a:extLst>
              <a:ext uri="{FF2B5EF4-FFF2-40B4-BE49-F238E27FC236}">
                <a16:creationId xmlns:a16="http://schemas.microsoft.com/office/drawing/2014/main" id="{2E9DC035-C6F4-4A33-99CB-640D4F03C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556" r="423" b="28806"/>
          <a:stretch/>
        </p:blipFill>
        <p:spPr bwMode="auto">
          <a:xfrm>
            <a:off x="6293353" y="914399"/>
            <a:ext cx="5377863" cy="165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C55D6D5A-C7AF-45AC-9633-62BB28453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873" y="25675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11874200">
            <a:extLst>
              <a:ext uri="{FF2B5EF4-FFF2-40B4-BE49-F238E27FC236}">
                <a16:creationId xmlns:a16="http://schemas.microsoft.com/office/drawing/2014/main" id="{B2B9F23B-7E9C-48A4-92F9-73F8B49EF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73" y="3024786"/>
            <a:ext cx="5400675" cy="31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76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고급 설정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인 바운드 규칙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새 규칙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49" name="_x211875000">
            <a:extLst>
              <a:ext uri="{FF2B5EF4-FFF2-40B4-BE49-F238E27FC236}">
                <a16:creationId xmlns:a16="http://schemas.microsoft.com/office/drawing/2014/main" id="{FFB59DC4-9219-4BDA-8453-78F8AAC02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687314"/>
            <a:ext cx="5400675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211874760">
            <a:extLst>
              <a:ext uri="{FF2B5EF4-FFF2-40B4-BE49-F238E27FC236}">
                <a16:creationId xmlns:a16="http://schemas.microsoft.com/office/drawing/2014/main" id="{492C2927-EFE9-476D-A971-9600B1B5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022" y="687314"/>
            <a:ext cx="2468563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211873080">
            <a:extLst>
              <a:ext uri="{FF2B5EF4-FFF2-40B4-BE49-F238E27FC236}">
                <a16:creationId xmlns:a16="http://schemas.microsoft.com/office/drawing/2014/main" id="{9C4B7735-CD6A-4C5C-93DD-7A410CA7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32" y="3468614"/>
            <a:ext cx="2430463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54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규칙 종류</a:t>
            </a:r>
            <a:r>
              <a:rPr lang="en-US" altLang="ko-KR" sz="1000" dirty="0"/>
              <a:t>(</a:t>
            </a:r>
            <a:r>
              <a:rPr lang="ko-KR" altLang="en-US" sz="1000" dirty="0"/>
              <a:t>사용자 지정</a:t>
            </a:r>
            <a:r>
              <a:rPr lang="en-US" altLang="ko-KR" sz="1000" dirty="0"/>
              <a:t>) </a:t>
            </a:r>
            <a:r>
              <a:rPr lang="ko-KR" altLang="en-US" sz="1000" dirty="0"/>
              <a:t>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모든 프로그램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 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프로토콜 종류 중 모두를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</a:t>
            </a:r>
            <a:r>
              <a:rPr lang="ko-KR" altLang="en-US" sz="1000" dirty="0"/>
              <a:t> 다음 </a:t>
            </a:r>
            <a:r>
              <a:rPr lang="en-US" altLang="ko-KR" sz="1000" dirty="0"/>
              <a:t>IP </a:t>
            </a:r>
            <a:r>
              <a:rPr lang="ko-KR" altLang="en-US" sz="1000" dirty="0"/>
              <a:t>주소 로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 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3" name="_x211874440">
            <a:extLst>
              <a:ext uri="{FF2B5EF4-FFF2-40B4-BE49-F238E27FC236}">
                <a16:creationId xmlns:a16="http://schemas.microsoft.com/office/drawing/2014/main" id="{4C423ED7-2D48-4C5F-A839-72D1CD22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9" y="632814"/>
            <a:ext cx="5400675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1873320">
            <a:extLst>
              <a:ext uri="{FF2B5EF4-FFF2-40B4-BE49-F238E27FC236}">
                <a16:creationId xmlns:a16="http://schemas.microsoft.com/office/drawing/2014/main" id="{B7381F64-7CFF-4109-8CBF-7DCC4F5E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9" y="3428998"/>
            <a:ext cx="5400675" cy="22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211874600">
            <a:extLst>
              <a:ext uri="{FF2B5EF4-FFF2-40B4-BE49-F238E27FC236}">
                <a16:creationId xmlns:a16="http://schemas.microsoft.com/office/drawing/2014/main" id="{3DF16199-FE85-4508-8604-66382E078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21331"/>
          <a:stretch/>
        </p:blipFill>
        <p:spPr bwMode="auto">
          <a:xfrm>
            <a:off x="6276596" y="632814"/>
            <a:ext cx="5371809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_x211874600">
            <a:extLst>
              <a:ext uri="{FF2B5EF4-FFF2-40B4-BE49-F238E27FC236}">
                <a16:creationId xmlns:a16="http://schemas.microsoft.com/office/drawing/2014/main" id="{8B73FB42-87A4-4D23-95D3-E8518DEAE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32" b="14259"/>
          <a:stretch/>
        </p:blipFill>
        <p:spPr bwMode="auto">
          <a:xfrm>
            <a:off x="6276596" y="3438250"/>
            <a:ext cx="5456401" cy="259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8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추가 선택 후 </a:t>
            </a:r>
            <a:r>
              <a:rPr lang="en-US" altLang="ko-KR" sz="1000" dirty="0"/>
              <a:t>192.168.10.10 </a:t>
            </a:r>
            <a:r>
              <a:rPr lang="ko-KR" altLang="en-US" sz="1000" dirty="0"/>
              <a:t>입력 후 ‘다음 </a:t>
            </a:r>
            <a:r>
              <a:rPr lang="en-US" altLang="ko-KR" sz="1000" dirty="0"/>
              <a:t>IP’ </a:t>
            </a:r>
            <a:r>
              <a:rPr lang="ko-KR" altLang="en-US" sz="1000" dirty="0"/>
              <a:t>생성되었는지 확인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</a:t>
            </a:r>
            <a:r>
              <a:rPr lang="ko-KR" altLang="en-US" sz="1000" dirty="0"/>
              <a:t> 연결 차단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 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모두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이름 </a:t>
            </a:r>
            <a:r>
              <a:rPr lang="en-US" altLang="ko-KR" sz="1000" dirty="0"/>
              <a:t>navy03 </a:t>
            </a:r>
            <a:r>
              <a:rPr lang="ko-KR" altLang="en-US" sz="1000" dirty="0"/>
              <a:t>입력 후 </a:t>
            </a:r>
            <a:r>
              <a:rPr lang="en-US" altLang="ko-KR" sz="1000" dirty="0"/>
              <a:t>[</a:t>
            </a:r>
            <a:r>
              <a:rPr lang="ko-KR" altLang="en-US" sz="1000" dirty="0"/>
              <a:t>마침</a:t>
            </a:r>
            <a:r>
              <a:rPr lang="en-US" altLang="ko-KR" sz="1000" dirty="0"/>
              <a:t>]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7" name="_x211873560">
            <a:extLst>
              <a:ext uri="{FF2B5EF4-FFF2-40B4-BE49-F238E27FC236}">
                <a16:creationId xmlns:a16="http://schemas.microsoft.com/office/drawing/2014/main" id="{4A6EFC7D-EDD5-402B-BFCB-560B9BF0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9" y="606356"/>
            <a:ext cx="5400675" cy="30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211873320">
            <a:extLst>
              <a:ext uri="{FF2B5EF4-FFF2-40B4-BE49-F238E27FC236}">
                <a16:creationId xmlns:a16="http://schemas.microsoft.com/office/drawing/2014/main" id="{3B78C808-CF0C-431C-9ADD-AA147698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8" y="3858377"/>
            <a:ext cx="54006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211874840">
            <a:extLst>
              <a:ext uri="{FF2B5EF4-FFF2-40B4-BE49-F238E27FC236}">
                <a16:creationId xmlns:a16="http://schemas.microsoft.com/office/drawing/2014/main" id="{31D752F7-7FE9-4645-A8B6-A40FEBDB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6" y="606356"/>
            <a:ext cx="5400675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_x211874600">
            <a:extLst>
              <a:ext uri="{FF2B5EF4-FFF2-40B4-BE49-F238E27FC236}">
                <a16:creationId xmlns:a16="http://schemas.microsoft.com/office/drawing/2014/main" id="{C977BE25-CB80-48A4-B436-617B4C1C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5" y="3230631"/>
            <a:ext cx="5400675" cy="30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9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Microsoft Office PowerPoint</Application>
  <PresentationFormat>와이드스크린</PresentationFormat>
  <Paragraphs>333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함초롬바탕</vt:lpstr>
      <vt:lpstr>Arial</vt:lpstr>
      <vt:lpstr>Office 테마</vt:lpstr>
      <vt:lpstr>국방 사이버 보안</vt:lpstr>
      <vt:lpstr>/Training/Unit/Sys/3  3. R-명령어 제한</vt:lpstr>
      <vt:lpstr>PowerPoint 프레젠테이션</vt:lpstr>
      <vt:lpstr>PowerPoint 프레젠테이션</vt:lpstr>
      <vt:lpstr>/Training/Unit/Net/6  6. IP 접근 통제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/Training/Unit/Web/1  1. SQL Injection 공격/방어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arizona95</dc:creator>
  <cp:lastModifiedBy>arizona95</cp:lastModifiedBy>
  <cp:revision>1</cp:revision>
  <dcterms:created xsi:type="dcterms:W3CDTF">2021-04-12T00:34:48Z</dcterms:created>
  <dcterms:modified xsi:type="dcterms:W3CDTF">2021-04-12T00:34:57Z</dcterms:modified>
</cp:coreProperties>
</file>