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514" r:id="rId3"/>
    <p:sldId id="515" r:id="rId4"/>
    <p:sldId id="570" r:id="rId5"/>
    <p:sldId id="291" r:id="rId6"/>
    <p:sldId id="288" r:id="rId7"/>
    <p:sldId id="303" r:id="rId8"/>
    <p:sldId id="304" r:id="rId9"/>
    <p:sldId id="553" r:id="rId10"/>
    <p:sldId id="554" r:id="rId11"/>
    <p:sldId id="294" r:id="rId12"/>
    <p:sldId id="297" r:id="rId13"/>
    <p:sldId id="298" r:id="rId14"/>
    <p:sldId id="619" r:id="rId15"/>
    <p:sldId id="581" r:id="rId16"/>
    <p:sldId id="582" r:id="rId17"/>
    <p:sldId id="631" r:id="rId18"/>
    <p:sldId id="628" r:id="rId19"/>
    <p:sldId id="629" r:id="rId20"/>
    <p:sldId id="630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6" d="100"/>
          <a:sy n="76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171FA-D11C-4F0C-B315-280EEF610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FAB48E-2A87-4BF8-9F46-BFDF8DF0E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864567-2777-4EAF-83F1-0D89453F2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0E947A-C188-4F91-A2D8-AAB44AF05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43BFB4-55AE-4C96-A495-E96274BEB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738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A3564-28D2-4088-8569-BF6F48E55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F66B6E-BCB3-46BF-84DE-639E89097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3FA791-25CF-4B99-A7E0-20FBBCD73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991E5A-CC77-46E7-B4B6-36642558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CFB952-69B7-45BD-AD68-BBFA0F5BA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38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4506D9-6C1C-419F-B6DF-25F9441373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FA9AF0-1E2D-44EE-8348-57D7D52BE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7CE0F7-CC2D-4A70-91E8-0E4BB5726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C0AC7A-CD59-4E60-A176-C50E2CD9C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A43DAD-F89B-46E7-871D-9580A9650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86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AC994-2C9C-4C66-9876-C7C9C5A3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E57CE-85B6-4B01-A17B-D8457DD3D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8B2804-73A8-4D03-98E3-B80515D93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2DC0C2-9F73-4AF1-8E1F-E27840883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BF75F6-73F8-4520-B6B5-BFBBF4067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38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48B06-BB0B-4E9F-B59D-2391E2BA4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02C10D-039A-44C3-8A89-FED1FE799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ED7AC-78E6-41A7-82D0-5EBC8F8A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CEB2AA-1DF3-4751-969B-C184CC7D6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53818E-E543-46D7-AC1E-164C34A44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57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0ACF4-FBDC-43B2-AE0C-9FAD5A65F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4DE1B7-2AAD-47B6-8EE6-486C149B0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8BCDCE-907C-4CC4-BD14-7878B5D2D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FA1A0C-023F-47C9-969A-F9D11B20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0FF368-A314-4136-BF87-4AA9B5AEF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96BDA5-7391-472D-8B49-14AA9F87A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668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BC3CA9-D1A6-47F4-89F2-6CA23BE79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916D93-4618-44E5-A33A-097312E39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1A8EA7-68EC-41DC-8152-C5B8A8E5B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41B38B-3573-4703-9CCC-DB0DB8D89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836080-2EEC-4FEA-8D14-2C0953C6F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9D7DF7-99B3-463D-8865-83B453D77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8D77BC-31CB-494A-A651-0574C661F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A90E5F-2583-4028-9488-851E72302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6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D4827-1069-4687-AAF7-2F489E7F8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695A41-074A-4A12-8499-523CE3AE4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978FE6-C076-4E6D-934E-D94C01F99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D9805D-ECD6-4320-B1CE-E314C272A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42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51E3A0-0E3A-4EA2-A546-DAD64ECB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4E3FE4-44F2-433C-9C79-B45CC7AB6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BC23DF-6E8F-4B14-A334-33F064F86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32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DA05D-A098-4D11-8EB0-594F72296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8AF04A-9983-40B3-BBEB-A28CC3B51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90646B-0647-4A28-95F9-931FA90D9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F60AF9-1996-4ECC-9014-92D60CEB5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AC38DF-016C-44AC-A2B3-DE77C32A2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8A834B-C510-4E6C-B66D-E3C5A88C5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66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BE3C33-401E-4365-848F-A092006E4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C7DAA7-BF82-461E-A609-79EC9C0D0C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DDA64C-9C6C-4FF0-A4A2-82C42CD09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E46596-F204-4866-8C30-88F285F30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965012-AE93-47C5-B463-786F818A6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45FD82-0BA6-4E4A-B9CB-743DAF3B4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52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808E7F-D4F8-416E-943A-270E8FA08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0B96E0-BB14-4041-A408-094861223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2A094D-1E7F-4416-8519-EBC9B678F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44219-2105-4AA9-95D4-700DB886B9DA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A1147F-8EB3-4543-8DBF-0235075FB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8584E2-DEDA-41EC-80A7-F63B1F056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58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0D6BF-4BE7-4B95-87F4-1C4559C013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국방 사이버 보안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DBF306-A7A3-41EC-91E2-168031C1A5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주차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8725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26D91B7-44E7-48C7-9D14-B6D93A9AD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666" y="487773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8. </a:t>
            </a:r>
            <a:r>
              <a:rPr lang="ko-KR" altLang="en-US" sz="1000" dirty="0"/>
              <a:t> “모든 </a:t>
            </a:r>
            <a:r>
              <a:rPr lang="ko-KR" altLang="en-US" sz="1000" dirty="0" err="1"/>
              <a:t>권한”에</a:t>
            </a:r>
            <a:r>
              <a:rPr lang="ko-KR" altLang="en-US" sz="1000" dirty="0"/>
              <a:t> 대해 “허용” 클릭 후 “확인” 버튼 클릭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4572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9.  "navy06 </a:t>
            </a:r>
            <a:r>
              <a:rPr lang="ko-KR" altLang="en-US" sz="1000" dirty="0"/>
              <a:t>속성“ 다이얼로그에서 ”확인“ 버튼 클릭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75181C1-A909-4958-858C-729914937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9025" y="37544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CC4FA33-4264-4A55-9A6D-1173E181E087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D9FCD009-E5BB-402C-977B-4BFF601363A0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8A8E35-4FB7-44EC-A763-F26B66C52B95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1" name="화살표: 오른쪽 10">
              <a:hlinkClick r:id="" action="ppaction://noaction"/>
              <a:extLst>
                <a:ext uri="{FF2B5EF4-FFF2-40B4-BE49-F238E27FC236}">
                  <a16:creationId xmlns:a16="http://schemas.microsoft.com/office/drawing/2014/main" id="{D1E9A011-0600-4509-B801-FABFB259CCC4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Picture 9">
            <a:extLst>
              <a:ext uri="{FF2B5EF4-FFF2-40B4-BE49-F238E27FC236}">
                <a16:creationId xmlns:a16="http://schemas.microsoft.com/office/drawing/2014/main" id="{3C582FD6-4019-4587-B985-28F69B007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568" y="754603"/>
            <a:ext cx="4533900" cy="574548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40FCD5B-51C9-4B01-984B-0C89AC962054}"/>
              </a:ext>
            </a:extLst>
          </p:cNvPr>
          <p:cNvSpPr txBox="1">
            <a:spLocks/>
          </p:cNvSpPr>
          <p:nvPr/>
        </p:nvSpPr>
        <p:spPr>
          <a:xfrm>
            <a:off x="6183086" y="956007"/>
            <a:ext cx="5616792" cy="554407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1.  </a:t>
            </a:r>
            <a:r>
              <a:rPr lang="ko-KR" altLang="en-US" sz="1000" dirty="0"/>
              <a:t>명령 프롬프트 실행 후 ‘</a:t>
            </a:r>
            <a:r>
              <a:rPr lang="en-US" altLang="ko-KR" sz="1000" dirty="0"/>
              <a:t>check’ </a:t>
            </a:r>
            <a:r>
              <a:rPr lang="ko-KR" altLang="en-US" sz="1000" dirty="0"/>
              <a:t>입력 및 </a:t>
            </a:r>
            <a:r>
              <a:rPr lang="ko-KR" altLang="en-US" sz="1000" dirty="0" err="1"/>
              <a:t>키코드</a:t>
            </a:r>
            <a:r>
              <a:rPr lang="ko-KR" altLang="en-US" sz="1000" dirty="0"/>
              <a:t> 획득</a:t>
            </a:r>
          </a:p>
        </p:txBody>
      </p:sp>
    </p:spTree>
    <p:extLst>
      <p:ext uri="{BB962C8B-B14F-4D97-AF65-F5344CB8AC3E}">
        <p14:creationId xmlns:p14="http://schemas.microsoft.com/office/powerpoint/2010/main" val="3794472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3010DBED-3ABA-4169-8A96-F92BD8C5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/Training/Unit/Sys/3</a:t>
            </a:r>
            <a:br>
              <a:rPr lang="en-US" altLang="ko-KR" dirty="0"/>
            </a:br>
            <a:r>
              <a:rPr lang="en-US" altLang="ko-KR" dirty="0"/>
              <a:t> 3.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R-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명령어 제한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A2CC12-A97B-4DB5-936F-E7C75CBB4AA0}"/>
              </a:ext>
            </a:extLst>
          </p:cNvPr>
          <p:cNvSpPr txBox="1"/>
          <p:nvPr/>
        </p:nvSpPr>
        <p:spPr>
          <a:xfrm>
            <a:off x="1496053" y="3328503"/>
            <a:ext cx="4432683" cy="196706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실습서버의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R-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서비스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(rlogin,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rsh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rexec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서비스를 중지하고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수록된 호스트 정보를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삭제하시오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호스트 정보 파일의 소유자 외에는 접근할 수 없도록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설정하시오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/>
          </a:p>
        </p:txBody>
      </p:sp>
      <p:pic>
        <p:nvPicPr>
          <p:cNvPr id="34" name="Picture 10" descr="question icon 이미지 검색결과">
            <a:extLst>
              <a:ext uri="{FF2B5EF4-FFF2-40B4-BE49-F238E27FC236}">
                <a16:creationId xmlns:a16="http://schemas.microsoft.com/office/drawing/2014/main" id="{B505F5E5-1AFC-4BE0-A2FB-19F018AC40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id="{9A933898-9CDB-4360-99A0-123577882146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38" name="Picture 14" descr="appendix icon 이미지 검색결과">
            <a:extLst>
              <a:ext uri="{FF2B5EF4-FFF2-40B4-BE49-F238E27FC236}">
                <a16:creationId xmlns:a16="http://schemas.microsoft.com/office/drawing/2014/main" id="{ECF5A187-5DE1-4A4A-8190-F2DCF30DE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9D901AF2-8468-4E57-A19A-D88B7F554DE3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6006CD-64B2-4E12-B317-9204AA016FB5}"/>
              </a:ext>
            </a:extLst>
          </p:cNvPr>
          <p:cNvSpPr txBox="1"/>
          <p:nvPr/>
        </p:nvSpPr>
        <p:spPr>
          <a:xfrm>
            <a:off x="7178875" y="3313579"/>
            <a:ext cx="4432682" cy="198199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정보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계정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root / root123</a:t>
            </a:r>
          </a:p>
          <a:p>
            <a:pPr>
              <a:lnSpc>
                <a:spcPct val="140000"/>
              </a:lnSpc>
            </a:pP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1)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텍스트 파일 편집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vi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파일명</a:t>
            </a:r>
          </a:p>
          <a:p>
            <a:pPr>
              <a:lnSpc>
                <a:spcPct val="140000"/>
              </a:lnSpc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 접근 권한 변경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chmod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접근권한 파일명</a:t>
            </a:r>
          </a:p>
          <a:p>
            <a:pPr>
              <a:lnSpc>
                <a:spcPct val="140000"/>
              </a:lnSpc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서비스 재시작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service 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서비스명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restart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4" descr="목표 아이콘 이미지 검색결과">
            <a:extLst>
              <a:ext uri="{FF2B5EF4-FFF2-40B4-BE49-F238E27FC236}">
                <a16:creationId xmlns:a16="http://schemas.microsoft.com/office/drawing/2014/main" id="{EF9F62EB-7866-4E3F-8A25-E78C25AC4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C59BC4E-1690-4F25-A340-257E8B4DCFAD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R-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명령어를 제한 할 수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C8135D1-75B8-4CE8-AF52-A075050006C4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244678E-3E32-4375-A935-CA411D9F8F9B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49" name="Picture 8" descr="cent os 아이콘 이미지 검색결과">
            <a:extLst>
              <a:ext uri="{FF2B5EF4-FFF2-40B4-BE49-F238E27FC236}">
                <a16:creationId xmlns:a16="http://schemas.microsoft.com/office/drawing/2014/main" id="{3B355687-60F8-4A97-9717-DF06525177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E04B7BD-7FFA-4CF6-8896-A184055B3CEA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 서버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Linux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(CentOS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6.4)</a:t>
            </a:r>
            <a:endParaRPr lang="ko-KR" altLang="en-US" sz="10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6618166-9E63-4D61-BB05-67E2EDD70020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AE415D15-689F-4E27-9B8C-C8BBE51D13C6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AF42726-15C6-4903-9EED-3C825915EF4A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0D766A5A-57E3-4447-B6E7-1840A49E7586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2467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1) rlogin </a:t>
            </a:r>
            <a:r>
              <a:rPr lang="ko-KR" altLang="en-US" sz="1000" dirty="0"/>
              <a:t>비활성화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</a:t>
            </a:r>
            <a:r>
              <a:rPr lang="en-US" altLang="ko-KR" sz="1000"/>
              <a:t>vi /etc/xinetd</a:t>
            </a:r>
            <a:r>
              <a:rPr lang="en-US" altLang="ko-KR" sz="1000" dirty="0" err="1"/>
              <a:t>.d</a:t>
            </a:r>
            <a:r>
              <a:rPr lang="en-US" altLang="ko-KR" sz="1000" dirty="0"/>
              <a:t>/rlogin</a:t>
            </a:r>
            <a:endParaRPr lang="ko-KR" altLang="en-US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ko-KR" altLang="en-US" sz="1000"/>
              <a:t>“</a:t>
            </a:r>
            <a:r>
              <a:rPr lang="en-US" altLang="ko-KR" sz="1000"/>
              <a:t>disable </a:t>
            </a:r>
            <a:r>
              <a:rPr lang="en-US" altLang="ko-KR" sz="1000" dirty="0"/>
              <a:t>= no”</a:t>
            </a:r>
            <a:r>
              <a:rPr lang="ko-KR" altLang="en-US" sz="1000" dirty="0"/>
              <a:t>를 </a:t>
            </a:r>
            <a:r>
              <a:rPr lang="ko-KR" altLang="en-US" sz="1000"/>
              <a:t>“</a:t>
            </a:r>
            <a:r>
              <a:rPr lang="en-US" altLang="ko-KR" sz="1000"/>
              <a:t>disable = yes</a:t>
            </a:r>
            <a:r>
              <a:rPr lang="en-US" altLang="ko-KR" sz="1000" dirty="0"/>
              <a:t>”</a:t>
            </a:r>
            <a:r>
              <a:rPr lang="ko-KR" altLang="en-US" sz="1000" dirty="0"/>
              <a:t>로 변경 후 저장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   * </a:t>
            </a:r>
            <a:r>
              <a:rPr lang="ko-KR" altLang="en-US" sz="1000" dirty="0" err="1"/>
              <a:t>변경전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   </a:t>
            </a:r>
          </a:p>
          <a:p>
            <a:pPr>
              <a:lnSpc>
                <a:spcPct val="140000"/>
              </a:lnSpc>
            </a:pPr>
            <a:r>
              <a:rPr lang="en-US" altLang="ko-KR" sz="1000" dirty="0"/>
              <a:t>   * </a:t>
            </a:r>
            <a:r>
              <a:rPr lang="ko-KR" altLang="en-US" sz="1000" dirty="0" err="1"/>
              <a:t>변경후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2) </a:t>
            </a:r>
            <a:r>
              <a:rPr lang="en-US" altLang="ko-KR" sz="1000" dirty="0" err="1"/>
              <a:t>rsh</a:t>
            </a:r>
            <a:r>
              <a:rPr lang="en-US" altLang="ko-KR" sz="1000" dirty="0"/>
              <a:t> </a:t>
            </a:r>
            <a:r>
              <a:rPr lang="ko-KR" altLang="en-US" sz="1000" dirty="0"/>
              <a:t>비활성화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</a:t>
            </a:r>
            <a:r>
              <a:rPr lang="en-US" altLang="ko-KR" sz="1000"/>
              <a:t>vi /etc/xinetd</a:t>
            </a:r>
            <a:r>
              <a:rPr lang="en-US" altLang="ko-KR" sz="1000" dirty="0" err="1"/>
              <a:t>.d</a:t>
            </a:r>
            <a:r>
              <a:rPr lang="en-US" altLang="ko-KR" sz="1000" dirty="0"/>
              <a:t>/</a:t>
            </a:r>
            <a:r>
              <a:rPr lang="en-US" altLang="ko-KR" sz="1000" dirty="0" err="1"/>
              <a:t>rsh</a:t>
            </a:r>
            <a:endParaRPr lang="ko-KR" altLang="en-US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ko-KR" altLang="en-US" sz="1000"/>
              <a:t>“</a:t>
            </a:r>
            <a:r>
              <a:rPr lang="en-US" altLang="ko-KR" sz="1000"/>
              <a:t>disable </a:t>
            </a:r>
            <a:r>
              <a:rPr lang="en-US" altLang="ko-KR" sz="1000" dirty="0"/>
              <a:t>= no”</a:t>
            </a:r>
            <a:r>
              <a:rPr lang="ko-KR" altLang="en-US" sz="1000" dirty="0"/>
              <a:t>를 </a:t>
            </a:r>
            <a:r>
              <a:rPr lang="ko-KR" altLang="en-US" sz="1000"/>
              <a:t>“</a:t>
            </a:r>
            <a:r>
              <a:rPr lang="en-US" altLang="ko-KR" sz="1000"/>
              <a:t>disable = yes</a:t>
            </a:r>
            <a:r>
              <a:rPr lang="en-US" altLang="ko-KR" sz="1000" dirty="0"/>
              <a:t>”</a:t>
            </a:r>
            <a:r>
              <a:rPr lang="ko-KR" altLang="en-US" sz="1000" dirty="0"/>
              <a:t>로 변경 후 저장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3</a:t>
            </a:r>
            <a:r>
              <a:rPr lang="en-US" altLang="ko-KR" sz="1000"/>
              <a:t>) rexec </a:t>
            </a:r>
            <a:r>
              <a:rPr lang="ko-KR" altLang="en-US" sz="1000" dirty="0"/>
              <a:t>비활성화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</a:t>
            </a:r>
            <a:r>
              <a:rPr lang="en-US" altLang="ko-KR" sz="1000"/>
              <a:t>vi /etc/xinetd</a:t>
            </a:r>
            <a:r>
              <a:rPr lang="en-US" altLang="ko-KR" sz="1000" dirty="0" err="1"/>
              <a:t>.d</a:t>
            </a:r>
            <a:r>
              <a:rPr lang="en-US" altLang="ko-KR" sz="1000"/>
              <a:t>/rexec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  <a:r>
              <a:rPr lang="ko-KR" altLang="en-US" sz="1000"/>
              <a:t>“</a:t>
            </a:r>
            <a:r>
              <a:rPr lang="en-US" altLang="ko-KR" sz="1000"/>
              <a:t>disable </a:t>
            </a:r>
            <a:r>
              <a:rPr lang="en-US" altLang="ko-KR" sz="1000" dirty="0"/>
              <a:t>= no”</a:t>
            </a:r>
            <a:r>
              <a:rPr lang="ko-KR" altLang="en-US" sz="1000" dirty="0"/>
              <a:t>를 </a:t>
            </a:r>
            <a:r>
              <a:rPr lang="ko-KR" altLang="en-US" sz="1000"/>
              <a:t>“</a:t>
            </a:r>
            <a:r>
              <a:rPr lang="en-US" altLang="ko-KR" sz="1000"/>
              <a:t>disable = yes</a:t>
            </a:r>
            <a:r>
              <a:rPr lang="en-US" altLang="ko-KR" sz="1000" dirty="0"/>
              <a:t>”</a:t>
            </a:r>
            <a:r>
              <a:rPr lang="ko-KR" altLang="en-US" sz="1000" dirty="0"/>
              <a:t>로 변경 후 저장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4) R-</a:t>
            </a:r>
            <a:r>
              <a:rPr lang="ko-KR" altLang="en-US" sz="1000" dirty="0"/>
              <a:t>서비스 비활성화 확인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</a:t>
            </a:r>
            <a:r>
              <a:rPr lang="en-US" altLang="ko-KR" sz="1000"/>
              <a:t>cat /etc/xinetd</a:t>
            </a:r>
            <a:r>
              <a:rPr lang="en-US" altLang="ko-KR" sz="1000" dirty="0" err="1"/>
              <a:t>.d</a:t>
            </a:r>
            <a:r>
              <a:rPr lang="en-US" altLang="ko-KR" sz="1000" dirty="0"/>
              <a:t>/</a:t>
            </a:r>
            <a:r>
              <a:rPr lang="en-US" altLang="ko-KR" sz="1000"/>
              <a:t>rlogin /etc/xinetd</a:t>
            </a:r>
            <a:r>
              <a:rPr lang="en-US" altLang="ko-KR" sz="1000" dirty="0" err="1"/>
              <a:t>.d</a:t>
            </a:r>
            <a:r>
              <a:rPr lang="en-US" altLang="ko-KR" sz="1000" dirty="0"/>
              <a:t>/</a:t>
            </a:r>
            <a:r>
              <a:rPr lang="en-US" altLang="ko-KR" sz="1000" err="1"/>
              <a:t>rsh</a:t>
            </a:r>
            <a:r>
              <a:rPr lang="en-US" altLang="ko-KR" sz="1000"/>
              <a:t> /etc/xinetd</a:t>
            </a:r>
            <a:r>
              <a:rPr lang="en-US" altLang="ko-KR" sz="1000" dirty="0" err="1"/>
              <a:t>.d</a:t>
            </a:r>
            <a:r>
              <a:rPr lang="en-US" altLang="ko-KR" sz="1000"/>
              <a:t>/rexec | grep disable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  <a:r>
              <a:rPr lang="en-US" altLang="ko-KR" sz="1000" dirty="0"/>
              <a:t>5</a:t>
            </a:r>
            <a:r>
              <a:rPr lang="en-US" altLang="ko-KR" sz="1000"/>
              <a:t>) /etc</a:t>
            </a:r>
            <a:r>
              <a:rPr lang="en-US" altLang="ko-KR" sz="1000" dirty="0"/>
              <a:t>/</a:t>
            </a:r>
            <a:r>
              <a:rPr lang="en-US" altLang="ko-KR" sz="1000" err="1"/>
              <a:t>hosts</a:t>
            </a:r>
            <a:r>
              <a:rPr lang="en-US" altLang="ko-KR" sz="1000"/>
              <a:t>.equiv </a:t>
            </a:r>
            <a:r>
              <a:rPr lang="ko-KR" altLang="en-US" sz="1000" dirty="0"/>
              <a:t>파일의 호스트 정보 삭제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</a:t>
            </a:r>
            <a:r>
              <a:rPr lang="en-US" altLang="ko-KR" sz="1000"/>
              <a:t>vi /etc</a:t>
            </a:r>
            <a:r>
              <a:rPr lang="en-US" altLang="ko-KR" sz="1000" dirty="0"/>
              <a:t>/</a:t>
            </a:r>
            <a:r>
              <a:rPr lang="en-US" altLang="ko-KR" sz="1000" err="1"/>
              <a:t>hosts</a:t>
            </a:r>
            <a:r>
              <a:rPr lang="en-US" altLang="ko-KR" sz="1000"/>
              <a:t>.equiv</a:t>
            </a:r>
            <a:endParaRPr lang="ko-KR" altLang="en-US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+ + </a:t>
            </a:r>
            <a:r>
              <a:rPr lang="ko-KR" altLang="en-US" sz="1000" dirty="0"/>
              <a:t>삭제 후 저장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ko-KR" altLang="en-US" sz="10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8117098-AC2E-4AF9-9B78-9B94DCD8EB8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r="505" b="39473"/>
          <a:stretch/>
        </p:blipFill>
        <p:spPr bwMode="auto">
          <a:xfrm>
            <a:off x="682069" y="1553846"/>
            <a:ext cx="4777613" cy="1568565"/>
          </a:xfrm>
          <a:prstGeom prst="rect">
            <a:avLst/>
          </a:prstGeom>
        </p:spPr>
      </p:pic>
      <p:pic>
        <p:nvPicPr>
          <p:cNvPr id="18" name="Picture 24">
            <a:extLst>
              <a:ext uri="{FF2B5EF4-FFF2-40B4-BE49-F238E27FC236}">
                <a16:creationId xmlns:a16="http://schemas.microsoft.com/office/drawing/2014/main" id="{705017E2-13E1-4A43-9389-2A1938DE6A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-1694" b="38526"/>
          <a:stretch/>
        </p:blipFill>
        <p:spPr>
          <a:xfrm>
            <a:off x="682069" y="3693635"/>
            <a:ext cx="4858531" cy="1580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26">
            <a:extLst>
              <a:ext uri="{FF2B5EF4-FFF2-40B4-BE49-F238E27FC236}">
                <a16:creationId xmlns:a16="http://schemas.microsoft.com/office/drawing/2014/main" id="{38D9FDA7-4D1A-471D-A4F2-45FC2B0ED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6853" y="1327531"/>
            <a:ext cx="4975733" cy="734187"/>
          </a:xfrm>
          <a:prstGeom prst="rect">
            <a:avLst/>
          </a:prstGeom>
          <a:noFill/>
          <a:ln w="17907" cap="rnd">
            <a:solidFill>
              <a:srgbClr val="000000"/>
            </a:solidFill>
            <a:prstDash val="solid"/>
            <a:miter/>
          </a:ln>
          <a:effectLst/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6C07CCF-A532-44CD-A607-091A7696E3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6853" y="3020251"/>
            <a:ext cx="3863445" cy="3340535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588DF408-18FA-483E-A1D2-ECA8B3424197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C13A0F82-CE7F-4DF3-9F01-0ED8953D807F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D8D806-013D-4342-93BC-0E99670E3DC1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3" name="화살표: 오른쪽 12">
              <a:hlinkClick r:id="" action="ppaction://noaction"/>
              <a:extLst>
                <a:ext uri="{FF2B5EF4-FFF2-40B4-BE49-F238E27FC236}">
                  <a16:creationId xmlns:a16="http://schemas.microsoft.com/office/drawing/2014/main" id="{428D6FCE-7651-4D86-9AC4-BB32C24CD551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0842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  <a:r>
              <a:rPr lang="en-US" altLang="ko-KR" sz="1000" dirty="0"/>
              <a:t>6) /root/.</a:t>
            </a:r>
            <a:r>
              <a:rPr lang="en-US" altLang="ko-KR" sz="1000" dirty="0" err="1"/>
              <a:t>rhosts</a:t>
            </a:r>
            <a:r>
              <a:rPr lang="en-US" altLang="ko-KR" sz="1000" dirty="0"/>
              <a:t> </a:t>
            </a:r>
            <a:r>
              <a:rPr lang="ko-KR" altLang="en-US" sz="1000" dirty="0"/>
              <a:t>파일의 호스트 정보 삭제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vi /root/.</a:t>
            </a:r>
            <a:r>
              <a:rPr lang="en-US" altLang="ko-KR" sz="1000" dirty="0" err="1"/>
              <a:t>rhosts</a:t>
            </a:r>
            <a:endParaRPr lang="ko-KR" altLang="en-US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+ + </a:t>
            </a:r>
            <a:r>
              <a:rPr lang="ko-KR" altLang="en-US" sz="1000" dirty="0"/>
              <a:t>삭제 후 저장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7) </a:t>
            </a:r>
            <a:r>
              <a:rPr lang="en-US" altLang="ko-KR" sz="1000" dirty="0" err="1"/>
              <a:t>xinetd</a:t>
            </a:r>
            <a:r>
              <a:rPr lang="en-US" altLang="ko-KR" sz="1000" dirty="0"/>
              <a:t> </a:t>
            </a:r>
            <a:r>
              <a:rPr lang="ko-KR" altLang="en-US" sz="1000" dirty="0"/>
              <a:t>서비스 재시작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service </a:t>
            </a:r>
            <a:r>
              <a:rPr lang="en-US" altLang="ko-KR" sz="1000" dirty="0" err="1"/>
              <a:t>xinetd</a:t>
            </a:r>
            <a:r>
              <a:rPr lang="en-US" altLang="ko-KR" sz="1000" dirty="0"/>
              <a:t> restart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4007059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8</a:t>
            </a:r>
            <a:r>
              <a:rPr lang="en-US" altLang="ko-KR" sz="1000"/>
              <a:t>) /etc</a:t>
            </a:r>
            <a:r>
              <a:rPr lang="en-US" altLang="ko-KR" sz="1000" dirty="0"/>
              <a:t>/</a:t>
            </a:r>
            <a:r>
              <a:rPr lang="en-US" altLang="ko-KR" sz="1000" err="1"/>
              <a:t>hosts</a:t>
            </a:r>
            <a:r>
              <a:rPr lang="en-US" altLang="ko-KR" sz="1000"/>
              <a:t>.equiv </a:t>
            </a:r>
            <a:r>
              <a:rPr lang="ko-KR" altLang="en-US" sz="1000" dirty="0"/>
              <a:t>파일 접근 권한 변경 및 확인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</a:t>
            </a:r>
            <a:r>
              <a:rPr lang="en-US" altLang="ko-KR" sz="1000" dirty="0" err="1"/>
              <a:t>chmod</a:t>
            </a:r>
            <a:r>
              <a:rPr lang="en-US" altLang="ko-KR" sz="1000" dirty="0"/>
              <a:t> </a:t>
            </a:r>
            <a:r>
              <a:rPr lang="en-US" altLang="ko-KR" sz="1000"/>
              <a:t>700 /etc</a:t>
            </a:r>
            <a:r>
              <a:rPr lang="en-US" altLang="ko-KR" sz="1000" dirty="0"/>
              <a:t>/</a:t>
            </a:r>
            <a:r>
              <a:rPr lang="en-US" altLang="ko-KR" sz="1000" err="1"/>
              <a:t>hosts</a:t>
            </a:r>
            <a:r>
              <a:rPr lang="en-US" altLang="ko-KR" sz="1000"/>
              <a:t>.equiv</a:t>
            </a:r>
            <a:endParaRPr lang="ko-KR" altLang="en-US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ls –</a:t>
            </a:r>
            <a:r>
              <a:rPr lang="en-US" altLang="ko-KR" sz="1000"/>
              <a:t>l /etc</a:t>
            </a:r>
            <a:r>
              <a:rPr lang="en-US" altLang="ko-KR" sz="1000" dirty="0"/>
              <a:t>/</a:t>
            </a:r>
            <a:r>
              <a:rPr lang="en-US" altLang="ko-KR" sz="1000" err="1"/>
              <a:t>hosts</a:t>
            </a:r>
            <a:r>
              <a:rPr lang="en-US" altLang="ko-KR" sz="1000"/>
              <a:t>.equiv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9) /root/.</a:t>
            </a:r>
            <a:r>
              <a:rPr lang="en-US" altLang="ko-KR" sz="1000" dirty="0" err="1"/>
              <a:t>rhosts</a:t>
            </a:r>
            <a:r>
              <a:rPr lang="en-US" altLang="ko-KR" sz="1000" dirty="0"/>
              <a:t> </a:t>
            </a:r>
            <a:r>
              <a:rPr lang="ko-KR" altLang="en-US" sz="1000" dirty="0"/>
              <a:t>파일의 접근 권한 변경 및 확인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</a:t>
            </a:r>
            <a:r>
              <a:rPr lang="en-US" altLang="ko-KR" sz="1000" dirty="0" err="1"/>
              <a:t>chmod</a:t>
            </a:r>
            <a:r>
              <a:rPr lang="en-US" altLang="ko-KR" sz="1000" dirty="0"/>
              <a:t> 700 /root/.</a:t>
            </a:r>
            <a:r>
              <a:rPr lang="en-US" altLang="ko-KR" sz="1000" dirty="0" err="1"/>
              <a:t>rhosts</a:t>
            </a:r>
            <a:endParaRPr lang="ko-KR" altLang="en-US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ls –l /root/.</a:t>
            </a:r>
            <a:r>
              <a:rPr lang="en-US" altLang="ko-KR" sz="1000" dirty="0" err="1"/>
              <a:t>rhosts</a:t>
            </a:r>
            <a:endParaRPr lang="ko-KR" altLang="en-US" sz="10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8E8F543-4B21-4BE2-A553-C48DB650CEC3}"/>
              </a:ext>
            </a:extLst>
          </p:cNvPr>
          <p:cNvGraphicFramePr>
            <a:graphicFrameLocks noGrp="1"/>
          </p:cNvGraphicFramePr>
          <p:nvPr/>
        </p:nvGraphicFramePr>
        <p:xfrm>
          <a:off x="633303" y="515452"/>
          <a:ext cx="4932807" cy="1224026"/>
        </p:xfrm>
        <a:graphic>
          <a:graphicData uri="http://schemas.openxmlformats.org/drawingml/2006/table">
            <a:tbl>
              <a:tblPr/>
              <a:tblGrid>
                <a:gridCol w="4932807">
                  <a:extLst>
                    <a:ext uri="{9D8B030D-6E8A-4147-A177-3AD203B41FA5}">
                      <a16:colId xmlns:a16="http://schemas.microsoft.com/office/drawing/2014/main" val="2673947949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/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etc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en-US" sz="1000" b="1" kern="0" spc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hosts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.equiv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365527"/>
                  </a:ext>
                </a:extLst>
              </a:tr>
              <a:tr h="8442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명령어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(rlogin,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rsh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rcp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사용이 허가 또는 거부된 호스트들 및 사용자들을 나열한 파일이다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위의 예에서 첫 번째 ‘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+’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기호는 모든 호스트들이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명령어를 사용할 수 있도록 신뢰함을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두 번째 ‘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+’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기호는 앞서 허용된 호스트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즉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호스트들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모든 사용자들이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명령어를 사용할 수 있도록 신뢰함을 뜻한다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54844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E95D251-DD24-49C0-B60E-4994D7E7A136}"/>
              </a:ext>
            </a:extLst>
          </p:cNvPr>
          <p:cNvGraphicFramePr>
            <a:graphicFrameLocks noGrp="1"/>
          </p:cNvGraphicFramePr>
          <p:nvPr/>
        </p:nvGraphicFramePr>
        <p:xfrm>
          <a:off x="633303" y="2867809"/>
          <a:ext cx="4932807" cy="1711706"/>
        </p:xfrm>
        <a:graphic>
          <a:graphicData uri="http://schemas.openxmlformats.org/drawingml/2006/table">
            <a:tbl>
              <a:tblPr/>
              <a:tblGrid>
                <a:gridCol w="4932807">
                  <a:extLst>
                    <a:ext uri="{9D8B030D-6E8A-4147-A177-3AD203B41FA5}">
                      <a16:colId xmlns:a16="http://schemas.microsoft.com/office/drawing/2014/main" val="517726316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~/.</a:t>
                      </a:r>
                      <a:r>
                        <a:rPr 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rhost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990713"/>
                  </a:ext>
                </a:extLst>
              </a:tr>
              <a:tr h="14538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hosts.equiv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파일과 유사하게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rcp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사용이 허가 또는 거부된 호스트들 및 사용자들을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나열한 파일이다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위의 예에서 첫 번째 ‘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+’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기호는 모든 호스트들이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명령어를 사용할 수 있도록 신뢰함을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두 번째 ‘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+’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기호는 앞서 허용된 호스트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즉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호스트들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모든 사용자들이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명령어를 사용할 수 있도록 신뢰함을 뜻한다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hosts.equiv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파일에 수록된 호스트들 및 사용자들은 시스템에 전역적으로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(globally)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적용되지만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.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rhost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파일에 수록된 호스트들 및 사용자들은 해당 계정 접근 시에만 적용된다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992199"/>
                  </a:ext>
                </a:extLst>
              </a:tr>
            </a:tbl>
          </a:graphicData>
        </a:graphic>
      </p:graphicFrame>
      <p:pic>
        <p:nvPicPr>
          <p:cNvPr id="11" name="Picture 28">
            <a:extLst>
              <a:ext uri="{FF2B5EF4-FFF2-40B4-BE49-F238E27FC236}">
                <a16:creationId xmlns:a16="http://schemas.microsoft.com/office/drawing/2014/main" id="{968E0337-4106-4EAC-BF96-386F65B18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32" y="5380115"/>
            <a:ext cx="5019040" cy="670433"/>
          </a:xfrm>
          <a:prstGeom prst="rect">
            <a:avLst/>
          </a:prstGeom>
          <a:noFill/>
          <a:ln w="17907" cap="rnd">
            <a:solidFill>
              <a:srgbClr val="000000"/>
            </a:solidFill>
            <a:prstDash val="solid"/>
            <a:miter/>
          </a:ln>
          <a:effectLst/>
        </p:spPr>
      </p:pic>
      <p:pic>
        <p:nvPicPr>
          <p:cNvPr id="13" name="Picture 30">
            <a:extLst>
              <a:ext uri="{FF2B5EF4-FFF2-40B4-BE49-F238E27FC236}">
                <a16:creationId xmlns:a16="http://schemas.microsoft.com/office/drawing/2014/main" id="{B8548DEE-1065-4E82-B67E-6CE038ADB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728" y="1111454"/>
            <a:ext cx="4861560" cy="1089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32">
            <a:extLst>
              <a:ext uri="{FF2B5EF4-FFF2-40B4-BE49-F238E27FC236}">
                <a16:creationId xmlns:a16="http://schemas.microsoft.com/office/drawing/2014/main" id="{D747B25A-341F-4D83-BF42-F6B408465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728" y="3216932"/>
            <a:ext cx="4602480" cy="101346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1FEDB8B-2514-4783-911F-090859734658}"/>
              </a:ext>
            </a:extLst>
          </p:cNvPr>
          <p:cNvSpPr txBox="1">
            <a:spLocks/>
          </p:cNvSpPr>
          <p:nvPr/>
        </p:nvSpPr>
        <p:spPr>
          <a:xfrm>
            <a:off x="6183086" y="4522543"/>
            <a:ext cx="5616792" cy="196645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</a:t>
            </a:r>
            <a:r>
              <a:rPr lang="en-US" altLang="ko-KR" sz="1000"/>
              <a:t>) check </a:t>
            </a:r>
            <a:r>
              <a:rPr lang="ko-KR" altLang="en-US" sz="1000" dirty="0"/>
              <a:t>입력 및 </a:t>
            </a:r>
            <a:r>
              <a:rPr lang="ko-KR" altLang="en-US" sz="1000" dirty="0" err="1"/>
              <a:t>키코드</a:t>
            </a:r>
            <a:r>
              <a:rPr lang="ko-KR" altLang="en-US" sz="1000" dirty="0"/>
              <a:t> 획득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/>
              <a:t># check </a:t>
            </a:r>
            <a:endParaRPr lang="ko-KR" altLang="en-US" sz="10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B04A819-9527-40B3-A930-34332102371E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60F0EEF2-3CA1-4C1A-BB0D-29B474CF59C2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BE1A243-A4BA-4772-85F4-5ED2DA18A3C0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5423405C-4958-48C5-B98D-DE37797AEDCA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5204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3010DBED-3ABA-4169-8A96-F92BD8C5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/Training/Unit/Net/6</a:t>
            </a:r>
            <a:br>
              <a:rPr lang="en-US" altLang="ko-KR" dirty="0"/>
            </a:br>
            <a:r>
              <a:rPr lang="en-US" altLang="ko-KR" dirty="0"/>
              <a:t> 6. IP</a:t>
            </a:r>
            <a:r>
              <a:rPr lang="ko-KR" altLang="en-US" dirty="0"/>
              <a:t> 접근 통제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A2CC12-A97B-4DB5-936F-E7C75CBB4AA0}"/>
              </a:ext>
            </a:extLst>
          </p:cNvPr>
          <p:cNvSpPr txBox="1"/>
          <p:nvPr/>
        </p:nvSpPr>
        <p:spPr>
          <a:xfrm>
            <a:off x="1496053" y="3328503"/>
            <a:ext cx="4432683" cy="283375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관리자로서 특정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IP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허용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제한 설정이 필요합니다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방화벽의 설정을 이용하여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Telnet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접속을 시도하는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ip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navy03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이라는 인 바운드 규칙을 생성하여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차단하시오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A933898-9CDB-4360-99A0-123577882146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38" name="Picture 14" descr="appendix icon 이미지 검색결과">
            <a:extLst>
              <a:ext uri="{FF2B5EF4-FFF2-40B4-BE49-F238E27FC236}">
                <a16:creationId xmlns:a16="http://schemas.microsoft.com/office/drawing/2014/main" id="{ECF5A187-5DE1-4A4A-8190-F2DCF30DE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9D901AF2-8468-4E57-A19A-D88B7F554DE3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6006CD-64B2-4E12-B317-9204AA016FB5}"/>
              </a:ext>
            </a:extLst>
          </p:cNvPr>
          <p:cNvSpPr txBox="1"/>
          <p:nvPr/>
        </p:nvSpPr>
        <p:spPr>
          <a:xfrm>
            <a:off x="7178875" y="3313578"/>
            <a:ext cx="4432682" cy="2833758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정보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&lt;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실습서버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Ctrl + Alt + Delete (x) / Ctrl + Alt + Insert (o)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계정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administrator / 1q2w3e4r%%</a:t>
            </a: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방화벽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인 바운드 규칙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새 규칙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4" descr="목표 아이콘 이미지 검색결과">
            <a:extLst>
              <a:ext uri="{FF2B5EF4-FFF2-40B4-BE49-F238E27FC236}">
                <a16:creationId xmlns:a16="http://schemas.microsoft.com/office/drawing/2014/main" id="{EF9F62EB-7866-4E3F-8A25-E78C25AC4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C59BC4E-1690-4F25-A340-257E8B4DCFAD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IP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접근 통제 설정을 할 수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C8135D1-75B8-4CE8-AF52-A075050006C4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244678E-3E32-4375-A935-CA411D9F8F9B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49" name="Picture 8" descr="cent os 아이콘 이미지 검색결과">
            <a:extLst>
              <a:ext uri="{FF2B5EF4-FFF2-40B4-BE49-F238E27FC236}">
                <a16:creationId xmlns:a16="http://schemas.microsoft.com/office/drawing/2014/main" id="{3B355687-60F8-4A97-9717-DF06525177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E04B7BD-7FFA-4CF6-8896-A184055B3CEA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Attacker(Kali Linux)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Victim(Windows Server 2012)</a:t>
            </a:r>
            <a:endParaRPr lang="ko-KR" altLang="en-US" sz="1000" dirty="0"/>
          </a:p>
        </p:txBody>
      </p:sp>
      <p:sp>
        <p:nvSpPr>
          <p:cNvPr id="17" name="화살표: 오른쪽 16">
            <a:hlinkClick r:id="" action="ppaction://noaction"/>
            <a:extLst>
              <a:ext uri="{FF2B5EF4-FFF2-40B4-BE49-F238E27FC236}">
                <a16:creationId xmlns:a16="http://schemas.microsoft.com/office/drawing/2014/main" id="{81ED7C86-D7B4-4134-B0EF-1B7A83056B06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10" descr="question icon 이미지 검색결과">
            <a:extLst>
              <a:ext uri="{FF2B5EF4-FFF2-40B4-BE49-F238E27FC236}">
                <a16:creationId xmlns:a16="http://schemas.microsoft.com/office/drawing/2014/main" id="{4749B9AA-465F-472F-A9B6-76C8B11FC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BC968331-6BDC-4EF6-BD34-D24E17DAB38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B846F5E4-F54B-48E4-884D-8B11C27E605D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1A05602-C5D7-4549-9695-4E18B65B363A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1" name="화살표: 오른쪽 20">
              <a:hlinkClick r:id="" action="ppaction://noaction"/>
              <a:extLst>
                <a:ext uri="{FF2B5EF4-FFF2-40B4-BE49-F238E27FC236}">
                  <a16:creationId xmlns:a16="http://schemas.microsoft.com/office/drawing/2014/main" id="{B386215C-A1C0-4471-8A61-6BCBE3FCC914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92817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 1. </a:t>
            </a:r>
            <a:r>
              <a:rPr lang="en-US" altLang="ko-KR" sz="1000" dirty="0" err="1"/>
              <a:t>wireshark</a:t>
            </a:r>
            <a:r>
              <a:rPr lang="en-US" altLang="ko-KR" sz="1000" dirty="0"/>
              <a:t> </a:t>
            </a:r>
            <a:r>
              <a:rPr lang="ko-KR" altLang="en-US" sz="1000" dirty="0"/>
              <a:t>패킷 확인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 ethernet </a:t>
            </a:r>
            <a:r>
              <a:rPr lang="ko-KR" altLang="en-US" sz="1000" dirty="0"/>
              <a:t>더블 클릭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2. </a:t>
            </a:r>
            <a:r>
              <a:rPr lang="ko-KR" altLang="en-US" sz="1000" dirty="0"/>
              <a:t>규칙 생성 </a:t>
            </a:r>
            <a:r>
              <a:rPr lang="en-US" altLang="ko-KR" sz="1000" dirty="0"/>
              <a:t>(GUI)</a:t>
            </a:r>
          </a:p>
          <a:p>
            <a:pPr>
              <a:lnSpc>
                <a:spcPct val="140000"/>
              </a:lnSpc>
            </a:pPr>
            <a:r>
              <a:rPr lang="en-US" altLang="ko-KR" sz="1000" dirty="0"/>
              <a:t>    </a:t>
            </a:r>
            <a:r>
              <a:rPr lang="ko-KR" altLang="en-US" sz="1000" dirty="0"/>
              <a:t>제어판 열기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  <a:r>
              <a:rPr lang="en-US" altLang="ko-KR" sz="1000" dirty="0"/>
              <a:t> </a:t>
            </a:r>
          </a:p>
          <a:p>
            <a:pPr>
              <a:lnSpc>
                <a:spcPct val="140000"/>
              </a:lnSpc>
            </a:pPr>
            <a:r>
              <a:rPr lang="en-US" altLang="ko-KR" sz="1000" dirty="0"/>
              <a:t>   windows </a:t>
            </a:r>
            <a:r>
              <a:rPr lang="ko-KR" altLang="en-US" sz="1000" dirty="0"/>
              <a:t>방화벽 클릭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C33198-2E58-4A38-8153-C72034623E33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BD440D7-A4B6-422E-BEF0-DA734161F7A3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45BEB1-A639-4FC8-BFA8-B46B8EC4E337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화살표: 오른쪽 7">
              <a:hlinkClick r:id="" action="ppaction://noaction"/>
              <a:extLst>
                <a:ext uri="{FF2B5EF4-FFF2-40B4-BE49-F238E27FC236}">
                  <a16:creationId xmlns:a16="http://schemas.microsoft.com/office/drawing/2014/main" id="{70F00BAB-BC11-49E5-AFFF-32BB961D8637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5" name="_x211874280">
            <a:extLst>
              <a:ext uri="{FF2B5EF4-FFF2-40B4-BE49-F238E27FC236}">
                <a16:creationId xmlns:a16="http://schemas.microsoft.com/office/drawing/2014/main" id="{CA46D554-C5B0-4946-A59E-0441C9B68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84" y="693369"/>
            <a:ext cx="5400675" cy="338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BBA00F9E-D9C6-4FC2-88C2-56579A615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84" y="407791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211874280">
            <a:extLst>
              <a:ext uri="{FF2B5EF4-FFF2-40B4-BE49-F238E27FC236}">
                <a16:creationId xmlns:a16="http://schemas.microsoft.com/office/drawing/2014/main" id="{73B99A7A-88FE-415A-808F-82938291B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84" y="4535119"/>
            <a:ext cx="5400675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6">
            <a:extLst>
              <a:ext uri="{FF2B5EF4-FFF2-40B4-BE49-F238E27FC236}">
                <a16:creationId xmlns:a16="http://schemas.microsoft.com/office/drawing/2014/main" id="{0492EF37-293F-4466-9563-4071B316C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0541" y="36899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211873800">
            <a:extLst>
              <a:ext uri="{FF2B5EF4-FFF2-40B4-BE49-F238E27FC236}">
                <a16:creationId xmlns:a16="http://schemas.microsoft.com/office/drawing/2014/main" id="{2E9DC035-C6F4-4A33-99CB-640D4F03C1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1556" r="423" b="28806"/>
          <a:stretch/>
        </p:blipFill>
        <p:spPr bwMode="auto">
          <a:xfrm>
            <a:off x="6293353" y="914399"/>
            <a:ext cx="5377863" cy="165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">
            <a:extLst>
              <a:ext uri="{FF2B5EF4-FFF2-40B4-BE49-F238E27FC236}">
                <a16:creationId xmlns:a16="http://schemas.microsoft.com/office/drawing/2014/main" id="{C55D6D5A-C7AF-45AC-9633-62BB28453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873" y="256758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1" name="_x211874200">
            <a:extLst>
              <a:ext uri="{FF2B5EF4-FFF2-40B4-BE49-F238E27FC236}">
                <a16:creationId xmlns:a16="http://schemas.microsoft.com/office/drawing/2014/main" id="{B2B9F23B-7E9C-48A4-92F9-73F8B49EF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873" y="3024786"/>
            <a:ext cx="5400675" cy="312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762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dirty="0"/>
              <a:t> 고급 설정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dirty="0"/>
              <a:t>인 바운드 규칙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새 규칙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C33198-2E58-4A38-8153-C72034623E33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BD440D7-A4B6-422E-BEF0-DA734161F7A3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45BEB1-A639-4FC8-BFA8-B46B8EC4E337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화살표: 오른쪽 7">
              <a:hlinkClick r:id="" action="ppaction://noaction"/>
              <a:extLst>
                <a:ext uri="{FF2B5EF4-FFF2-40B4-BE49-F238E27FC236}">
                  <a16:creationId xmlns:a16="http://schemas.microsoft.com/office/drawing/2014/main" id="{70F00BAB-BC11-49E5-AFFF-32BB961D8637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49" name="_x211875000">
            <a:extLst>
              <a:ext uri="{FF2B5EF4-FFF2-40B4-BE49-F238E27FC236}">
                <a16:creationId xmlns:a16="http://schemas.microsoft.com/office/drawing/2014/main" id="{FFB59DC4-9219-4BDA-8453-78F8AAC02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80" y="687314"/>
            <a:ext cx="5400675" cy="403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_x211874760">
            <a:extLst>
              <a:ext uri="{FF2B5EF4-FFF2-40B4-BE49-F238E27FC236}">
                <a16:creationId xmlns:a16="http://schemas.microsoft.com/office/drawing/2014/main" id="{492C2927-EFE9-476D-A971-9600B1B50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022" y="687314"/>
            <a:ext cx="2468563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_x211873080">
            <a:extLst>
              <a:ext uri="{FF2B5EF4-FFF2-40B4-BE49-F238E27FC236}">
                <a16:creationId xmlns:a16="http://schemas.microsoft.com/office/drawing/2014/main" id="{9C4B7735-CD6A-4C5C-93DD-7A410CA78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632" y="3468614"/>
            <a:ext cx="2430463" cy="243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1544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dirty="0"/>
              <a:t> 규칙 종류</a:t>
            </a:r>
            <a:r>
              <a:rPr lang="en-US" altLang="ko-KR" sz="1000" dirty="0"/>
              <a:t>(</a:t>
            </a:r>
            <a:r>
              <a:rPr lang="ko-KR" altLang="en-US" sz="1000" dirty="0"/>
              <a:t>사용자 지정</a:t>
            </a:r>
            <a:r>
              <a:rPr lang="en-US" altLang="ko-KR" sz="1000" dirty="0"/>
              <a:t>) </a:t>
            </a:r>
            <a:r>
              <a:rPr lang="ko-KR" altLang="en-US" sz="1000" dirty="0"/>
              <a:t>선택 후 </a:t>
            </a:r>
            <a:r>
              <a:rPr lang="en-US" altLang="ko-KR" sz="1000" dirty="0"/>
              <a:t>[</a:t>
            </a:r>
            <a:r>
              <a:rPr lang="ko-KR" altLang="en-US" sz="1000" dirty="0"/>
              <a:t>다음</a:t>
            </a:r>
            <a:r>
              <a:rPr lang="en-US" altLang="ko-KR" sz="1000" dirty="0"/>
              <a:t>]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모든 프로그램 선택 후 </a:t>
            </a:r>
            <a:r>
              <a:rPr lang="en-US" altLang="ko-KR" sz="1000" dirty="0"/>
              <a:t>[</a:t>
            </a:r>
            <a:r>
              <a:rPr lang="ko-KR" altLang="en-US" sz="1000" dirty="0"/>
              <a:t>다음</a:t>
            </a:r>
            <a:r>
              <a:rPr lang="en-US" altLang="ko-KR" sz="1000" dirty="0"/>
              <a:t>] </a:t>
            </a: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dirty="0"/>
              <a:t> 프로토콜 종류 중 모두를 선택 후 </a:t>
            </a:r>
            <a:r>
              <a:rPr lang="en-US" altLang="ko-KR" sz="1000" dirty="0"/>
              <a:t>[</a:t>
            </a:r>
            <a:r>
              <a:rPr lang="ko-KR" altLang="en-US" sz="1000" dirty="0"/>
              <a:t>다음</a:t>
            </a:r>
            <a:r>
              <a:rPr lang="en-US" altLang="ko-KR" sz="1000" dirty="0"/>
              <a:t>]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 </a:t>
            </a:r>
            <a:r>
              <a:rPr lang="ko-KR" altLang="en-US" sz="1000" dirty="0"/>
              <a:t> 다음 </a:t>
            </a:r>
            <a:r>
              <a:rPr lang="en-US" altLang="ko-KR" sz="1000" dirty="0"/>
              <a:t>IP </a:t>
            </a:r>
            <a:r>
              <a:rPr lang="ko-KR" altLang="en-US" sz="1000" dirty="0"/>
              <a:t>주소 로 선택 후 </a:t>
            </a:r>
            <a:r>
              <a:rPr lang="en-US" altLang="ko-KR" sz="1000" dirty="0"/>
              <a:t>[</a:t>
            </a:r>
            <a:r>
              <a:rPr lang="ko-KR" altLang="en-US" sz="1000" dirty="0"/>
              <a:t>다음</a:t>
            </a:r>
            <a:r>
              <a:rPr lang="en-US" altLang="ko-KR" sz="1000" dirty="0"/>
              <a:t>] </a:t>
            </a:r>
            <a:endParaRPr lang="ko-KR" altLang="en-US" sz="10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C33198-2E58-4A38-8153-C72034623E33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BD440D7-A4B6-422E-BEF0-DA734161F7A3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45BEB1-A639-4FC8-BFA8-B46B8EC4E337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화살표: 오른쪽 7">
              <a:hlinkClick r:id="" action="ppaction://noaction"/>
              <a:extLst>
                <a:ext uri="{FF2B5EF4-FFF2-40B4-BE49-F238E27FC236}">
                  <a16:creationId xmlns:a16="http://schemas.microsoft.com/office/drawing/2014/main" id="{70F00BAB-BC11-49E5-AFFF-32BB961D8637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073" name="_x211874440">
            <a:extLst>
              <a:ext uri="{FF2B5EF4-FFF2-40B4-BE49-F238E27FC236}">
                <a16:creationId xmlns:a16="http://schemas.microsoft.com/office/drawing/2014/main" id="{4C423ED7-2D48-4C5F-A839-72D1CD229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29" y="632814"/>
            <a:ext cx="5400675" cy="238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_x211873320">
            <a:extLst>
              <a:ext uri="{FF2B5EF4-FFF2-40B4-BE49-F238E27FC236}">
                <a16:creationId xmlns:a16="http://schemas.microsoft.com/office/drawing/2014/main" id="{B7381F64-7CFF-4109-8CBF-7DCC4F5E4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29" y="3428998"/>
            <a:ext cx="5400675" cy="229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_x211874600">
            <a:extLst>
              <a:ext uri="{FF2B5EF4-FFF2-40B4-BE49-F238E27FC236}">
                <a16:creationId xmlns:a16="http://schemas.microsoft.com/office/drawing/2014/main" id="{3DF16199-FE85-4508-8604-66382E0787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5" b="21331"/>
          <a:stretch/>
        </p:blipFill>
        <p:spPr bwMode="auto">
          <a:xfrm>
            <a:off x="6276596" y="632814"/>
            <a:ext cx="5371809" cy="238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_x211874600">
            <a:extLst>
              <a:ext uri="{FF2B5EF4-FFF2-40B4-BE49-F238E27FC236}">
                <a16:creationId xmlns:a16="http://schemas.microsoft.com/office/drawing/2014/main" id="{8B73FB42-87A4-4D23-95D3-E8518DEAE3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032" b="14259"/>
          <a:stretch/>
        </p:blipFill>
        <p:spPr bwMode="auto">
          <a:xfrm>
            <a:off x="6276596" y="3438250"/>
            <a:ext cx="5456401" cy="259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189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dirty="0"/>
              <a:t> 추가 선택 후 </a:t>
            </a:r>
            <a:r>
              <a:rPr lang="en-US" altLang="ko-KR" sz="1000" dirty="0"/>
              <a:t>192.168.10.10 </a:t>
            </a:r>
            <a:r>
              <a:rPr lang="ko-KR" altLang="en-US" sz="1000" dirty="0"/>
              <a:t>입력 후 ‘다음 </a:t>
            </a:r>
            <a:r>
              <a:rPr lang="en-US" altLang="ko-KR" sz="1000" dirty="0"/>
              <a:t>IP’ </a:t>
            </a:r>
            <a:r>
              <a:rPr lang="ko-KR" altLang="en-US" sz="1000" dirty="0"/>
              <a:t>생성되었는지 확인 후 </a:t>
            </a:r>
            <a:r>
              <a:rPr lang="en-US" altLang="ko-KR" sz="1000" dirty="0"/>
              <a:t>[</a:t>
            </a:r>
            <a:r>
              <a:rPr lang="ko-KR" altLang="en-US" sz="1000" dirty="0"/>
              <a:t>다음</a:t>
            </a:r>
            <a:r>
              <a:rPr lang="en-US" altLang="ko-KR" sz="1000" dirty="0"/>
              <a:t>]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 </a:t>
            </a:r>
            <a:r>
              <a:rPr lang="ko-KR" altLang="en-US" sz="1000" dirty="0"/>
              <a:t> 연결 차단 선택 후 </a:t>
            </a:r>
            <a:r>
              <a:rPr lang="en-US" altLang="ko-KR" sz="1000" dirty="0"/>
              <a:t>[</a:t>
            </a:r>
            <a:r>
              <a:rPr lang="ko-KR" altLang="en-US" sz="1000" dirty="0"/>
              <a:t>다음</a:t>
            </a:r>
            <a:r>
              <a:rPr lang="en-US" altLang="ko-KR" sz="1000" dirty="0"/>
              <a:t>] </a:t>
            </a: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dirty="0"/>
              <a:t> 모두 선택 후 </a:t>
            </a:r>
            <a:r>
              <a:rPr lang="en-US" altLang="ko-KR" sz="1000" dirty="0"/>
              <a:t>[</a:t>
            </a:r>
            <a:r>
              <a:rPr lang="ko-KR" altLang="en-US" sz="1000" dirty="0"/>
              <a:t>다음</a:t>
            </a:r>
            <a:r>
              <a:rPr lang="en-US" altLang="ko-KR" sz="1000" dirty="0"/>
              <a:t>] 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이름 </a:t>
            </a:r>
            <a:r>
              <a:rPr lang="en-US" altLang="ko-KR" sz="1000" dirty="0"/>
              <a:t>navy03 </a:t>
            </a:r>
            <a:r>
              <a:rPr lang="ko-KR" altLang="en-US" sz="1000" dirty="0"/>
              <a:t>입력 후 </a:t>
            </a:r>
            <a:r>
              <a:rPr lang="en-US" altLang="ko-KR" sz="1000" dirty="0"/>
              <a:t>[</a:t>
            </a:r>
            <a:r>
              <a:rPr lang="ko-KR" altLang="en-US" sz="1000" dirty="0"/>
              <a:t>마침</a:t>
            </a:r>
            <a:r>
              <a:rPr lang="en-US" altLang="ko-KR" sz="1000" dirty="0"/>
              <a:t>] 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C33198-2E58-4A38-8153-C72034623E33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BD440D7-A4B6-422E-BEF0-DA734161F7A3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45BEB1-A639-4FC8-BFA8-B46B8EC4E337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화살표: 오른쪽 7">
              <a:hlinkClick r:id="" action="ppaction://noaction"/>
              <a:extLst>
                <a:ext uri="{FF2B5EF4-FFF2-40B4-BE49-F238E27FC236}">
                  <a16:creationId xmlns:a16="http://schemas.microsoft.com/office/drawing/2014/main" id="{70F00BAB-BC11-49E5-AFFF-32BB961D8637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097" name="_x211873560">
            <a:extLst>
              <a:ext uri="{FF2B5EF4-FFF2-40B4-BE49-F238E27FC236}">
                <a16:creationId xmlns:a16="http://schemas.microsoft.com/office/drawing/2014/main" id="{4A6EFC7D-EDD5-402B-BFCB-560B9BF0C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79" y="606356"/>
            <a:ext cx="5400675" cy="301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_x211873320">
            <a:extLst>
              <a:ext uri="{FF2B5EF4-FFF2-40B4-BE49-F238E27FC236}">
                <a16:creationId xmlns:a16="http://schemas.microsoft.com/office/drawing/2014/main" id="{3B78C808-CF0C-431C-9ADD-AA1476988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78" y="3858377"/>
            <a:ext cx="5400675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_x211874840">
            <a:extLst>
              <a:ext uri="{FF2B5EF4-FFF2-40B4-BE49-F238E27FC236}">
                <a16:creationId xmlns:a16="http://schemas.microsoft.com/office/drawing/2014/main" id="{31D752F7-7FE9-4645-A8B6-A40FEBDB1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146" y="606356"/>
            <a:ext cx="5400675" cy="218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_x211874600">
            <a:extLst>
              <a:ext uri="{FF2B5EF4-FFF2-40B4-BE49-F238E27FC236}">
                <a16:creationId xmlns:a16="http://schemas.microsoft.com/office/drawing/2014/main" id="{C977BE25-CB80-48A4-B436-617B4C1C0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145" y="3230631"/>
            <a:ext cx="5400675" cy="302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591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3. </a:t>
            </a:r>
            <a:r>
              <a:rPr lang="ko-KR" altLang="en-US" sz="1000" dirty="0" err="1"/>
              <a:t>인바운드</a:t>
            </a:r>
            <a:r>
              <a:rPr lang="ko-KR" altLang="en-US" sz="1000" dirty="0"/>
              <a:t> 규칙에 </a:t>
            </a:r>
            <a:r>
              <a:rPr lang="en-US" altLang="ko-KR" sz="1000" dirty="0"/>
              <a:t>navy03 </a:t>
            </a:r>
            <a:r>
              <a:rPr lang="ko-KR" altLang="en-US" sz="1000" dirty="0"/>
              <a:t>규칙이 생성된 것을 확인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4. windows </a:t>
            </a:r>
            <a:r>
              <a:rPr lang="ko-KR" altLang="en-US" sz="1000" dirty="0"/>
              <a:t>방화벽에서 </a:t>
            </a:r>
            <a:r>
              <a:rPr lang="en-US" altLang="ko-KR" sz="1000" dirty="0"/>
              <a:t>windows </a:t>
            </a:r>
            <a:r>
              <a:rPr lang="ko-KR" altLang="en-US" sz="1000" dirty="0"/>
              <a:t>방화벽 설정 또는 해제 선택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C33198-2E58-4A38-8153-C72034623E33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BD440D7-A4B6-422E-BEF0-DA734161F7A3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45BEB1-A639-4FC8-BFA8-B46B8EC4E337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화살표: 오른쪽 7">
              <a:hlinkClick r:id="" action="ppaction://noaction"/>
              <a:extLst>
                <a:ext uri="{FF2B5EF4-FFF2-40B4-BE49-F238E27FC236}">
                  <a16:creationId xmlns:a16="http://schemas.microsoft.com/office/drawing/2014/main" id="{70F00BAB-BC11-49E5-AFFF-32BB961D8637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121" name="_x211873800">
            <a:extLst>
              <a:ext uri="{FF2B5EF4-FFF2-40B4-BE49-F238E27FC236}">
                <a16:creationId xmlns:a16="http://schemas.microsoft.com/office/drawing/2014/main" id="{F5EF525D-E9B9-4814-B67B-24CF84FCE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80" y="650980"/>
            <a:ext cx="5400675" cy="388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_x211874280">
            <a:extLst>
              <a:ext uri="{FF2B5EF4-FFF2-40B4-BE49-F238E27FC236}">
                <a16:creationId xmlns:a16="http://schemas.microsoft.com/office/drawing/2014/main" id="{F09131E6-B313-46ED-BDB5-64083DD1EC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716"/>
          <a:stretch/>
        </p:blipFill>
        <p:spPr bwMode="auto">
          <a:xfrm>
            <a:off x="6291147" y="650980"/>
            <a:ext cx="5400674" cy="2637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_x211873800">
            <a:extLst>
              <a:ext uri="{FF2B5EF4-FFF2-40B4-BE49-F238E27FC236}">
                <a16:creationId xmlns:a16="http://schemas.microsoft.com/office/drawing/2014/main" id="{BC5C34CE-9DB9-4F99-A23E-9EEAA0C960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31"/>
          <a:stretch/>
        </p:blipFill>
        <p:spPr bwMode="auto">
          <a:xfrm>
            <a:off x="6291146" y="3429000"/>
            <a:ext cx="5400674" cy="295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71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046690C6-9032-43CA-B4B7-F12F8A0F5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240" y="1925358"/>
            <a:ext cx="6594084" cy="185458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/Theory/T3/Permission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리눅스 파일시스템 권한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( Permission )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BA13996-D66F-4B80-B807-27090D7CBDF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F98D2E9-061A-4816-8893-7C7D00DCE3C2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7674BCA-884B-43A3-A8A6-B897F646C1F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9" name="화살표: 오른쪽 8">
              <a:hlinkClick r:id="" action="ppaction://noaction"/>
              <a:extLst>
                <a:ext uri="{FF2B5EF4-FFF2-40B4-BE49-F238E27FC236}">
                  <a16:creationId xmlns:a16="http://schemas.microsoft.com/office/drawing/2014/main" id="{B0D8F57D-825B-42CA-8965-308340DCB36C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화살표: 오른쪽 9">
            <a:hlinkClick r:id="" action="ppaction://noaction"/>
            <a:extLst>
              <a:ext uri="{FF2B5EF4-FFF2-40B4-BE49-F238E27FC236}">
                <a16:creationId xmlns:a16="http://schemas.microsoft.com/office/drawing/2014/main" id="{2829014B-0DE0-463E-8963-4C742FC132C2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258CDB1-E79C-436C-B677-52F10535AA10}"/>
              </a:ext>
            </a:extLst>
          </p:cNvPr>
          <p:cNvSpPr/>
          <p:nvPr/>
        </p:nvSpPr>
        <p:spPr>
          <a:xfrm>
            <a:off x="624021" y="4849150"/>
            <a:ext cx="1066290" cy="9066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d : </a:t>
            </a:r>
            <a:r>
              <a:rPr lang="ko-KR" altLang="en-US" sz="1200" dirty="0">
                <a:solidFill>
                  <a:schemeClr val="tx1"/>
                </a:solidFill>
              </a:rPr>
              <a:t>디렉토리</a:t>
            </a:r>
            <a:endParaRPr lang="en-US" altLang="ko-KR" sz="1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l  : </a:t>
            </a:r>
            <a:r>
              <a:rPr lang="ko-KR" altLang="en-US" sz="1200" dirty="0">
                <a:solidFill>
                  <a:schemeClr val="tx1"/>
                </a:solidFill>
              </a:rPr>
              <a:t>링크</a:t>
            </a:r>
            <a:endParaRPr lang="en-US" altLang="ko-KR" sz="1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-  : </a:t>
            </a:r>
            <a:r>
              <a:rPr lang="ko-KR" altLang="en-US" sz="1200" dirty="0">
                <a:solidFill>
                  <a:schemeClr val="tx1"/>
                </a:solidFill>
              </a:rPr>
              <a:t>파일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ADEA5A-941E-4803-84A3-B71DD13F04A6}"/>
              </a:ext>
            </a:extLst>
          </p:cNvPr>
          <p:cNvSpPr txBox="1"/>
          <p:nvPr/>
        </p:nvSpPr>
        <p:spPr>
          <a:xfrm>
            <a:off x="624021" y="4364589"/>
            <a:ext cx="11024384" cy="369332"/>
          </a:xfrm>
          <a:prstGeom prst="rect">
            <a:avLst/>
          </a:prstGeom>
          <a:solidFill>
            <a:srgbClr val="0C0C0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     -        </a:t>
            </a:r>
            <a:r>
              <a:rPr lang="en-US" altLang="ko-KR" b="1" dirty="0" err="1">
                <a:solidFill>
                  <a:schemeClr val="bg1"/>
                </a:solidFill>
              </a:rPr>
              <a:t>rwx</a:t>
            </a:r>
            <a:r>
              <a:rPr lang="en-US" altLang="ko-KR" b="1" dirty="0">
                <a:solidFill>
                  <a:schemeClr val="bg1"/>
                </a:solidFill>
              </a:rPr>
              <a:t>       r-x       </a:t>
            </a:r>
            <a:r>
              <a:rPr lang="en-US" altLang="ko-KR" b="1" dirty="0" err="1">
                <a:solidFill>
                  <a:schemeClr val="bg1"/>
                </a:solidFill>
              </a:rPr>
              <a:t>r-x</a:t>
            </a:r>
            <a:r>
              <a:rPr lang="en-US" altLang="ko-KR" b="1" dirty="0">
                <a:solidFill>
                  <a:schemeClr val="bg1"/>
                </a:solidFill>
              </a:rPr>
              <a:t>          2       root     </a:t>
            </a:r>
            <a:r>
              <a:rPr lang="en-US" altLang="ko-KR" b="1" dirty="0" err="1">
                <a:solidFill>
                  <a:schemeClr val="bg1"/>
                </a:solidFill>
              </a:rPr>
              <a:t>root</a:t>
            </a:r>
            <a:r>
              <a:rPr lang="en-US" altLang="ko-KR" b="1" dirty="0">
                <a:solidFill>
                  <a:schemeClr val="bg1"/>
                </a:solidFill>
              </a:rPr>
              <a:t>    631968  Nov 17   08:28    </a:t>
            </a:r>
            <a:r>
              <a:rPr lang="en-US" altLang="ko-KR" b="1" dirty="0" err="1">
                <a:solidFill>
                  <a:srgbClr val="00B050"/>
                </a:solidFill>
              </a:rPr>
              <a:t>init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BAFE41E-6205-459E-AE5C-46E93D12E7E4}"/>
              </a:ext>
            </a:extLst>
          </p:cNvPr>
          <p:cNvSpPr/>
          <p:nvPr/>
        </p:nvSpPr>
        <p:spPr>
          <a:xfrm>
            <a:off x="1448474" y="3503851"/>
            <a:ext cx="6983427" cy="2760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41D2E6-94B0-47B6-8DFD-2A2D9E20A6C1}"/>
              </a:ext>
            </a:extLst>
          </p:cNvPr>
          <p:cNvSpPr/>
          <p:nvPr/>
        </p:nvSpPr>
        <p:spPr>
          <a:xfrm>
            <a:off x="1793944" y="5243941"/>
            <a:ext cx="2629911" cy="1058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r  : read : </a:t>
            </a:r>
            <a:r>
              <a:rPr lang="ko-KR" altLang="en-US" sz="1200" dirty="0">
                <a:solidFill>
                  <a:schemeClr val="tx1"/>
                </a:solidFill>
              </a:rPr>
              <a:t>읽기 가능 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w : write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:</a:t>
            </a:r>
            <a:r>
              <a:rPr lang="ko-KR" altLang="en-US" sz="1200" dirty="0">
                <a:solidFill>
                  <a:schemeClr val="tx1"/>
                </a:solidFill>
              </a:rPr>
              <a:t> 쓰기 가능 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x  : </a:t>
            </a:r>
            <a:r>
              <a:rPr lang="en-US" altLang="ko-KR" sz="1200" dirty="0" err="1">
                <a:solidFill>
                  <a:schemeClr val="tx1"/>
                </a:solidFill>
              </a:rPr>
              <a:t>excute</a:t>
            </a:r>
            <a:r>
              <a:rPr lang="en-US" altLang="ko-KR" sz="1200" dirty="0">
                <a:solidFill>
                  <a:schemeClr val="tx1"/>
                </a:solidFill>
              </a:rPr>
              <a:t> : </a:t>
            </a:r>
            <a:r>
              <a:rPr lang="ko-KR" altLang="en-US" sz="1200" dirty="0">
                <a:solidFill>
                  <a:schemeClr val="tx1"/>
                </a:solidFill>
              </a:rPr>
              <a:t>실행 가능 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-  : </a:t>
            </a:r>
            <a:r>
              <a:rPr lang="ko-KR" altLang="en-US" sz="1200" dirty="0">
                <a:solidFill>
                  <a:schemeClr val="tx1"/>
                </a:solidFill>
              </a:rPr>
              <a:t>권한 없음</a:t>
            </a:r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8D8CB7F-1805-4BA8-8095-18449B9D6637}"/>
              </a:ext>
            </a:extLst>
          </p:cNvPr>
          <p:cNvSpPr/>
          <p:nvPr/>
        </p:nvSpPr>
        <p:spPr>
          <a:xfrm>
            <a:off x="1796432" y="4853871"/>
            <a:ext cx="2629911" cy="3082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소유자         그룹      그 외 사용자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4164181-C968-4939-BB20-312766274B1C}"/>
              </a:ext>
            </a:extLst>
          </p:cNvPr>
          <p:cNvSpPr/>
          <p:nvPr/>
        </p:nvSpPr>
        <p:spPr>
          <a:xfrm>
            <a:off x="4529976" y="4849150"/>
            <a:ext cx="756611" cy="672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hard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link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number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8B23E1C-7278-4F30-8781-3E67C7B59049}"/>
              </a:ext>
            </a:extLst>
          </p:cNvPr>
          <p:cNvSpPr/>
          <p:nvPr/>
        </p:nvSpPr>
        <p:spPr>
          <a:xfrm>
            <a:off x="5392708" y="4849150"/>
            <a:ext cx="756611" cy="672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소유자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B63036E-F95E-4978-8FDB-7AEF1C936ED2}"/>
              </a:ext>
            </a:extLst>
          </p:cNvPr>
          <p:cNvSpPr/>
          <p:nvPr/>
        </p:nvSpPr>
        <p:spPr>
          <a:xfrm>
            <a:off x="6255440" y="4849150"/>
            <a:ext cx="756611" cy="672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소유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그룹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F267AA7-EC6B-4078-A6E6-4D411A5869A0}"/>
              </a:ext>
            </a:extLst>
          </p:cNvPr>
          <p:cNvSpPr/>
          <p:nvPr/>
        </p:nvSpPr>
        <p:spPr>
          <a:xfrm>
            <a:off x="7118172" y="4849150"/>
            <a:ext cx="756611" cy="672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크기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9B5CFB8-9188-40EF-BFFC-0BD1DB1525CC}"/>
              </a:ext>
            </a:extLst>
          </p:cNvPr>
          <p:cNvSpPr/>
          <p:nvPr/>
        </p:nvSpPr>
        <p:spPr>
          <a:xfrm>
            <a:off x="7980904" y="4849150"/>
            <a:ext cx="936519" cy="672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날짜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C1C0C8B-2A31-434E-8B45-C7A303DFD620}"/>
              </a:ext>
            </a:extLst>
          </p:cNvPr>
          <p:cNvSpPr/>
          <p:nvPr/>
        </p:nvSpPr>
        <p:spPr>
          <a:xfrm>
            <a:off x="9023544" y="4849150"/>
            <a:ext cx="727359" cy="672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시간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E3F3854-0F36-4D97-B76E-7CB3C4CC078F}"/>
              </a:ext>
            </a:extLst>
          </p:cNvPr>
          <p:cNvSpPr/>
          <p:nvPr/>
        </p:nvSpPr>
        <p:spPr>
          <a:xfrm>
            <a:off x="9857024" y="4849150"/>
            <a:ext cx="727359" cy="672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파일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E75242-23A3-4685-8C52-5FDCD1CE8558}"/>
              </a:ext>
            </a:extLst>
          </p:cNvPr>
          <p:cNvSpPr/>
          <p:nvPr/>
        </p:nvSpPr>
        <p:spPr>
          <a:xfrm>
            <a:off x="10690504" y="4849150"/>
            <a:ext cx="957901" cy="672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rgbClr val="7030A0"/>
                </a:solidFill>
              </a:rPr>
              <a:t>(</a:t>
            </a:r>
            <a:r>
              <a:rPr lang="ko-KR" altLang="en-US" sz="1050" dirty="0">
                <a:solidFill>
                  <a:srgbClr val="7030A0"/>
                </a:solidFill>
              </a:rPr>
              <a:t>링크일시</a:t>
            </a:r>
            <a:r>
              <a:rPr lang="en-US" altLang="ko-KR" sz="1050" dirty="0">
                <a:solidFill>
                  <a:srgbClr val="7030A0"/>
                </a:solidFill>
              </a:rPr>
              <a:t>)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원본 위치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DA808E0-0D3C-490C-B5D2-A056079761CC}"/>
              </a:ext>
            </a:extLst>
          </p:cNvPr>
          <p:cNvCxnSpPr/>
          <p:nvPr/>
        </p:nvCxnSpPr>
        <p:spPr>
          <a:xfrm flipV="1">
            <a:off x="624021" y="3503851"/>
            <a:ext cx="824453" cy="86073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A5FDC2B-44E8-4603-841D-546060A1EEBA}"/>
              </a:ext>
            </a:extLst>
          </p:cNvPr>
          <p:cNvCxnSpPr>
            <a:cxnSpLocks/>
          </p:cNvCxnSpPr>
          <p:nvPr/>
        </p:nvCxnSpPr>
        <p:spPr>
          <a:xfrm flipH="1" flipV="1">
            <a:off x="8431901" y="3503851"/>
            <a:ext cx="3216504" cy="86073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4FFF81D-03AB-458A-B776-08BB39F2B7D9}"/>
              </a:ext>
            </a:extLst>
          </p:cNvPr>
          <p:cNvSpPr txBox="1"/>
          <p:nvPr/>
        </p:nvSpPr>
        <p:spPr>
          <a:xfrm>
            <a:off x="1909721" y="3932031"/>
            <a:ext cx="339866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D4A5AB1-4544-42C6-B13B-640FEDB56BB9}"/>
              </a:ext>
            </a:extLst>
          </p:cNvPr>
          <p:cNvSpPr txBox="1"/>
          <p:nvPr/>
        </p:nvSpPr>
        <p:spPr>
          <a:xfrm>
            <a:off x="2799846" y="3936616"/>
            <a:ext cx="339866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5DAE0FF-F3FB-40E5-9A14-F84D3AACDDA0}"/>
              </a:ext>
            </a:extLst>
          </p:cNvPr>
          <p:cNvSpPr txBox="1"/>
          <p:nvPr/>
        </p:nvSpPr>
        <p:spPr>
          <a:xfrm>
            <a:off x="3673781" y="3932031"/>
            <a:ext cx="339866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02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8" grpId="0" animBg="1"/>
      <p:bldP spid="39" grpId="0" animBg="1"/>
      <p:bldP spid="4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5. </a:t>
            </a:r>
            <a:r>
              <a:rPr lang="en-US" altLang="ko-KR" sz="1000" dirty="0" err="1"/>
              <a:t>wireshark</a:t>
            </a:r>
            <a:r>
              <a:rPr lang="ko-KR" altLang="en-US" sz="1000" dirty="0"/>
              <a:t>에서 패킷이 못 들어오는 것을 확인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1. # check</a:t>
            </a:r>
            <a:endParaRPr lang="ko-KR" altLang="en-US" sz="10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C33198-2E58-4A38-8153-C72034623E33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BD440D7-A4B6-422E-BEF0-DA734161F7A3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45BEB1-A639-4FC8-BFA8-B46B8EC4E337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화살표: 오른쪽 7">
              <a:hlinkClick r:id="" action="ppaction://noaction"/>
              <a:extLst>
                <a:ext uri="{FF2B5EF4-FFF2-40B4-BE49-F238E27FC236}">
                  <a16:creationId xmlns:a16="http://schemas.microsoft.com/office/drawing/2014/main" id="{70F00BAB-BC11-49E5-AFFF-32BB961D8637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145" name="_x211873080">
            <a:extLst>
              <a:ext uri="{FF2B5EF4-FFF2-40B4-BE49-F238E27FC236}">
                <a16:creationId xmlns:a16="http://schemas.microsoft.com/office/drawing/2014/main" id="{418B28AB-5CE6-41CC-A21E-6C3C11F00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80" y="663092"/>
            <a:ext cx="5400675" cy="322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_x211873320">
            <a:extLst>
              <a:ext uri="{FF2B5EF4-FFF2-40B4-BE49-F238E27FC236}">
                <a16:creationId xmlns:a16="http://schemas.microsoft.com/office/drawing/2014/main" id="{34824776-95F2-4D0E-A06B-538B88B78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730" y="663092"/>
            <a:ext cx="540067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094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98EF855-C8A2-48AE-839B-3EB791ECF575}"/>
              </a:ext>
            </a:extLst>
          </p:cNvPr>
          <p:cNvSpPr/>
          <p:nvPr/>
        </p:nvSpPr>
        <p:spPr>
          <a:xfrm>
            <a:off x="2071561" y="3663584"/>
            <a:ext cx="4656836" cy="1612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/Theory/T3/Permission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리눅스 파일시스템 권한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 -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그룹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BA13996-D66F-4B80-B807-27090D7CBDF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F98D2E9-061A-4816-8893-7C7D00DCE3C2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7674BCA-884B-43A3-A8A6-B897F646C1F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9" name="화살표: 오른쪽 8">
              <a:hlinkClick r:id="" action="ppaction://noaction"/>
              <a:extLst>
                <a:ext uri="{FF2B5EF4-FFF2-40B4-BE49-F238E27FC236}">
                  <a16:creationId xmlns:a16="http://schemas.microsoft.com/office/drawing/2014/main" id="{B0D8F57D-825B-42CA-8965-308340DCB36C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화살표: 오른쪽 9">
            <a:hlinkClick r:id="" action="ppaction://noaction"/>
            <a:extLst>
              <a:ext uri="{FF2B5EF4-FFF2-40B4-BE49-F238E27FC236}">
                <a16:creationId xmlns:a16="http://schemas.microsoft.com/office/drawing/2014/main" id="{2829014B-0DE0-463E-8963-4C742FC132C2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23F0BC-E016-418E-9068-3256C9BADE96}"/>
              </a:ext>
            </a:extLst>
          </p:cNvPr>
          <p:cNvSpPr txBox="1"/>
          <p:nvPr/>
        </p:nvSpPr>
        <p:spPr>
          <a:xfrm>
            <a:off x="5324559" y="2024354"/>
            <a:ext cx="3110677" cy="1285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301</a:t>
            </a:r>
            <a:r>
              <a:rPr lang="ko-KR" altLang="en-US" dirty="0"/>
              <a:t>호에 들어올 수 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공용 책장을 만질 수 있다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1</a:t>
            </a:r>
            <a:r>
              <a:rPr lang="ko-KR" altLang="en-US" dirty="0"/>
              <a:t>번 침대에 누울 수 있다 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17E6E68-9E93-491F-B622-A372FF3D0F8B}"/>
              </a:ext>
            </a:extLst>
          </p:cNvPr>
          <p:cNvCxnSpPr>
            <a:cxnSpLocks/>
            <a:stCxn id="33" idx="0"/>
            <a:endCxn id="17" idx="1"/>
          </p:cNvCxnSpPr>
          <p:nvPr/>
        </p:nvCxnSpPr>
        <p:spPr>
          <a:xfrm flipV="1">
            <a:off x="4122892" y="2666998"/>
            <a:ext cx="1201667" cy="6426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하다하다 이제 '훈련소+군대 영장'까지 만들어 재입대시키려는(?) '동물의 숲' 한국인들 - 인사이트">
            <a:extLst>
              <a:ext uri="{FF2B5EF4-FFF2-40B4-BE49-F238E27FC236}">
                <a16:creationId xmlns:a16="http://schemas.microsoft.com/office/drawing/2014/main" id="{2DDD8F25-8C7C-428E-A48E-1245B1170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315" y="3451667"/>
            <a:ext cx="2938953" cy="179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군인이모티콘2">
            <a:extLst>
              <a:ext uri="{FF2B5EF4-FFF2-40B4-BE49-F238E27FC236}">
                <a16:creationId xmlns:a16="http://schemas.microsoft.com/office/drawing/2014/main" id="{95818F05-95F6-455B-90F8-2599738D651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963" y="4039873"/>
            <a:ext cx="980485" cy="98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4" descr="군인이모티콘2">
            <a:extLst>
              <a:ext uri="{FF2B5EF4-FFF2-40B4-BE49-F238E27FC236}">
                <a16:creationId xmlns:a16="http://schemas.microsoft.com/office/drawing/2014/main" id="{3ABC7967-91FD-4B8F-9975-CEEB936EB61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210" y="3999271"/>
            <a:ext cx="980485" cy="98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4" descr="군인이모티콘2">
            <a:extLst>
              <a:ext uri="{FF2B5EF4-FFF2-40B4-BE49-F238E27FC236}">
                <a16:creationId xmlns:a16="http://schemas.microsoft.com/office/drawing/2014/main" id="{8314F140-EC7E-4BF9-8A5D-F9B97C2E64E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725" y="3999271"/>
            <a:ext cx="980485" cy="98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4" descr="군인이모티콘2">
            <a:extLst>
              <a:ext uri="{FF2B5EF4-FFF2-40B4-BE49-F238E27FC236}">
                <a16:creationId xmlns:a16="http://schemas.microsoft.com/office/drawing/2014/main" id="{C70A1689-6E93-48BC-B4A0-7C469907EE5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240" y="4039873"/>
            <a:ext cx="980485" cy="98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0AD160C5-9747-44F1-B531-621E04085703}"/>
              </a:ext>
            </a:extLst>
          </p:cNvPr>
          <p:cNvSpPr/>
          <p:nvPr/>
        </p:nvSpPr>
        <p:spPr>
          <a:xfrm>
            <a:off x="3107342" y="3309642"/>
            <a:ext cx="2031100" cy="5672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생활관 </a:t>
            </a:r>
            <a:r>
              <a:rPr lang="en-US" altLang="ko-KR" dirty="0"/>
              <a:t>301</a:t>
            </a:r>
            <a:r>
              <a:rPr lang="ko-KR" altLang="en-US" dirty="0"/>
              <a:t>호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A0FAEDE-62F4-4BD8-BBAB-F8B3CB5D9843}"/>
              </a:ext>
            </a:extLst>
          </p:cNvPr>
          <p:cNvSpPr txBox="1"/>
          <p:nvPr/>
        </p:nvSpPr>
        <p:spPr>
          <a:xfrm>
            <a:off x="8553724" y="2024354"/>
            <a:ext cx="396068" cy="1285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O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O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7F672B7-E6D6-43D6-B10D-82CD5B298EE6}"/>
              </a:ext>
            </a:extLst>
          </p:cNvPr>
          <p:cNvSpPr txBox="1"/>
          <p:nvPr/>
        </p:nvSpPr>
        <p:spPr>
          <a:xfrm>
            <a:off x="5583907" y="5390652"/>
            <a:ext cx="2938953" cy="1285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301</a:t>
            </a:r>
            <a:r>
              <a:rPr lang="ko-KR" altLang="en-US" dirty="0"/>
              <a:t>호에 들어올 수 있다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공용 책장을 만질 수 있다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1</a:t>
            </a:r>
            <a:r>
              <a:rPr lang="ko-KR" altLang="en-US" dirty="0"/>
              <a:t>번 침대에 누울 수 있다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BEFEEC9-66C8-4FD1-B4DB-BDD3F54008E1}"/>
              </a:ext>
            </a:extLst>
          </p:cNvPr>
          <p:cNvSpPr txBox="1"/>
          <p:nvPr/>
        </p:nvSpPr>
        <p:spPr>
          <a:xfrm>
            <a:off x="8641348" y="5390652"/>
            <a:ext cx="396068" cy="1285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O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O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O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5AD0634-34AD-4089-8EEB-D69A57EA9A80}"/>
              </a:ext>
            </a:extLst>
          </p:cNvPr>
          <p:cNvCxnSpPr>
            <a:stCxn id="1038" idx="2"/>
            <a:endCxn id="59" idx="0"/>
          </p:cNvCxnSpPr>
          <p:nvPr/>
        </p:nvCxnSpPr>
        <p:spPr>
          <a:xfrm>
            <a:off x="6188206" y="5020358"/>
            <a:ext cx="865178" cy="37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366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/Theory/T3/Permission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리눅스 파일시스템 권한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–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권한의 수치화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BA13996-D66F-4B80-B807-27090D7CBDF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F98D2E9-061A-4816-8893-7C7D00DCE3C2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7674BCA-884B-43A3-A8A6-B897F646C1F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9" name="화살표: 오른쪽 8">
              <a:hlinkClick r:id="" action="ppaction://noaction"/>
              <a:extLst>
                <a:ext uri="{FF2B5EF4-FFF2-40B4-BE49-F238E27FC236}">
                  <a16:creationId xmlns:a16="http://schemas.microsoft.com/office/drawing/2014/main" id="{B0D8F57D-825B-42CA-8965-308340DCB36C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화살표: 오른쪽 9">
            <a:hlinkClick r:id="" action="ppaction://noaction"/>
            <a:extLst>
              <a:ext uri="{FF2B5EF4-FFF2-40B4-BE49-F238E27FC236}">
                <a16:creationId xmlns:a16="http://schemas.microsoft.com/office/drawing/2014/main" id="{2829014B-0DE0-463E-8963-4C742FC132C2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A98B5C-DE42-4E98-9D9F-70C0C1514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148" y="2088982"/>
            <a:ext cx="6651746" cy="35541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D6D21A-9334-4E13-965E-48C9017EC1C1}"/>
              </a:ext>
            </a:extLst>
          </p:cNvPr>
          <p:cNvSpPr txBox="1"/>
          <p:nvPr/>
        </p:nvSpPr>
        <p:spPr>
          <a:xfrm>
            <a:off x="1771030" y="6041395"/>
            <a:ext cx="998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파일의 </a:t>
            </a:r>
            <a:r>
              <a:rPr lang="ko-KR" altLang="en-US" dirty="0">
                <a:solidFill>
                  <a:srgbClr val="FF0000"/>
                </a:solidFill>
              </a:rPr>
              <a:t>권한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소유자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소유그룹</a:t>
            </a:r>
            <a:r>
              <a:rPr lang="ko-KR" altLang="en-US" dirty="0"/>
              <a:t> 을 바꿀 수 있을까</a:t>
            </a:r>
            <a:r>
              <a:rPr lang="en-US" altLang="ko-KR" dirty="0"/>
              <a:t>? =&gt; </a:t>
            </a:r>
            <a:r>
              <a:rPr lang="en-US" altLang="ko-KR" dirty="0" err="1">
                <a:solidFill>
                  <a:srgbClr val="FF0000"/>
                </a:solidFill>
              </a:rPr>
              <a:t>chmod</a:t>
            </a:r>
            <a:r>
              <a:rPr lang="en-US" altLang="ko-KR" dirty="0"/>
              <a:t>, </a:t>
            </a:r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</a:rPr>
              <a:t>chown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>
                <a:solidFill>
                  <a:schemeClr val="accent6">
                    <a:lumMod val="50000"/>
                  </a:schemeClr>
                </a:solidFill>
              </a:rPr>
              <a:t>chgrp</a:t>
            </a:r>
            <a:endParaRPr lang="en-US" altLang="ko-K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화살표: 오른쪽 10">
            <a:hlinkClick r:id="rId3" action="ppaction://hlinksldjump"/>
            <a:extLst>
              <a:ext uri="{FF2B5EF4-FFF2-40B4-BE49-F238E27FC236}">
                <a16:creationId xmlns:a16="http://schemas.microsoft.com/office/drawing/2014/main" id="{FD8F91E4-BF0F-4976-841A-2CE0248EC1A3}"/>
              </a:ext>
            </a:extLst>
          </p:cNvPr>
          <p:cNvSpPr/>
          <p:nvPr/>
        </p:nvSpPr>
        <p:spPr>
          <a:xfrm>
            <a:off x="10028016" y="6122873"/>
            <a:ext cx="352631" cy="287854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18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3010DBED-3ABA-4169-8A96-F92BD8C5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/Training/Unit/Sys/1</a:t>
            </a:r>
            <a:br>
              <a:rPr lang="en-US" altLang="ko-KR" dirty="0"/>
            </a:br>
            <a:r>
              <a:rPr lang="en-US" altLang="ko-KR" dirty="0"/>
              <a:t> 1.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파일 접근 권한 설정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A2CC12-A97B-4DB5-936F-E7C75CBB4AA0}"/>
              </a:ext>
            </a:extLst>
          </p:cNvPr>
          <p:cNvSpPr txBox="1"/>
          <p:nvPr/>
        </p:nvSpPr>
        <p:spPr>
          <a:xfrm>
            <a:off x="1496053" y="3328504"/>
            <a:ext cx="4432683" cy="180000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/bin/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stty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파일의 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소유자를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test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변경하고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소유자에게는 읽기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쓰기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실행 권한을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그룹 및 일반에게는 읽기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실행 권한만 부여하도록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변경하시오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/>
          </a:p>
        </p:txBody>
      </p:sp>
      <p:pic>
        <p:nvPicPr>
          <p:cNvPr id="34" name="Picture 10" descr="question icon 이미지 검색결과">
            <a:extLst>
              <a:ext uri="{FF2B5EF4-FFF2-40B4-BE49-F238E27FC236}">
                <a16:creationId xmlns:a16="http://schemas.microsoft.com/office/drawing/2014/main" id="{B505F5E5-1AFC-4BE0-A2FB-19F018AC40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id="{9A933898-9CDB-4360-99A0-123577882146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38" name="Picture 14" descr="appendix icon 이미지 검색결과">
            <a:extLst>
              <a:ext uri="{FF2B5EF4-FFF2-40B4-BE49-F238E27FC236}">
                <a16:creationId xmlns:a16="http://schemas.microsoft.com/office/drawing/2014/main" id="{ECF5A187-5DE1-4A4A-8190-F2DCF30DE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9D901AF2-8468-4E57-A19A-D88B7F554DE3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6006CD-64B2-4E12-B317-9204AA016FB5}"/>
              </a:ext>
            </a:extLst>
          </p:cNvPr>
          <p:cNvSpPr txBox="1"/>
          <p:nvPr/>
        </p:nvSpPr>
        <p:spPr>
          <a:xfrm>
            <a:off x="7178875" y="3313579"/>
            <a:ext cx="4432682" cy="180000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정보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계정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root / root123</a:t>
            </a:r>
          </a:p>
          <a:p>
            <a:pPr>
              <a:lnSpc>
                <a:spcPct val="140000"/>
              </a:lnSpc>
            </a:pP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1)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파일의 접근 권한 변경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chmod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접근권한 파일명</a:t>
            </a:r>
          </a:p>
          <a:p>
            <a:pPr>
              <a:lnSpc>
                <a:spcPct val="140000"/>
              </a:lnSpc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파일의 소유자 변경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chown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소유자명 파일명</a:t>
            </a:r>
          </a:p>
        </p:txBody>
      </p:sp>
      <p:pic>
        <p:nvPicPr>
          <p:cNvPr id="41" name="Picture 4" descr="목표 아이콘 이미지 검색결과">
            <a:extLst>
              <a:ext uri="{FF2B5EF4-FFF2-40B4-BE49-F238E27FC236}">
                <a16:creationId xmlns:a16="http://schemas.microsoft.com/office/drawing/2014/main" id="{EF9F62EB-7866-4E3F-8A25-E78C25AC4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C59BC4E-1690-4F25-A340-257E8B4DCFAD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파일의 접근 권한을 설정 할 수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40000"/>
              </a:lnSpc>
            </a:pPr>
            <a:endParaRPr lang="ko-KR" altLang="en-US" sz="1200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C8135D1-75B8-4CE8-AF52-A075050006C4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244678E-3E32-4375-A935-CA411D9F8F9B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49" name="Picture 8" descr="cent os 아이콘 이미지 검색결과">
            <a:extLst>
              <a:ext uri="{FF2B5EF4-FFF2-40B4-BE49-F238E27FC236}">
                <a16:creationId xmlns:a16="http://schemas.microsoft.com/office/drawing/2014/main" id="{3B355687-60F8-4A97-9717-DF06525177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E04B7BD-7FFA-4CF6-8896-A184055B3CEA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 서버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Linux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(CentOS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6.4)</a:t>
            </a:r>
            <a:endParaRPr lang="ko-KR" altLang="en-US" sz="10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D170DE5-247F-4796-9378-78ED0D38CBC1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273958F9-6BD9-4E0E-96AF-65D9C2D8A6A3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93DB03F-B87F-4C0E-86E8-58E011007B61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FC988C73-4747-4CE5-BDB8-35CF92A3F6F0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2722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14">
            <a:extLst>
              <a:ext uri="{FF2B5EF4-FFF2-40B4-BE49-F238E27FC236}">
                <a16:creationId xmlns:a16="http://schemas.microsoft.com/office/drawing/2014/main" id="{7B355A65-614F-401A-B129-C717D9789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34" y="924349"/>
            <a:ext cx="4594860" cy="563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16">
            <a:extLst>
              <a:ext uri="{FF2B5EF4-FFF2-40B4-BE49-F238E27FC236}">
                <a16:creationId xmlns:a16="http://schemas.microsoft.com/office/drawing/2014/main" id="{E070F3A2-B311-45EC-847A-FC2D9F8F0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37" y="2386275"/>
            <a:ext cx="4617720" cy="800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5A57801-35B0-4CFA-BF2E-0C3E36B41F9C}"/>
              </a:ext>
            </a:extLst>
          </p:cNvPr>
          <p:cNvGraphicFramePr>
            <a:graphicFrameLocks noGrp="1"/>
          </p:cNvGraphicFramePr>
          <p:nvPr/>
        </p:nvGraphicFramePr>
        <p:xfrm>
          <a:off x="556470" y="3347160"/>
          <a:ext cx="4932807" cy="980186"/>
        </p:xfrm>
        <a:graphic>
          <a:graphicData uri="http://schemas.openxmlformats.org/drawingml/2006/table">
            <a:tbl>
              <a:tblPr/>
              <a:tblGrid>
                <a:gridCol w="4932807">
                  <a:extLst>
                    <a:ext uri="{9D8B030D-6E8A-4147-A177-3AD203B41FA5}">
                      <a16:colId xmlns:a16="http://schemas.microsoft.com/office/drawing/2014/main" val="484872426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접근 권한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103813"/>
                  </a:ext>
                </a:extLst>
              </a:tr>
              <a:tr h="6410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읽기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(r) = 4,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파일에 쓰기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(w) = 2,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실행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 1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조합하여 접근 권한을 설정한다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예를 들어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읽기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쓰기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 권한을 모두 부여하는 경우에는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7(4 + 2 + 1)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지정하고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읽기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 권한만 부여하는 경우에는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5(4 + 1)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지정한다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4672701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1) /bin/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stty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파일의 접근 권한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rwsr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sr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-x)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및 소유자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(root)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  <a:p>
            <a:pPr>
              <a:lnSpc>
                <a:spcPct val="140000"/>
              </a:lnSpc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# ls –l /bin/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stty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dirty="0"/>
              <a:t>2) /bin/</a:t>
            </a:r>
            <a:r>
              <a:rPr lang="en-US" altLang="ko-KR" sz="1000" dirty="0" err="1"/>
              <a:t>stty</a:t>
            </a:r>
            <a:r>
              <a:rPr lang="en-US" altLang="ko-KR" sz="1000" dirty="0"/>
              <a:t> </a:t>
            </a:r>
            <a:r>
              <a:rPr lang="ko-KR" altLang="en-US" sz="1000" dirty="0"/>
              <a:t>파일의 접근 권한 변경</a:t>
            </a:r>
            <a:r>
              <a:rPr lang="en-US" altLang="ko-KR" sz="1000" dirty="0"/>
              <a:t>(</a:t>
            </a:r>
            <a:r>
              <a:rPr lang="en-US" altLang="ko-KR" sz="1000" dirty="0" err="1"/>
              <a:t>rwxr</a:t>
            </a:r>
            <a:r>
              <a:rPr lang="en-US" altLang="ko-KR" sz="1000" dirty="0"/>
              <a:t>-x-r-x) </a:t>
            </a:r>
            <a:r>
              <a:rPr lang="ko-KR" altLang="en-US" sz="1000" dirty="0"/>
              <a:t>및 확인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</a:t>
            </a:r>
            <a:r>
              <a:rPr lang="en-US" altLang="ko-KR" sz="1000" dirty="0" err="1"/>
              <a:t>chmod</a:t>
            </a:r>
            <a:r>
              <a:rPr lang="en-US" altLang="ko-KR" sz="1000" dirty="0"/>
              <a:t> 755 /bin/</a:t>
            </a:r>
            <a:r>
              <a:rPr lang="en-US" altLang="ko-KR" sz="1000" dirty="0" err="1"/>
              <a:t>stty</a:t>
            </a:r>
            <a:endParaRPr lang="ko-KR" altLang="en-US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ls –l /bin/</a:t>
            </a:r>
            <a:r>
              <a:rPr lang="en-US" altLang="ko-KR" sz="1000" dirty="0" err="1"/>
              <a:t>stty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3) /bin/</a:t>
            </a:r>
            <a:r>
              <a:rPr lang="en-US" altLang="ko-KR" sz="1000" dirty="0" err="1"/>
              <a:t>stty</a:t>
            </a:r>
            <a:r>
              <a:rPr lang="en-US" altLang="ko-KR" sz="1000" dirty="0"/>
              <a:t> </a:t>
            </a:r>
            <a:r>
              <a:rPr lang="ko-KR" altLang="en-US" sz="1000" dirty="0"/>
              <a:t>파일의 소유자 변경</a:t>
            </a:r>
            <a:r>
              <a:rPr lang="en-US" altLang="ko-KR" sz="1000"/>
              <a:t>(test</a:t>
            </a:r>
            <a:r>
              <a:rPr lang="en-US" altLang="ko-KR" sz="1000" dirty="0"/>
              <a:t>) </a:t>
            </a:r>
            <a:r>
              <a:rPr lang="ko-KR" altLang="en-US" sz="1000" dirty="0"/>
              <a:t>및 확인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</a:t>
            </a:r>
            <a:r>
              <a:rPr lang="en-US" altLang="ko-KR" sz="1000" err="1"/>
              <a:t>chown</a:t>
            </a:r>
            <a:r>
              <a:rPr lang="en-US" altLang="ko-KR" sz="1000"/>
              <a:t> test </a:t>
            </a:r>
            <a:r>
              <a:rPr lang="en-US" altLang="ko-KR" sz="1000" dirty="0"/>
              <a:t>/bin/</a:t>
            </a:r>
            <a:r>
              <a:rPr lang="en-US" altLang="ko-KR" sz="1000" dirty="0" err="1"/>
              <a:t>stty</a:t>
            </a:r>
            <a:endParaRPr lang="ko-KR" altLang="en-US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ls –l /bin/</a:t>
            </a:r>
            <a:r>
              <a:rPr lang="en-US" altLang="ko-KR" sz="1000" dirty="0" err="1"/>
              <a:t>stty</a:t>
            </a:r>
            <a:endParaRPr lang="ko-KR" altLang="en-US" sz="1000" dirty="0"/>
          </a:p>
        </p:txBody>
      </p:sp>
      <p:pic>
        <p:nvPicPr>
          <p:cNvPr id="22" name="Picture 18">
            <a:extLst>
              <a:ext uri="{FF2B5EF4-FFF2-40B4-BE49-F238E27FC236}">
                <a16:creationId xmlns:a16="http://schemas.microsoft.com/office/drawing/2014/main" id="{B93E2FFA-2307-4CB3-8A4F-B1B3CDB20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234" y="5334930"/>
            <a:ext cx="4556760" cy="70866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</a:t>
            </a:r>
            <a:r>
              <a:rPr lang="en-US" altLang="ko-KR" sz="1000"/>
              <a:t>) check </a:t>
            </a:r>
            <a:r>
              <a:rPr lang="ko-KR" altLang="en-US" sz="1000" dirty="0"/>
              <a:t>입력 및 </a:t>
            </a:r>
            <a:r>
              <a:rPr lang="ko-KR" altLang="en-US" sz="1000" dirty="0" err="1"/>
              <a:t>키코드</a:t>
            </a:r>
            <a:r>
              <a:rPr lang="ko-KR" altLang="en-US" sz="1000" dirty="0"/>
              <a:t> 획득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/>
              <a:t># check</a:t>
            </a:r>
            <a:endParaRPr lang="ko-KR" altLang="en-US" sz="10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393A3F0-E427-4772-84A2-D041740BAFF3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E20DFAB4-2444-4459-BEB0-41EF90983574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8A31CA8-E669-490E-95FF-9541F3329BA3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5" name="화살표: 오른쪽 14">
              <a:hlinkClick r:id="" action="ppaction://noaction"/>
              <a:extLst>
                <a:ext uri="{FF2B5EF4-FFF2-40B4-BE49-F238E27FC236}">
                  <a16:creationId xmlns:a16="http://schemas.microsoft.com/office/drawing/2014/main" id="{1B881AF4-F56D-4697-AB59-ADEE16D6AF59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934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3010DBED-3ABA-4169-8A96-F92BD8C5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/Training/Unit/Sys/6</a:t>
            </a:r>
            <a:br>
              <a:rPr lang="en-US" altLang="ko-KR" dirty="0"/>
            </a:br>
            <a:r>
              <a:rPr lang="en-US" altLang="ko-KR" dirty="0"/>
              <a:t> 6.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파일 접근 권한 설정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(Windows)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A2CC12-A97B-4DB5-936F-E7C75CBB4AA0}"/>
              </a:ext>
            </a:extLst>
          </p:cNvPr>
          <p:cNvSpPr txBox="1"/>
          <p:nvPr/>
        </p:nvSpPr>
        <p:spPr>
          <a:xfrm>
            <a:off x="1496053" y="3328503"/>
            <a:ext cx="4432683" cy="224536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내부 디렉토리를 특정한 사용자가 파일에 접근할 수 있도록 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설정해 주는 것이 필요합니다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현재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c\navy06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폴더에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Everyone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접근 권한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 권한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설정되어 있지 않습니다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귀하는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Everyone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접근 권한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 권한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모든 권한으로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부여하시오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/>
          </a:p>
        </p:txBody>
      </p:sp>
      <p:pic>
        <p:nvPicPr>
          <p:cNvPr id="34" name="Picture 10" descr="question icon 이미지 검색결과">
            <a:extLst>
              <a:ext uri="{FF2B5EF4-FFF2-40B4-BE49-F238E27FC236}">
                <a16:creationId xmlns:a16="http://schemas.microsoft.com/office/drawing/2014/main" id="{B505F5E5-1AFC-4BE0-A2FB-19F018AC40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id="{9A933898-9CDB-4360-99A0-123577882146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38" name="Picture 14" descr="appendix icon 이미지 검색결과">
            <a:extLst>
              <a:ext uri="{FF2B5EF4-FFF2-40B4-BE49-F238E27FC236}">
                <a16:creationId xmlns:a16="http://schemas.microsoft.com/office/drawing/2014/main" id="{ECF5A187-5DE1-4A4A-8190-F2DCF30DE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9D901AF2-8468-4E57-A19A-D88B7F554DE3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6006CD-64B2-4E12-B317-9204AA016FB5}"/>
              </a:ext>
            </a:extLst>
          </p:cNvPr>
          <p:cNvSpPr txBox="1"/>
          <p:nvPr/>
        </p:nvSpPr>
        <p:spPr>
          <a:xfrm>
            <a:off x="7178875" y="3313578"/>
            <a:ext cx="4432682" cy="226028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정보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계정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administrator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 1q2w3e4r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%%</a:t>
            </a:r>
          </a:p>
        </p:txBody>
      </p:sp>
      <p:pic>
        <p:nvPicPr>
          <p:cNvPr id="41" name="Picture 4" descr="목표 아이콘 이미지 검색결과">
            <a:extLst>
              <a:ext uri="{FF2B5EF4-FFF2-40B4-BE49-F238E27FC236}">
                <a16:creationId xmlns:a16="http://schemas.microsoft.com/office/drawing/2014/main" id="{EF9F62EB-7866-4E3F-8A25-E78C25AC4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C59BC4E-1690-4F25-A340-257E8B4DCFAD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 접근 권한을 설정할 수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C8135D1-75B8-4CE8-AF52-A075050006C4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244678E-3E32-4375-A935-CA411D9F8F9B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49" name="Picture 8" descr="cent os 아이콘 이미지 검색결과">
            <a:extLst>
              <a:ext uri="{FF2B5EF4-FFF2-40B4-BE49-F238E27FC236}">
                <a16:creationId xmlns:a16="http://schemas.microsoft.com/office/drawing/2014/main" id="{3B355687-60F8-4A97-9717-DF06525177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E04B7BD-7FFA-4CF6-8896-A184055B3CEA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 서버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Windows 2012</a:t>
            </a:r>
            <a:endParaRPr lang="ko-KR" altLang="en-US" sz="10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46856A7-09F2-40DF-885C-124424F543E4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BCBE2B77-6BBC-4887-8AE9-21295D06F5BA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E9A73D5-E882-4AF8-8AAD-360657E492CA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2D1034D5-D759-4AE3-8CC3-8614F2C1A9A9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904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26D91B7-44E7-48C7-9D14-B6D93A9AD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666" y="487773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 marL="228600" indent="-228600">
              <a:lnSpc>
                <a:spcPct val="140000"/>
              </a:lnSpc>
              <a:buAutoNum type="arabicPeriod"/>
            </a:pPr>
            <a:r>
              <a:rPr lang="ko-KR" altLang="en-US" sz="1000" dirty="0"/>
              <a:t>“파일 </a:t>
            </a:r>
            <a:r>
              <a:rPr lang="ko-KR" altLang="en-US" sz="1000" dirty="0" err="1"/>
              <a:t>탐색기”에서</a:t>
            </a:r>
            <a:r>
              <a:rPr lang="ko-KR" altLang="en-US" sz="1000" dirty="0"/>
              <a:t> “로컬 디스크 </a:t>
            </a:r>
            <a:r>
              <a:rPr lang="en-US" altLang="ko-KR" sz="1000" dirty="0"/>
              <a:t>(C:)” </a:t>
            </a:r>
            <a:r>
              <a:rPr lang="ko-KR" altLang="en-US" sz="1000" dirty="0"/>
              <a:t>선택</a:t>
            </a: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ko-KR" altLang="en-US" sz="1000" dirty="0"/>
              <a:t>“</a:t>
            </a:r>
            <a:r>
              <a:rPr lang="en-US" altLang="ko-KR" sz="1000" dirty="0"/>
              <a:t>navy06” </a:t>
            </a:r>
            <a:r>
              <a:rPr lang="ko-KR" altLang="en-US" sz="1000" dirty="0"/>
              <a:t>폴더 선택 후 마우스 오른쪽 클릭</a:t>
            </a: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ko-KR" altLang="en-US" sz="1000" dirty="0"/>
              <a:t>“속성</a:t>
            </a:r>
            <a:r>
              <a:rPr lang="en-US" altLang="ko-KR" sz="1000" dirty="0"/>
              <a:t>(R)” </a:t>
            </a:r>
            <a:r>
              <a:rPr lang="ko-KR" altLang="en-US" sz="1000" dirty="0"/>
              <a:t>클릭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4. </a:t>
            </a:r>
            <a:r>
              <a:rPr lang="ko-KR" altLang="en-US" sz="1000" dirty="0"/>
              <a:t>“보안” 탭 선택 후 “편집</a:t>
            </a:r>
            <a:r>
              <a:rPr lang="en-US" altLang="ko-KR" sz="1000" dirty="0"/>
              <a:t>(E)...” </a:t>
            </a:r>
            <a:r>
              <a:rPr lang="ko-KR" altLang="en-US" sz="1000" dirty="0"/>
              <a:t>클릭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75181C1-A909-4958-858C-729914937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9025" y="37544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4658F80-D0CE-476E-891E-2E48172A17D3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57BCE0CB-E0AC-4B3C-A146-69C2B2D23F03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139A0A-E62E-4F49-8BF9-D32B2AAE387D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1" name="화살표: 오른쪽 10">
              <a:hlinkClick r:id="" action="ppaction://noaction"/>
              <a:extLst>
                <a:ext uri="{FF2B5EF4-FFF2-40B4-BE49-F238E27FC236}">
                  <a16:creationId xmlns:a16="http://schemas.microsoft.com/office/drawing/2014/main" id="{E4632BD9-AACF-4F2C-B0E5-B05C18369EEF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Picture 1">
            <a:extLst>
              <a:ext uri="{FF2B5EF4-FFF2-40B4-BE49-F238E27FC236}">
                <a16:creationId xmlns:a16="http://schemas.microsoft.com/office/drawing/2014/main" id="{7AE5B850-677E-48CC-BB9A-A4191A86E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299" y="1122463"/>
            <a:ext cx="4546437" cy="526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3">
            <a:extLst>
              <a:ext uri="{FF2B5EF4-FFF2-40B4-BE49-F238E27FC236}">
                <a16:creationId xmlns:a16="http://schemas.microsoft.com/office/drawing/2014/main" id="{A0109F60-FEFA-4B80-922D-2195942B4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271" y="761998"/>
            <a:ext cx="4221480" cy="5334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0956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26D91B7-44E7-48C7-9D14-B6D93A9AD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666" y="487773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5. </a:t>
            </a:r>
            <a:r>
              <a:rPr lang="ko-KR" altLang="en-US" sz="1000" dirty="0"/>
              <a:t>“추가</a:t>
            </a:r>
            <a:r>
              <a:rPr lang="en-US" altLang="ko-KR" sz="1000" dirty="0"/>
              <a:t>(D)..." </a:t>
            </a:r>
            <a:r>
              <a:rPr lang="ko-KR" altLang="en-US" sz="1000" dirty="0"/>
              <a:t>클릭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 marL="228600" indent="-228600">
              <a:lnSpc>
                <a:spcPct val="140000"/>
              </a:lnSpc>
              <a:buAutoNum type="arabicPeriod" startAt="6"/>
            </a:pPr>
            <a:r>
              <a:rPr lang="ko-KR" altLang="en-US" sz="1000" dirty="0"/>
              <a:t>“선택할 개체 이름을 입력하십시오</a:t>
            </a:r>
            <a:r>
              <a:rPr lang="en-US" altLang="ko-KR" sz="1000" dirty="0"/>
              <a:t>(</a:t>
            </a:r>
            <a:r>
              <a:rPr lang="ko-KR" altLang="en-US" sz="1000" dirty="0"/>
              <a:t>예제</a:t>
            </a:r>
            <a:r>
              <a:rPr lang="en-US" altLang="ko-KR" sz="1000" dirty="0"/>
              <a:t>)(E)."</a:t>
            </a:r>
            <a:r>
              <a:rPr lang="ko-KR" altLang="en-US" sz="1000" dirty="0"/>
              <a:t>에 </a:t>
            </a:r>
            <a:r>
              <a:rPr lang="en-US" altLang="ko-KR" sz="1000" dirty="0"/>
              <a:t>'Everyone' </a:t>
            </a:r>
            <a:r>
              <a:rPr lang="ko-KR" altLang="en-US" sz="1000" dirty="0"/>
              <a:t>입력 후 ”이름 확인</a:t>
            </a:r>
            <a:r>
              <a:rPr lang="en-US" altLang="ko-KR" sz="1000" dirty="0"/>
              <a:t>(C)" </a:t>
            </a:r>
            <a:r>
              <a:rPr lang="ko-KR" altLang="en-US" sz="1000" dirty="0"/>
              <a:t>버튼 클릭</a:t>
            </a: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 startAt="6"/>
            </a:pPr>
            <a:r>
              <a:rPr lang="en-US" altLang="ko-KR" sz="1000" dirty="0"/>
              <a:t>“</a:t>
            </a:r>
            <a:r>
              <a:rPr lang="ko-KR" altLang="en-US" sz="1000" dirty="0"/>
              <a:t>확인” 버튼 클릭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75181C1-A909-4958-858C-729914937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9025" y="37544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CC4FA33-4264-4A55-9A6D-1173E181E087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D9FCD009-E5BB-402C-977B-4BFF601363A0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8A8E35-4FB7-44EC-A763-F26B66C52B95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1" name="화살표: 오른쪽 10">
              <a:hlinkClick r:id="" action="ppaction://noaction"/>
              <a:extLst>
                <a:ext uri="{FF2B5EF4-FFF2-40B4-BE49-F238E27FC236}">
                  <a16:creationId xmlns:a16="http://schemas.microsoft.com/office/drawing/2014/main" id="{D1E9A011-0600-4509-B801-FABFB259CCC4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Picture 5">
            <a:extLst>
              <a:ext uri="{FF2B5EF4-FFF2-40B4-BE49-F238E27FC236}">
                <a16:creationId xmlns:a16="http://schemas.microsoft.com/office/drawing/2014/main" id="{4A2F8D28-409B-46E8-86BE-F0D9031C6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568" y="714746"/>
            <a:ext cx="4533900" cy="571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7">
            <a:extLst>
              <a:ext uri="{FF2B5EF4-FFF2-40B4-BE49-F238E27FC236}">
                <a16:creationId xmlns:a16="http://schemas.microsoft.com/office/drawing/2014/main" id="{9DA4E0BB-8A59-45A8-A3B5-B5D65C597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697" y="966214"/>
            <a:ext cx="5019040" cy="49255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167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1553</Words>
  <Application>Microsoft Office PowerPoint</Application>
  <PresentationFormat>와이드스크린</PresentationFormat>
  <Paragraphs>379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함초롬바탕</vt:lpstr>
      <vt:lpstr>Arial</vt:lpstr>
      <vt:lpstr>Office 테마</vt:lpstr>
      <vt:lpstr>국방 사이버 보안</vt:lpstr>
      <vt:lpstr>/Theory/T3/Permission   리눅스 파일시스템 권한( Permission )</vt:lpstr>
      <vt:lpstr>/Theory/T3/Permission   리눅스 파일시스템 권한 - 그룹</vt:lpstr>
      <vt:lpstr>/Theory/T3/Permission   리눅스 파일시스템 권한 – 권한의 수치화</vt:lpstr>
      <vt:lpstr>/Training/Unit/Sys/1  1. 파일 접근 권한 설정</vt:lpstr>
      <vt:lpstr>PowerPoint 프레젠테이션</vt:lpstr>
      <vt:lpstr>/Training/Unit/Sys/6  6. 파일 접근 권한 설정 (Windows)</vt:lpstr>
      <vt:lpstr>PowerPoint 프레젠테이션</vt:lpstr>
      <vt:lpstr>PowerPoint 프레젠테이션</vt:lpstr>
      <vt:lpstr>PowerPoint 프레젠테이션</vt:lpstr>
      <vt:lpstr>/Training/Unit/Sys/3  3. R-명령어 제한</vt:lpstr>
      <vt:lpstr>PowerPoint 프레젠테이션</vt:lpstr>
      <vt:lpstr>PowerPoint 프레젠테이션</vt:lpstr>
      <vt:lpstr>/Training/Unit/Net/6  6. IP 접근 통제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국방 사이버 보안</dc:title>
  <dc:creator>도우</dc:creator>
  <cp:lastModifiedBy>도우</cp:lastModifiedBy>
  <cp:revision>3</cp:revision>
  <dcterms:created xsi:type="dcterms:W3CDTF">2022-02-20T11:27:45Z</dcterms:created>
  <dcterms:modified xsi:type="dcterms:W3CDTF">2022-02-20T11:33:42Z</dcterms:modified>
</cp:coreProperties>
</file>