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51" r:id="rId3"/>
    <p:sldId id="549" r:id="rId4"/>
    <p:sldId id="538" r:id="rId5"/>
    <p:sldId id="539" r:id="rId6"/>
    <p:sldId id="540" r:id="rId7"/>
    <p:sldId id="575" r:id="rId8"/>
    <p:sldId id="574" r:id="rId9"/>
    <p:sldId id="576" r:id="rId10"/>
    <p:sldId id="577" r:id="rId11"/>
    <p:sldId id="578" r:id="rId12"/>
    <p:sldId id="579" r:id="rId13"/>
    <p:sldId id="550" r:id="rId14"/>
    <p:sldId id="54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DBAD9-0E8C-4326-B49C-D1BDFB50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2A513C-C765-485E-9B85-6C773B42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EFA6D-1B79-465C-9DD2-BEFDDFA8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83CA-569F-43A1-AC29-5BDDB879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0557D-63C3-43A0-A5FA-E25B23F0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2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653C6-9ADC-4716-93BB-025F828A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FF9EF-A27A-45F9-A1B2-8161C4BAF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6460F-FF4A-4247-B3B5-5E6AFC47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7B131-F0C8-49C6-AC24-94E0860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A07E0-67D3-4FE8-9CF7-50AFD4DF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6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917B1C-6C63-422A-8363-F32A66909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F5668-EBC6-4E16-8B73-3F413153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AD6B1-CCE1-4598-8733-8D200D5B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5BFD5-FB36-4B8B-AB69-BBE25DFD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78C98-41C3-4798-8920-114771D2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1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6EF66-AEE8-409E-BDD1-ED709FCC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DBDC-D7F8-4AAF-8F25-74A453D7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867D6-F82C-4D98-8002-513C5D5C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2FDC4-F22C-42FB-8FD9-B917F9E7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32822-E25D-4787-8026-6DCB5F3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1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1E21-B921-48F0-96E0-3339779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D8E71-7854-4DC0-814B-B172B41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A7A79-EBB6-439C-BA63-A47040E9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23738-125D-455E-9E2D-363C064B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F8672-5C0E-47CE-88BC-EA839731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3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FAC1-5AC1-46C7-9601-BDFF7247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E6AF0-CB95-40B8-BF21-01E4B63D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BD039-4ED7-42E5-A1B0-953BAD026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AE013-B0C9-4670-B897-117FFF88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0DBA8-0DED-4047-87E4-4557D452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8FF80-7D10-49FE-867C-1A247375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5238-794D-4EC4-BAFF-575F82EE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A3D5A-8A0D-410A-BC2B-68227F5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F5BD2-6D0B-47BA-92D6-A078D133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61F84-4E18-4CD4-B2F9-5CD0E3A04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29FFC-B66C-4CCB-BC72-A83D695C9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0B55D-5E0A-459C-B92D-9FB6C74C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1125D-3BA7-479A-A467-5EEC200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F7CF9-8D64-4BE8-9AF3-EEB72285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5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9E54F-BE55-4B3E-A3AB-2BA64A1E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D030F7-5D70-40C5-9898-719C34EE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DCD745-AE5E-4533-99F4-AA9F787F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8463B-AF5F-430E-9FDA-EC064E1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5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17F46-8E8F-4A3D-8E9C-6586BE31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69C3B-4A7E-4A36-BDEA-B97BE3EF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979C8-6142-4194-835F-74A897C8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D69A2-1C5A-4EFC-AAB6-9BCF4976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FCD17-B50E-4E06-B299-DDB4F01C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B657C-8A78-4031-A5BA-4744A451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EFD47-AEA6-42A8-81CA-DFA49067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2FA12-3424-469C-8F69-C33300DB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CF54E-D6D5-419E-B382-501866C3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7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7B42A-B529-479C-A37B-18674F19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2FE6E-FAC5-4E52-8B80-EDEEBA6E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6A6A0-B955-4FB1-8014-604BA29CD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72072-CAEE-4490-9E6C-7EA24E6D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A946B-36EF-403A-9F5C-426C521E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E708F-DB40-4F62-AEF6-07209FF6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6001B3-4F82-4787-81EE-5E5CD9CE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B3D47-E342-43ED-B7F9-163051113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18B70-D124-4CC7-9E46-41FA0C975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B5E9-F867-4E60-9EDB-B1B20C776A72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E6671-80B6-4043-AC22-2AD1BABF2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31602-FBBF-4BCA-A6F9-F94B2F28B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9626-62A0-4B84-8FAE-B671783CF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4DDD8-DAB9-41EB-A827-4CF235A28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38B0F-BEBA-4A8C-A703-9F7F23574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강</a:t>
            </a:r>
            <a:endParaRPr lang="en-US" altLang="ko-KR"/>
          </a:p>
          <a:p>
            <a:r>
              <a:rPr lang="ko-KR" altLang="en-US"/>
              <a:t>현대암호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81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329C67-4BCE-4642-925B-521666FCC1F1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E5DFF2D-7B05-41E4-945C-CE046E8FD0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082760-2BD6-45FF-AD3B-FCEC3728459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B8C90DA2-AB03-43B0-BBFF-A1174C8A955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8912E5-0F8A-4A43-874F-8A136ED7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1911"/>
            <a:ext cx="10515600" cy="4578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AutoNum type="arabicPeriod"/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받는다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양의 정수가 들어오지 않으면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en-US" altLang="ko-KR" sz="1100" kern="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100" kern="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양의 정수를 입력하세요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후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 받는다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altLang="ko-KR" sz="1100" dirty="0"/>
              <a:t>m </a:t>
            </a:r>
            <a:r>
              <a:rPr lang="ko-KR" altLang="en-US" sz="1100" dirty="0"/>
              <a:t>과 서로소가 되는 </a:t>
            </a:r>
            <a:r>
              <a:rPr lang="en-US" altLang="ko-KR" sz="1100" dirty="0"/>
              <a:t>m </a:t>
            </a:r>
            <a:r>
              <a:rPr lang="ko-KR" altLang="en-US" sz="1100" dirty="0"/>
              <a:t>보다 작은 양의 정수를</a:t>
            </a:r>
            <a:r>
              <a:rPr lang="en-US" altLang="ko-KR" sz="1100" dirty="0"/>
              <a:t>, </a:t>
            </a:r>
            <a:r>
              <a:rPr lang="ko-KR" altLang="en-US" sz="1100" dirty="0"/>
              <a:t>리스트로 출력한다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형식은 </a:t>
            </a:r>
            <a:r>
              <a:rPr lang="en-US" altLang="ko-KR" sz="1100" dirty="0"/>
              <a:t>“</a:t>
            </a:r>
            <a:r>
              <a:rPr lang="en-US" altLang="ko-KR" sz="1100" dirty="0">
                <a:solidFill>
                  <a:srgbClr val="7030A0"/>
                </a:solidFill>
              </a:rPr>
              <a:t>    78</a:t>
            </a:r>
            <a:r>
              <a:rPr lang="en-US" altLang="ko-KR" sz="1100" dirty="0"/>
              <a:t>”  </a:t>
            </a:r>
            <a:r>
              <a:rPr lang="ko-KR" altLang="en-US" sz="1100" dirty="0"/>
              <a:t>의 포맷으로</a:t>
            </a:r>
            <a:r>
              <a:rPr lang="en-US" altLang="ko-KR" sz="1100" dirty="0"/>
              <a:t>, </a:t>
            </a:r>
            <a:r>
              <a:rPr lang="ko-KR" altLang="en-US" sz="1100" dirty="0"/>
              <a:t>숫자와 공백을 포함 총 </a:t>
            </a:r>
            <a:r>
              <a:rPr lang="en-US" altLang="ko-KR" sz="1100" dirty="0"/>
              <a:t>6</a:t>
            </a:r>
            <a:r>
              <a:rPr lang="ko-KR" altLang="en-US" sz="1100" dirty="0"/>
              <a:t>칸이다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altLang="ko-KR" sz="1100" dirty="0"/>
              <a:t>2</a:t>
            </a:r>
            <a:r>
              <a:rPr lang="ko-KR" altLang="en-US" sz="1100" dirty="0"/>
              <a:t>번에서 출력했던 수 들의 곱을 출력한다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ko-KR" altLang="en-US" sz="1100" dirty="0"/>
              <a:t>입력 </a:t>
            </a:r>
            <a:r>
              <a:rPr lang="en-US" altLang="ko-KR" sz="1100" dirty="0"/>
              <a:t>a </a:t>
            </a:r>
            <a:r>
              <a:rPr lang="ko-KR" altLang="en-US" sz="1100" dirty="0"/>
              <a:t>를 </a:t>
            </a:r>
            <a:r>
              <a:rPr lang="en-US" altLang="ko-KR" sz="1100" dirty="0"/>
              <a:t>input </a:t>
            </a:r>
            <a:r>
              <a:rPr lang="ko-KR" altLang="en-US" sz="1100" dirty="0"/>
              <a:t>으로 받는다</a:t>
            </a:r>
            <a:r>
              <a:rPr lang="en-US" altLang="ko-KR" sz="1100" dirty="0"/>
              <a:t>.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양의 정수가 들어오지 않으면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en-US" altLang="ko-KR" sz="1100" kern="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100" kern="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양의 정수를 입력하세요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후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입력 받는다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단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“</a:t>
            </a:r>
            <a:r>
              <a:rPr lang="en-US" altLang="ko-KR" sz="1100" kern="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exit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 받았을 시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프로그래밍을 종료한다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10000"/>
              </a:lnSpc>
              <a:buAutoNum type="arabicPeriod" startAt="5"/>
            </a:pPr>
            <a:r>
              <a:rPr lang="en-US" altLang="ko-KR" sz="1100" dirty="0"/>
              <a:t>2</a:t>
            </a:r>
            <a:r>
              <a:rPr lang="ko-KR" altLang="en-US" sz="1100" dirty="0"/>
              <a:t>번에서 출력했던 정수들의 </a:t>
            </a:r>
            <a:r>
              <a:rPr lang="en-US" altLang="ko-KR" sz="1100" dirty="0"/>
              <a:t>a </a:t>
            </a:r>
            <a:r>
              <a:rPr lang="ko-KR" altLang="en-US" sz="1100" dirty="0"/>
              <a:t>를 곱하여</a:t>
            </a:r>
            <a:r>
              <a:rPr lang="en-US" altLang="ko-KR" sz="1100" dirty="0"/>
              <a:t>, m </a:t>
            </a:r>
            <a:r>
              <a:rPr lang="ko-KR" altLang="en-US" sz="1100" dirty="0"/>
              <a:t>으로 </a:t>
            </a:r>
            <a:r>
              <a:rPr lang="en-US" altLang="ko-KR" sz="1100" dirty="0"/>
              <a:t>modular </a:t>
            </a:r>
            <a:r>
              <a:rPr lang="ko-KR" altLang="en-US" sz="1100" dirty="0"/>
              <a:t>을 취해준 값을 리스트로 출력한다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형식은 </a:t>
            </a:r>
            <a:r>
              <a:rPr lang="en-US" altLang="ko-KR" sz="1100" dirty="0"/>
              <a:t>“</a:t>
            </a:r>
            <a:r>
              <a:rPr lang="en-US" altLang="ko-KR" sz="1100" dirty="0">
                <a:solidFill>
                  <a:srgbClr val="7030A0"/>
                </a:solidFill>
              </a:rPr>
              <a:t>    78</a:t>
            </a:r>
            <a:r>
              <a:rPr lang="en-US" altLang="ko-KR" sz="1100" dirty="0"/>
              <a:t>”  </a:t>
            </a:r>
            <a:r>
              <a:rPr lang="ko-KR" altLang="en-US" sz="1100" dirty="0"/>
              <a:t>의 포맷으로</a:t>
            </a:r>
            <a:r>
              <a:rPr lang="en-US" altLang="ko-KR" sz="1100" dirty="0"/>
              <a:t>, </a:t>
            </a:r>
            <a:r>
              <a:rPr lang="ko-KR" altLang="en-US" sz="1100" dirty="0"/>
              <a:t>숫자와 공백을 포함 총 </a:t>
            </a:r>
            <a:r>
              <a:rPr lang="en-US" altLang="ko-KR" sz="1100" dirty="0"/>
              <a:t>6</a:t>
            </a:r>
            <a:r>
              <a:rPr lang="ko-KR" altLang="en-US" sz="1100" dirty="0"/>
              <a:t>칸이다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  <a:buAutoNum type="arabicPeriod" startAt="5"/>
            </a:pPr>
            <a:r>
              <a:rPr lang="en-US" altLang="ko-KR" sz="1100" dirty="0"/>
              <a:t>5 </a:t>
            </a:r>
            <a:r>
              <a:rPr lang="ko-KR" altLang="en-US" sz="1100" dirty="0"/>
              <a:t>번에서 출력했던 수 들의 곱을 출력한다</a:t>
            </a:r>
            <a:r>
              <a:rPr lang="en-US" altLang="ko-KR" sz="1100" dirty="0"/>
              <a:t>.</a:t>
            </a:r>
          </a:p>
          <a:p>
            <a:pPr>
              <a:lnSpc>
                <a:spcPct val="110000"/>
              </a:lnSpc>
              <a:buAutoNum type="arabicPeriod" startAt="5"/>
            </a:pPr>
            <a:r>
              <a:rPr lang="ko-KR" altLang="en-US" sz="1100" dirty="0"/>
              <a:t>다시 </a:t>
            </a:r>
            <a:r>
              <a:rPr lang="en-US" altLang="ko-KR" sz="1100" dirty="0"/>
              <a:t>4</a:t>
            </a:r>
            <a:r>
              <a:rPr lang="ko-KR" altLang="en-US" sz="1100" dirty="0"/>
              <a:t>번으로 돌아간다</a:t>
            </a:r>
            <a:r>
              <a:rPr lang="en-US" altLang="ko-KR" sz="1100" dirty="0"/>
              <a:t>. </a:t>
            </a:r>
          </a:p>
          <a:p>
            <a:pPr>
              <a:lnSpc>
                <a:spcPct val="110000"/>
              </a:lnSpc>
              <a:buAutoNum type="arabicPeriod"/>
            </a:pPr>
            <a:endParaRPr lang="ko-KR" altLang="en-US" sz="11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2887E07-1D87-44E2-BF4D-68A8A750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dirty="0"/>
              <a:t>프로그래밍 조건</a:t>
            </a:r>
          </a:p>
        </p:txBody>
      </p: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C9B7CEE7-6EA0-48F6-8E77-9C5AC588009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F329C67-4BCE-4642-925B-521666FCC1F1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E5DFF2D-7B05-41E4-945C-CE046E8FD0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082760-2BD6-45FF-AD3B-FCEC3728459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B8C90DA2-AB03-43B0-BBFF-A1174C8A955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DADE75AE-61B8-4855-9D70-0C80F6A4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dirty="0"/>
              <a:t>프로그래밍 예시</a:t>
            </a:r>
          </a:p>
        </p:txBody>
      </p:sp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2DC14894-288C-4BEE-BAEB-016B7335EBB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D84C83-99D3-49D7-A18B-EE374369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08324"/>
            <a:ext cx="10611793" cy="30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2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dirty="0" err="1"/>
              <a:t>오일러</a:t>
            </a:r>
            <a:r>
              <a:rPr lang="ko-KR" altLang="en-US" dirty="0"/>
              <a:t> 정리 증명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48CCAC-FB3E-4065-B63D-44E40A0BE7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B9807C-9BA2-46E9-9D98-2E3F952B4E3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8AF04-0CDF-4A94-851D-A5FA3E83E0C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24994787-8505-447E-8496-B52B9E14BA2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hlinkClick r:id="" action="ppaction://noaction"/>
            <a:extLst>
              <a:ext uri="{FF2B5EF4-FFF2-40B4-BE49-F238E27FC236}">
                <a16:creationId xmlns:a16="http://schemas.microsoft.com/office/drawing/2014/main" id="{17EB1BCD-308C-449A-A409-AE358223DB7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139390-90DA-4D1F-B4D5-BA9FF3D74D49}"/>
              </a:ext>
            </a:extLst>
          </p:cNvPr>
          <p:cNvSpPr txBox="1"/>
          <p:nvPr/>
        </p:nvSpPr>
        <p:spPr>
          <a:xfrm>
            <a:off x="1380872" y="4224041"/>
            <a:ext cx="9082130" cy="22688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ex) m = 7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1 * 2 * 3 * 4 * 5 * 6 </a:t>
            </a:r>
            <a:r>
              <a:rPr lang="ko-KR" altLang="en-US" sz="2400" dirty="0">
                <a:solidFill>
                  <a:srgbClr val="FF0000"/>
                </a:solidFill>
              </a:rPr>
              <a:t>≡ </a:t>
            </a:r>
            <a:r>
              <a:rPr lang="en-US" altLang="ko-KR" sz="2400" dirty="0"/>
              <a:t>(1*a) * (2*a) * (3*a) * (4*a) * (5*a) * (6*a)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1 * 2 * 3 * 4 * 5 * 6 </a:t>
            </a:r>
            <a:r>
              <a:rPr lang="ko-KR" altLang="en-US" sz="2400" dirty="0">
                <a:solidFill>
                  <a:srgbClr val="FF0000"/>
                </a:solidFill>
              </a:rPr>
              <a:t>≡ </a:t>
            </a:r>
            <a:r>
              <a:rPr lang="en-US" altLang="ko-KR" sz="2400" dirty="0"/>
              <a:t>1 * 2 * 3 * 4 * 5 * 6 * a ^ </a:t>
            </a:r>
            <a:r>
              <a:rPr lang="en-US" altLang="ko-KR" sz="2400" dirty="0">
                <a:latin typeface="Nanum Gothic"/>
              </a:rPr>
              <a:t>φ(7)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Nanum Gothic"/>
              </a:rPr>
              <a:t>1 </a:t>
            </a:r>
            <a:r>
              <a:rPr lang="ko-KR" altLang="en-US" sz="2400" dirty="0">
                <a:solidFill>
                  <a:srgbClr val="FF0000"/>
                </a:solidFill>
              </a:rPr>
              <a:t>≡ </a:t>
            </a:r>
            <a:r>
              <a:rPr lang="en-US" altLang="ko-KR" sz="2400" dirty="0"/>
              <a:t>a ^ </a:t>
            </a:r>
            <a:r>
              <a:rPr lang="en-US" altLang="ko-KR" sz="2400" dirty="0">
                <a:latin typeface="Nanum Gothic"/>
              </a:rPr>
              <a:t>φ(7)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6ADB7-4553-420D-95A4-632C89F87A00}"/>
              </a:ext>
            </a:extLst>
          </p:cNvPr>
          <p:cNvSpPr txBox="1"/>
          <p:nvPr/>
        </p:nvSpPr>
        <p:spPr>
          <a:xfrm>
            <a:off x="1380872" y="1705157"/>
            <a:ext cx="9082130" cy="23736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Nanum Gothic"/>
              </a:rPr>
              <a:t>-&gt;  </a:t>
            </a:r>
            <a:r>
              <a:rPr lang="ko-KR" altLang="en-US" sz="2400" dirty="0">
                <a:latin typeface="Nanum Gothic"/>
              </a:rPr>
              <a:t>왜 순서만 바뀌고</a:t>
            </a:r>
            <a:r>
              <a:rPr lang="en-US" altLang="ko-KR" sz="2400" dirty="0">
                <a:latin typeface="Nanum Gothic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Nanum Gothic"/>
              </a:rPr>
              <a:t>같은 집합이 </a:t>
            </a:r>
            <a:r>
              <a:rPr lang="ko-KR" altLang="en-US" sz="2400" dirty="0">
                <a:latin typeface="Nanum Gothic"/>
              </a:rPr>
              <a:t>나올까</a:t>
            </a:r>
            <a:r>
              <a:rPr lang="en-US" altLang="ko-KR" sz="2400" dirty="0">
                <a:latin typeface="Nanum Gothic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Nanum Gothic"/>
              </a:rPr>
              <a:t>gcd</a:t>
            </a:r>
            <a:r>
              <a:rPr lang="en-US" altLang="ko-KR" sz="2400" dirty="0">
                <a:latin typeface="Nanum Gothic"/>
              </a:rPr>
              <a:t>( m, k1 ) = 1 , </a:t>
            </a:r>
            <a:r>
              <a:rPr lang="en-US" altLang="ko-KR" sz="2400" dirty="0" err="1">
                <a:latin typeface="Nanum Gothic"/>
              </a:rPr>
              <a:t>gcd</a:t>
            </a:r>
            <a:r>
              <a:rPr lang="en-US" altLang="ko-KR" sz="2400" dirty="0">
                <a:latin typeface="Nanum Gothic"/>
              </a:rPr>
              <a:t>( m, k2 ) = 1, </a:t>
            </a:r>
            <a:r>
              <a:rPr lang="en-US" altLang="ko-KR" sz="2400" dirty="0" err="1">
                <a:latin typeface="Nanum Gothic"/>
              </a:rPr>
              <a:t>gcd</a:t>
            </a:r>
            <a:r>
              <a:rPr lang="en-US" altLang="ko-KR" sz="2400" dirty="0">
                <a:latin typeface="Nanum Gothic"/>
              </a:rPr>
              <a:t>( m, a ) = 1 </a:t>
            </a:r>
            <a:r>
              <a:rPr lang="ko-KR" altLang="en-US" sz="2400" dirty="0" err="1">
                <a:latin typeface="Nanum Gothic"/>
              </a:rPr>
              <a:t>일때</a:t>
            </a:r>
            <a:r>
              <a:rPr lang="en-US" altLang="ko-KR" sz="2400" dirty="0">
                <a:latin typeface="Nanum Gothic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Nanum Gothic"/>
              </a:rPr>
              <a:t>만약  </a:t>
            </a:r>
            <a:r>
              <a:rPr lang="en-US" altLang="ko-KR" sz="2400" dirty="0">
                <a:latin typeface="Nanum Gothic"/>
              </a:rPr>
              <a:t>K1 * a </a:t>
            </a:r>
            <a:r>
              <a:rPr lang="ko-KR" altLang="en-US" sz="2400" dirty="0">
                <a:solidFill>
                  <a:srgbClr val="FF0000"/>
                </a:solidFill>
              </a:rPr>
              <a:t>≡</a:t>
            </a:r>
            <a:r>
              <a:rPr lang="en-US" altLang="ko-KR" sz="2400" dirty="0">
                <a:latin typeface="Nanum Gothic"/>
              </a:rPr>
              <a:t> K2 * a  (mod m) </a:t>
            </a:r>
            <a:r>
              <a:rPr lang="ko-KR" altLang="en-US" sz="2400" dirty="0">
                <a:latin typeface="Nanum Gothic"/>
              </a:rPr>
              <a:t>이라면</a:t>
            </a:r>
            <a:r>
              <a:rPr lang="en-US" altLang="ko-KR" sz="2400" dirty="0">
                <a:latin typeface="Nanum Gothic"/>
              </a:rPr>
              <a:t>, K1  </a:t>
            </a:r>
            <a:r>
              <a:rPr lang="ko-KR" altLang="en-US" sz="2400" dirty="0">
                <a:solidFill>
                  <a:srgbClr val="FF0000"/>
                </a:solidFill>
              </a:rPr>
              <a:t>≡</a:t>
            </a:r>
            <a:r>
              <a:rPr lang="en-US" altLang="ko-KR" sz="2400" dirty="0">
                <a:latin typeface="Nanum Gothic"/>
              </a:rPr>
              <a:t> K2   (mod m) </a:t>
            </a:r>
            <a:r>
              <a:rPr lang="ko-KR" altLang="en-US" sz="2400" dirty="0" err="1">
                <a:latin typeface="Nanum Gothic"/>
              </a:rPr>
              <a:t>이여야</a:t>
            </a:r>
            <a:r>
              <a:rPr lang="ko-KR" altLang="en-US" sz="2400" dirty="0">
                <a:latin typeface="Nanum Gothic"/>
              </a:rPr>
              <a:t> 함</a:t>
            </a:r>
            <a:r>
              <a:rPr lang="en-US" altLang="ko-KR" sz="2400" dirty="0">
                <a:latin typeface="Nanum 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Nanum Gothic"/>
              </a:rPr>
              <a:t>또한</a:t>
            </a:r>
            <a:r>
              <a:rPr lang="en-US" altLang="ko-KR" sz="2400" dirty="0">
                <a:latin typeface="Nanum Gothic"/>
              </a:rPr>
              <a:t>, </a:t>
            </a:r>
            <a:r>
              <a:rPr lang="en-US" altLang="ko-KR" sz="2400" dirty="0" err="1">
                <a:latin typeface="Nanum Gothic"/>
              </a:rPr>
              <a:t>gcd</a:t>
            </a:r>
            <a:r>
              <a:rPr lang="en-US" altLang="ko-KR" sz="2400" dirty="0">
                <a:latin typeface="Nanum Gothic"/>
              </a:rPr>
              <a:t>( m, K1 * a )  </a:t>
            </a:r>
            <a:r>
              <a:rPr lang="ko-KR" altLang="en-US" sz="2400" dirty="0">
                <a:latin typeface="Nanum Gothic"/>
              </a:rPr>
              <a:t>또한 </a:t>
            </a:r>
            <a:r>
              <a:rPr lang="en-US" altLang="ko-KR" sz="2400" dirty="0">
                <a:latin typeface="Nanum Gothic"/>
              </a:rPr>
              <a:t>1 </a:t>
            </a:r>
            <a:r>
              <a:rPr lang="ko-KR" altLang="en-US" sz="2400" dirty="0">
                <a:latin typeface="Nanum Gothic"/>
              </a:rPr>
              <a:t>이 된다</a:t>
            </a:r>
            <a:r>
              <a:rPr lang="en-US" altLang="ko-KR" sz="2400" dirty="0">
                <a:latin typeface="Nanum Gothic"/>
              </a:rPr>
              <a:t>. -&gt; </a:t>
            </a:r>
            <a:r>
              <a:rPr lang="ko-KR" altLang="en-US" sz="2400" dirty="0">
                <a:latin typeface="Nanum Gothic"/>
              </a:rPr>
              <a:t>같은 집합 일 수밖에 없음</a:t>
            </a:r>
            <a:r>
              <a:rPr lang="en-US" altLang="ko-KR" sz="2400" dirty="0">
                <a:latin typeface="Nanum Goth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937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/>
              <a:t> </a:t>
            </a:r>
            <a:r>
              <a:rPr lang="ko-KR" altLang="en-US" dirty="0"/>
              <a:t>현대암호 </a:t>
            </a:r>
            <a:r>
              <a:rPr lang="en-US" altLang="ko-KR" dirty="0"/>
              <a:t>– RSA</a:t>
            </a:r>
            <a:r>
              <a:rPr lang="ko-KR" altLang="en-US" dirty="0"/>
              <a:t> 암호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48CCAC-FB3E-4065-B63D-44E40A0BE7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B9807C-9BA2-46E9-9D98-2E3F952B4E3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8AF04-0CDF-4A94-851D-A5FA3E83E0C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24994787-8505-447E-8496-B52B9E14BA2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hlinkClick r:id="" action="ppaction://noaction"/>
            <a:extLst>
              <a:ext uri="{FF2B5EF4-FFF2-40B4-BE49-F238E27FC236}">
                <a16:creationId xmlns:a16="http://schemas.microsoft.com/office/drawing/2014/main" id="{17EB1BCD-308C-449A-A409-AE358223DB7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2E6D75-CF60-4E60-8C18-51B36DE78E11}"/>
              </a:ext>
            </a:extLst>
          </p:cNvPr>
          <p:cNvSpPr/>
          <p:nvPr/>
        </p:nvSpPr>
        <p:spPr>
          <a:xfrm>
            <a:off x="1121758" y="1990641"/>
            <a:ext cx="9948484" cy="4388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뽀로로와 패티가 비밀연애를 위해 암호화된 연애편지를 주고 받으려 한다면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뽀로로와 패티는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서로 다른 두 소수 </a:t>
            </a:r>
            <a:r>
              <a:rPr lang="en-US" altLang="ko-KR" dirty="0">
                <a:solidFill>
                  <a:schemeClr val="tx1"/>
                </a:solidFill>
              </a:rPr>
              <a:t>(P, Q)</a:t>
            </a:r>
            <a:r>
              <a:rPr lang="ko-KR" altLang="en-US" dirty="0">
                <a:solidFill>
                  <a:schemeClr val="tx1"/>
                </a:solidFill>
              </a:rPr>
              <a:t>를 선택한다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Q</a:t>
            </a:r>
            <a:r>
              <a:rPr lang="ko-KR" altLang="en-US" dirty="0">
                <a:solidFill>
                  <a:schemeClr val="tx1"/>
                </a:solidFill>
              </a:rPr>
              <a:t>를 곱해 </a:t>
            </a:r>
            <a:r>
              <a:rPr lang="en-US" altLang="ko-KR" dirty="0">
                <a:solidFill>
                  <a:schemeClr val="tx1"/>
                </a:solidFill>
              </a:rPr>
              <a:t>N </a:t>
            </a:r>
            <a:r>
              <a:rPr lang="ko-KR" altLang="en-US" dirty="0">
                <a:solidFill>
                  <a:schemeClr val="tx1"/>
                </a:solidFill>
              </a:rPr>
              <a:t>을 구한다</a:t>
            </a:r>
            <a:r>
              <a:rPr lang="en-US" altLang="ko-KR" dirty="0">
                <a:solidFill>
                  <a:schemeClr val="tx1"/>
                </a:solidFill>
              </a:rPr>
              <a:t>.  (N=</a:t>
            </a:r>
            <a:r>
              <a:rPr lang="en-US" altLang="ko-KR" dirty="0" err="1">
                <a:solidFill>
                  <a:schemeClr val="tx1"/>
                </a:solidFill>
              </a:rPr>
              <a:t>PxQ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오일러</a:t>
            </a:r>
            <a:r>
              <a:rPr lang="ko-KR" altLang="en-US" dirty="0">
                <a:solidFill>
                  <a:schemeClr val="tx1"/>
                </a:solidFill>
              </a:rPr>
              <a:t> 피 함수에 해당되는 </a:t>
            </a:r>
            <a:r>
              <a:rPr lang="en-US" altLang="ko-KR" dirty="0">
                <a:solidFill>
                  <a:schemeClr val="tx1"/>
                </a:solidFill>
              </a:rPr>
              <a:t>φ(N) = (P-1)(Q-1)</a:t>
            </a:r>
            <a:r>
              <a:rPr lang="ko-KR" altLang="en-US" dirty="0">
                <a:solidFill>
                  <a:schemeClr val="tx1"/>
                </a:solidFill>
              </a:rPr>
              <a:t>을 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φ(N) </a:t>
            </a:r>
            <a:r>
              <a:rPr lang="ko-KR" altLang="en-US" dirty="0">
                <a:solidFill>
                  <a:schemeClr val="tx1"/>
                </a:solidFill>
              </a:rPr>
              <a:t>보다는 작으면서 </a:t>
            </a:r>
            <a:r>
              <a:rPr lang="en-US" altLang="ko-KR" dirty="0">
                <a:solidFill>
                  <a:schemeClr val="tx1"/>
                </a:solidFill>
              </a:rPr>
              <a:t>φ(N)</a:t>
            </a:r>
            <a:r>
              <a:rPr lang="ko-KR" altLang="en-US" dirty="0">
                <a:solidFill>
                  <a:schemeClr val="tx1"/>
                </a:solidFill>
              </a:rPr>
              <a:t>와 서로소인 정수 </a:t>
            </a:r>
            <a:r>
              <a:rPr lang="en-US" altLang="ko-KR" dirty="0">
                <a:solidFill>
                  <a:schemeClr val="tx1"/>
                </a:solidFill>
              </a:rPr>
              <a:t>e</a:t>
            </a:r>
            <a:r>
              <a:rPr lang="ko-KR" altLang="en-US" dirty="0">
                <a:solidFill>
                  <a:schemeClr val="tx1"/>
                </a:solidFill>
              </a:rPr>
              <a:t>를 찾는다</a:t>
            </a:r>
            <a:r>
              <a:rPr lang="en-US" altLang="ko-KR" dirty="0">
                <a:solidFill>
                  <a:schemeClr val="tx1"/>
                </a:solidFill>
              </a:rPr>
              <a:t>.  (1 &lt; e &lt; φ(N))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chemeClr val="tx1"/>
                </a:solidFill>
              </a:rPr>
              <a:t>이번 알고리즘에서는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e = 10001(2) </a:t>
            </a:r>
            <a:r>
              <a:rPr lang="ko-KR" altLang="en-US" sz="1600" dirty="0">
                <a:solidFill>
                  <a:schemeClr val="tx1"/>
                </a:solidFill>
              </a:rPr>
              <a:t>로 고정한다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chemeClr val="tx1"/>
                </a:solidFill>
              </a:rPr>
              <a:t>만약</a:t>
            </a:r>
            <a:r>
              <a:rPr lang="en-US" altLang="ko-KR" sz="1600" dirty="0">
                <a:solidFill>
                  <a:schemeClr val="tx1"/>
                </a:solidFill>
              </a:rPr>
              <a:t>, e 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N </a:t>
            </a:r>
            <a:r>
              <a:rPr lang="ko-KR" altLang="en-US" sz="1600" dirty="0">
                <a:solidFill>
                  <a:schemeClr val="tx1"/>
                </a:solidFill>
              </a:rPr>
              <a:t>이 서로소가 아닐 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다시 처음부터 구한다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확장된 유클리드 호제법</a:t>
            </a:r>
            <a:r>
              <a:rPr lang="ko-KR" altLang="en-US" dirty="0">
                <a:solidFill>
                  <a:schemeClr val="tx1"/>
                </a:solidFill>
              </a:rPr>
              <a:t>을 이용해 </a:t>
            </a:r>
            <a:r>
              <a:rPr lang="en-US" altLang="ko-KR" dirty="0">
                <a:solidFill>
                  <a:schemeClr val="tx1"/>
                </a:solidFill>
              </a:rPr>
              <a:t>(d x e)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Helvetica Neue"/>
              </a:rPr>
              <a:t> ≡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Helvetica Neue"/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φ(N) </a:t>
            </a:r>
            <a:r>
              <a:rPr lang="ko-KR" altLang="en-US" dirty="0">
                <a:solidFill>
                  <a:schemeClr val="tx1"/>
                </a:solidFill>
              </a:rPr>
              <a:t>을 만족하는 </a:t>
            </a:r>
            <a:r>
              <a:rPr lang="en-US" altLang="ko-KR" dirty="0">
                <a:solidFill>
                  <a:schemeClr val="tx1"/>
                </a:solidFill>
              </a:rPr>
              <a:t>d </a:t>
            </a:r>
            <a:r>
              <a:rPr lang="ko-KR" altLang="en-US" dirty="0">
                <a:solidFill>
                  <a:schemeClr val="tx1"/>
                </a:solidFill>
              </a:rPr>
              <a:t>를 구한다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처음에 선택한 두 소수 </a:t>
            </a:r>
            <a:r>
              <a:rPr lang="en-US" altLang="ko-KR" dirty="0">
                <a:solidFill>
                  <a:schemeClr val="tx1"/>
                </a:solidFill>
              </a:rPr>
              <a:t>(P, Q)</a:t>
            </a:r>
            <a:r>
              <a:rPr lang="ko-KR" altLang="en-US" dirty="0">
                <a:solidFill>
                  <a:schemeClr val="tx1"/>
                </a:solidFill>
              </a:rPr>
              <a:t>는 유출되면 안되므로 삭제한다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패티도 동일한 과정을 거친다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8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/>
              <a:t> </a:t>
            </a:r>
            <a:r>
              <a:rPr lang="ko-KR" altLang="en-US" dirty="0"/>
              <a:t>현대암호 구현 </a:t>
            </a:r>
            <a:r>
              <a:rPr lang="en-US" altLang="ko-KR" dirty="0"/>
              <a:t>– RSA</a:t>
            </a:r>
            <a:r>
              <a:rPr lang="ko-KR" altLang="en-US" dirty="0"/>
              <a:t> 암호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6FC32-9B79-4A30-B484-56AA93672AB7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그동안은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RSA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구현하기 위한 추진체였다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RSA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으로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80E776-56B9-432F-B4E6-4B9F3ADDC94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14" descr="appendix icon 이미지 검색결과">
            <a:extLst>
              <a:ext uri="{FF2B5EF4-FFF2-40B4-BE49-F238E27FC236}">
                <a16:creationId xmlns:a16="http://schemas.microsoft.com/office/drawing/2014/main" id="{608B0CD9-D2A6-4DCE-BCB4-51D0AE4FB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0D101B2-E3D5-4008-9106-02F27DD5899E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6BADE-CD7C-432C-B129-58842CE63846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암호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RSA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암호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 descr="목표 아이콘 이미지 검색결과">
            <a:extLst>
              <a:ext uri="{FF2B5EF4-FFF2-40B4-BE49-F238E27FC236}">
                <a16:creationId xmlns:a16="http://schemas.microsoft.com/office/drawing/2014/main" id="{B9205FF9-C363-42B3-B1E8-169714DF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32C70E-4032-4FCE-BE50-0C97DEAF64EB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RSA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암호를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구현할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4C5F114-3943-4F38-AC34-74DB3DD3D84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B508CF-9DBA-493C-9269-BAA244D463A2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8" name="Picture 8" descr="cent os 아이콘 이미지 검색결과">
            <a:extLst>
              <a:ext uri="{FF2B5EF4-FFF2-40B4-BE49-F238E27FC236}">
                <a16:creationId xmlns:a16="http://schemas.microsoft.com/office/drawing/2014/main" id="{C1836664-ACB3-4120-A06E-7692DD0A2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180C41-650C-48E0-955F-4626CD5B1E28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ko-KR" altLang="en-US" sz="1000" dirty="0"/>
          </a:p>
        </p:txBody>
      </p:sp>
      <p:pic>
        <p:nvPicPr>
          <p:cNvPr id="30" name="Picture 10" descr="question icon 이미지 검색결과">
            <a:extLst>
              <a:ext uri="{FF2B5EF4-FFF2-40B4-BE49-F238E27FC236}">
                <a16:creationId xmlns:a16="http://schemas.microsoft.com/office/drawing/2014/main" id="{5327C521-DD33-44B3-AF6C-48D5BA7FF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48CCAC-FB3E-4065-B63D-44E40A0BE7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B9807C-9BA2-46E9-9D98-2E3F952B4E3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8AF04-0CDF-4A94-851D-A5FA3E83E0C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24994787-8505-447E-8496-B52B9E14BA2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hlinkClick r:id="" action="ppaction://noaction"/>
            <a:extLst>
              <a:ext uri="{FF2B5EF4-FFF2-40B4-BE49-F238E27FC236}">
                <a16:creationId xmlns:a16="http://schemas.microsoft.com/office/drawing/2014/main" id="{17EB1BCD-308C-449A-A409-AE358223DB7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1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72D24A-8A3E-4FAD-9FF1-6F10C69B278C}"/>
              </a:ext>
            </a:extLst>
          </p:cNvPr>
          <p:cNvGraphicFramePr>
            <a:graphicFrameLocks noGrp="1"/>
          </p:cNvGraphicFramePr>
          <p:nvPr/>
        </p:nvGraphicFramePr>
        <p:xfrm>
          <a:off x="1661823" y="2552877"/>
          <a:ext cx="9159901" cy="1752245"/>
        </p:xfrm>
        <a:graphic>
          <a:graphicData uri="http://schemas.openxmlformats.org/drawingml/2006/table">
            <a:tbl>
              <a:tblPr/>
              <a:tblGrid>
                <a:gridCol w="1997984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5769017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392900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752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암호 기술 실습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8776" marR="8776" marT="8776" marB="87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• RSA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제작 및 최적화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휴먼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    - RSA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제작 실습 및 최적화 방법 소개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8776" marR="8776" marT="8776" marB="87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8776" marR="8776" marT="8776" marB="87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67ACA810-05C8-46C7-B1CB-B970756636C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9CA70A-18B6-4714-A4A6-F4EFC42432B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75F65A-3333-4FB0-89B4-1D3C4D1CF12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51EAD0F8-7326-4DAD-8683-832E2E5A855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C428FE4A-FE98-4683-AC36-82430CEA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현대암호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21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/>
              <a:t> </a:t>
            </a:r>
            <a:r>
              <a:rPr lang="ko-KR" altLang="en-US" dirty="0"/>
              <a:t>현대암호 </a:t>
            </a:r>
            <a:r>
              <a:rPr lang="en-US" altLang="ko-KR" dirty="0"/>
              <a:t>– RSA</a:t>
            </a:r>
            <a:r>
              <a:rPr lang="ko-KR" altLang="en-US" dirty="0"/>
              <a:t> 암호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48CCAC-FB3E-4065-B63D-44E40A0BE7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B9807C-9BA2-46E9-9D98-2E3F952B4E3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8AF04-0CDF-4A94-851D-A5FA3E83E0C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24994787-8505-447E-8496-B52B9E14BA2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hlinkClick r:id="" action="ppaction://noaction"/>
            <a:extLst>
              <a:ext uri="{FF2B5EF4-FFF2-40B4-BE49-F238E27FC236}">
                <a16:creationId xmlns:a16="http://schemas.microsoft.com/office/drawing/2014/main" id="{17EB1BCD-308C-449A-A409-AE358223DB7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이과주의] 숫자의 원자 소수의 비밀을 아는자가 세상을 지배한다 - 인스티즈(instiz) 인티포털">
            <a:extLst>
              <a:ext uri="{FF2B5EF4-FFF2-40B4-BE49-F238E27FC236}">
                <a16:creationId xmlns:a16="http://schemas.microsoft.com/office/drawing/2014/main" id="{C24BD2E2-B7CC-4595-B403-281CAA2F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832212"/>
            <a:ext cx="2950195" cy="209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ON CTF - WEB Essential">
            <a:extLst>
              <a:ext uri="{FF2B5EF4-FFF2-40B4-BE49-F238E27FC236}">
                <a16:creationId xmlns:a16="http://schemas.microsoft.com/office/drawing/2014/main" id="{FC9B21D7-D404-448F-8C78-1A51153EB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79" y="1829778"/>
            <a:ext cx="8055177" cy="451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02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/>
              <a:t> </a:t>
            </a:r>
            <a:r>
              <a:rPr lang="ko-KR" altLang="en-US" dirty="0"/>
              <a:t>현대암호 실습 </a:t>
            </a:r>
            <a:r>
              <a:rPr lang="en-US" altLang="ko-KR" dirty="0"/>
              <a:t>– RSA</a:t>
            </a:r>
            <a:r>
              <a:rPr lang="ko-KR" altLang="en-US" dirty="0"/>
              <a:t> 암호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6FC32-9B79-4A30-B484-56AA93672AB7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당신은 고대 유적지 에서 다음과 같은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RSA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암호를 발견하였다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해독하시오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80E776-56B9-432F-B4E6-4B9F3ADDC94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14" descr="appendix icon 이미지 검색결과">
            <a:extLst>
              <a:ext uri="{FF2B5EF4-FFF2-40B4-BE49-F238E27FC236}">
                <a16:creationId xmlns:a16="http://schemas.microsoft.com/office/drawing/2014/main" id="{608B0CD9-D2A6-4DCE-BCB4-51D0AE4FB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0D101B2-E3D5-4008-9106-02F27DD5899E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6BADE-CD7C-432C-B129-58842CE63846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암호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RSA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암호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공개키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1cf0f8fb</a:t>
            </a: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,7dc31bad2e800fecea8ccdbe7d782543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개인키 </a:t>
            </a: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7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60d25ed35773fee4f0889ad4906d3d33,7dc31bad2e800fecea8ccdbe7d782543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 descr="목표 아이콘 이미지 검색결과">
            <a:extLst>
              <a:ext uri="{FF2B5EF4-FFF2-40B4-BE49-F238E27FC236}">
                <a16:creationId xmlns:a16="http://schemas.microsoft.com/office/drawing/2014/main" id="{B9205FF9-C363-42B3-B1E8-169714DF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32C70E-4032-4FCE-BE50-0C97DEAF64EB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RSA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암호의 알고리즘을 이해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4C5F114-3943-4F38-AC34-74DB3DD3D84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B508CF-9DBA-493C-9269-BAA244D463A2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8" name="Picture 8" descr="cent os 아이콘 이미지 검색결과">
            <a:extLst>
              <a:ext uri="{FF2B5EF4-FFF2-40B4-BE49-F238E27FC236}">
                <a16:creationId xmlns:a16="http://schemas.microsoft.com/office/drawing/2014/main" id="{C1836664-ACB3-4120-A06E-7692DD0A2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180C41-650C-48E0-955F-4626CD5B1E28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ko-KR" altLang="en-US" sz="1000" dirty="0"/>
          </a:p>
        </p:txBody>
      </p:sp>
      <p:pic>
        <p:nvPicPr>
          <p:cNvPr id="30" name="Picture 10" descr="question icon 이미지 검색결과">
            <a:extLst>
              <a:ext uri="{FF2B5EF4-FFF2-40B4-BE49-F238E27FC236}">
                <a16:creationId xmlns:a16="http://schemas.microsoft.com/office/drawing/2014/main" id="{5327C521-DD33-44B3-AF6C-48D5BA7FF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48CCAC-FB3E-4065-B63D-44E40A0BE7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B9807C-9BA2-46E9-9D98-2E3F952B4E3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8AF04-0CDF-4A94-851D-A5FA3E83E0C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24994787-8505-447E-8496-B52B9E14BA2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hlinkClick r:id="" action="ppaction://noaction"/>
            <a:extLst>
              <a:ext uri="{FF2B5EF4-FFF2-40B4-BE49-F238E27FC236}">
                <a16:creationId xmlns:a16="http://schemas.microsoft.com/office/drawing/2014/main" id="{17EB1BCD-308C-449A-A409-AE358223DB7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9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양피지 이미지 검색결과">
            <a:extLst>
              <a:ext uri="{FF2B5EF4-FFF2-40B4-BE49-F238E27FC236}">
                <a16:creationId xmlns:a16="http://schemas.microsoft.com/office/drawing/2014/main" id="{BC211A44-359F-477B-AB6E-A0B1BD1E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" y="1690687"/>
            <a:ext cx="10944797" cy="465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7F147-A5DB-4D3F-A47F-20DE3B33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84" y="190630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35526a2811d3cacd8f93d7cfa6faf3435f0769d7ad66e8d9fe2d27803c22afcb3fee9605697d13973dce06f9df346aa9502362fa487357d234726b6cdf5e305e71b8aa3ead7ba2c323c91f9d0232498232c7888def1ff114a798e4d08292f653315456c0fcde3e04c3a3e0149e067c344b1dd225321a67bd05708d8b2d1f66d810534939d3bcb66ab5656372697511ad50db9e6c2306f0d9009fb1b8bd0938a819889e57866368d036a6d0c535d7ad23426d646e000d76af6617f56eb5b5d34337d6c96e7592aa554d5dd9518a8a7fd7527772e80ac9a75157d3c111763e4ab945f821916344b02430694bbc58001fc85787b4aed375f03bf57f173044461ff85d075be723d2f8eb654a0c19f8c3a7df60bba221e3fecb2f75695442faae0ee149eca8f2af50888ada8343f2d2aad1ed53afa26a6ab7780236d1649d2118961712f6606adac1fad15a7ca495a1e0562e41cc73a8b9b83281c92d324fa172ca9e0fcfa8ad6e509441695ee2024842086b26cf5ad61b9dcd89c2d0f91dca9ffc7077bc48447892e5a553f101bd812821241c51816d5b566d7a8440390ba1e081770b015d83433337563c8588e6894610133741d0c822e2a692718d0bd3f749db35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D330260-2213-4952-A5EB-D2E78640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 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ko-KR" altLang="en-US" dirty="0"/>
              <a:t>암호문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AC1F2C-C296-4C34-B4C9-AE46D61AF0F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B947AEB-8019-4A52-92AA-EDAD64BB9B0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2B709F-5ED5-4A84-BFE6-31AE91C8421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CC627E00-B574-4B23-93D9-91D17996645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화살표: 오른쪽 10">
            <a:hlinkClick r:id="" action="ppaction://noaction"/>
            <a:extLst>
              <a:ext uri="{FF2B5EF4-FFF2-40B4-BE49-F238E27FC236}">
                <a16:creationId xmlns:a16="http://schemas.microsoft.com/office/drawing/2014/main" id="{0F57C1CE-F939-4200-8192-36BE8C5E3EE1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RSA is </a:t>
            </a:r>
            <a:r>
              <a:rPr lang="en-US" altLang="ko-KR" sz="1000"/>
              <a:t>a public-key cryptosystem </a:t>
            </a:r>
            <a:r>
              <a:rPr lang="en-US" altLang="ko-KR" sz="1000" dirty="0"/>
              <a:t>that </a:t>
            </a:r>
            <a:r>
              <a:rPr lang="en-US" altLang="ko-KR" sz="1000"/>
              <a:t>is widely used for secure </a:t>
            </a:r>
            <a:r>
              <a:rPr lang="en-US" altLang="ko-KR" sz="1000" dirty="0"/>
              <a:t>data transmission. It is </a:t>
            </a:r>
            <a:r>
              <a:rPr lang="en-US" altLang="ko-KR" sz="1000"/>
              <a:t>also one of the oldest. The </a:t>
            </a:r>
            <a:r>
              <a:rPr lang="en-US" altLang="ko-KR" sz="1000" dirty="0"/>
              <a:t>acronym </a:t>
            </a:r>
            <a:r>
              <a:rPr lang="en-US" altLang="ko-KR" sz="1000"/>
              <a:t>RSA comes from the surnames </a:t>
            </a:r>
            <a:r>
              <a:rPr lang="en-US" altLang="ko-KR" sz="1000" dirty="0"/>
              <a:t>of </a:t>
            </a:r>
            <a:r>
              <a:rPr lang="en-US" altLang="ko-KR" sz="1000"/>
              <a:t>Ron Rivest</a:t>
            </a:r>
            <a:r>
              <a:rPr lang="en-US" altLang="ko-KR" sz="1000" dirty="0"/>
              <a:t>, Adi Shamir, </a:t>
            </a:r>
            <a:r>
              <a:rPr lang="en-US" altLang="ko-KR" sz="1000"/>
              <a:t>and Leonard Adleman</a:t>
            </a:r>
            <a:r>
              <a:rPr lang="en-US" altLang="ko-KR" sz="1000" dirty="0"/>
              <a:t>, who </a:t>
            </a:r>
            <a:r>
              <a:rPr lang="en-US" altLang="ko-KR" sz="1000"/>
              <a:t>publicly described the </a:t>
            </a:r>
            <a:r>
              <a:rPr lang="en-US" altLang="ko-KR" sz="1000" dirty="0"/>
              <a:t>algorithm in 1977. </a:t>
            </a:r>
            <a:r>
              <a:rPr lang="en-US" altLang="ko-KR" sz="1000"/>
              <a:t>An equivalent system was developed secretly</a:t>
            </a:r>
            <a:r>
              <a:rPr lang="en-US" altLang="ko-KR" sz="1000" dirty="0"/>
              <a:t>, in 1973 at GCHQ </a:t>
            </a:r>
            <a:r>
              <a:rPr lang="en-US" altLang="ko-KR" sz="1000"/>
              <a:t>by the English mathematician </a:t>
            </a:r>
            <a:r>
              <a:rPr lang="en-US" altLang="ko-KR" sz="1000" dirty="0"/>
              <a:t>Clifford Cocks. </a:t>
            </a:r>
            <a:r>
              <a:rPr lang="en-US" altLang="ko-KR" sz="1000"/>
              <a:t>That system was declassified </a:t>
            </a:r>
            <a:r>
              <a:rPr lang="en-US" altLang="ko-KR" sz="1000" dirty="0"/>
              <a:t>in 1997.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RSA</a:t>
            </a:r>
            <a:r>
              <a:rPr lang="ko-KR" altLang="en-US" sz="1000" dirty="0"/>
              <a:t>는 안전한 데이터 전송에 널리 사용되는 공개 키 암호화 시스템입니다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또한 가장 오래된 것 중 하나입니다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RSA</a:t>
            </a:r>
            <a:r>
              <a:rPr lang="ko-KR" altLang="en-US" sz="1000" dirty="0"/>
              <a:t>의 약어는 </a:t>
            </a:r>
            <a:r>
              <a:rPr lang="en-US" altLang="ko-KR" sz="1000"/>
              <a:t>Ron Rivest</a:t>
            </a:r>
            <a:r>
              <a:rPr lang="en-US" altLang="ko-KR" sz="1000" dirty="0"/>
              <a:t>, Adi Shamir </a:t>
            </a:r>
            <a:r>
              <a:rPr lang="ko-KR" altLang="en-US" sz="1000"/>
              <a:t>및 </a:t>
            </a:r>
            <a:r>
              <a:rPr lang="en-US" altLang="ko-KR" sz="1000"/>
              <a:t>Leonard Adleman</a:t>
            </a:r>
            <a:r>
              <a:rPr lang="ko-KR" altLang="en-US" sz="1000" dirty="0"/>
              <a:t>의 성에서 유래되었으며 </a:t>
            </a:r>
            <a:r>
              <a:rPr lang="en-US" altLang="ko-KR" sz="1000" dirty="0"/>
              <a:t>1977 </a:t>
            </a:r>
            <a:r>
              <a:rPr lang="ko-KR" altLang="en-US" sz="1000" dirty="0"/>
              <a:t>년 알고리즘을 공개적으로 설명했습니다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1973 </a:t>
            </a:r>
            <a:r>
              <a:rPr lang="ko-KR" altLang="en-US" sz="1000" dirty="0"/>
              <a:t>년 </a:t>
            </a:r>
            <a:r>
              <a:rPr lang="en-US" altLang="ko-KR" sz="1000" dirty="0"/>
              <a:t>GCHQ</a:t>
            </a:r>
            <a:r>
              <a:rPr lang="ko-KR" altLang="en-US" sz="1000" dirty="0"/>
              <a:t>에서 영어 수학자 </a:t>
            </a:r>
            <a:r>
              <a:rPr lang="en-US" altLang="ko-KR" sz="1000" dirty="0"/>
              <a:t>Clifford Cocks</a:t>
            </a:r>
            <a:r>
              <a:rPr lang="ko-KR" altLang="en-US" sz="1000" dirty="0"/>
              <a:t>에 의해 동일한 시스템이 비밀리에 개발되었습니다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이 시스템은 </a:t>
            </a:r>
            <a:r>
              <a:rPr lang="en-US" altLang="ko-KR" sz="1000" dirty="0"/>
              <a:t>1997 </a:t>
            </a:r>
            <a:r>
              <a:rPr lang="ko-KR" altLang="en-US" sz="1000" dirty="0"/>
              <a:t>년에 기밀 해제되었습니다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" name="화살표: 오른쪽 4">
            <a:hlinkClick r:id="" action="ppaction://noaction"/>
            <a:extLst>
              <a:ext uri="{FF2B5EF4-FFF2-40B4-BE49-F238E27FC236}">
                <a16:creationId xmlns:a16="http://schemas.microsoft.com/office/drawing/2014/main" id="{BF335525-C16F-4D7E-A9C6-CBD5998B748D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CB22E9-D2EB-40BC-83E5-EC54F73018D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D15D188-5FAF-446C-9A32-7802A783869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4F37F7-9516-4A31-B468-9928EFBC135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화살표: 오른쪽 8">
              <a:hlinkClick r:id="" action="ppaction://noaction"/>
              <a:extLst>
                <a:ext uri="{FF2B5EF4-FFF2-40B4-BE49-F238E27FC236}">
                  <a16:creationId xmlns:a16="http://schemas.microsoft.com/office/drawing/2014/main" id="{9C913433-6294-454D-9630-85D288C73BD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4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dirty="0" err="1"/>
              <a:t>오일러</a:t>
            </a:r>
            <a:r>
              <a:rPr lang="ko-KR" altLang="en-US" dirty="0"/>
              <a:t> 함수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48CCAC-FB3E-4065-B63D-44E40A0BE7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B9807C-9BA2-46E9-9D98-2E3F952B4E3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8AF04-0CDF-4A94-851D-A5FA3E83E0C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24994787-8505-447E-8496-B52B9E14BA2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hlinkClick r:id="" action="ppaction://noaction"/>
            <a:extLst>
              <a:ext uri="{FF2B5EF4-FFF2-40B4-BE49-F238E27FC236}">
                <a16:creationId xmlns:a16="http://schemas.microsoft.com/office/drawing/2014/main" id="{17EB1BCD-308C-449A-A409-AE358223DB7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BEC33-088C-4B34-BED4-79514351C177}"/>
              </a:ext>
            </a:extLst>
          </p:cNvPr>
          <p:cNvSpPr txBox="1"/>
          <p:nvPr/>
        </p:nvSpPr>
        <p:spPr>
          <a:xfrm>
            <a:off x="1682300" y="1897856"/>
            <a:ext cx="8490400" cy="765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400" b="0" i="0" dirty="0">
                <a:effectLst/>
                <a:latin typeface="Nanum Gothic"/>
              </a:rPr>
              <a:t>φ(n)  : 1</a:t>
            </a:r>
            <a:r>
              <a:rPr lang="ko-KR" altLang="en-US" sz="2400" b="0" i="0" dirty="0">
                <a:effectLst/>
                <a:latin typeface="Nanum Gothic"/>
              </a:rPr>
              <a:t>부터 </a:t>
            </a:r>
            <a:r>
              <a:rPr lang="en-US" altLang="ko-KR" sz="2400" b="0" i="0" dirty="0">
                <a:effectLst/>
                <a:latin typeface="Nanum Gothic"/>
              </a:rPr>
              <a:t>n</a:t>
            </a:r>
            <a:r>
              <a:rPr lang="ko-KR" altLang="en-US" sz="2400" b="0" i="0" dirty="0">
                <a:effectLst/>
                <a:latin typeface="Nanum Gothic"/>
              </a:rPr>
              <a:t>까지의 양의 정수 중에 </a:t>
            </a:r>
            <a:r>
              <a:rPr lang="en-US" altLang="ko-KR" sz="2400" b="0" i="0" dirty="0">
                <a:effectLst/>
                <a:latin typeface="Nanum Gothic"/>
              </a:rPr>
              <a:t>n</a:t>
            </a:r>
            <a:r>
              <a:rPr lang="ko-KR" altLang="en-US" sz="2400" b="0" i="0" dirty="0">
                <a:effectLst/>
                <a:latin typeface="Nanum Gothic"/>
              </a:rPr>
              <a:t>과 </a:t>
            </a:r>
            <a:r>
              <a:rPr lang="ko-KR" altLang="en-US" sz="2400" b="0" i="0" dirty="0">
                <a:solidFill>
                  <a:srgbClr val="FF0000"/>
                </a:solidFill>
                <a:effectLst/>
                <a:latin typeface="Nanum Gothic"/>
              </a:rPr>
              <a:t>서로소</a:t>
            </a:r>
            <a:r>
              <a:rPr lang="ko-KR" altLang="en-US" sz="2400" b="0" i="0" dirty="0">
                <a:effectLst/>
                <a:latin typeface="Nanum Gothic"/>
              </a:rPr>
              <a:t>인 것의 개수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C1A6E-C88C-4947-97E8-BCAFEBE98F97}"/>
              </a:ext>
            </a:extLst>
          </p:cNvPr>
          <p:cNvSpPr txBox="1"/>
          <p:nvPr/>
        </p:nvSpPr>
        <p:spPr>
          <a:xfrm>
            <a:off x="1682300" y="2804018"/>
            <a:ext cx="8490400" cy="3044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400" dirty="0"/>
              <a:t>ex)  </a:t>
            </a:r>
            <a:r>
              <a:rPr lang="en-US" altLang="ko-KR" sz="2400" b="0" i="0" dirty="0">
                <a:effectLst/>
                <a:latin typeface="Nanum Gothic"/>
              </a:rPr>
              <a:t>φ(6) </a:t>
            </a:r>
            <a:r>
              <a:rPr lang="ko-KR" altLang="en-US" sz="2400" b="0" i="0" dirty="0">
                <a:effectLst/>
                <a:latin typeface="Nanum Gothic"/>
              </a:rPr>
              <a:t>값은</a:t>
            </a:r>
            <a:r>
              <a:rPr lang="en-US" altLang="ko-KR" sz="2400" b="0" i="0" dirty="0">
                <a:effectLst/>
                <a:latin typeface="Nanum Gothic"/>
              </a:rPr>
              <a:t>?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{ 1, 5 } =&gt; </a:t>
            </a:r>
            <a:r>
              <a:rPr lang="en-US" altLang="ko-KR" sz="2400" b="0" i="0" dirty="0">
                <a:effectLst/>
                <a:latin typeface="Nanum Gothic"/>
              </a:rPr>
              <a:t>φ(6) = 2</a:t>
            </a:r>
          </a:p>
          <a:p>
            <a:endParaRPr lang="en-US" altLang="ko-KR" sz="2400" dirty="0">
              <a:latin typeface="Nanum Gothic"/>
            </a:endParaRPr>
          </a:p>
          <a:p>
            <a:endParaRPr lang="en-US" altLang="ko-KR" sz="2400" dirty="0">
              <a:latin typeface="Nanum Gothic"/>
            </a:endParaRPr>
          </a:p>
          <a:p>
            <a:r>
              <a:rPr lang="en-US" altLang="ko-KR" sz="2400" dirty="0"/>
              <a:t>ex)  </a:t>
            </a:r>
            <a:r>
              <a:rPr lang="en-US" altLang="ko-KR" sz="2400" b="0" i="0" dirty="0">
                <a:effectLst/>
                <a:latin typeface="Nanum Gothic"/>
              </a:rPr>
              <a:t>φ(7) </a:t>
            </a:r>
            <a:r>
              <a:rPr lang="ko-KR" altLang="en-US" sz="2400" b="0" i="0" dirty="0">
                <a:effectLst/>
                <a:latin typeface="Nanum Gothic"/>
              </a:rPr>
              <a:t>값은</a:t>
            </a:r>
            <a:r>
              <a:rPr lang="en-US" altLang="ko-KR" sz="2400" b="0" i="0" dirty="0">
                <a:effectLst/>
                <a:latin typeface="Nanum Gothic"/>
              </a:rPr>
              <a:t>?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{ 1, 2, 3, 4, 5, 6} =&gt; </a:t>
            </a:r>
            <a:r>
              <a:rPr lang="en-US" altLang="ko-KR" sz="2400" b="0" i="0" dirty="0">
                <a:effectLst/>
                <a:latin typeface="Nanum Gothic"/>
              </a:rPr>
              <a:t>φ(7) = 6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92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dirty="0" err="1"/>
              <a:t>오일러</a:t>
            </a:r>
            <a:r>
              <a:rPr lang="ko-KR" altLang="en-US" dirty="0"/>
              <a:t> 정리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48CCAC-FB3E-4065-B63D-44E40A0BE7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B9807C-9BA2-46E9-9D98-2E3F952B4E3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8AF04-0CDF-4A94-851D-A5FA3E83E0C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24994787-8505-447E-8496-B52B9E14BA2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hlinkClick r:id="" action="ppaction://noaction"/>
            <a:extLst>
              <a:ext uri="{FF2B5EF4-FFF2-40B4-BE49-F238E27FC236}">
                <a16:creationId xmlns:a16="http://schemas.microsoft.com/office/drawing/2014/main" id="{17EB1BCD-308C-449A-A409-AE358223DB7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1A9C0-B37A-42BD-9CDA-F9465466D0E4}"/>
              </a:ext>
            </a:extLst>
          </p:cNvPr>
          <p:cNvSpPr txBox="1"/>
          <p:nvPr/>
        </p:nvSpPr>
        <p:spPr>
          <a:xfrm>
            <a:off x="1413240" y="1690688"/>
            <a:ext cx="8740410" cy="765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400" dirty="0"/>
              <a:t> a</a:t>
            </a:r>
            <a:r>
              <a:rPr lang="ko-KR" altLang="en-US" sz="2400" dirty="0"/>
              <a:t>와 </a:t>
            </a:r>
            <a:r>
              <a:rPr lang="en-US" altLang="ko-KR" sz="2400" dirty="0"/>
              <a:t>m </a:t>
            </a:r>
            <a:r>
              <a:rPr lang="ko-KR" altLang="en-US" sz="2400" dirty="0"/>
              <a:t>이 정수이고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서로소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일때</a:t>
            </a:r>
            <a:r>
              <a:rPr lang="en-US" altLang="ko-KR" sz="2400" dirty="0"/>
              <a:t>, 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FA533A-6999-42EC-98AB-9A306FEB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1751519"/>
            <a:ext cx="3443287" cy="6440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139390-90DA-4D1F-B4D5-BA9FF3D74D49}"/>
              </a:ext>
            </a:extLst>
          </p:cNvPr>
          <p:cNvSpPr txBox="1"/>
          <p:nvPr/>
        </p:nvSpPr>
        <p:spPr>
          <a:xfrm>
            <a:off x="1413240" y="2596849"/>
            <a:ext cx="8740410" cy="4137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400" dirty="0"/>
              <a:t>ex)  a = 5, m = 6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5^</a:t>
            </a:r>
            <a:r>
              <a:rPr lang="en-US" altLang="ko-KR" sz="2400" dirty="0">
                <a:latin typeface="Nanum Gothic"/>
              </a:rPr>
              <a:t> φ(6) = 5^2 = 25 = 6*4 + 1 </a:t>
            </a:r>
            <a:r>
              <a:rPr lang="ko-KR" altLang="en-US" sz="2400" dirty="0">
                <a:solidFill>
                  <a:srgbClr val="FF0000"/>
                </a:solidFill>
              </a:rPr>
              <a:t>≡</a:t>
            </a:r>
            <a:r>
              <a:rPr lang="en-US" altLang="ko-KR" sz="2400" dirty="0">
                <a:latin typeface="Nanum Gothic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Nanum Gothic"/>
              </a:rPr>
              <a:t>1</a:t>
            </a:r>
            <a:r>
              <a:rPr lang="en-US" altLang="ko-KR" sz="2400" dirty="0">
                <a:latin typeface="Nanum Gothic"/>
              </a:rPr>
              <a:t>(mod 6)</a:t>
            </a:r>
          </a:p>
          <a:p>
            <a:endParaRPr lang="en-US" altLang="ko-KR" sz="2400" dirty="0">
              <a:latin typeface="Nanum Gothic"/>
            </a:endParaRPr>
          </a:p>
          <a:p>
            <a:r>
              <a:rPr lang="en-US" altLang="ko-KR" sz="2400" dirty="0">
                <a:latin typeface="Nanum Gothic"/>
              </a:rPr>
              <a:t>ex</a:t>
            </a:r>
            <a:r>
              <a:rPr lang="en-US" altLang="ko-KR" sz="2400" dirty="0"/>
              <a:t>)  a = 2, m = 7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2^</a:t>
            </a:r>
            <a:r>
              <a:rPr lang="en-US" altLang="ko-KR" sz="2400" dirty="0">
                <a:latin typeface="Nanum Gothic"/>
              </a:rPr>
              <a:t> φ(7) = 2^6 = 64 = 7*9 + 1 </a:t>
            </a:r>
            <a:r>
              <a:rPr lang="ko-KR" altLang="en-US" sz="2400" dirty="0">
                <a:solidFill>
                  <a:srgbClr val="FF0000"/>
                </a:solidFill>
              </a:rPr>
              <a:t>≡</a:t>
            </a:r>
            <a:r>
              <a:rPr lang="en-US" altLang="ko-KR" sz="2400" dirty="0">
                <a:latin typeface="Nanum Gothic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Nanum Gothic"/>
              </a:rPr>
              <a:t>1</a:t>
            </a:r>
            <a:r>
              <a:rPr lang="en-US" altLang="ko-KR" sz="2400" dirty="0">
                <a:latin typeface="Nanum Gothic"/>
              </a:rPr>
              <a:t>(mod 7)</a:t>
            </a:r>
          </a:p>
          <a:p>
            <a:endParaRPr lang="en-US" altLang="ko-KR" sz="2400" dirty="0">
              <a:latin typeface="Nanum Gothic"/>
            </a:endParaRPr>
          </a:p>
          <a:p>
            <a:r>
              <a:rPr lang="en-US" altLang="ko-KR" sz="2400" dirty="0">
                <a:latin typeface="Nanum Gothic"/>
              </a:rPr>
              <a:t>ex</a:t>
            </a:r>
            <a:r>
              <a:rPr lang="en-US" altLang="ko-KR" sz="2400" dirty="0"/>
              <a:t>)  a = 3, m = 7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3^</a:t>
            </a:r>
            <a:r>
              <a:rPr lang="en-US" altLang="ko-KR" sz="2400" dirty="0">
                <a:latin typeface="Nanum Gothic"/>
              </a:rPr>
              <a:t> φ(7) = 3^6 = 729 = 7*104 + 1 </a:t>
            </a:r>
            <a:r>
              <a:rPr lang="ko-KR" altLang="en-US" sz="2400" dirty="0">
                <a:solidFill>
                  <a:srgbClr val="FF0000"/>
                </a:solidFill>
              </a:rPr>
              <a:t>≡</a:t>
            </a:r>
            <a:r>
              <a:rPr lang="en-US" altLang="ko-KR" sz="2400" dirty="0">
                <a:latin typeface="Nanum Gothic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Nanum Gothic"/>
              </a:rPr>
              <a:t>1</a:t>
            </a:r>
            <a:r>
              <a:rPr lang="en-US" altLang="ko-KR" sz="2400" dirty="0">
                <a:latin typeface="Nanum Gothic"/>
              </a:rPr>
              <a:t>(mod 7)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9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/Theory/T5/RSA</a:t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/>
              <a:t> </a:t>
            </a:r>
            <a:r>
              <a:rPr lang="ko-KR" altLang="en-US" dirty="0"/>
              <a:t>현대암호 실습 </a:t>
            </a:r>
            <a:r>
              <a:rPr lang="en-US" altLang="ko-KR" dirty="0"/>
              <a:t>– </a:t>
            </a:r>
            <a:r>
              <a:rPr lang="ko-KR" altLang="en-US" dirty="0" err="1"/>
              <a:t>오일러</a:t>
            </a:r>
            <a:r>
              <a:rPr lang="ko-KR" altLang="en-US" dirty="0"/>
              <a:t>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6FC32-9B79-4A30-B484-56AA93672AB7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신기하다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!!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근데 이유를 모르겠다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dirty="0"/>
              <a:t>   다음 조건에 맞게 프로그래밍 </a:t>
            </a:r>
            <a:r>
              <a:rPr lang="ko-KR" altLang="en-US" sz="1000" dirty="0" err="1"/>
              <a:t>하시오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E80E776-56B9-432F-B4E6-4B9F3ADDC94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14" descr="appendix icon 이미지 검색결과">
            <a:extLst>
              <a:ext uri="{FF2B5EF4-FFF2-40B4-BE49-F238E27FC236}">
                <a16:creationId xmlns:a16="http://schemas.microsoft.com/office/drawing/2014/main" id="{608B0CD9-D2A6-4DCE-BCB4-51D0AE4FB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0D101B2-E3D5-4008-9106-02F27DD5899E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6BADE-CD7C-432C-B129-58842CE63846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4" descr="목표 아이콘 이미지 검색결과">
            <a:extLst>
              <a:ext uri="{FF2B5EF4-FFF2-40B4-BE49-F238E27FC236}">
                <a16:creationId xmlns:a16="http://schemas.microsoft.com/office/drawing/2014/main" id="{B9205FF9-C363-42B3-B1E8-169714DF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32C70E-4032-4FCE-BE50-0C97DEAF64EB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오일러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정리를 이해할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4C5F114-3943-4F38-AC34-74DB3DD3D84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B508CF-9DBA-493C-9269-BAA244D463A2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8" name="Picture 8" descr="cent os 아이콘 이미지 검색결과">
            <a:extLst>
              <a:ext uri="{FF2B5EF4-FFF2-40B4-BE49-F238E27FC236}">
                <a16:creationId xmlns:a16="http://schemas.microsoft.com/office/drawing/2014/main" id="{C1836664-ACB3-4120-A06E-7692DD0A2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180C41-650C-48E0-955F-4626CD5B1E28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ko-KR" altLang="en-US" sz="1000" dirty="0"/>
          </a:p>
        </p:txBody>
      </p:sp>
      <p:pic>
        <p:nvPicPr>
          <p:cNvPr id="30" name="Picture 10" descr="question icon 이미지 검색결과">
            <a:extLst>
              <a:ext uri="{FF2B5EF4-FFF2-40B4-BE49-F238E27FC236}">
                <a16:creationId xmlns:a16="http://schemas.microsoft.com/office/drawing/2014/main" id="{5327C521-DD33-44B3-AF6C-48D5BA7FF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48CCAC-FB3E-4065-B63D-44E40A0BE7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DB9807C-9BA2-46E9-9D98-2E3F952B4E3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8AF04-0CDF-4A94-851D-A5FA3E83E0C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24994787-8505-447E-8496-B52B9E14BA2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hlinkClick r:id="" action="ppaction://noaction"/>
            <a:extLst>
              <a:ext uri="{FF2B5EF4-FFF2-40B4-BE49-F238E27FC236}">
                <a16:creationId xmlns:a16="http://schemas.microsoft.com/office/drawing/2014/main" id="{17EB1BCD-308C-449A-A409-AE358223DB7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5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1089</Words>
  <Application>Microsoft Office PowerPoint</Application>
  <PresentationFormat>와이드스크린</PresentationFormat>
  <Paragraphs>116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Helvetica Neue</vt:lpstr>
      <vt:lpstr>Nanum Gothic</vt:lpstr>
      <vt:lpstr>맑은 고딕</vt:lpstr>
      <vt:lpstr>바탕</vt:lpstr>
      <vt:lpstr>함초롬바탕</vt:lpstr>
      <vt:lpstr>휴먼명조</vt:lpstr>
      <vt:lpstr>Arial</vt:lpstr>
      <vt:lpstr>Office 테마</vt:lpstr>
      <vt:lpstr>정보보호</vt:lpstr>
      <vt:lpstr>/Theory/T5   현대암호</vt:lpstr>
      <vt:lpstr>/Theory/T5/RSA  현대암호 – RSA 암호</vt:lpstr>
      <vt:lpstr>/Theory/T5/RSA  현대암호 실습 – RSA 암호</vt:lpstr>
      <vt:lpstr>/Theory/T5    암호문</vt:lpstr>
      <vt:lpstr>PowerPoint 프레젠테이션</vt:lpstr>
      <vt:lpstr>/Theory/T5/RSA    오일러 함수</vt:lpstr>
      <vt:lpstr>/Theory/T5/RSA    오일러 정리</vt:lpstr>
      <vt:lpstr>/Theory/T5/RSA  현대암호 실습 – 오일러 정리</vt:lpstr>
      <vt:lpstr>/Theory/T5/RSA    프로그래밍 조건</vt:lpstr>
      <vt:lpstr>/Theory/T5/RSA    프로그래밍 예시</vt:lpstr>
      <vt:lpstr>/Theory/T5/RSA    오일러 정리 증명</vt:lpstr>
      <vt:lpstr>/Theory/T5/RSA  현대암호 – RSA 암호</vt:lpstr>
      <vt:lpstr>/Theory/T5/RSA  현대암호 구현 – RSA 암호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arizona95</dc:creator>
  <cp:lastModifiedBy>백 도우</cp:lastModifiedBy>
  <cp:revision>2</cp:revision>
  <dcterms:created xsi:type="dcterms:W3CDTF">2021-03-21T23:35:12Z</dcterms:created>
  <dcterms:modified xsi:type="dcterms:W3CDTF">2023-02-13T01:58:34Z</dcterms:modified>
</cp:coreProperties>
</file>