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601" r:id="rId15"/>
    <p:sldId id="605" r:id="rId16"/>
    <p:sldId id="606" r:id="rId17"/>
    <p:sldId id="604" r:id="rId18"/>
    <p:sldId id="612" r:id="rId19"/>
    <p:sldId id="613" r:id="rId20"/>
    <p:sldId id="415" r:id="rId21"/>
    <p:sldId id="416" r:id="rId22"/>
    <p:sldId id="512" r:id="rId23"/>
    <p:sldId id="513" r:id="rId24"/>
    <p:sldId id="607" r:id="rId25"/>
    <p:sldId id="608" r:id="rId26"/>
    <p:sldId id="514" r:id="rId27"/>
    <p:sldId id="515" r:id="rId28"/>
    <p:sldId id="5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52E9E-2AEC-42ED-8918-87640730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28BBA-1BA2-45D3-A946-F7EB247A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F1D52-DB73-4FEC-8175-FD63899F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85C83-8B48-4D15-8E8A-3DB394E7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B9AE7-B9F2-4740-96D9-8383987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DA38C-95E6-4D61-A577-D4D35E2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994C8-FC76-4EB3-9086-F63FB47D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B4201-C0F6-4B80-9BB7-0B321EB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86005-86FC-451E-B6CA-09EF915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AEC83-31F0-4BE5-BD59-FA8A90D8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C5F86-22A9-4ECB-9E51-F6F3E4B0C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B59DD-8024-4E99-A63D-2358A1E9A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FE2D2-B8E2-403A-BBE5-54796C7C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5E6DA-867A-41D6-A8FF-66E28D8D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637C-3D2D-4112-9F9B-A860C4B2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4411-BCCE-4161-BEDF-69108BAA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B0F2B-F305-4BFB-9F9C-9DEDE4E9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3CB94-C397-48E0-AE28-C7853170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DAFFC-6F5A-44C1-BA34-000E7E4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51E26-141C-4C65-A54F-A4FA165C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6DB8-6790-421D-9818-D7E7F8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9B417-F59F-4801-8C5D-3DB19C92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E7AC6-9153-486E-BA20-7D625B69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2B42-35F4-47AA-91F8-F46EE599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B8F60-DB4F-4376-981A-6BA9E94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73CC-7768-417A-8F19-3DD95C2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B86F9-DC0E-4D37-BA47-98BA315BE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3917A-5274-494F-96DB-0905DF0B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947F-5D03-46FF-94F3-2137584B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55B9D-4261-488A-A81E-CACED631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E4AD1-1A1A-4038-B71A-07621A7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6C3-FCE0-4B7A-97D4-DBA6674F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CBD61-41F4-4050-B00E-CB30DB44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27FFA-A9D4-4519-A259-0796539A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AC302-2F29-45D1-9587-38562E3F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424FA3-15F9-45EE-9C2E-6E9A6C3A4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1AE93-9961-493E-B792-5D75B6C2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B4AA1-7B8D-430E-9733-A8D4F449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8FA9D-0639-4C4E-B41B-72565E7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6EDB-C21C-4F8C-8800-C005B38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EE492-E3B0-493E-B768-49BE341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576C02-1923-4E26-B581-05FCEE3D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B7DFF-A06C-4DBD-A53B-0F3A6941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15D10-7510-4672-858F-46900FCB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F5879-0F4D-410F-AA1B-C8AA2C89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9B9B7-79C1-4A55-845C-59D767A7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5C49-4BCC-4AAA-AE3A-A0CB7B4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3E6BB-8E8A-4AC4-A19A-C1A0EC51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E2B05-0F68-45FE-85E2-9786B662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2CEC2-FCE9-4CBA-AEB9-E40B60B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6970E-5962-4EF0-946A-7F672A0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AF51F-BB11-45FE-88B3-23F626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C27DB-2EAB-4D9B-8CDD-EB15516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188EA2-B4CC-4988-8A54-6F9B1E2BE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83497-D2ED-4DAA-BD10-2C69CB08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6F82B-ECC8-417D-BF55-76B63BB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DAC27-159F-4BC5-AE7E-0AE22E0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937BD-0BD1-4136-BDBF-77AB5D72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234F26-0592-429A-9A64-2FB4D84F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CD965-4312-425A-B48C-102C83ED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3309-74A6-4C14-B128-13358A267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D978-9E01-41E8-98A7-9FA0242D6A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EA160-527A-46C7-829B-53E666D2F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151BD-E7BF-44B5-B44C-7F19FB514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211ED-3735-497C-82AC-79987291F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77799-6DDB-4A83-9647-EB6A317E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강</a:t>
            </a:r>
            <a:endParaRPr lang="en-US" altLang="ko-KR"/>
          </a:p>
          <a:p>
            <a:r>
              <a:rPr lang="ko-KR" altLang="en-US"/>
              <a:t>리눅스 명령어와 파일시스템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024397-6C5F-474C-85A3-0C0AF9A51530}"/>
              </a:ext>
            </a:extLst>
          </p:cNvPr>
          <p:cNvGrpSpPr/>
          <p:nvPr/>
        </p:nvGrpSpPr>
        <p:grpSpPr>
          <a:xfrm>
            <a:off x="482391" y="4291098"/>
            <a:ext cx="3664276" cy="1056381"/>
            <a:chOff x="1520863" y="2529618"/>
            <a:chExt cx="3664276" cy="10563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7C7DDC-9B14-4B1E-BA14-6912EBE266D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/media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B5443-D50C-4B90-B542-41C5EB7C6A0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CD/DVD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또는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FDD, USB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등이 임시로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마운트되는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역할 수행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446D4-1D19-4AE8-B117-49D7115155AA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482391" y="3061636"/>
            <a:ext cx="366427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/etc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 대한 환경 설정과 관련된 파일 및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 관리를 위한 암호 관련 파일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네트워크 정보를 보유한 파일 등 시스템 관리에 전반적인 파일들 존재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설정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 시스템의 최상위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디렉토리 구조의 시작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리눅스는 루트</a:t>
              </a:r>
              <a:r>
                <a:rPr lang="en-US" altLang="ko-KR" sz="1000" dirty="0"/>
                <a:t>(/)</a:t>
              </a:r>
              <a:r>
                <a:rPr lang="ko-KR" altLang="en-US" sz="1000" dirty="0"/>
                <a:t>를 기준으로 디렉토리를 생성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루트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(Root)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디렉토리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747D3D-08A0-46E2-B558-BBAEB9BCC0FF}"/>
              </a:ext>
            </a:extLst>
          </p:cNvPr>
          <p:cNvGrpSpPr/>
          <p:nvPr/>
        </p:nvGrpSpPr>
        <p:grpSpPr>
          <a:xfrm>
            <a:off x="482391" y="5525334"/>
            <a:ext cx="3664276" cy="1059652"/>
            <a:chOff x="1520863" y="2529618"/>
            <a:chExt cx="3664276" cy="105965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A4A72D9-83CC-478F-B422-681B0DA5F4C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A93174-3291-480C-A251-FEB9851EABCF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계정을 사용하는 사용자들의 홈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FTP, www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등과 같은 서비스 디렉토리들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원격접속을 시도하는 사용자들을 위한 공간으로 사용</a:t>
              </a:r>
              <a:endParaRPr lang="ko-KR" altLang="en-US" sz="10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66DC359-8AEE-46DD-9F7D-55DCA56DE37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일반 사용자들의 홈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3AEE22-AA5F-4762-A2BC-6D4E6522DC13}"/>
              </a:ext>
            </a:extLst>
          </p:cNvPr>
          <p:cNvGrpSpPr/>
          <p:nvPr/>
        </p:nvGrpSpPr>
        <p:grpSpPr>
          <a:xfrm>
            <a:off x="4319089" y="4291098"/>
            <a:ext cx="3664276" cy="1056381"/>
            <a:chOff x="1520863" y="2529618"/>
            <a:chExt cx="3664276" cy="10563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917340-CEB3-4D0F-8233-22317DEF3BA3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usr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F7BD66-CBE8-4CA6-8067-31994C3C3B5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사용자가 사용할 응용 패키지 프로그램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사용</a:t>
              </a:r>
              <a:endParaRPr lang="en-US" altLang="ko-KR" sz="10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윈도우 운영체제에서의 </a:t>
              </a:r>
              <a:r>
                <a:rPr lang="en-US" altLang="ko-KR" sz="1000" dirty="0"/>
                <a:t>[</a:t>
              </a:r>
              <a:r>
                <a:rPr lang="en-US" altLang="ko-KR" sz="1000"/>
                <a:t>Program Files</a:t>
              </a:r>
              <a:r>
                <a:rPr lang="en-US" altLang="ko-KR" sz="1000" dirty="0"/>
                <a:t>]</a:t>
              </a:r>
              <a:r>
                <a:rPr lang="ko-KR" altLang="en-US" sz="1000" dirty="0"/>
                <a:t>와 같은 역할</a:t>
              </a:r>
              <a:endParaRPr lang="en-US" altLang="ko-KR" sz="1000" dirty="0"/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 사용되는 응용 프로그램들이 설치되는 디렉토리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DCE005-2853-48B1-BAA1-77E63FDA952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응용 패키지 프로그램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F5C38C-6269-4D59-9A7C-A5369356BFCE}"/>
              </a:ext>
            </a:extLst>
          </p:cNvPr>
          <p:cNvGrpSpPr/>
          <p:nvPr/>
        </p:nvGrpSpPr>
        <p:grpSpPr>
          <a:xfrm>
            <a:off x="4319089" y="3061636"/>
            <a:ext cx="3664276" cy="1056381"/>
            <a:chOff x="1520863" y="2529618"/>
            <a:chExt cx="3664276" cy="105638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41DAB3-C286-4D99-A592-EC58B46B18BF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/boot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EC8257-640D-4F86-9F0B-2241BCEACE07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커널이 저장되어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리눅스 부트에 필요한 부팅 지원 파일들</a:t>
              </a:r>
              <a:endParaRPr lang="ko-KR" altLang="en-US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A367CB3-342B-46F3-95F5-538E0ECCD619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부팅 관련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시스템에서 가장 많이 사용되는 디렉토리 중 하나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기본 명령어 파일들이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2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진수의 형태로 모여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대부분의 일반적인 명령어들 포함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 실행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48A66-85A2-4532-AA9B-B6801194013D}"/>
              </a:ext>
            </a:extLst>
          </p:cNvPr>
          <p:cNvGrpSpPr/>
          <p:nvPr/>
        </p:nvGrpSpPr>
        <p:grpSpPr>
          <a:xfrm>
            <a:off x="4319089" y="5525334"/>
            <a:ext cx="3664276" cy="1059652"/>
            <a:chOff x="1520863" y="2529618"/>
            <a:chExt cx="3664276" cy="10596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4AE4DA-36E7-497D-8588-2DF6B7281A59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/dev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7D2BF4-40B5-4C51-90C1-FE9CBB30F952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장치 드라이버들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리눅스에서는 각종 장치들을 하나의 파일로 취급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 장치를 설치하는데 필요한 </a:t>
              </a:r>
              <a:r>
                <a:rPr lang="ko-KR" altLang="en-US" sz="1000" dirty="0">
                  <a:solidFill>
                    <a:srgbClr val="222222"/>
                  </a:solidFill>
                  <a:latin typeface="Source Sans Pro" panose="020B0604020202020204" pitchFamily="34" charset="0"/>
                </a:rPr>
                <a:t>정보 저장</a:t>
              </a:r>
              <a:endParaRPr lang="ko-KR" altLang="en-US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0B6BB1F-0289-4065-A80D-0D85921A3A3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디바이스 장치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74F29DD-3899-462E-A32C-917463E58D45}"/>
              </a:ext>
            </a:extLst>
          </p:cNvPr>
          <p:cNvGrpSpPr/>
          <p:nvPr/>
        </p:nvGrpSpPr>
        <p:grpSpPr>
          <a:xfrm>
            <a:off x="8155787" y="4291098"/>
            <a:ext cx="3664276" cy="1056381"/>
            <a:chOff x="1520863" y="2529618"/>
            <a:chExt cx="3664276" cy="10563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5ACD92-7C90-4010-A82D-8170CC27130D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/lib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DB8345-BFDD-4277-893B-688B0186EC9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프로그램들의 라이브러리들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 공유 라이브러리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평소에는 파일 크기를 줄여서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라이브러리 실행 시 풀어서 사용</a:t>
              </a:r>
              <a:endParaRPr lang="ko-KR" altLang="en-US" sz="10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8BA9BC7-8D35-4DFD-B46B-68D0E84557E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공유 라이브러리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BC519B-02C5-4850-82B5-62E79AAB6FAC}"/>
              </a:ext>
            </a:extLst>
          </p:cNvPr>
          <p:cNvGrpSpPr/>
          <p:nvPr/>
        </p:nvGrpSpPr>
        <p:grpSpPr>
          <a:xfrm>
            <a:off x="8155787" y="3061636"/>
            <a:ext cx="3664276" cy="1056381"/>
            <a:chOff x="1520863" y="2529618"/>
            <a:chExt cx="3664276" cy="10563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3367E09-49BC-4079-A387-FFB8979078F7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22E4E4-56A4-4E92-BD41-CB4FC66E6D4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입출력 장치와 연결할 때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마운트하게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되면 해당 파일 시스템의 내용이 이 디렉토리에 저장됨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F192640-9628-42F4-999A-494D70D9281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입출력 장치 연결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관리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부팅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복구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보수 등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를 위한 명령어들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운영에 필요한 명령어들 포함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(root)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만이 사용할 수 있는 명령어들로 구성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운영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EBB465-6195-4D4D-B476-B70753861828}"/>
              </a:ext>
            </a:extLst>
          </p:cNvPr>
          <p:cNvGrpSpPr/>
          <p:nvPr/>
        </p:nvGrpSpPr>
        <p:grpSpPr>
          <a:xfrm>
            <a:off x="8155787" y="5525334"/>
            <a:ext cx="3664276" cy="1056381"/>
            <a:chOff x="1520863" y="2529618"/>
            <a:chExt cx="3664276" cy="10563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F1377A-259C-4BF0-B09E-E5B9790A430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/proc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A644F-F155-4C5F-BB2D-27F0F1C027A8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프로세스와 프로그램 정보 및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하드웨어적인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정보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물리적인 하드디스크 용량을 사용하지 않고 커널에 의해 메모리에 저장됨</a:t>
              </a:r>
              <a:endParaRPr lang="ko-KR" altLang="en-US" sz="10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BA7E051-526F-4AE0-B18C-AAEE0802502D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가상 파일 시스템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31DD37B-2C66-4863-B72A-A6C4E91F8DC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B296DD4-EAB8-4897-A9BB-31012B28E75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78954A-4D3D-415A-8A95-C5EFEC00F11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화살표: 오른쪽 67">
              <a:hlinkClick r:id="" action="ppaction://noaction"/>
              <a:extLst>
                <a:ext uri="{FF2B5EF4-FFF2-40B4-BE49-F238E27FC236}">
                  <a16:creationId xmlns:a16="http://schemas.microsoft.com/office/drawing/2014/main" id="{E63A01F9-0D2F-4C75-8175-907AF0658A4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오른쪽 68">
            <a:hlinkClick r:id="" action="ppaction://noaction"/>
            <a:extLst>
              <a:ext uri="{FF2B5EF4-FFF2-40B4-BE49-F238E27FC236}">
                <a16:creationId xmlns:a16="http://schemas.microsoft.com/office/drawing/2014/main" id="{05F06CBA-1B89-486F-8CBD-34FF4A8660D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2682932" y="3101682"/>
            <a:ext cx="682613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lost+found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수행 중 파일시스템의 이상 유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/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무를 진단하고 복구하는 프로그램인 </a:t>
              </a:r>
              <a:r>
                <a:rPr lang="en-US" altLang="ko-KR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fsck</a:t>
              </a:r>
              <a:r>
                <a:rPr lang="en-US" altLang="ko-KR" sz="1000" b="0" i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(file system check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에 의해 사용되는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일반 사용자 계정으로 로그인한 상태에서는 접근 불가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계정인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root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로 접속해야 디렉토리의 내용을 볼 수 있음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복구 프로그램인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fsck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의해 사용되는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/var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시스템에서 사용되는 동적인 파일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변경되는 파일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각종 시스템 로그 파일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사용자 로그인에 대한 보안 기록 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가변 자료 저장 디렉토리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tmp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 수행 과정에서의 임시 파일들 저장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파일 저장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/opt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 제공되지 않는 프로그램을 추가로 설치할 경우 사용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프로그램 추가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E52962C2-4C27-4F36-A1D8-8B22FB740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 시스템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표준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퀴즈를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리눅스의 파일시스템 표준에 대해 알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300256-1BAB-4DE7-9F8A-EEE40BD3F94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C8BA885-3BC5-4F40-A92C-331C71A8150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A1488-B427-44A0-92F2-7C9D289A9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13357DF4-74C4-4D7B-88C5-7C1A7126524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화살표: 오른쪽 27">
            <a:hlinkClick r:id="" action="ppaction://noaction"/>
            <a:extLst>
              <a:ext uri="{FF2B5EF4-FFF2-40B4-BE49-F238E27FC236}">
                <a16:creationId xmlns:a16="http://schemas.microsoft.com/office/drawing/2014/main" id="{21455052-D21A-4F0E-9447-54E28263AA3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8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4FD72-038E-4245-96EE-CA4710BB00E8}"/>
              </a:ext>
            </a:extLst>
          </p:cNvPr>
          <p:cNvSpPr txBox="1"/>
          <p:nvPr/>
        </p:nvSpPr>
        <p:spPr>
          <a:xfrm>
            <a:off x="325284" y="2268428"/>
            <a:ext cx="11720338" cy="18571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743BB"/>
                </a:solidFill>
              </a:rPr>
              <a:t>Question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리눅스 기본 명령어들을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컴퓨터에 누가 접속했는지 기록을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공유 라이브러리 디렉토리는 어떤 경로에 있는가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설치한 응용 패키지 프로그램은 보통 어느 경로에 저장되는가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부팅 파일이 </a:t>
            </a:r>
            <a:r>
              <a:rPr lang="ko-KR" altLang="en-US" sz="1200" dirty="0" err="1"/>
              <a:t>재대로</a:t>
            </a:r>
            <a:r>
              <a:rPr lang="ko-KR" altLang="en-US" sz="1200" dirty="0"/>
              <a:t> 복구되었는지 확인하고 싶다</a:t>
            </a:r>
            <a:r>
              <a:rPr lang="en-US" altLang="ko-KR" sz="1200" dirty="0"/>
              <a:t>.</a:t>
            </a:r>
            <a:r>
              <a:rPr lang="ko-KR" altLang="en-US" sz="1200" dirty="0"/>
              <a:t> 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0C07D-FD6C-450F-A764-A39C1D752847}"/>
              </a:ext>
            </a:extLst>
          </p:cNvPr>
          <p:cNvSpPr txBox="1"/>
          <p:nvPr/>
        </p:nvSpPr>
        <p:spPr>
          <a:xfrm>
            <a:off x="7724277" y="2719305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/bin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96AF48-46A3-4C37-90D9-9D9A7364E216}"/>
              </a:ext>
            </a:extLst>
          </p:cNvPr>
          <p:cNvSpPr txBox="1"/>
          <p:nvPr/>
        </p:nvSpPr>
        <p:spPr>
          <a:xfrm>
            <a:off x="8420471" y="3021616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vsr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1110A-1E79-4059-8499-760C29F3767E}"/>
              </a:ext>
            </a:extLst>
          </p:cNvPr>
          <p:cNvSpPr txBox="1"/>
          <p:nvPr/>
        </p:nvSpPr>
        <p:spPr>
          <a:xfrm>
            <a:off x="4257432" y="3290500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/lib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51D5AF-8A85-4B32-841D-FA4C80C97926}"/>
              </a:ext>
            </a:extLst>
          </p:cNvPr>
          <p:cNvSpPr txBox="1"/>
          <p:nvPr/>
        </p:nvSpPr>
        <p:spPr>
          <a:xfrm>
            <a:off x="5760086" y="3567499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usr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B9CE4B-E646-4C32-8EB0-6330EE4AC6B5}"/>
              </a:ext>
            </a:extLst>
          </p:cNvPr>
          <p:cNvSpPr txBox="1"/>
          <p:nvPr/>
        </p:nvSpPr>
        <p:spPr>
          <a:xfrm>
            <a:off x="8556847" y="3836406"/>
            <a:ext cx="284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lost+found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or /boot/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lost_found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A5372EF5-E240-4A1D-BD66-5103BA6B3EE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AA550-1783-4EE8-A9F3-EE5DF41C06E7}"/>
              </a:ext>
            </a:extLst>
          </p:cNvPr>
          <p:cNvSpPr txBox="1"/>
          <p:nvPr/>
        </p:nvSpPr>
        <p:spPr>
          <a:xfrm>
            <a:off x="325284" y="4252495"/>
            <a:ext cx="11720338" cy="12317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743BB"/>
                </a:solidFill>
              </a:rPr>
              <a:t>Question )</a:t>
            </a:r>
            <a:endParaRPr lang="en-US" altLang="ko-KR" sz="1200" dirty="0">
              <a:solidFill>
                <a:srgbClr val="F743B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 “passwd” </a:t>
            </a:r>
            <a:r>
              <a:rPr lang="ko-KR" altLang="en-US" sz="3600" dirty="0"/>
              <a:t>파일의 경로를 </a:t>
            </a:r>
            <a:r>
              <a:rPr lang="ko-KR" altLang="en-US" sz="3600" dirty="0" err="1"/>
              <a:t>찾으시오</a:t>
            </a:r>
            <a:r>
              <a:rPr lang="en-US" altLang="ko-KR" sz="1200" dirty="0">
                <a:solidFill>
                  <a:srgbClr val="F743BB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/>
      <p:bldP spid="67" grpId="0"/>
      <p:bldP spid="68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/Theory/T3/Passwd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파일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패스워드 구조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passwd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F146-E1C2-49FC-BBF1-BAF71F5A42BC}"/>
              </a:ext>
            </a:extLst>
          </p:cNvPr>
          <p:cNvSpPr txBox="1"/>
          <p:nvPr/>
        </p:nvSpPr>
        <p:spPr>
          <a:xfrm>
            <a:off x="3385098" y="2380416"/>
            <a:ext cx="491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root:x:0:0:root:/root:/bin/bash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E49470-FC9A-4ED5-ABA6-3825AB4E4AD9}"/>
              </a:ext>
            </a:extLst>
          </p:cNvPr>
          <p:cNvGraphicFramePr>
            <a:graphicFrameLocks noGrp="1"/>
          </p:cNvGraphicFramePr>
          <p:nvPr/>
        </p:nvGraphicFramePr>
        <p:xfrm>
          <a:off x="1865134" y="2991360"/>
          <a:ext cx="9131889" cy="2923921"/>
        </p:xfrm>
        <a:graphic>
          <a:graphicData uri="http://schemas.openxmlformats.org/drawingml/2006/table">
            <a:tbl>
              <a:tblPr/>
              <a:tblGrid>
                <a:gridCol w="9131889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계정 이름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(ID)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x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비밀 번호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(x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암호화된 형태로 저장 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=&gt; /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etc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/shadow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에 저장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0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UID 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리눅스의 모든 정보는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수치값으로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저장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: root -&gt; 0 (UID))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0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소속 그룹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GID 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리눅스의 모든 정보는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수치값으로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저장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: root -&gt; 0 (GID))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정보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이름이나 연락처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같은것을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적는란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/root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계정 디렉토리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계정 홈 디렉토리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 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/bin/bash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로그인 쉘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bash,csh,zsh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....)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D2517B-A2B4-40EA-AD3B-87B074B4788E}"/>
              </a:ext>
            </a:extLst>
          </p:cNvPr>
          <p:cNvSpPr txBox="1"/>
          <p:nvPr/>
        </p:nvSpPr>
        <p:spPr>
          <a:xfrm>
            <a:off x="3385098" y="1932300"/>
            <a:ext cx="491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 /etc/passwd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44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/Theory/T3/Passwd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파일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패스워드 구조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shadow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E49470-FC9A-4ED5-ABA6-3825AB4E4AD9}"/>
              </a:ext>
            </a:extLst>
          </p:cNvPr>
          <p:cNvGraphicFramePr>
            <a:graphicFrameLocks noGrp="1"/>
          </p:cNvGraphicFramePr>
          <p:nvPr/>
        </p:nvGraphicFramePr>
        <p:xfrm>
          <a:off x="1192960" y="11080626"/>
          <a:ext cx="9804064" cy="4160520"/>
        </p:xfrm>
        <a:graphic>
          <a:graphicData uri="http://schemas.openxmlformats.org/drawingml/2006/table">
            <a:tbl>
              <a:tblPr/>
              <a:tblGrid>
                <a:gridCol w="9804064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1.Login Name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계정각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항목별 구분은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구분되어있으며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콜론과 콜론 사이 각 필드에는 다음과 같은 구조로 구성되어 있습니다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2.Encrypted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암호화시킨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3.Last Changed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1970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년부터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패스워드가 수정된 날짜의 일수를 계산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4.Minimum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패스워드가 변경되기 전 최소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5.Maximum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변경 전 최대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6.Warn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사용 만기일 전에 경고 메시지를 제공하는 일수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7.Inactive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접속 차단 일 수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8.Expire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사용을 금지하는 일 수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9.Reserved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사용되지 않음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7EE378-C0DD-4D6D-B89A-E9E5E123BF2B}"/>
              </a:ext>
            </a:extLst>
          </p:cNvPr>
          <p:cNvSpPr txBox="1"/>
          <p:nvPr/>
        </p:nvSpPr>
        <p:spPr>
          <a:xfrm>
            <a:off x="3772656" y="1869607"/>
            <a:ext cx="6128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707070"/>
                </a:solidFill>
                <a:effectLst/>
                <a:latin typeface="Noto Sans KR"/>
              </a:rPr>
              <a:t>root:$1$40iCUjyd$0Iw3tsXLvCt.cv4YK4E0s1:17374:0:99999:7:::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FBBCC-46D3-404F-8CE0-820A366C4B63}"/>
              </a:ext>
            </a:extLst>
          </p:cNvPr>
          <p:cNvSpPr txBox="1"/>
          <p:nvPr/>
        </p:nvSpPr>
        <p:spPr>
          <a:xfrm>
            <a:off x="1617665" y="1869607"/>
            <a:ext cx="19750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 /etc/shadow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24E5CA0-0F72-495F-B863-F7E9D9E5C055}"/>
              </a:ext>
            </a:extLst>
          </p:cNvPr>
          <p:cNvGraphicFramePr>
            <a:graphicFrameLocks noGrp="1"/>
          </p:cNvGraphicFramePr>
          <p:nvPr/>
        </p:nvGraphicFramePr>
        <p:xfrm>
          <a:off x="944680" y="2417858"/>
          <a:ext cx="9931230" cy="4160520"/>
        </p:xfrm>
        <a:graphic>
          <a:graphicData uri="http://schemas.openxmlformats.org/drawingml/2006/table">
            <a:tbl>
              <a:tblPr/>
              <a:tblGrid>
                <a:gridCol w="9931230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1.Login Name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root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계정각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항목별 구분은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구분 되어 있으며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콜론과 콜론 사이 각 필드에는 다음과 같은 구조로 구성되어 있습니다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2.Encrypted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$ ~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암호화시킨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Hashid</a:t>
                      </a:r>
                      <a:r>
                        <a:rPr lang="en-US" altLang="ko-KR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$Salt $Hash </a:t>
                      </a:r>
                      <a:r>
                        <a:rPr lang="en-US" altLang="ko-KR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vlaue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3.Last Changed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17374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1970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년부터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패스워드가 수정된 날짜의 일수를 계산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4.Minimum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0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패스워드가 변경되기 전 최소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5.Maximum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99999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변경 전 최대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6.Warn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7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사용 만기일 전에 경고 메시지를 제공하는 일수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7.Inactive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접속 차단 일 수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8.Expire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사용을 금지하는 일 수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9.Reserved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사용되지 않음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6690C6-9032-43CA-B4B7-F12F8A0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0" y="1925358"/>
            <a:ext cx="6594084" cy="18545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 Permission 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8CDB1-E79C-436C-B677-52F10535AA10}"/>
              </a:ext>
            </a:extLst>
          </p:cNvPr>
          <p:cNvSpPr/>
          <p:nvPr/>
        </p:nvSpPr>
        <p:spPr>
          <a:xfrm>
            <a:off x="624021" y="4849150"/>
            <a:ext cx="1066290" cy="906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d : </a:t>
            </a:r>
            <a:r>
              <a:rPr lang="ko-KR" altLang="en-US" sz="1200" dirty="0">
                <a:solidFill>
                  <a:schemeClr val="tx1"/>
                </a:solidFill>
              </a:rPr>
              <a:t>디렉토리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  : </a:t>
            </a:r>
            <a:r>
              <a:rPr lang="ko-KR" altLang="en-US" sz="1200" dirty="0">
                <a:solidFill>
                  <a:schemeClr val="tx1"/>
                </a:solidFill>
              </a:rPr>
              <a:t>링크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DEA5A-941E-4803-84A3-B71DD13F04A6}"/>
              </a:ext>
            </a:extLst>
          </p:cNvPr>
          <p:cNvSpPr txBox="1"/>
          <p:nvPr/>
        </p:nvSpPr>
        <p:spPr>
          <a:xfrm>
            <a:off x="624021" y="4364589"/>
            <a:ext cx="11024384" cy="369332"/>
          </a:xfrm>
          <a:prstGeom prst="rect">
            <a:avLst/>
          </a:prstGeom>
          <a:solidFill>
            <a:srgbClr val="0C0C0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     -        </a:t>
            </a:r>
            <a:r>
              <a:rPr lang="en-US" altLang="ko-KR" b="1" dirty="0" err="1">
                <a:solidFill>
                  <a:schemeClr val="bg1"/>
                </a:solidFill>
              </a:rPr>
              <a:t>rwx</a:t>
            </a:r>
            <a:r>
              <a:rPr lang="en-US" altLang="ko-KR" b="1" dirty="0">
                <a:solidFill>
                  <a:schemeClr val="bg1"/>
                </a:solidFill>
              </a:rPr>
              <a:t>       r-x       </a:t>
            </a:r>
            <a:r>
              <a:rPr lang="en-US" altLang="ko-KR" b="1" dirty="0" err="1">
                <a:solidFill>
                  <a:schemeClr val="bg1"/>
                </a:solidFill>
              </a:rPr>
              <a:t>r-x</a:t>
            </a:r>
            <a:r>
              <a:rPr lang="en-US" altLang="ko-KR" b="1" dirty="0">
                <a:solidFill>
                  <a:schemeClr val="bg1"/>
                </a:solidFill>
              </a:rPr>
              <a:t>          2       root     </a:t>
            </a:r>
            <a:r>
              <a:rPr lang="en-US" altLang="ko-KR" b="1" dirty="0" err="1">
                <a:solidFill>
                  <a:schemeClr val="bg1"/>
                </a:solidFill>
              </a:rPr>
              <a:t>root</a:t>
            </a:r>
            <a:r>
              <a:rPr lang="en-US" altLang="ko-KR" b="1" dirty="0">
                <a:solidFill>
                  <a:schemeClr val="bg1"/>
                </a:solidFill>
              </a:rPr>
              <a:t>    631968  Nov 17   08:28    </a:t>
            </a:r>
            <a:r>
              <a:rPr lang="en-US" altLang="ko-KR" b="1" dirty="0" err="1">
                <a:solidFill>
                  <a:srgbClr val="00B050"/>
                </a:solidFill>
              </a:rPr>
              <a:t>init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AFE41E-6205-459E-AE5C-46E93D12E7E4}"/>
              </a:ext>
            </a:extLst>
          </p:cNvPr>
          <p:cNvSpPr/>
          <p:nvPr/>
        </p:nvSpPr>
        <p:spPr>
          <a:xfrm>
            <a:off x="1448474" y="3503851"/>
            <a:ext cx="6983427" cy="27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1D2E6-94B0-47B6-8DFD-2A2D9E20A6C1}"/>
              </a:ext>
            </a:extLst>
          </p:cNvPr>
          <p:cNvSpPr/>
          <p:nvPr/>
        </p:nvSpPr>
        <p:spPr>
          <a:xfrm>
            <a:off x="1793944" y="5243941"/>
            <a:ext cx="2629911" cy="1058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  : read : </a:t>
            </a:r>
            <a:r>
              <a:rPr lang="ko-KR" altLang="en-US" sz="1200" dirty="0">
                <a:solidFill>
                  <a:schemeClr val="tx1"/>
                </a:solidFill>
              </a:rPr>
              <a:t>읽기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w : write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쓰기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x  : </a:t>
            </a:r>
            <a:r>
              <a:rPr lang="en-US" altLang="ko-KR" sz="1200" dirty="0" err="1">
                <a:solidFill>
                  <a:schemeClr val="tx1"/>
                </a:solidFill>
              </a:rPr>
              <a:t>excute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실행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권한 없음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8CB7F-1805-4BA8-8095-18449B9D6637}"/>
              </a:ext>
            </a:extLst>
          </p:cNvPr>
          <p:cNvSpPr/>
          <p:nvPr/>
        </p:nvSpPr>
        <p:spPr>
          <a:xfrm>
            <a:off x="1796432" y="4853871"/>
            <a:ext cx="2629911" cy="308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소유자         그룹      그 외 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164181-C968-4939-BB20-312766274B1C}"/>
              </a:ext>
            </a:extLst>
          </p:cNvPr>
          <p:cNvSpPr/>
          <p:nvPr/>
        </p:nvSpPr>
        <p:spPr>
          <a:xfrm>
            <a:off x="4529976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link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B23E1C-7278-4F30-8781-3E67C7B59049}"/>
              </a:ext>
            </a:extLst>
          </p:cNvPr>
          <p:cNvSpPr/>
          <p:nvPr/>
        </p:nvSpPr>
        <p:spPr>
          <a:xfrm>
            <a:off x="5392708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63036E-F95E-4978-8FDB-7AEF1C936ED2}"/>
              </a:ext>
            </a:extLst>
          </p:cNvPr>
          <p:cNvSpPr/>
          <p:nvPr/>
        </p:nvSpPr>
        <p:spPr>
          <a:xfrm>
            <a:off x="6255440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267AA7-EC6B-4078-A6E6-4D411A5869A0}"/>
              </a:ext>
            </a:extLst>
          </p:cNvPr>
          <p:cNvSpPr/>
          <p:nvPr/>
        </p:nvSpPr>
        <p:spPr>
          <a:xfrm>
            <a:off x="7118172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5CFB8-9188-40EF-BFFC-0BD1DB1525CC}"/>
              </a:ext>
            </a:extLst>
          </p:cNvPr>
          <p:cNvSpPr/>
          <p:nvPr/>
        </p:nvSpPr>
        <p:spPr>
          <a:xfrm>
            <a:off x="7980904" y="4849150"/>
            <a:ext cx="93651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1C0C8B-2A31-434E-8B45-C7A303DFD620}"/>
              </a:ext>
            </a:extLst>
          </p:cNvPr>
          <p:cNvSpPr/>
          <p:nvPr/>
        </p:nvSpPr>
        <p:spPr>
          <a:xfrm>
            <a:off x="902354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3854-0F36-4D97-B76E-7CB3C4CC078F}"/>
              </a:ext>
            </a:extLst>
          </p:cNvPr>
          <p:cNvSpPr/>
          <p:nvPr/>
        </p:nvSpPr>
        <p:spPr>
          <a:xfrm>
            <a:off x="985702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E75242-23A3-4685-8C52-5FDCD1CE8558}"/>
              </a:ext>
            </a:extLst>
          </p:cNvPr>
          <p:cNvSpPr/>
          <p:nvPr/>
        </p:nvSpPr>
        <p:spPr>
          <a:xfrm>
            <a:off x="10690504" y="4849150"/>
            <a:ext cx="95790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</a:rPr>
              <a:t>(</a:t>
            </a:r>
            <a:r>
              <a:rPr lang="ko-KR" altLang="en-US" sz="1050" dirty="0">
                <a:solidFill>
                  <a:srgbClr val="7030A0"/>
                </a:solidFill>
              </a:rPr>
              <a:t>링크일시</a:t>
            </a:r>
            <a:r>
              <a:rPr lang="en-US" altLang="ko-KR" sz="1050" dirty="0">
                <a:solidFill>
                  <a:srgbClr val="7030A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원본 위치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A808E0-0D3C-490C-B5D2-A056079761CC}"/>
              </a:ext>
            </a:extLst>
          </p:cNvPr>
          <p:cNvCxnSpPr/>
          <p:nvPr/>
        </p:nvCxnSpPr>
        <p:spPr>
          <a:xfrm flipV="1">
            <a:off x="624021" y="3503851"/>
            <a:ext cx="824453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5FDC2B-44E8-4603-841D-546060A1EEBA}"/>
              </a:ext>
            </a:extLst>
          </p:cNvPr>
          <p:cNvCxnSpPr>
            <a:cxnSpLocks/>
          </p:cNvCxnSpPr>
          <p:nvPr/>
        </p:nvCxnSpPr>
        <p:spPr>
          <a:xfrm flipH="1" flipV="1">
            <a:off x="8431901" y="3503851"/>
            <a:ext cx="3216504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FFF81D-03AB-458A-B776-08BB39F2B7D9}"/>
              </a:ext>
            </a:extLst>
          </p:cNvPr>
          <p:cNvSpPr txBox="1"/>
          <p:nvPr/>
        </p:nvSpPr>
        <p:spPr>
          <a:xfrm>
            <a:off x="190972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A5AB1-4544-42C6-B13B-640FEDB56BB9}"/>
              </a:ext>
            </a:extLst>
          </p:cNvPr>
          <p:cNvSpPr txBox="1"/>
          <p:nvPr/>
        </p:nvSpPr>
        <p:spPr>
          <a:xfrm>
            <a:off x="2799846" y="3936616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AE0FF-F3FB-40E5-9A14-F84D3AACDDA0}"/>
              </a:ext>
            </a:extLst>
          </p:cNvPr>
          <p:cNvSpPr txBox="1"/>
          <p:nvPr/>
        </p:nvSpPr>
        <p:spPr>
          <a:xfrm>
            <a:off x="367378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EF855-C8A2-48AE-839B-3EB791ECF575}"/>
              </a:ext>
            </a:extLst>
          </p:cNvPr>
          <p:cNvSpPr/>
          <p:nvPr/>
        </p:nvSpPr>
        <p:spPr>
          <a:xfrm>
            <a:off x="2071561" y="3663584"/>
            <a:ext cx="4656836" cy="161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그룹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F0BC-E016-418E-9068-3256C9BADE96}"/>
              </a:ext>
            </a:extLst>
          </p:cNvPr>
          <p:cNvSpPr txBox="1"/>
          <p:nvPr/>
        </p:nvSpPr>
        <p:spPr>
          <a:xfrm>
            <a:off x="5324559" y="2024354"/>
            <a:ext cx="3110677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7E6E68-9E93-491F-B622-A372FF3D0F8B}"/>
              </a:ext>
            </a:extLst>
          </p:cNvPr>
          <p:cNvCxnSpPr>
            <a:cxnSpLocks/>
            <a:stCxn id="33" idx="0"/>
            <a:endCxn id="17" idx="1"/>
          </p:cNvCxnSpPr>
          <p:nvPr/>
        </p:nvCxnSpPr>
        <p:spPr>
          <a:xfrm flipV="1">
            <a:off x="4122892" y="2666998"/>
            <a:ext cx="1201667" cy="64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하다하다 이제 '훈련소+군대 영장'까지 만들어 재입대시키려는(?) '동물의 숲' 한국인들 - 인사이트">
            <a:extLst>
              <a:ext uri="{FF2B5EF4-FFF2-40B4-BE49-F238E27FC236}">
                <a16:creationId xmlns:a16="http://schemas.microsoft.com/office/drawing/2014/main" id="{2DDD8F25-8C7C-428E-A48E-1245B117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15" y="3451667"/>
            <a:ext cx="2938953" cy="17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군인이모티콘2">
            <a:extLst>
              <a:ext uri="{FF2B5EF4-FFF2-40B4-BE49-F238E27FC236}">
                <a16:creationId xmlns:a16="http://schemas.microsoft.com/office/drawing/2014/main" id="{95818F05-95F6-455B-90F8-2599738D65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63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군인이모티콘2">
            <a:extLst>
              <a:ext uri="{FF2B5EF4-FFF2-40B4-BE49-F238E27FC236}">
                <a16:creationId xmlns:a16="http://schemas.microsoft.com/office/drawing/2014/main" id="{3ABC7967-91FD-4B8F-9975-CEEB936EB6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0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군인이모티콘2">
            <a:extLst>
              <a:ext uri="{FF2B5EF4-FFF2-40B4-BE49-F238E27FC236}">
                <a16:creationId xmlns:a16="http://schemas.microsoft.com/office/drawing/2014/main" id="{8314F140-EC7E-4BF9-8A5D-F9B97C2E64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5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군인이모티콘2">
            <a:extLst>
              <a:ext uri="{FF2B5EF4-FFF2-40B4-BE49-F238E27FC236}">
                <a16:creationId xmlns:a16="http://schemas.microsoft.com/office/drawing/2014/main" id="{C70A1689-6E93-48BC-B4A0-7C469907EE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40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D160C5-9747-44F1-B531-621E04085703}"/>
              </a:ext>
            </a:extLst>
          </p:cNvPr>
          <p:cNvSpPr/>
          <p:nvPr/>
        </p:nvSpPr>
        <p:spPr>
          <a:xfrm>
            <a:off x="3107342" y="3309642"/>
            <a:ext cx="2031100" cy="5672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생활관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0FAEDE-62F4-4BD8-BBAB-F8B3CB5D9843}"/>
              </a:ext>
            </a:extLst>
          </p:cNvPr>
          <p:cNvSpPr txBox="1"/>
          <p:nvPr/>
        </p:nvSpPr>
        <p:spPr>
          <a:xfrm>
            <a:off x="8553724" y="2024354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F672B7-E6D6-43D6-B10D-82CD5B298EE6}"/>
              </a:ext>
            </a:extLst>
          </p:cNvPr>
          <p:cNvSpPr txBox="1"/>
          <p:nvPr/>
        </p:nvSpPr>
        <p:spPr>
          <a:xfrm>
            <a:off x="5583907" y="5390652"/>
            <a:ext cx="2938953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EFEEC9-66C8-4FD1-B4DB-BDD3F54008E1}"/>
              </a:ext>
            </a:extLst>
          </p:cNvPr>
          <p:cNvSpPr txBox="1"/>
          <p:nvPr/>
        </p:nvSpPr>
        <p:spPr>
          <a:xfrm>
            <a:off x="8641348" y="5390652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AD0634-34AD-4089-8EEB-D69A57EA9A80}"/>
              </a:ext>
            </a:extLst>
          </p:cNvPr>
          <p:cNvCxnSpPr>
            <a:stCxn id="1038" idx="2"/>
            <a:endCxn id="59" idx="0"/>
          </p:cNvCxnSpPr>
          <p:nvPr/>
        </p:nvCxnSpPr>
        <p:spPr>
          <a:xfrm>
            <a:off x="6188206" y="5020358"/>
            <a:ext cx="865178" cy="37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6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권한의 수치화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98B5C-DE42-4E98-9D9F-70C0C15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48" y="2088982"/>
            <a:ext cx="6651746" cy="3554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D21A-9334-4E13-965E-48C9017EC1C1}"/>
              </a:ext>
            </a:extLst>
          </p:cNvPr>
          <p:cNvSpPr txBox="1"/>
          <p:nvPr/>
        </p:nvSpPr>
        <p:spPr>
          <a:xfrm>
            <a:off x="1771030" y="6041395"/>
            <a:ext cx="99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파일의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소유자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소유그룹</a:t>
            </a:r>
            <a:r>
              <a:rPr lang="ko-KR" altLang="en-US" dirty="0"/>
              <a:t> 을 바꿀 수 있을까</a:t>
            </a:r>
            <a:r>
              <a:rPr lang="en-US" altLang="ko-KR" dirty="0"/>
              <a:t>? =&gt; </a:t>
            </a:r>
            <a:r>
              <a:rPr lang="en-US" altLang="ko-KR" dirty="0" err="1">
                <a:solidFill>
                  <a:srgbClr val="FF0000"/>
                </a:solidFill>
              </a:rPr>
              <a:t>chmod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chown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chgrp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hlinkClick r:id="" action="ppaction://noaction"/>
            <a:extLst>
              <a:ext uri="{FF2B5EF4-FFF2-40B4-BE49-F238E27FC236}">
                <a16:creationId xmlns:a16="http://schemas.microsoft.com/office/drawing/2014/main" id="{FD8F91E4-BF0F-4976-841A-2CE0248EC1A3}"/>
              </a:ext>
            </a:extLst>
          </p:cNvPr>
          <p:cNvSpPr/>
          <p:nvPr/>
        </p:nvSpPr>
        <p:spPr>
          <a:xfrm>
            <a:off x="10028016" y="6122873"/>
            <a:ext cx="352631" cy="28785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4861</Words>
  <Application>Microsoft Office PowerPoint</Application>
  <PresentationFormat>와이드스크린</PresentationFormat>
  <Paragraphs>596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KR</vt:lpstr>
      <vt:lpstr>돋움</vt:lpstr>
      <vt:lpstr>돋움, dotum, Helvetica, sans-serif</vt:lpstr>
      <vt:lpstr>맑은 고딕</vt:lpstr>
      <vt:lpstr>함초롬바탕</vt:lpstr>
      <vt:lpstr>Arial</vt:lpstr>
      <vt:lpstr>Noto Sans</vt:lpstr>
      <vt:lpstr>Source Sans Pro</vt:lpstr>
      <vt:lpstr>Office 테마</vt:lpstr>
      <vt:lpstr>정보보호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  <vt:lpstr>/Theory/T3/FSSTND   리눅스 파일시스템 표준</vt:lpstr>
      <vt:lpstr>/Theory/T3/FSSTND   리눅스 파일시스템 표준</vt:lpstr>
      <vt:lpstr>/Theory/T3/FSSTND  리눅스 파일 시스템 표준</vt:lpstr>
      <vt:lpstr>/Theory/T3/FSSTND   리눅스 파일시스템 표준</vt:lpstr>
      <vt:lpstr>/Theory/T3/Passwd    파일 패스워드 구조 – passwd</vt:lpstr>
      <vt:lpstr>/Theory/T3/Passwd    파일 패스워드 구조 – shadow</vt:lpstr>
      <vt:lpstr>/Theory/T3/Permission   리눅스 파일시스템 권한( Permission )</vt:lpstr>
      <vt:lpstr>/Theory/T3/Permission   리눅스 파일시스템 권한 - 그룹</vt:lpstr>
      <vt:lpstr>/Theory/T3/Permission   리눅스 파일시스템 권한 – 권한의 수치화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백 도우</cp:lastModifiedBy>
  <cp:revision>3</cp:revision>
  <dcterms:created xsi:type="dcterms:W3CDTF">2021-03-28T23:36:52Z</dcterms:created>
  <dcterms:modified xsi:type="dcterms:W3CDTF">2023-02-13T01:56:29Z</dcterms:modified>
</cp:coreProperties>
</file>