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75" r:id="rId3"/>
    <p:sldId id="396" r:id="rId4"/>
    <p:sldId id="418" r:id="rId5"/>
    <p:sldId id="397" r:id="rId6"/>
    <p:sldId id="398" r:id="rId7"/>
    <p:sldId id="399" r:id="rId8"/>
    <p:sldId id="676" r:id="rId9"/>
    <p:sldId id="257" r:id="rId10"/>
    <p:sldId id="644" r:id="rId11"/>
    <p:sldId id="646" r:id="rId12"/>
    <p:sldId id="673" r:id="rId13"/>
    <p:sldId id="677" r:id="rId14"/>
    <p:sldId id="645" r:id="rId15"/>
    <p:sldId id="642" r:id="rId16"/>
    <p:sldId id="64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F0640-AAE6-423C-8CA3-99FABDA51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F8D1EC-1C21-468A-8CD9-D59D7D1E8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754A1-0273-4164-AB71-F21C57CB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FF3B-60E5-4338-83A0-34CC4E37C1F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BFB1C-24B1-4FA0-B9AE-F4ABE4B1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5B45F-7B5F-40CF-9EA5-C3C370BA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5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B17E7-BCD7-476D-886E-B91A513C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A79057-1DF9-4DEF-AB91-FA2A5F32B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5B28B-73FC-48A2-B22D-596A16F1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FF3B-60E5-4338-83A0-34CC4E37C1F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2DDA6-B5A3-40CF-A475-E6DE45F7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065D1-1AD6-48FE-AE0E-FCD224C1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2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A552DD-59CF-4399-8094-355CEB771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E818AE-BFA6-4F6A-BBF6-DB49A8A53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2EEF0-BB1E-45E3-BD19-B5A3D244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FF3B-60E5-4338-83A0-34CC4E37C1F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61E4F-ECB4-4390-BBB4-1062A311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CFFD2-74CC-4B9C-BD32-E2FE24CF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0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DC659-D60C-480A-BAD6-89EB3971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3DAEF-C191-4C3E-85B2-FA506E1D3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FD75F-28A5-4B47-8F1B-7BF35454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FF3B-60E5-4338-83A0-34CC4E37C1F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176FA-94E1-4AFB-A463-42D4A35F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EF10A-6952-47A5-8B67-7BE57B22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90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B46D0-AB1E-458D-9348-2109D3C1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27F20-C4A3-4FF8-AD55-3E4AD004A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DC036-889C-47CF-862F-2BEFFE41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FF3B-60E5-4338-83A0-34CC4E37C1F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E5B33-7CA7-4F69-8DAB-7ADB9235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AFF4F-F1B7-4C3F-B13A-845E3BA2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1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DCFC2-910F-4D94-AE7C-297E3450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62CD0-ACD1-4249-81D1-A31EDF92B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8074B1-471C-4FC2-A3AC-476DA9E09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E1C263-C34E-43BF-8D5E-468E5D17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FF3B-60E5-4338-83A0-34CC4E37C1F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1DB84-E48F-4744-91D5-456B3087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7ADF-F576-45AE-AD61-0DA4425C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5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5C76A-599A-4AE6-B231-BB94117C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687DF-3B3A-41B6-AB65-920179720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D3EF07-F7CF-4B18-9142-75F99D77F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5BA7E2-9E28-4A6D-87EF-5E79F67EA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1BF80B-2378-484B-BB31-8FFB851A5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64DB71-4FAC-4DD8-8D9E-EC144312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FF3B-60E5-4338-83A0-34CC4E37C1F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7B756E-0D77-441B-8CF7-F4234F8F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0260F5-6DF3-40E7-A230-D0883096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3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2C24E-1EBC-4A78-8EF4-BEEA48F9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012962-13E8-48DB-93FA-15E5D938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FF3B-60E5-4338-83A0-34CC4E37C1F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035A62-68D8-4667-A8D3-C7153553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8A5C3A-0F54-4CFE-97A7-DD75FC7C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11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D41B59-7C88-447F-954C-7522939B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FF3B-60E5-4338-83A0-34CC4E37C1F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C408D5-AC9B-4485-B5B8-CDCE134B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552B45-B2E1-40A5-B582-8062183F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7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CACFD-3A36-4D4C-8A2F-F7BF9917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5EAE4-438C-4A0A-B1C4-06408516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8B6D14-5AC3-4D00-B108-86E836028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5E182B-552C-4C65-9F07-CF88BA8A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FF3B-60E5-4338-83A0-34CC4E37C1F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8C8F2-2DF5-4514-BA19-1229418B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3AB8D9-EB88-499C-B0A9-40B50E12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37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F136E-AF63-4C3F-8493-B0BFBE10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0643D6-AC30-43D9-8FB9-A1F562534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E30E01-2DB2-4226-A5A9-9A8BA4A88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6F9FB7-CEC7-493D-8764-620B4427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FF3B-60E5-4338-83A0-34CC4E37C1F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1C2B1C-1516-45D2-A785-421EC7B8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247ECA-29A7-4133-A2D7-1BB0AA1C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3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714BDD-4399-4B13-9E07-560D9037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97531-3C9D-4950-8F8B-5145C248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BC346-9427-4053-8122-9366BF5AE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1FF3B-60E5-4338-83A0-34CC4E37C1F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1F78C-98C0-4608-A4FD-ADB9BFE85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8D446-C473-4A56-9035-EADDE98E2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9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hyperlink" Target="https://docs.microsoft.com/ko-KR/windows/wsl/wsl2-kerne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4ED7-A3CE-4028-9E2B-84B015DAF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국방 사이버 보안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28E963-D80D-4895-AD6C-EC0AD5D78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248864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/Training/Unit/Web/2</a:t>
            </a:r>
            <a:br>
              <a:rPr lang="en-US" altLang="ko-KR" dirty="0"/>
            </a:br>
            <a:r>
              <a:rPr lang="en-US" altLang="ko-KR" dirty="0"/>
              <a:t> 2. </a:t>
            </a:r>
            <a:r>
              <a:rPr lang="ko-KR" altLang="en-US" dirty="0"/>
              <a:t>취약점 직접 객체 참조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공격자는 현재 디렉토리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리스팅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취약점이 있는 서버를 확인하였다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이때 게시글과 관련된 디렉토리 밑에 접근하여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게시글에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파일을 업로드 하면 보관되는 경로가 어디인지 확인하고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항목들 중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keycode.txt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파일안의 내용을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toor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피해 웹 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http://web.navy.mil.kr/webhack 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Directory Listing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 공격을 탐지할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Directory Listing 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 공격을 대응할 수 있다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endParaRPr lang="ko-KR" altLang="en-US" sz="1000" dirty="0"/>
          </a:p>
        </p:txBody>
      </p:sp>
      <p:pic>
        <p:nvPicPr>
          <p:cNvPr id="18" name="Picture 10" descr="question icon 이미지 검색결과">
            <a:extLst>
              <a:ext uri="{FF2B5EF4-FFF2-40B4-BE49-F238E27FC236}">
                <a16:creationId xmlns:a16="http://schemas.microsoft.com/office/drawing/2014/main" id="{4749B9AA-465F-472F-A9B6-76C8B11F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D3BBF55D-9530-477E-B322-C490450DF56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948C8-67D4-42B2-B648-8637313C9B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D43794-A274-42D3-AF8E-BA3EBFA5B0B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59B0-4A53-47EE-8E7E-0B19CF4CCF1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9A13631E-5D34-467E-A933-86B73C5E71B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067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웹 브라우저 </a:t>
            </a:r>
            <a:r>
              <a:rPr lang="en-US" altLang="ko-KR" sz="1000" dirty="0" err="1"/>
              <a:t>iceweasel</a:t>
            </a:r>
            <a:r>
              <a:rPr lang="en-US" altLang="ko-KR" sz="1000" dirty="0"/>
              <a:t> </a:t>
            </a:r>
            <a:r>
              <a:rPr lang="ko-KR" altLang="en-US" sz="1000" dirty="0"/>
              <a:t>프로그램 실행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인터넷 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</a:t>
            </a:r>
            <a:r>
              <a:rPr lang="ko-KR" altLang="en-US" sz="1000" dirty="0"/>
              <a:t>창에 </a:t>
            </a:r>
            <a:r>
              <a:rPr lang="en-US" altLang="ko-KR" sz="1000" dirty="0"/>
              <a:t>http://web.navy.mil.kr/webhack</a:t>
            </a:r>
            <a:r>
              <a:rPr lang="ko-KR" altLang="en-US" sz="1000" dirty="0"/>
              <a:t>를 입력하여 피해 서버에 접속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/>
              <a:t>웹 페이지에 게시글 목록에 경로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4. </a:t>
            </a:r>
            <a:r>
              <a:rPr lang="ko-KR" altLang="en-US" sz="1000" dirty="0"/>
              <a:t>게시글 경로로 들어가 디렉토리 확인한다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0">
            <a:extLst>
              <a:ext uri="{FF2B5EF4-FFF2-40B4-BE49-F238E27FC236}">
                <a16:creationId xmlns:a16="http://schemas.microsoft.com/office/drawing/2014/main" id="{DAC95A4B-46B6-4B8A-9EFF-4E002941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330"/>
          <a:stretch>
            <a:fillRect/>
          </a:stretch>
        </p:blipFill>
        <p:spPr>
          <a:xfrm>
            <a:off x="500498" y="711502"/>
            <a:ext cx="5400040" cy="2070608"/>
          </a:xfrm>
          <a:prstGeom prst="rect">
            <a:avLst/>
          </a:prstGeom>
          <a:noFill/>
          <a:ln w="17907" cap="flat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9D96DF6-316D-4ACC-8CC0-E5991F11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8" y="3248079"/>
            <a:ext cx="5400040" cy="2774950"/>
          </a:xfrm>
          <a:prstGeom prst="rect">
            <a:avLst/>
          </a:prstGeom>
          <a:noFill/>
          <a:ln w="17907" cap="flat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DF23FF63-98C8-4C2B-8AEF-C9B6A5CA1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254" y="711502"/>
            <a:ext cx="5204460" cy="2788031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17EF824F-0B85-4F2F-BF75-D4EBFF1264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017" r="2064"/>
          <a:stretch/>
        </p:blipFill>
        <p:spPr>
          <a:xfrm>
            <a:off x="6359816" y="3842037"/>
            <a:ext cx="5288589" cy="2478746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222708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188434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 5. keycode.txt </a:t>
            </a:r>
            <a:r>
              <a:rPr lang="ko-KR" altLang="en-US" sz="1000" dirty="0"/>
              <a:t>클릭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8">
            <a:extLst>
              <a:ext uri="{FF2B5EF4-FFF2-40B4-BE49-F238E27FC236}">
                <a16:creationId xmlns:a16="http://schemas.microsoft.com/office/drawing/2014/main" id="{E38843D9-C7B3-455A-9398-AE2F337B2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8" y="703338"/>
            <a:ext cx="5400040" cy="1380490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949C64-BB44-42EC-BA7B-AD755A4C9451}"/>
              </a:ext>
            </a:extLst>
          </p:cNvPr>
          <p:cNvSpPr txBox="1">
            <a:spLocks/>
          </p:cNvSpPr>
          <p:nvPr/>
        </p:nvSpPr>
        <p:spPr>
          <a:xfrm>
            <a:off x="392120" y="2318657"/>
            <a:ext cx="5616792" cy="188434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터미널 실행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#acheck</a:t>
            </a:r>
            <a:endParaRPr lang="ko-KR" altLang="en-US" sz="1000" dirty="0"/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83D1F73B-EECB-4CFD-8044-B12D859BF6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484" r="2788" b="12840"/>
          <a:stretch>
            <a:fillRect/>
          </a:stretch>
        </p:blipFill>
        <p:spPr>
          <a:xfrm>
            <a:off x="500498" y="2866873"/>
            <a:ext cx="5249418" cy="959993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374306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&lt;</a:t>
            </a:r>
            <a:r>
              <a:rPr lang="ko-KR" altLang="en-US" sz="1000" dirty="0"/>
              <a:t>학생 화면</a:t>
            </a:r>
            <a:r>
              <a:rPr lang="en-US" altLang="ko-KR" sz="1000" dirty="0"/>
              <a:t>&gt;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(id: root  PW: root123)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</a:t>
            </a:r>
            <a:r>
              <a:rPr lang="ko-KR" altLang="en-US" sz="1000" dirty="0"/>
              <a:t>학생들은 각자 </a:t>
            </a:r>
            <a:r>
              <a:rPr lang="en-US" altLang="ko-KR" sz="1000" dirty="0" err="1"/>
              <a:t>vm</a:t>
            </a:r>
            <a:r>
              <a:rPr lang="ko-KR" altLang="en-US" sz="1000" dirty="0"/>
              <a:t>에서 바탕화면에 터미널 실행 한 후 </a:t>
            </a:r>
            <a:r>
              <a:rPr lang="en-US" altLang="ko-KR" sz="1000" dirty="0"/>
              <a:t>setup</a:t>
            </a:r>
            <a:r>
              <a:rPr lang="ko-KR" altLang="en-US" sz="1000" dirty="0"/>
              <a:t>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관리자 화면에서 왼쪽 ‘교관 공격‘ 탭 클릭 </a:t>
            </a:r>
            <a:r>
              <a:rPr lang="en-US" altLang="ko-KR" sz="1000" dirty="0"/>
              <a:t>-&gt; </a:t>
            </a:r>
            <a:r>
              <a:rPr lang="ko-KR" altLang="en-US" sz="1000" dirty="0"/>
              <a:t>공격하고자 하는 해당 문제번호와 할당 </a:t>
            </a:r>
            <a:r>
              <a:rPr lang="en-US" altLang="ko-KR" sz="1000" dirty="0"/>
              <a:t>VM</a:t>
            </a:r>
            <a:r>
              <a:rPr lang="ko-KR" altLang="en-US" sz="1000" dirty="0"/>
              <a:t>을 확인 후 체크박스에 체크를 하고 공격실행 버튼 클릭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‘공격 실행’ 버튼 클릭 시 아래와 같이 완료 화면이 나오고 공격상태가 ‘공격 중’ </a:t>
            </a:r>
            <a:r>
              <a:rPr lang="ko-KR" altLang="en-US" sz="1000" dirty="0" err="1"/>
              <a:t>으로</a:t>
            </a:r>
            <a:r>
              <a:rPr lang="ko-KR" altLang="en-US" sz="1000" dirty="0"/>
              <a:t> 변경 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Picture 1">
            <a:extLst>
              <a:ext uri="{FF2B5EF4-FFF2-40B4-BE49-F238E27FC236}">
                <a16:creationId xmlns:a16="http://schemas.microsoft.com/office/drawing/2014/main" id="{8C388787-1421-40C6-BC12-4A4283F6E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502"/>
          <a:stretch/>
        </p:blipFill>
        <p:spPr>
          <a:xfrm>
            <a:off x="500498" y="1119716"/>
            <a:ext cx="5400040" cy="1141791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56C2B69C-6A44-44A1-AFDC-4AE974C84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8" y="3012225"/>
            <a:ext cx="5400040" cy="1688973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2310283B-3394-4AE8-857F-F5DD29BA1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78" y="5238690"/>
            <a:ext cx="4221480" cy="1219200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6" name="Picture 7">
            <a:extLst>
              <a:ext uri="{FF2B5EF4-FFF2-40B4-BE49-F238E27FC236}">
                <a16:creationId xmlns:a16="http://schemas.microsoft.com/office/drawing/2014/main" id="{F00B5B4F-4119-47C4-B6C9-22F040D5D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464" y="458409"/>
            <a:ext cx="5400040" cy="170002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9796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/Training/Unit/Web/2</a:t>
            </a:r>
            <a:br>
              <a:rPr lang="en-US" altLang="ko-KR" dirty="0"/>
            </a:br>
            <a:r>
              <a:rPr lang="en-US" altLang="ko-KR" dirty="0"/>
              <a:t> 2. </a:t>
            </a:r>
            <a:r>
              <a:rPr lang="ko-KR" altLang="en-US" dirty="0"/>
              <a:t>취약점 직접 객체 참조 </a:t>
            </a:r>
            <a:r>
              <a:rPr lang="en-US" altLang="ko-KR" dirty="0"/>
              <a:t>- </a:t>
            </a:r>
            <a:r>
              <a:rPr lang="ko-KR" altLang="en-US" dirty="0"/>
              <a:t>대응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귀하의 웹페이지에서 공격자는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Directory Listing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사용하여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웹서버의 구조와 파일 정보를 얻고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공격자로부터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Directory Listing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공격을 차단하여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보안을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강화하시오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wireshark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Directory Listing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차단 방법을 위한 설정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	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/httpd/conf/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httpd.conf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Directory Listing 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 공격을 탐지할 수 있다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Directory Listing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 공격을 대응할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endParaRPr lang="ko-KR" altLang="en-US" sz="1000" dirty="0"/>
          </a:p>
        </p:txBody>
      </p:sp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D3BBF55D-9530-477E-B322-C490450DF56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948C8-67D4-42B2-B648-8637313C9B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D43794-A274-42D3-AF8E-BA3EBFA5B0B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59B0-4A53-47EE-8E7E-0B19CF4CCF1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9A13631E-5D34-467E-A933-86B73C5E71B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Picture 2" descr="보안 아이콘 이미지 검색결과">
            <a:extLst>
              <a:ext uri="{FF2B5EF4-FFF2-40B4-BE49-F238E27FC236}">
                <a16:creationId xmlns:a16="http://schemas.microsoft.com/office/drawing/2014/main" id="{9231D57A-B0FE-4BCA-AC10-981F24E15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4" t="12467" r="11967" b="12532"/>
          <a:stretch/>
        </p:blipFill>
        <p:spPr bwMode="auto">
          <a:xfrm>
            <a:off x="662681" y="3412409"/>
            <a:ext cx="565945" cy="5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01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[</a:t>
            </a:r>
            <a:r>
              <a:rPr lang="ko-KR" altLang="en-US" sz="1000" dirty="0"/>
              <a:t>탐지</a:t>
            </a:r>
            <a:r>
              <a:rPr lang="en-US" altLang="ko-KR" sz="1000" dirty="0"/>
              <a:t>]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</a:t>
            </a:r>
            <a:r>
              <a:rPr lang="ko-KR" altLang="en-US" sz="1000" dirty="0"/>
              <a:t>웹 서버에서 아이콘 클릭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1. </a:t>
            </a:r>
            <a:r>
              <a:rPr lang="en-US" altLang="ko-KR" sz="1000" dirty="0" err="1"/>
              <a:t>wireshark</a:t>
            </a:r>
            <a:r>
              <a:rPr lang="ko-KR" altLang="en-US" sz="1000" dirty="0"/>
              <a:t>를 이용하여 패킷을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- </a:t>
            </a:r>
            <a:r>
              <a:rPr lang="ko-KR" altLang="en-US" sz="1000" dirty="0"/>
              <a:t>접속한 웹서버의 </a:t>
            </a:r>
            <a:r>
              <a:rPr lang="en-US" altLang="ko-KR" sz="1000" dirty="0"/>
              <a:t>IP</a:t>
            </a:r>
            <a:r>
              <a:rPr lang="ko-KR" altLang="en-US" sz="1000" dirty="0"/>
              <a:t>로 들어오는 </a:t>
            </a:r>
            <a:r>
              <a:rPr lang="en-US" altLang="ko-KR" sz="1000" dirty="0"/>
              <a:t>http </a:t>
            </a:r>
            <a:r>
              <a:rPr lang="ko-KR" altLang="en-US" sz="1000" dirty="0"/>
              <a:t>패킷으로 </a:t>
            </a:r>
            <a:r>
              <a:rPr lang="en-US" altLang="ko-KR" sz="1000" dirty="0"/>
              <a:t>GET /</a:t>
            </a:r>
            <a:r>
              <a:rPr lang="en-US" altLang="ko-KR" sz="1000" dirty="0" err="1"/>
              <a:t>webhack</a:t>
            </a:r>
            <a:r>
              <a:rPr lang="en-US" altLang="ko-KR" sz="1000" dirty="0"/>
              <a:t>/board</a:t>
            </a:r>
            <a:r>
              <a:rPr lang="ko-KR" altLang="en-US" sz="1000" dirty="0"/>
              <a:t>로 접속하는 정보를 가지고 있는 패킷을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/>
              <a:t>패킷에 오른쪽 마우스 클릭 후 </a:t>
            </a:r>
            <a:r>
              <a:rPr lang="en-US" altLang="ko-KR" sz="1000" dirty="0"/>
              <a:t>Follow TCP Stream </a:t>
            </a:r>
            <a:r>
              <a:rPr lang="ko-KR" altLang="en-US" sz="1000" dirty="0"/>
              <a:t>클릭 하여 패킷의 상세한 내용을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- Follow TCP Stream</a:t>
            </a:r>
            <a:r>
              <a:rPr lang="ko-KR" altLang="en-US" sz="1000" dirty="0"/>
              <a:t>정보에 웹서버의 </a:t>
            </a:r>
            <a:r>
              <a:rPr lang="en-US" altLang="ko-KR" sz="1000" dirty="0"/>
              <a:t>board</a:t>
            </a:r>
            <a:r>
              <a:rPr lang="ko-KR" altLang="en-US" sz="1000" dirty="0"/>
              <a:t>의 목록이 전송되는 것을 확인 </a:t>
            </a:r>
            <a:r>
              <a:rPr lang="ko-KR" altLang="en-US" sz="1000" dirty="0" err="1"/>
              <a:t>할수</a:t>
            </a:r>
            <a:r>
              <a:rPr lang="ko-KR" altLang="en-US" sz="1000" dirty="0"/>
              <a:t> 있다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4838464-D75F-4328-8BE0-A515C51D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8" y="915609"/>
            <a:ext cx="5400040" cy="1934083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D9B7B5A7-1EB3-4A88-B1AD-B7500CA1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8" y="3869479"/>
            <a:ext cx="5400040" cy="2440305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4EA99449-7710-4906-8AAB-011DAEEC6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462" y="661501"/>
            <a:ext cx="5400040" cy="3080512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3" name="Picture 15">
            <a:extLst>
              <a:ext uri="{FF2B5EF4-FFF2-40B4-BE49-F238E27FC236}">
                <a16:creationId xmlns:a16="http://schemas.microsoft.com/office/drawing/2014/main" id="{CB0BCACF-74F0-44BD-BA67-DEA27C50B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365" y="4088148"/>
            <a:ext cx="5400040" cy="2283333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1418795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[</a:t>
            </a:r>
            <a:r>
              <a:rPr lang="ko-KR" altLang="en-US" sz="1000" dirty="0"/>
              <a:t>대응</a:t>
            </a:r>
            <a:r>
              <a:rPr lang="en-US" altLang="ko-KR" sz="1000" dirty="0"/>
              <a:t>]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1. Directory Listing</a:t>
            </a:r>
            <a:r>
              <a:rPr lang="ko-KR" altLang="en-US" sz="1000" dirty="0"/>
              <a:t>에 대한 공격을 차단 방법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/httpd/conf/</a:t>
            </a:r>
            <a:r>
              <a:rPr lang="en-US" altLang="ko-KR" sz="1000" dirty="0" err="1"/>
              <a:t>httpd.conf</a:t>
            </a:r>
            <a:r>
              <a:rPr lang="en-US" altLang="ko-KR" sz="1000" dirty="0"/>
              <a:t> </a:t>
            </a:r>
            <a:r>
              <a:rPr lang="ko-KR" altLang="en-US" sz="1000" dirty="0"/>
              <a:t>설정 파일에서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모든 </a:t>
            </a:r>
            <a:r>
              <a:rPr lang="en-US" altLang="ko-KR" sz="1000" dirty="0"/>
              <a:t>Options Indexes </a:t>
            </a:r>
            <a:r>
              <a:rPr lang="en-US" altLang="ko-KR" sz="1000" dirty="0" err="1"/>
              <a:t>FollowSymLinks</a:t>
            </a:r>
            <a:r>
              <a:rPr lang="en-US" altLang="ko-KR" sz="1000" dirty="0"/>
              <a:t> -&gt; Options </a:t>
            </a:r>
            <a:r>
              <a:rPr lang="en-US" altLang="ko-KR" sz="1000" dirty="0" err="1"/>
              <a:t>FollowSymLinks</a:t>
            </a:r>
            <a:r>
              <a:rPr lang="en-US" altLang="ko-KR" sz="1000" dirty="0"/>
              <a:t> </a:t>
            </a:r>
            <a:r>
              <a:rPr lang="ko-KR" altLang="en-US" sz="1000" dirty="0"/>
              <a:t>변경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(/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/httpd/conf/</a:t>
            </a:r>
            <a:r>
              <a:rPr lang="en-US" altLang="ko-KR" sz="1000" dirty="0" err="1"/>
              <a:t>httpd.conf</a:t>
            </a:r>
            <a:r>
              <a:rPr lang="en-US" altLang="ko-KR" sz="1000" dirty="0"/>
              <a:t> : </a:t>
            </a:r>
            <a:r>
              <a:rPr lang="ko-KR" altLang="en-US" sz="1000" dirty="0"/>
              <a:t>웹 서버 설정 파일</a:t>
            </a:r>
            <a:r>
              <a:rPr lang="en-US" altLang="ko-KR" sz="1000" dirty="0"/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(Options Indexes </a:t>
            </a:r>
            <a:r>
              <a:rPr lang="en-US" altLang="ko-KR" sz="1000" dirty="0" err="1"/>
              <a:t>FollowSymLinks</a:t>
            </a:r>
            <a:r>
              <a:rPr lang="en-US" altLang="ko-KR" sz="1000" dirty="0"/>
              <a:t> : </a:t>
            </a:r>
            <a:r>
              <a:rPr lang="ko-KR" altLang="en-US" sz="1000" dirty="0"/>
              <a:t>디렉토리 지시자는 해당 디렉토리 이하의 모든 웹 문서를 웹 페이지에서 어떻게 제어 할 것인가</a:t>
            </a:r>
            <a:r>
              <a:rPr lang="en-US" altLang="ko-KR" sz="1000" dirty="0"/>
              <a:t>. )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# vi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/httpd/conf/</a:t>
            </a:r>
            <a:r>
              <a:rPr lang="en-US" altLang="ko-KR" sz="1000" dirty="0" err="1"/>
              <a:t>httpd.conf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143530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2. </a:t>
            </a:r>
            <a:r>
              <a:rPr lang="ko-KR" altLang="en-US" sz="1000" dirty="0"/>
              <a:t>서비스 재시작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service httpd restart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17">
            <a:extLst>
              <a:ext uri="{FF2B5EF4-FFF2-40B4-BE49-F238E27FC236}">
                <a16:creationId xmlns:a16="http://schemas.microsoft.com/office/drawing/2014/main" id="{384E42CC-FD9B-4352-A253-E5405092D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8" y="2572959"/>
            <a:ext cx="5400040" cy="1892300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1" name="Picture 19">
            <a:extLst>
              <a:ext uri="{FF2B5EF4-FFF2-40B4-BE49-F238E27FC236}">
                <a16:creationId xmlns:a16="http://schemas.microsoft.com/office/drawing/2014/main" id="{A3170A65-5E92-43BF-BC99-A93A603F9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8" y="4490180"/>
            <a:ext cx="5400040" cy="1949831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2" name="Picture 21">
            <a:extLst>
              <a:ext uri="{FF2B5EF4-FFF2-40B4-BE49-F238E27FC236}">
                <a16:creationId xmlns:a16="http://schemas.microsoft.com/office/drawing/2014/main" id="{0C4BF35A-4E71-4B95-80EB-D9003ABFE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464" y="874788"/>
            <a:ext cx="5400040" cy="688975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CDBFD6-F657-449E-B95E-8D13AAC277E6}"/>
              </a:ext>
            </a:extLst>
          </p:cNvPr>
          <p:cNvSpPr txBox="1">
            <a:spLocks/>
          </p:cNvSpPr>
          <p:nvPr/>
        </p:nvSpPr>
        <p:spPr>
          <a:xfrm>
            <a:off x="6183088" y="1943396"/>
            <a:ext cx="5616792" cy="454560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터미널 실행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</a:t>
            </a:r>
            <a:r>
              <a:rPr lang="en-US" altLang="ko-KR" sz="1000" dirty="0"/>
              <a:t># check</a:t>
            </a:r>
          </a:p>
        </p:txBody>
      </p:sp>
      <p:pic>
        <p:nvPicPr>
          <p:cNvPr id="14" name="Picture 23">
            <a:extLst>
              <a:ext uri="{FF2B5EF4-FFF2-40B4-BE49-F238E27FC236}">
                <a16:creationId xmlns:a16="http://schemas.microsoft.com/office/drawing/2014/main" id="{F4CC2A1A-931B-4388-B083-9C3D27237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974" y="2491316"/>
            <a:ext cx="5113020" cy="833755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164334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국방사이버보안</a:t>
            </a:r>
            <a:r>
              <a:rPr lang="en-US" altLang="ko-KR"/>
              <a:t>_</a:t>
            </a:r>
            <a:r>
              <a:rPr lang="ko-KR" altLang="en-US" dirty="0"/>
              <a:t>기말과제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7396CDB-F4E0-470C-96D7-873BE475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23" y="1921912"/>
            <a:ext cx="5403718" cy="3594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74A5C1-0BF3-42AF-BF48-239620DF6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95" y="1732881"/>
            <a:ext cx="5555610" cy="4371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869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/Environ/WSL2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WSL2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1" name="화살표: 오른쪽 20">
            <a:hlinkClick r:id="" action="ppaction://noaction"/>
            <a:extLst>
              <a:ext uri="{FF2B5EF4-FFF2-40B4-BE49-F238E27FC236}">
                <a16:creationId xmlns:a16="http://schemas.microsoft.com/office/drawing/2014/main" id="{E124AE3B-A4C4-4C78-A74C-DAD808AD088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E501C-0EC3-4EAE-A2E9-59C854E0D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258" y="1978939"/>
            <a:ext cx="5349876" cy="321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38F3E-DA3A-4BA9-9352-E5748507BE3F}"/>
              </a:ext>
            </a:extLst>
          </p:cNvPr>
          <p:cNvSpPr txBox="1"/>
          <p:nvPr/>
        </p:nvSpPr>
        <p:spPr>
          <a:xfrm>
            <a:off x="482032" y="5478449"/>
            <a:ext cx="11154329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Windows10 </a:t>
            </a:r>
            <a:r>
              <a:rPr lang="ko-KR" altLang="en-US" sz="1400" dirty="0"/>
              <a:t>운영체제에서 리눅스 운영체제의 쉘</a:t>
            </a:r>
            <a:r>
              <a:rPr lang="en-US" altLang="ko-KR" sz="1400" dirty="0"/>
              <a:t>,</a:t>
            </a:r>
            <a:r>
              <a:rPr lang="ko-KR" altLang="en-US" sz="1400" dirty="0"/>
              <a:t>시스템을 사용할 수 있도록 지원해주는 기능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Windwos10 2004 </a:t>
            </a:r>
            <a:r>
              <a:rPr lang="ko-KR" altLang="en-US" sz="1400" dirty="0">
                <a:solidFill>
                  <a:srgbClr val="FF0000"/>
                </a:solidFill>
              </a:rPr>
              <a:t>버전</a:t>
            </a:r>
            <a:r>
              <a:rPr lang="ko-KR" altLang="en-US" sz="1400" dirty="0"/>
              <a:t>을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Hyper-V</a:t>
            </a:r>
            <a:r>
              <a:rPr lang="ko-KR" altLang="en-US" sz="1400" dirty="0"/>
              <a:t>를 사용하면서 다른 가상화 프로그램을 사용할 수 없음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2AB5BF-8041-499A-A7F3-92EF61AFA965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9EB34B6-6C69-4531-A55D-CE4F93D9890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D3723E-EBE5-46F9-BBF7-C1BB1986121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6531D6E2-6525-432C-BC29-B104F888CAC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179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/Environ/WSL2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WSL2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56810-6881-42B6-805F-00802E79A2AB}"/>
              </a:ext>
            </a:extLst>
          </p:cNvPr>
          <p:cNvSpPr txBox="1">
            <a:spLocks/>
          </p:cNvSpPr>
          <p:nvPr/>
        </p:nvSpPr>
        <p:spPr>
          <a:xfrm>
            <a:off x="392122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</a:t>
            </a:r>
            <a:r>
              <a:rPr lang="ko-KR" altLang="en-US" sz="1000" dirty="0"/>
              <a:t>  윈도우 탐색기에 </a:t>
            </a:r>
            <a:r>
              <a:rPr lang="en-US" altLang="ko-KR" sz="1000"/>
              <a:t>“store” </a:t>
            </a:r>
            <a:r>
              <a:rPr lang="ko-KR" altLang="en-US" sz="1000" dirty="0"/>
              <a:t>를 검색한 후 </a:t>
            </a:r>
            <a:r>
              <a:rPr lang="en-US" altLang="ko-KR" sz="1000"/>
              <a:t>Microsoft Strore </a:t>
            </a:r>
            <a:r>
              <a:rPr lang="ko-KR" altLang="en-US" sz="1000" dirty="0"/>
              <a:t>실행 </a:t>
            </a:r>
            <a:r>
              <a:rPr lang="en-US" altLang="ko-KR" sz="1000" dirty="0"/>
              <a:t> 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6A471-4799-492F-A15C-86BFC0061B2C}"/>
              </a:ext>
            </a:extLst>
          </p:cNvPr>
          <p:cNvSpPr txBox="1">
            <a:spLocks/>
          </p:cNvSpPr>
          <p:nvPr/>
        </p:nvSpPr>
        <p:spPr>
          <a:xfrm>
            <a:off x="6183086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검색 버튼을 눌러서 </a:t>
            </a:r>
            <a:r>
              <a:rPr lang="en-US" altLang="ko-KR" sz="1000" dirty="0"/>
              <a:t>“</a:t>
            </a:r>
            <a:r>
              <a:rPr lang="en-US" altLang="ko-KR" sz="1000"/>
              <a:t>windows terminal</a:t>
            </a:r>
            <a:r>
              <a:rPr lang="en-US" altLang="ko-KR" sz="1000" dirty="0"/>
              <a:t>” </a:t>
            </a:r>
            <a:r>
              <a:rPr lang="ko-KR" altLang="en-US" sz="1000" dirty="0"/>
              <a:t>을 검색하고</a:t>
            </a:r>
            <a:r>
              <a:rPr lang="en-US" altLang="ko-KR" sz="1000" dirty="0"/>
              <a:t>, </a:t>
            </a:r>
            <a:r>
              <a:rPr lang="ko-KR" altLang="en-US" sz="1000" dirty="0"/>
              <a:t>설치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C0220-BD71-451C-9848-892FD7C1D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576" y="2223394"/>
            <a:ext cx="4855501" cy="7796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A5E740C-31BC-4117-B0BF-7924CFA11452}"/>
              </a:ext>
            </a:extLst>
          </p:cNvPr>
          <p:cNvSpPr/>
          <p:nvPr/>
        </p:nvSpPr>
        <p:spPr>
          <a:xfrm>
            <a:off x="10776856" y="2358914"/>
            <a:ext cx="302821" cy="15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ED94EB-2409-45C2-AF1A-A23868AB9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2"/>
          <a:stretch/>
        </p:blipFill>
        <p:spPr>
          <a:xfrm>
            <a:off x="1312223" y="2387986"/>
            <a:ext cx="3526844" cy="30685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6FE04F-909B-4CDC-8EF7-C924D7705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111" y="3114896"/>
            <a:ext cx="4855501" cy="9557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01FCE5-9621-4F51-986F-442225166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576" y="4191914"/>
            <a:ext cx="3087769" cy="10446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7E64B85-DE89-4B4C-9B98-721759D8D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7835" y="4184902"/>
            <a:ext cx="1324242" cy="1051685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1FEF55D-EC09-4303-BEBB-9A88B50D62E6}"/>
              </a:ext>
            </a:extLst>
          </p:cNvPr>
          <p:cNvSpPr/>
          <p:nvPr/>
        </p:nvSpPr>
        <p:spPr>
          <a:xfrm>
            <a:off x="9888517" y="4651367"/>
            <a:ext cx="148442" cy="1187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FEB210-CDB4-41A5-A367-ACBC559291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201" b="26617"/>
          <a:stretch/>
        </p:blipFill>
        <p:spPr>
          <a:xfrm>
            <a:off x="6626576" y="5360141"/>
            <a:ext cx="3029488" cy="87606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17B329D-56E0-41F4-A848-155BA347B371}"/>
              </a:ext>
            </a:extLst>
          </p:cNvPr>
          <p:cNvSpPr/>
          <p:nvPr/>
        </p:nvSpPr>
        <p:spPr>
          <a:xfrm>
            <a:off x="1181378" y="5236587"/>
            <a:ext cx="874353" cy="276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5E4711-8FD7-4DB7-95DA-D2DB63ADE2B0}"/>
              </a:ext>
            </a:extLst>
          </p:cNvPr>
          <p:cNvSpPr/>
          <p:nvPr/>
        </p:nvSpPr>
        <p:spPr>
          <a:xfrm>
            <a:off x="1312223" y="2775155"/>
            <a:ext cx="874353" cy="276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4853C1-981E-4A37-B507-0DB64650E834}"/>
              </a:ext>
            </a:extLst>
          </p:cNvPr>
          <p:cNvSpPr/>
          <p:nvPr/>
        </p:nvSpPr>
        <p:spPr>
          <a:xfrm>
            <a:off x="9591188" y="3429000"/>
            <a:ext cx="1234774" cy="273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8DC192-1FB9-417C-9706-8C2C1FF55BAF}"/>
              </a:ext>
            </a:extLst>
          </p:cNvPr>
          <p:cNvSpPr/>
          <p:nvPr/>
        </p:nvSpPr>
        <p:spPr>
          <a:xfrm>
            <a:off x="8923061" y="4403149"/>
            <a:ext cx="733003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hlinkClick r:id="" action="ppaction://noaction"/>
            <a:extLst>
              <a:ext uri="{FF2B5EF4-FFF2-40B4-BE49-F238E27FC236}">
                <a16:creationId xmlns:a16="http://schemas.microsoft.com/office/drawing/2014/main" id="{E124AE3B-A4C4-4C78-A74C-DAD808AD088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2D705D-AF26-483F-8B7B-E3D0BF76F0CB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405CB31-1518-4C6C-AB81-4795BE5CDD8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1376F3-9890-4051-B698-8F7B589F0D2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화살표: 오른쪽 24">
              <a:hlinkClick r:id="" action="ppaction://noaction"/>
              <a:extLst>
                <a:ext uri="{FF2B5EF4-FFF2-40B4-BE49-F238E27FC236}">
                  <a16:creationId xmlns:a16="http://schemas.microsoft.com/office/drawing/2014/main" id="{2B9ECDEF-88AF-4F14-8F87-9E77F2C16D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812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/>
              <a:t>설치를 완료하였다면</a:t>
            </a:r>
            <a:r>
              <a:rPr lang="en-US" altLang="ko-KR" sz="1000" dirty="0"/>
              <a:t>,</a:t>
            </a:r>
            <a:r>
              <a:rPr lang="ko-KR" altLang="en-US" sz="1000" dirty="0"/>
              <a:t> 다시 컴퓨터 좌측 하단의 </a:t>
            </a:r>
            <a:r>
              <a:rPr lang="ko-KR" altLang="en-US" sz="1000"/>
              <a:t>돋보기에서 </a:t>
            </a:r>
            <a:r>
              <a:rPr lang="en-US" altLang="ko-KR" sz="1000"/>
              <a:t>Terminal</a:t>
            </a:r>
            <a:r>
              <a:rPr lang="ko-KR" altLang="en-US" sz="1000" dirty="0"/>
              <a:t>을 검색하고</a:t>
            </a:r>
            <a:r>
              <a:rPr lang="en-US" altLang="ko-KR" sz="1000" dirty="0"/>
              <a:t>, </a:t>
            </a:r>
            <a:r>
              <a:rPr lang="ko-KR" altLang="en-US" sz="1000" dirty="0"/>
              <a:t>관리자 권한으로 터미널을 실행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4. </a:t>
            </a:r>
            <a:r>
              <a:rPr lang="ko-KR" altLang="en-US" sz="1000" dirty="0"/>
              <a:t>윈도우 터미널에 아래 명령어를 순서대로 입력해주세요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err="1">
                <a:solidFill>
                  <a:srgbClr val="00B050"/>
                </a:solidFill>
              </a:rPr>
              <a:t>dism</a:t>
            </a:r>
            <a:r>
              <a:rPr lang="en-US" altLang="ko-KR" sz="900">
                <a:solidFill>
                  <a:srgbClr val="00B050"/>
                </a:solidFill>
              </a:rPr>
              <a:t>.exe /online /enable-feature /featurename:Microsoft-Windows-Subsystem-Linux </a:t>
            </a:r>
            <a:r>
              <a:rPr lang="en-US" altLang="ko-KR" sz="900" dirty="0">
                <a:solidFill>
                  <a:srgbClr val="00B050"/>
                </a:solidFill>
              </a:rPr>
              <a:t>/all </a:t>
            </a:r>
            <a:r>
              <a:rPr lang="en-US" altLang="ko-KR" sz="900">
                <a:solidFill>
                  <a:srgbClr val="00B050"/>
                </a:solidFill>
              </a:rPr>
              <a:t>/norestart</a:t>
            </a: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sz="900" err="1">
                <a:solidFill>
                  <a:srgbClr val="00B050"/>
                </a:solidFill>
              </a:rPr>
              <a:t>dism</a:t>
            </a:r>
            <a:r>
              <a:rPr lang="en-US" altLang="ko-KR" sz="900">
                <a:solidFill>
                  <a:srgbClr val="00B050"/>
                </a:solidFill>
              </a:rPr>
              <a:t>.exe /online /enable-feature /featurename:VirtualMachinePlatform </a:t>
            </a:r>
            <a:r>
              <a:rPr lang="en-US" altLang="ko-KR" sz="900" dirty="0">
                <a:solidFill>
                  <a:srgbClr val="00B050"/>
                </a:solidFill>
              </a:rPr>
              <a:t>/all </a:t>
            </a:r>
            <a:r>
              <a:rPr lang="en-US" altLang="ko-KR" sz="900">
                <a:solidFill>
                  <a:srgbClr val="00B050"/>
                </a:solidFill>
              </a:rPr>
              <a:t>/norestart</a:t>
            </a: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/>
          </a:p>
          <a:p>
            <a:pPr>
              <a:lnSpc>
                <a:spcPct val="140000"/>
              </a:lnSpc>
            </a:pPr>
            <a:endParaRPr lang="en-US" altLang="ko-KR" sz="900" dirty="0"/>
          </a:p>
          <a:p>
            <a:pPr>
              <a:lnSpc>
                <a:spcPct val="140000"/>
              </a:lnSpc>
            </a:pP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5. 4</a:t>
            </a:r>
            <a:r>
              <a:rPr lang="ko-KR" altLang="en-US" sz="1000" dirty="0"/>
              <a:t>번 작업이 완료되었다면 설정을 적용하기 위해 컴퓨터를 재부팅 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6. </a:t>
            </a:r>
            <a:r>
              <a:rPr lang="ko-KR" altLang="en-US" sz="1000" dirty="0"/>
              <a:t>재부팅 후 마이크로소프트 스토어를 켜서</a:t>
            </a:r>
            <a:r>
              <a:rPr lang="en-US" altLang="ko-KR" sz="1000" dirty="0"/>
              <a:t>, </a:t>
            </a:r>
            <a:r>
              <a:rPr lang="ko-KR" altLang="en-US" sz="1000" dirty="0"/>
              <a:t>우분투를 설치해준다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7. </a:t>
            </a:r>
            <a:r>
              <a:rPr lang="ko-KR" altLang="en-US" sz="1000" dirty="0"/>
              <a:t>설치가 완료되면 스토어에서 실행 버튼을 누른다</a:t>
            </a:r>
            <a:r>
              <a:rPr lang="en-US" altLang="ko-KR" sz="1000" dirty="0"/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“Installing, this </a:t>
            </a:r>
            <a:r>
              <a:rPr lang="en-US" altLang="ko-KR" sz="1000"/>
              <a:t>may take a few minutes</a:t>
            </a:r>
            <a:r>
              <a:rPr lang="en-US" altLang="ko-KR" sz="1000" dirty="0"/>
              <a:t>…” </a:t>
            </a:r>
            <a:r>
              <a:rPr lang="ko-KR" altLang="en-US" sz="1000" dirty="0"/>
              <a:t>다음 줄이 나올 때 까지 기다린다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F1763B-0B00-4D2E-A132-5814BD8D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32" y="938784"/>
            <a:ext cx="2574664" cy="2735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595BD3-7D0D-490B-B773-C065B3ED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71" y="4457817"/>
            <a:ext cx="3836289" cy="18905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CAE49D-319D-4B77-9EA6-A54E73A89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21" y="1161355"/>
            <a:ext cx="5231120" cy="12061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FC8342-6507-4822-BF14-ECF2A1843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520" y="2576338"/>
            <a:ext cx="5231119" cy="15270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1FCDDF-6EEA-4443-B550-046EC016CF34}"/>
              </a:ext>
            </a:extLst>
          </p:cNvPr>
          <p:cNvSpPr/>
          <p:nvPr/>
        </p:nvSpPr>
        <p:spPr>
          <a:xfrm>
            <a:off x="949070" y="4877035"/>
            <a:ext cx="3836289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4303A4-1256-4FCA-9022-DF871E2A6DD1}"/>
              </a:ext>
            </a:extLst>
          </p:cNvPr>
          <p:cNvSpPr/>
          <p:nvPr/>
        </p:nvSpPr>
        <p:spPr>
          <a:xfrm>
            <a:off x="949069" y="5528297"/>
            <a:ext cx="3836289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9306F8-0CD3-4D9E-9461-769A6DC8B4D7}"/>
              </a:ext>
            </a:extLst>
          </p:cNvPr>
          <p:cNvSpPr/>
          <p:nvPr/>
        </p:nvSpPr>
        <p:spPr>
          <a:xfrm>
            <a:off x="9764724" y="1455769"/>
            <a:ext cx="1467043" cy="292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BCCD89-2C3E-4CA5-A6BE-F9238C6AADA0}"/>
              </a:ext>
            </a:extLst>
          </p:cNvPr>
          <p:cNvSpPr/>
          <p:nvPr/>
        </p:nvSpPr>
        <p:spPr>
          <a:xfrm>
            <a:off x="10178540" y="3158773"/>
            <a:ext cx="1058565" cy="27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B1EDFD-B47A-4168-B98D-8252C239C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520" y="4832767"/>
            <a:ext cx="5231119" cy="143419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7FD0CC-4F0B-46E1-9C63-0FBD15EFBF34}"/>
              </a:ext>
            </a:extLst>
          </p:cNvPr>
          <p:cNvSpPr/>
          <p:nvPr/>
        </p:nvSpPr>
        <p:spPr>
          <a:xfrm>
            <a:off x="10178540" y="5258310"/>
            <a:ext cx="923963" cy="214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F95F58D-1CE5-4E34-A5F2-F1049E4E4D1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78EAB9E-1E26-41A0-8192-7DC47D6D675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AD2403-EA51-4597-9B6C-5BA6B096B909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0" name="화살표: 오른쪽 19">
              <a:hlinkClick r:id="" action="ppaction://noaction"/>
              <a:extLst>
                <a:ext uri="{FF2B5EF4-FFF2-40B4-BE49-F238E27FC236}">
                  <a16:creationId xmlns:a16="http://schemas.microsoft.com/office/drawing/2014/main" id="{131CC4FD-9F78-4686-B8FE-6E23511C56C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18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8</a:t>
            </a:r>
            <a:r>
              <a:rPr lang="en-US" altLang="ko-KR" sz="1000"/>
              <a:t>. Username </a:t>
            </a:r>
            <a:r>
              <a:rPr lang="ko-KR" altLang="en-US" sz="1000" dirty="0"/>
              <a:t>을 입력하라는 메시지가 출력된다</a:t>
            </a:r>
            <a:r>
              <a:rPr lang="en-US" altLang="ko-KR" sz="1000" dirty="0"/>
              <a:t>. 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새로 설치할 우분투의 사용자명과 비밀번호를 여기서 설정하면 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>
                <a:solidFill>
                  <a:srgbClr val="00B050"/>
                </a:solidFill>
              </a:rPr>
              <a:t>( </a:t>
            </a:r>
            <a:r>
              <a:rPr lang="ko-KR" altLang="en-US" sz="900" dirty="0">
                <a:solidFill>
                  <a:srgbClr val="00B050"/>
                </a:solidFill>
              </a:rPr>
              <a:t>기존 윈도우의 계정이름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ko-KR" altLang="en-US" sz="900" dirty="0">
                <a:solidFill>
                  <a:srgbClr val="00B050"/>
                </a:solidFill>
              </a:rPr>
              <a:t>비밀번호와 똑같이 할 필요는 없다</a:t>
            </a:r>
            <a:r>
              <a:rPr lang="en-US" altLang="ko-KR" sz="900" dirty="0">
                <a:solidFill>
                  <a:srgbClr val="00B050"/>
                </a:solidFill>
              </a:rPr>
              <a:t>. </a:t>
            </a:r>
            <a:r>
              <a:rPr lang="ko-KR" altLang="en-US" sz="900" dirty="0">
                <a:solidFill>
                  <a:srgbClr val="00B050"/>
                </a:solidFill>
              </a:rPr>
              <a:t>기억하기 어려우면 똑같이 해도 됨</a:t>
            </a:r>
            <a:r>
              <a:rPr lang="en-US" altLang="ko-KR" sz="900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/>
              <a:t>9. </a:t>
            </a:r>
            <a:r>
              <a:rPr lang="ko-KR" altLang="en-US" sz="1000" dirty="0"/>
              <a:t>설정이 완료되면 이 창을 닫고</a:t>
            </a:r>
            <a:r>
              <a:rPr lang="en-US" altLang="ko-KR" sz="1000" dirty="0"/>
              <a:t>, </a:t>
            </a:r>
            <a:r>
              <a:rPr lang="ko-KR" altLang="en-US" sz="1000" dirty="0"/>
              <a:t>다시 관리자 권한으로 </a:t>
            </a:r>
            <a:r>
              <a:rPr lang="en-US" altLang="ko-KR" sz="1000"/>
              <a:t>windows</a:t>
            </a:r>
            <a:r>
              <a:rPr lang="ko-KR" altLang="en-US" sz="1000"/>
              <a:t> </a:t>
            </a:r>
            <a:r>
              <a:rPr lang="en-US" altLang="ko-KR" sz="1000"/>
              <a:t>terminal</a:t>
            </a:r>
            <a:r>
              <a:rPr lang="ko-KR" altLang="en-US" sz="1000"/>
              <a:t> </a:t>
            </a:r>
            <a:r>
              <a:rPr lang="ko-KR" altLang="en-US" sz="1000" dirty="0"/>
              <a:t>을 실행시킨다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명령창에 </a:t>
            </a:r>
            <a:r>
              <a:rPr lang="en-US" altLang="ko-KR" sz="1000" dirty="0" err="1"/>
              <a:t>wsl</a:t>
            </a:r>
            <a:r>
              <a:rPr lang="en-US" altLang="ko-KR" sz="1000" dirty="0"/>
              <a:t> </a:t>
            </a:r>
            <a:r>
              <a:rPr lang="ko-KR" altLang="en-US" sz="1000" dirty="0"/>
              <a:t>을 쳤을 때 다음과 같은 화면이 나오면 정상적으로 설치가 </a:t>
            </a:r>
            <a:r>
              <a:rPr lang="ko-KR" altLang="en-US" sz="1000" dirty="0" err="1"/>
              <a:t>완료된것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10. </a:t>
            </a:r>
            <a:r>
              <a:rPr lang="ko-KR" altLang="en-US" sz="1000"/>
              <a:t>다시 </a:t>
            </a:r>
            <a:r>
              <a:rPr lang="en-US" altLang="ko-KR" sz="1000"/>
              <a:t>“exit</a:t>
            </a:r>
            <a:r>
              <a:rPr lang="en-US" altLang="ko-KR" sz="1000" dirty="0"/>
              <a:t>” </a:t>
            </a:r>
            <a:r>
              <a:rPr lang="ko-KR" altLang="en-US" sz="1000" dirty="0"/>
              <a:t>를 입력하여 터미널로 나가준다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11. </a:t>
            </a:r>
            <a:r>
              <a:rPr lang="ko-KR" altLang="en-US" sz="1000" dirty="0"/>
              <a:t>다음 명령어를 입력하여  </a:t>
            </a:r>
            <a:r>
              <a:rPr lang="en-US" altLang="ko-KR" sz="1000" dirty="0" err="1"/>
              <a:t>wsl</a:t>
            </a:r>
            <a:r>
              <a:rPr lang="en-US" altLang="ko-KR" sz="1000" dirty="0"/>
              <a:t> </a:t>
            </a:r>
            <a:r>
              <a:rPr lang="ko-KR" altLang="en-US" sz="1000" dirty="0"/>
              <a:t>버전을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00B050"/>
                </a:solidFill>
              </a:rPr>
              <a:t>wsl</a:t>
            </a:r>
            <a:r>
              <a:rPr lang="en-US" altLang="ko-KR" sz="900" dirty="0">
                <a:solidFill>
                  <a:srgbClr val="00B050"/>
                </a:solidFill>
              </a:rPr>
              <a:t> –l -v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12. </a:t>
            </a:r>
            <a:r>
              <a:rPr lang="ko-KR" altLang="en-US" sz="1000" dirty="0"/>
              <a:t>다음 페이지에서 커널 업데이트 패키지를 다운받는다</a:t>
            </a:r>
            <a:r>
              <a:rPr lang="en-US" altLang="ko-KR" sz="1000" dirty="0"/>
              <a:t>. (</a:t>
            </a:r>
            <a:r>
              <a:rPr lang="ko-KR" altLang="en-US" sz="1000" dirty="0"/>
              <a:t>각 운영체제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cpu</a:t>
            </a:r>
            <a:r>
              <a:rPr lang="en-US" altLang="ko-KR" sz="1000" dirty="0"/>
              <a:t> </a:t>
            </a:r>
            <a:r>
              <a:rPr lang="ko-KR" altLang="en-US" sz="1000" dirty="0"/>
              <a:t>에 맞는 패키지</a:t>
            </a:r>
            <a:r>
              <a:rPr lang="en-US" altLang="ko-KR" sz="1000" dirty="0"/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sz="1000" b="0" i="0" dirty="0">
                <a:solidFill>
                  <a:srgbClr val="666666"/>
                </a:solidFill>
                <a:effectLst/>
                <a:latin typeface="Noto Sans KR"/>
                <a:hlinkClick r:id="rId2"/>
              </a:rPr>
              <a:t>Docs.Microsoft.com/ko-KR/windows/</a:t>
            </a:r>
            <a:r>
              <a:rPr lang="en-US" altLang="ko-KR" sz="1000" b="0" i="0" dirty="0" err="1">
                <a:solidFill>
                  <a:srgbClr val="666666"/>
                </a:solidFill>
                <a:effectLst/>
                <a:latin typeface="Noto Sans KR"/>
                <a:hlinkClick r:id="rId2"/>
              </a:rPr>
              <a:t>wsl</a:t>
            </a:r>
            <a:r>
              <a:rPr lang="en-US" altLang="ko-KR" sz="1000" b="0" i="0">
                <a:solidFill>
                  <a:srgbClr val="666666"/>
                </a:solidFill>
                <a:effectLst/>
                <a:latin typeface="Noto Sans KR"/>
                <a:hlinkClick r:id="rId2"/>
              </a:rPr>
              <a:t>/wsl2-kernel</a:t>
            </a:r>
            <a:endParaRPr lang="en-US" altLang="ko-KR" sz="1000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13. </a:t>
            </a:r>
            <a:r>
              <a:rPr lang="ko-KR" altLang="en-US" sz="1000" dirty="0"/>
              <a:t>다운받은 커널 패키지를 실행한다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3B15B1-8494-46AD-96E2-32AE76C7A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8" y="1065443"/>
            <a:ext cx="5314359" cy="12105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8B2E22-9D53-4183-8534-25F7FC65F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38" y="3100898"/>
            <a:ext cx="5314359" cy="14836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813AC3-D9C1-4105-9CBE-513605A26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97" y="5180862"/>
            <a:ext cx="5295900" cy="228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AB68B4-7795-47CF-9DBF-2C3F4524B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97" y="5565073"/>
            <a:ext cx="5314359" cy="4623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83AF243-536B-44BA-A673-E5717ECB0A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9057" y="872083"/>
            <a:ext cx="5266209" cy="10768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F195253-183B-407A-AE9D-FA6E43A6BA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9057" y="2611207"/>
            <a:ext cx="5325056" cy="18279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A0D0F15-D871-489C-AF19-A37DE5DF06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2360" y="4928821"/>
            <a:ext cx="1763145" cy="137054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C6024A-3F30-4CFF-AFDA-EA91E4F4564D}"/>
              </a:ext>
            </a:extLst>
          </p:cNvPr>
          <p:cNvSpPr/>
          <p:nvPr/>
        </p:nvSpPr>
        <p:spPr>
          <a:xfrm>
            <a:off x="1629864" y="1501852"/>
            <a:ext cx="799637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A46569-825A-4F86-BCF9-1C3DB30F3D40}"/>
              </a:ext>
            </a:extLst>
          </p:cNvPr>
          <p:cNvSpPr/>
          <p:nvPr/>
        </p:nvSpPr>
        <p:spPr>
          <a:xfrm>
            <a:off x="614051" y="5210736"/>
            <a:ext cx="2282662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9D648F-38CA-4347-B311-18F1F9E3CAD3}"/>
              </a:ext>
            </a:extLst>
          </p:cNvPr>
          <p:cNvSpPr/>
          <p:nvPr/>
        </p:nvSpPr>
        <p:spPr>
          <a:xfrm>
            <a:off x="6329057" y="1070984"/>
            <a:ext cx="1353238" cy="137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89DC93-CD73-488C-88B9-F96536A60B72}"/>
              </a:ext>
            </a:extLst>
          </p:cNvPr>
          <p:cNvSpPr/>
          <p:nvPr/>
        </p:nvSpPr>
        <p:spPr>
          <a:xfrm>
            <a:off x="6679499" y="3100898"/>
            <a:ext cx="2282662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98C9F9-873B-4072-9688-4B1A005A93B5}"/>
              </a:ext>
            </a:extLst>
          </p:cNvPr>
          <p:cNvSpPr/>
          <p:nvPr/>
        </p:nvSpPr>
        <p:spPr>
          <a:xfrm>
            <a:off x="7623934" y="6140902"/>
            <a:ext cx="393792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hlinkClick r:id="" action="ppaction://noaction"/>
            <a:extLst>
              <a:ext uri="{FF2B5EF4-FFF2-40B4-BE49-F238E27FC236}">
                <a16:creationId xmlns:a16="http://schemas.microsoft.com/office/drawing/2014/main" id="{E6786EA8-EF5F-40E5-951C-642230DFF24C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CEDB28-C3F5-4567-BBD0-A9F45BD5638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3E78C89-AEE8-4FAB-99BC-E7056B1E2C8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F85A5-EAF2-42E6-9DF9-ADB015522D49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9" name="화살표: 오른쪽 28">
              <a:hlinkClick r:id="" action="ppaction://noaction"/>
              <a:extLst>
                <a:ext uri="{FF2B5EF4-FFF2-40B4-BE49-F238E27FC236}">
                  <a16:creationId xmlns:a16="http://schemas.microsoft.com/office/drawing/2014/main" id="{CCCB06DB-AD42-41B9-A784-6DAF41222878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787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14. </a:t>
            </a:r>
            <a:r>
              <a:rPr lang="ko-KR" altLang="en-US" sz="1000" dirty="0"/>
              <a:t>다음 명령어를 입력하여 </a:t>
            </a:r>
            <a:r>
              <a:rPr lang="en-US" altLang="ko-KR" sz="1000" dirty="0"/>
              <a:t>ubuntu </a:t>
            </a:r>
            <a:r>
              <a:rPr lang="en-US" altLang="ko-KR" sz="1000" dirty="0" err="1"/>
              <a:t>wsl</a:t>
            </a:r>
            <a:r>
              <a:rPr lang="en-US" altLang="ko-KR" sz="1000" dirty="0"/>
              <a:t> </a:t>
            </a:r>
            <a:r>
              <a:rPr lang="ko-KR" altLang="en-US" sz="1000" dirty="0"/>
              <a:t>버전을 바꾸어 준다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00B050"/>
                </a:solidFill>
              </a:rPr>
              <a:t>Wsl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900">
                <a:solidFill>
                  <a:srgbClr val="00B050"/>
                </a:solidFill>
              </a:rPr>
              <a:t>–set-version </a:t>
            </a:r>
            <a:r>
              <a:rPr lang="en-US" altLang="ko-KR" sz="900" dirty="0">
                <a:solidFill>
                  <a:srgbClr val="00B050"/>
                </a:solidFill>
              </a:rPr>
              <a:t>Ubuntu 2</a:t>
            </a: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/>
              <a:t>15. </a:t>
            </a:r>
            <a:r>
              <a:rPr lang="ko-KR" altLang="en-US" sz="1000" dirty="0"/>
              <a:t>변환이 완료되었다면 다음 명령어를 통해 다시 버전을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16. </a:t>
            </a:r>
            <a:r>
              <a:rPr lang="ko-KR" altLang="en-US" sz="1000" dirty="0"/>
              <a:t>터미널 상단의 아래방향 화살표를 클릭하여 우분투를 실행시켜준다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16D262-6A80-4496-99A3-1059CACB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88" y="930287"/>
            <a:ext cx="5358508" cy="3803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90362A-9EB0-47A4-BA96-C6F1AE413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88" y="1657698"/>
            <a:ext cx="5358508" cy="2810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F4EA75-F855-4389-BDA2-2E04CBBBC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16" y="2412911"/>
            <a:ext cx="2216085" cy="151166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724B66-D492-420F-ABC3-10612DD47583}"/>
              </a:ext>
            </a:extLst>
          </p:cNvPr>
          <p:cNvSpPr/>
          <p:nvPr/>
        </p:nvSpPr>
        <p:spPr>
          <a:xfrm>
            <a:off x="494987" y="930287"/>
            <a:ext cx="2208165" cy="97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57085D-5365-4785-93C8-5CF8A88C6310}"/>
              </a:ext>
            </a:extLst>
          </p:cNvPr>
          <p:cNvSpPr/>
          <p:nvPr/>
        </p:nvSpPr>
        <p:spPr>
          <a:xfrm>
            <a:off x="494986" y="1656586"/>
            <a:ext cx="2208165" cy="97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5495B9-700B-4E90-B4DD-E987C8F30717}"/>
              </a:ext>
            </a:extLst>
          </p:cNvPr>
          <p:cNvSpPr/>
          <p:nvPr/>
        </p:nvSpPr>
        <p:spPr>
          <a:xfrm>
            <a:off x="2469511" y="3145119"/>
            <a:ext cx="1421695" cy="152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hlinkClick r:id="" action="ppaction://noaction"/>
            <a:extLst>
              <a:ext uri="{FF2B5EF4-FFF2-40B4-BE49-F238E27FC236}">
                <a16:creationId xmlns:a16="http://schemas.microsoft.com/office/drawing/2014/main" id="{43F877C4-67F8-4BFE-8BF8-CE9485CEFE9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C038D4-94E4-48B2-8965-E8E96595BEA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1B9965B-7445-4D59-8236-422D5465A0C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54DAD2-B40E-4632-9C33-9546D9C71CC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화살표: 오른쪽 15">
              <a:hlinkClick r:id="" action="ppaction://noaction"/>
              <a:extLst>
                <a:ext uri="{FF2B5EF4-FFF2-40B4-BE49-F238E27FC236}">
                  <a16:creationId xmlns:a16="http://schemas.microsoft.com/office/drawing/2014/main" id="{263FF2B1-F244-4AE1-B2D3-1DC84B15FDFF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664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14. </a:t>
            </a:r>
            <a:r>
              <a:rPr lang="ko-KR" altLang="en-US" sz="1000" dirty="0"/>
              <a:t>다음 명령어를 입력하여 </a:t>
            </a:r>
            <a:r>
              <a:rPr lang="en-US" altLang="ko-KR" sz="1000" dirty="0"/>
              <a:t>ubuntu </a:t>
            </a:r>
            <a:r>
              <a:rPr lang="en-US" altLang="ko-KR" sz="1000" dirty="0" err="1"/>
              <a:t>wsl</a:t>
            </a:r>
            <a:r>
              <a:rPr lang="en-US" altLang="ko-KR" sz="1000" dirty="0"/>
              <a:t> </a:t>
            </a:r>
            <a:r>
              <a:rPr lang="ko-KR" altLang="en-US" sz="1000" dirty="0"/>
              <a:t>버전을 바꾸어 준다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00B050"/>
                </a:solidFill>
              </a:rPr>
              <a:t>Wsl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900">
                <a:solidFill>
                  <a:srgbClr val="00B050"/>
                </a:solidFill>
              </a:rPr>
              <a:t>–set-version </a:t>
            </a:r>
            <a:r>
              <a:rPr lang="en-US" altLang="ko-KR" sz="900" dirty="0">
                <a:solidFill>
                  <a:srgbClr val="00B050"/>
                </a:solidFill>
              </a:rPr>
              <a:t>Ubuntu 2</a:t>
            </a: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/>
              <a:t>15. </a:t>
            </a:r>
            <a:r>
              <a:rPr lang="ko-KR" altLang="en-US" sz="1000" dirty="0"/>
              <a:t>변환이 완료되었다면 다음 명령어를 통해 다시 버전을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16. </a:t>
            </a:r>
            <a:r>
              <a:rPr lang="ko-KR" altLang="en-US" sz="1000" dirty="0"/>
              <a:t>터미널 상단의 아래방향 화살표를 클릭하여 우분투를 실행시켜준다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16D262-6A80-4496-99A3-1059CACB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88" y="930287"/>
            <a:ext cx="5358508" cy="3803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90362A-9EB0-47A4-BA96-C6F1AE413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88" y="1657698"/>
            <a:ext cx="5358508" cy="2810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F4EA75-F855-4389-BDA2-2E04CBBBC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16" y="2412911"/>
            <a:ext cx="2216085" cy="151166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724B66-D492-420F-ABC3-10612DD47583}"/>
              </a:ext>
            </a:extLst>
          </p:cNvPr>
          <p:cNvSpPr/>
          <p:nvPr/>
        </p:nvSpPr>
        <p:spPr>
          <a:xfrm>
            <a:off x="494987" y="930287"/>
            <a:ext cx="2208165" cy="97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57085D-5365-4785-93C8-5CF8A88C6310}"/>
              </a:ext>
            </a:extLst>
          </p:cNvPr>
          <p:cNvSpPr/>
          <p:nvPr/>
        </p:nvSpPr>
        <p:spPr>
          <a:xfrm>
            <a:off x="494986" y="1656586"/>
            <a:ext cx="2208165" cy="97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5495B9-700B-4E90-B4DD-E987C8F30717}"/>
              </a:ext>
            </a:extLst>
          </p:cNvPr>
          <p:cNvSpPr/>
          <p:nvPr/>
        </p:nvSpPr>
        <p:spPr>
          <a:xfrm>
            <a:off x="2469511" y="3145119"/>
            <a:ext cx="1421695" cy="152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hlinkClick r:id="" action="ppaction://noaction"/>
            <a:extLst>
              <a:ext uri="{FF2B5EF4-FFF2-40B4-BE49-F238E27FC236}">
                <a16:creationId xmlns:a16="http://schemas.microsoft.com/office/drawing/2014/main" id="{43F877C4-67F8-4BFE-8BF8-CE9485CEFE9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C038D4-94E4-48B2-8965-E8E96595BEA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1B9965B-7445-4D59-8236-422D5465A0C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54DAD2-B40E-4632-9C33-9546D9C71CC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화살표: 오른쪽 15">
              <a:hlinkClick r:id="" action="ppaction://noaction"/>
              <a:extLst>
                <a:ext uri="{FF2B5EF4-FFF2-40B4-BE49-F238E27FC236}">
                  <a16:creationId xmlns:a16="http://schemas.microsoft.com/office/drawing/2014/main" id="{263FF2B1-F244-4AE1-B2D3-1DC84B15FDFF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315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709BF-68D2-4582-8B4A-5FCCA2EA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8A837-84F4-432F-B72B-7AE93F23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56D1D0-3706-4B78-A483-EC64C3A77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761" y="2401086"/>
            <a:ext cx="50101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2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995</Words>
  <Application>Microsoft Office PowerPoint</Application>
  <PresentationFormat>와이드스크린</PresentationFormat>
  <Paragraphs>303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Noto Sans KR</vt:lpstr>
      <vt:lpstr>맑은 고딕</vt:lpstr>
      <vt:lpstr>Arial</vt:lpstr>
      <vt:lpstr>Office 테마</vt:lpstr>
      <vt:lpstr>국방 사이버 보안</vt:lpstr>
      <vt:lpstr>/Theory/T17   국방사이버보안_기말과제</vt:lpstr>
      <vt:lpstr>/Environ/WSL2  WSL2 란?</vt:lpstr>
      <vt:lpstr>/Environ/WSL2  WSL2 설치</vt:lpstr>
      <vt:lpstr>PowerPoint 프레젠테이션</vt:lpstr>
      <vt:lpstr>PowerPoint 프레젠테이션</vt:lpstr>
      <vt:lpstr>PowerPoint 프레젠테이션</vt:lpstr>
      <vt:lpstr>PowerPoint 프레젠테이션</vt:lpstr>
      <vt:lpstr>vi /etc/hosts</vt:lpstr>
      <vt:lpstr>/Training/Unit/Web/2  2. 취약점 직접 객체 참조</vt:lpstr>
      <vt:lpstr>PowerPoint 프레젠테이션</vt:lpstr>
      <vt:lpstr>PowerPoint 프레젠테이션</vt:lpstr>
      <vt:lpstr>PowerPoint 프레젠테이션</vt:lpstr>
      <vt:lpstr>/Training/Unit/Web/2  2. 취약점 직접 객체 참조 - 대응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 사이버 보안</dc:title>
  <dc:creator>arizona95</dc:creator>
  <cp:lastModifiedBy>arizona95</cp:lastModifiedBy>
  <cp:revision>6</cp:revision>
  <dcterms:created xsi:type="dcterms:W3CDTF">2021-05-06T02:48:56Z</dcterms:created>
  <dcterms:modified xsi:type="dcterms:W3CDTF">2021-05-06T07:37:55Z</dcterms:modified>
</cp:coreProperties>
</file>