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69" r:id="rId3"/>
    <p:sldId id="670" r:id="rId4"/>
    <p:sldId id="396" r:id="rId5"/>
    <p:sldId id="751" r:id="rId6"/>
    <p:sldId id="758" r:id="rId7"/>
    <p:sldId id="385" r:id="rId8"/>
    <p:sldId id="603" r:id="rId9"/>
    <p:sldId id="279" r:id="rId10"/>
    <p:sldId id="280" r:id="rId11"/>
    <p:sldId id="281" r:id="rId12"/>
    <p:sldId id="282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601" r:id="rId22"/>
    <p:sldId id="605" r:id="rId23"/>
    <p:sldId id="606" r:id="rId24"/>
    <p:sldId id="604" r:id="rId25"/>
    <p:sldId id="612" r:id="rId26"/>
    <p:sldId id="61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171FA-D11C-4F0C-B315-280EEF61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AB48E-2A87-4BF8-9F46-BFDF8DF0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64567-2777-4EAF-83F1-0D89453F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E947A-C188-4F91-A2D8-AAB44AF0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3BFB4-55AE-4C96-A495-E96274B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A3564-28D2-4088-8569-BF6F48E5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66B6E-BCB3-46BF-84DE-639E89097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FA791-25CF-4B99-A7E0-20FBBCD7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91E5A-CC77-46E7-B4B6-3664255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FB952-69B7-45BD-AD68-BBFA0F5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4506D9-6C1C-419F-B6DF-25F944137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A9AF0-1E2D-44EE-8348-57D7D52B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CE0F7-CC2D-4A70-91E8-0E4BB57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0AC7A-CD59-4E60-A176-C50E2CD9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43DAD-F89B-46E7-871D-9580A965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C994-2C9C-4C66-9876-C7C9C5A3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57CE-85B6-4B01-A17B-D8457DD3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B2804-73A8-4D03-98E3-B80515D9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DC0C2-9F73-4AF1-8E1F-E2784088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75F6-73F8-4520-B6B5-BFBBF406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8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48B06-BB0B-4E9F-B59D-2391E2BA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2C10D-039A-44C3-8A89-FED1FE79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ED7AC-78E6-41A7-82D0-5EBC8F8A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EB2AA-1DF3-4751-969B-C184CC7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3818E-E543-46D7-AC1E-164C34A4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ACF4-FBDC-43B2-AE0C-9FAD5A65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DE1B7-2AAD-47B6-8EE6-486C149B0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BCDCE-907C-4CC4-BD14-7878B5D2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A1A0C-023F-47C9-969A-F9D11B2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FF368-A314-4136-BF87-4AA9B5AE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6BDA5-7391-472D-8B49-14AA9F87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C3CA9-D1A6-47F4-89F2-6CA23BE7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16D93-4618-44E5-A33A-097312E3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A8EA7-68EC-41DC-8152-C5B8A8E5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1B38B-3573-4703-9CCC-DB0DB8D8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36080-2EEC-4FEA-8D14-2C0953C6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9D7DF7-99B3-463D-8865-83B453D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8D77BC-31CB-494A-A651-0574C661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90E5F-2583-4028-9488-851E723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827-1069-4687-AAF7-2F489E7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95A41-074A-4A12-8499-523CE3AE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78FE6-C076-4E6D-934E-D94C01F9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9805D-ECD6-4320-B1CE-E314C272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1E3A0-0E3A-4EA2-A546-DAD64ECB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4E3FE4-44F2-433C-9C79-B45CC7A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C23DF-6E8F-4B14-A334-33F064F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DA05D-A098-4D11-8EB0-594F7229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F04A-9983-40B3-BBEB-A28CC3B5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0646B-0647-4A28-95F9-931FA90D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60AF9-1996-4ECC-9014-92D60CEB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C38DF-016C-44AC-A2B3-DE77C32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A834B-C510-4E6C-B66D-E3C5A88C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E3C33-401E-4365-848F-A092006E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C7DAA7-BF82-461E-A609-79EC9C0D0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DA64C-9C6C-4FF0-A4A2-82C42CD0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46596-F204-4866-8C30-88F285F3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65012-AE93-47C5-B463-786F818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5FD82-0BA6-4E4A-B9CB-743DAF3B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808E7F-D4F8-416E-943A-270E8FA0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B96E0-BB14-4041-A408-09486122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A094D-1E7F-4416-8519-EBC9B678F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4219-2105-4AA9-95D4-700DB886B9D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1147F-8EB3-4543-8DBF-0235075F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584E2-DEDA-41EC-80A7-F63B1F05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../Content/ItCS/BGPlay-master/run_bgpla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bgp.he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9.xml"/><Relationship Id="rId18" Type="http://schemas.openxmlformats.org/officeDocument/2006/relationships/slide" Target="slide24.xml"/><Relationship Id="rId3" Type="http://schemas.openxmlformats.org/officeDocument/2006/relationships/slide" Target="slide9.xml"/><Relationship Id="rId7" Type="http://schemas.openxmlformats.org/officeDocument/2006/relationships/slide" Target="slide13.xml"/><Relationship Id="rId12" Type="http://schemas.openxmlformats.org/officeDocument/2006/relationships/slide" Target="slide18.xml"/><Relationship Id="rId17" Type="http://schemas.openxmlformats.org/officeDocument/2006/relationships/slide" Target="slide23.xml"/><Relationship Id="rId2" Type="http://schemas.openxmlformats.org/officeDocument/2006/relationships/slide" Target="slide8.xml"/><Relationship Id="rId16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7.xml"/><Relationship Id="rId5" Type="http://schemas.openxmlformats.org/officeDocument/2006/relationships/slide" Target="slide11.xml"/><Relationship Id="rId15" Type="http://schemas.openxmlformats.org/officeDocument/2006/relationships/slide" Target="slide21.xml"/><Relationship Id="rId10" Type="http://schemas.openxmlformats.org/officeDocument/2006/relationships/slide" Target="slide16.xml"/><Relationship Id="rId19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15.xml"/><Relationship Id="rId14" Type="http://schemas.openxmlformats.org/officeDocument/2006/relationships/slide" Target="slide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cd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경로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/var/log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/var/log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cd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~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cd -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0C5258CC-2BE3-46CC-BCB2-A949506089BB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395EC5-73B6-4374-91E9-D1D3A3749B6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8AE97F1-B0EA-4ECA-BEE7-E8374EEA4DC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BBD819-6176-436A-BF8B-E84A51E51F9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C8ABC5B-4BB4-4509-8EB8-F6EDCEE76D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20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ls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목록 확인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home]# cd /export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err</a:t>
              </a:r>
              <a:r>
                <a:rPr lang="en-US" altLang="ko-KR" sz="1100" dirty="0"/>
                <a:t>.</a:t>
              </a:r>
              <a:r>
                <a:rPr lang="en-US" altLang="ko-KR" sz="1100"/>
                <a:t>log  err</a:t>
              </a:r>
              <a:r>
                <a:rPr lang="en-US" altLang="ko-KR" sz="1100" dirty="0"/>
                <a:t>_url.</a:t>
              </a:r>
              <a:r>
                <a:rPr lang="en-US" altLang="ko-KR" sz="1100"/>
                <a:t>txt  home 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4096 10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29  </a:t>
              </a:r>
              <a:r>
                <a:rPr lang="en-US" altLang="ko-KR" sz="1100"/>
                <a:t>2017 home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</a:t>
              </a:r>
              <a:r>
                <a:rPr lang="en-US" altLang="ko-KR" sz="1100"/>
                <a:t>20:17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..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log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_url.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txt  home  repo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20:17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14:37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4" y="1690688"/>
            <a:ext cx="5109379" cy="4940700"/>
            <a:chOff x="1196833" y="1885839"/>
            <a:chExt cx="3919995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3" y="1885839"/>
              <a:ext cx="3919993" cy="223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–S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파일 크기 순으로 정렬하여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알파벳 거꾸로 순으로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하위 디렉토리 까지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–h  </a:t>
              </a:r>
              <a:r>
                <a:rPr lang="en-US" altLang="ko-KR" sz="1100" dirty="0"/>
                <a:t>: K(kilo), M</a:t>
              </a:r>
              <a:r>
                <a:rPr lang="en-US" altLang="ko-KR" sz="1100"/>
                <a:t>(mega</a:t>
              </a:r>
              <a:r>
                <a:rPr lang="en-US" altLang="ko-KR" sz="1100" dirty="0"/>
                <a:t>), G(giga) </a:t>
              </a:r>
              <a:r>
                <a:rPr lang="ko-KR" altLang="en-US" sz="1100" dirty="0"/>
                <a:t>단위를 사용하여 파일 크기를 사람이 보기 좋게 표시한다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lu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 </a:t>
              </a:r>
              <a:r>
                <a:rPr lang="en-US" altLang="ko-KR" sz="1100"/>
                <a:t>: </a:t>
              </a:r>
              <a:r>
                <a:rPr lang="ko-KR" altLang="en-US" sz="1100"/>
                <a:t> </a:t>
              </a:r>
              <a:r>
                <a:rPr lang="en-US" altLang="ko-KR" sz="1100"/>
                <a:t>atime(</a:t>
              </a:r>
              <a:r>
                <a:rPr lang="ko-KR" altLang="en-US" sz="1100" dirty="0"/>
                <a:t>접근 </a:t>
              </a:r>
              <a:r>
                <a:rPr lang="ko-KR" altLang="en-US" sz="1100"/>
                <a:t>시간 </a:t>
              </a:r>
              <a:r>
                <a:rPr lang="en-US" altLang="ko-KR" sz="1000"/>
                <a:t>read.</a:t>
              </a:r>
              <a:r>
                <a:rPr lang="ko-KR" altLang="en-US" sz="1000"/>
                <a:t> </a:t>
              </a:r>
              <a:r>
                <a:rPr lang="en-US" altLang="ko-KR" sz="1000"/>
                <a:t>exec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–lc  </a:t>
              </a:r>
              <a:r>
                <a:rPr lang="en-US" altLang="ko-KR" sz="1100"/>
                <a:t>:  ctime(</a:t>
              </a:r>
              <a:r>
                <a:rPr lang="ko-KR" altLang="en-US" sz="1100" dirty="0"/>
                <a:t>변경 시간 </a:t>
              </a:r>
              <a:r>
                <a:rPr lang="en-US" altLang="ko-KR" sz="1000" dirty="0" err="1"/>
                <a:t>chmod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chown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al e*.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g  </a:t>
              </a:r>
              <a:r>
                <a:rPr lang="en-US" altLang="ko-KR" sz="1100"/>
                <a:t>:  ‘e'</a:t>
              </a:r>
              <a:r>
                <a:rPr lang="ko-KR" altLang="en-US" sz="1100" dirty="0"/>
                <a:t>로 시작하고 </a:t>
              </a:r>
              <a:r>
                <a:rPr lang="en-US" altLang="ko-KR" sz="1100" dirty="0"/>
                <a:t>‘.g'</a:t>
              </a:r>
              <a:r>
                <a:rPr lang="ko-KR" altLang="en-US" sz="1100" dirty="0"/>
                <a:t>로 끝나는 디렉토리 내용을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txt  </a:t>
              </a:r>
              <a:r>
                <a:rPr lang="en-US" altLang="ko-KR" sz="1100" dirty="0"/>
                <a:t>:  </a:t>
              </a:r>
              <a:r>
                <a:rPr lang="ko-KR" altLang="en-US" sz="1100" dirty="0" err="1"/>
                <a:t>리다이렉션</a:t>
              </a:r>
              <a:r>
                <a:rPr lang="ko-KR" altLang="en-US" sz="1100" dirty="0"/>
                <a:t> 연산자</a:t>
              </a:r>
              <a:r>
                <a:rPr lang="en-US" altLang="ko-KR" sz="1100" dirty="0"/>
                <a:t>(&gt;, &gt;&gt;)</a:t>
              </a:r>
              <a:r>
                <a:rPr lang="ko-KR" altLang="en-US" sz="1100" dirty="0"/>
                <a:t>를 사용하여 디렉토리 내용을 파일에 저장할 수 있다</a:t>
              </a:r>
              <a:r>
                <a:rPr lang="en-US" altLang="ko-KR" sz="1100" dirty="0"/>
                <a:t>.</a:t>
              </a:r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1A2CD636-3646-4709-9F8D-1A6060A9790F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054E3C-7B98-4768-9350-DF5975F42AE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0F08332-6A95-4600-B4EF-7EEB03FE8B2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ACC87-6990-458D-AECF-0634B7440E8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94289EC7-A06E-483B-9E6D-27B343D9710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63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mkdir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생성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mkdir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775 test3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777 test4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합계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-x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drwxrwxrwx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CDDDC852-3F93-4089-99C8-56E15F68227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F64176-9B3A-4FF0-8521-F4AD2EDF4C6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A2A001-FAE1-44DD-B931-9EB6943FEFF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E4F8C-2356-4621-9275-C533F952FDE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68EE5C4-EDB5-474F-AA2C-A1ED476C0C4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30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touch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날짜정보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/test1/test2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touch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touch -t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202106141200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oldfile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touch -</a:t>
              </a:r>
              <a:r>
                <a:rPr lang="en-US" altLang="ko-KR" sz="1100">
                  <a:solidFill>
                    <a:srgbClr val="2E75B6"/>
                  </a:solidFill>
                </a:rPr>
                <a:t>r oldfile newfile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CE64E494-9CFA-4405-A3E5-25472588097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B99548-0E3A-4EA5-955F-4D643F4A04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3501821-3119-4A4D-B0C1-7E1B56C3CEA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2B7609-EE34-4BB9-ABA9-0E1EAE807B0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F02E5582-C089-451F-B02D-7B750A6FB59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56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cat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15:25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3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15:00 ..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-</a:t>
              </a:r>
              <a:r>
                <a:rPr lang="en-US" altLang="ko-KR" sz="1100">
                  <a:solidFill>
                    <a:srgbClr val="2E75B6"/>
                  </a:solidFill>
                </a:rPr>
                <a:t>n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1  </a:t>
              </a: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2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3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4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5  </a:t>
              </a: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6  </a:t>
              </a: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</a:t>
              </a:r>
              <a:r>
                <a:rPr lang="en-US" altLang="ko-KR" sz="1100">
                  <a:solidFill>
                    <a:srgbClr val="2E75B6"/>
                  </a:solidFill>
                </a:rPr>
                <a:t>&gt;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2E75B6"/>
                  </a:solidFill>
                </a:rPr>
                <a:t>test file...                                       </a:t>
              </a:r>
              <a:r>
                <a:rPr lang="en-US" altLang="ko-KR" sz="1100" dirty="0"/>
                <a:t>: ctrl d </a:t>
              </a:r>
              <a:r>
                <a:rPr lang="ko-KR" altLang="en-US" sz="1100" dirty="0"/>
                <a:t>로 저장한다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cat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test file...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13EA3627-6574-4E1A-A2B9-638396A1A39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0779DE-CA65-44C7-9B27-792F4DE677C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624CFEC-0A06-4740-ABAB-3A7400EB95F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EF2D9B-1088-4D0D-BDB5-C7DE59123A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1A581A1-F60E-4603-887F-4489D14C76F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43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rm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파일이나 디렉토리를 삭제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  file3  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rm file*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`file2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`file3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 test3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디렉토리 </a:t>
              </a:r>
              <a:r>
                <a:rPr lang="en-US" altLang="ko-KR" sz="1100"/>
                <a:t>`test3</a:t>
              </a:r>
              <a:r>
                <a:rPr lang="en-US" altLang="ko-KR" sz="1100" dirty="0"/>
                <a:t>/’?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rf test4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       </a:t>
              </a:r>
              <a:r>
                <a:rPr lang="en-US" altLang="ko-KR" sz="1100"/>
                <a:t>: force, </a:t>
              </a:r>
              <a:r>
                <a:rPr lang="ko-KR" altLang="en-US" sz="1100" dirty="0"/>
                <a:t>강제로 삭제한다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04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`newfile'?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`oldfile'?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8171CE12-5414-4308-AE17-F897C3D9AA3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798609-8474-4D57-BE48-1EF1C3A97B3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CAA2952-DC50-46D8-A79F-AFD60C37AF3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0E5CA0-B367-4C91-9398-376C483B670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5D3C576-B512-4FCD-844D-DF2391D10AE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92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mv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84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dir1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3E95ABA1-5A5D-4C6C-9D74-E9B9C389F41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DF4EA2-99DA-4838-BC7F-2A13C8E5A3A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9709D26-D5EA-442A-82C4-9C86514A3DD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7C0C26-9A64-492E-A760-F0D0476B6B1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B4FED0B-287B-47B0-A085-FBB97D135A6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221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/T2/9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디렉토리를 복사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>
                  <a:solidFill>
                    <a:srgbClr val="2E75B6"/>
                  </a:solidFill>
                </a:rPr>
                <a:t>  </a:t>
              </a: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 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AD4E8980-CE65-4FD1-8D26-5130C90710A9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E1E807-FC01-4F38-BA3F-8097295366D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322AD75-2D1A-4ED7-BAF9-40C82A814E6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7F6CA6-54CD-4737-B4E2-B0A0983E1B5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25B282B7-B81E-4B6E-A1DD-306C0F92608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91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man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매뉴얼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man cp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</a:t>
              </a:r>
              <a:r>
                <a:rPr lang="en-US" altLang="ko-KR" sz="1100" dirty="0">
                  <a:solidFill>
                    <a:srgbClr val="2E75B6"/>
                  </a:solidFill>
                </a:rPr>
                <a:t>q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cp </a:t>
              </a:r>
              <a:r>
                <a:rPr lang="en-US" altLang="ko-KR" sz="1100">
                  <a:solidFill>
                    <a:srgbClr val="2E75B6"/>
                  </a:solidFill>
                </a:rPr>
                <a:t>--help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Usage: </a:t>
              </a:r>
              <a:r>
                <a:rPr lang="en-US" altLang="ko-KR" sz="1100" dirty="0"/>
                <a:t>cp [OPTION]... [-T] SOURCE DEST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SOURCE... DIRECTORY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-t DIRECTORY SOURCE...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Copy SOURCE to DEST, </a:t>
              </a:r>
              <a:r>
                <a:rPr lang="en-US" altLang="ko-KR" sz="1100"/>
                <a:t>or multiple </a:t>
              </a:r>
              <a:r>
                <a:rPr lang="en-US" altLang="ko-KR" sz="1100" dirty="0"/>
                <a:t>SOURCE(s) to DIRECTORY.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긴 옵션에서 꼭 필요한 인수는 짧은 옵션에도 꼭 필요합니다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-a, </a:t>
              </a:r>
              <a:r>
                <a:rPr lang="en-US" altLang="ko-KR" sz="1100"/>
                <a:t>--archive                same </a:t>
              </a:r>
              <a:r>
                <a:rPr lang="en-US" altLang="ko-KR" sz="1100" dirty="0"/>
                <a:t>as -</a:t>
              </a:r>
              <a:r>
                <a:rPr lang="en-US" altLang="ko-KR" sz="1100" dirty="0" err="1"/>
                <a:t>dR</a:t>
              </a:r>
              <a:r>
                <a:rPr lang="en-US" altLang="ko-KR" sz="1100" dirty="0"/>
                <a:t> </a:t>
              </a:r>
              <a:r>
                <a:rPr lang="en-US" altLang="ko-KR" sz="1100"/>
                <a:t>--preserve=</a:t>
              </a:r>
              <a:r>
                <a:rPr lang="en-US" altLang="ko-KR" sz="1100" dirty="0"/>
                <a:t>all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 --backup[=CONTROL</a:t>
              </a:r>
              <a:r>
                <a:rPr lang="en-US" altLang="ko-KR" sz="1100"/>
                <a:t>]       make </a:t>
              </a:r>
              <a:r>
                <a:rPr lang="en-US" altLang="ko-KR" sz="1100" dirty="0"/>
                <a:t>a backup </a:t>
              </a:r>
              <a:r>
                <a:rPr lang="en-US" altLang="ko-KR" sz="1100"/>
                <a:t>of each existing destination 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</a:t>
              </a:r>
              <a:r>
                <a:rPr lang="en-US" altLang="ko-KR" sz="1100"/>
                <a:t>b                           like </a:t>
              </a:r>
              <a:r>
                <a:rPr lang="en-US" altLang="ko-KR" sz="1100" dirty="0"/>
                <a:t>--backup </a:t>
              </a:r>
              <a:r>
                <a:rPr lang="en-US" altLang="ko-KR" sz="1100"/>
                <a:t>but does not accept an argument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8DA82AC-5EBF-46EE-B886-DFBC9808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9" y="2099144"/>
            <a:ext cx="4960705" cy="2531131"/>
          </a:xfrm>
          <a:prstGeom prst="rect">
            <a:avLst/>
          </a:prstGeom>
        </p:spPr>
      </p:pic>
      <p:sp>
        <p:nvSpPr>
          <p:cNvPr id="14" name="화살표: 오른쪽 13">
            <a:hlinkClick r:id="rId3" action="ppaction://hlinksldjump"/>
            <a:extLst>
              <a:ext uri="{FF2B5EF4-FFF2-40B4-BE49-F238E27FC236}">
                <a16:creationId xmlns:a16="http://schemas.microsoft.com/office/drawing/2014/main" id="{251D2A05-6BF4-40B2-B0E7-118B53AA823B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45566F-7D80-4B04-AD9E-32699BB9617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701ED16-434C-45BD-A769-0BBFA699423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66985-722D-43AA-94EA-84F7E51A2E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2AFB842-7DD1-4076-9A64-2BF1E761F17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04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</a:rPr>
              <a:t>head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/tail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보고싶은 줄 수만큼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</a:t>
              </a:r>
              <a:r>
                <a:rPr lang="en-US" altLang="ko-KR" sz="1100">
                  <a:solidFill>
                    <a:srgbClr val="2E75B6"/>
                  </a:solidFill>
                </a:rPr>
                <a:t>cat /etc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daemon</a:t>
              </a:r>
              <a:r>
                <a:rPr lang="en-US" altLang="ko-KR" sz="1100" dirty="0"/>
                <a:t>:x:2:2</a:t>
              </a:r>
              <a:r>
                <a:rPr lang="en-US" altLang="ko-KR" sz="1100"/>
                <a:t>:daemon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r>
                <a:rPr lang="en-US" altLang="ko-KR" sz="1100" dirty="0"/>
                <a:t>…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less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rpcuser</a:t>
              </a:r>
              <a:r>
                <a:rPr lang="en-US" altLang="ko-KR" sz="1100" dirty="0"/>
                <a:t>:x:29:29:</a:t>
              </a:r>
              <a:r>
                <a:rPr lang="en-US" altLang="ko-KR" sz="1100"/>
                <a:t>RPC Service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nfsnobody:x:65534:65534:Anonymous </a:t>
              </a:r>
              <a:r>
                <a:rPr lang="en-US" altLang="ko-KR" sz="1100"/>
                <a:t>NFS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mailnull:x:47:47::/var/spool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smmsp:x:51:51::/var/spool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distcache:</a:t>
              </a:r>
              <a:r>
                <a:rPr lang="en-US" altLang="ko-KR" sz="1100" dirty="0"/>
                <a:t>x:94:94</a:t>
              </a:r>
              <a:r>
                <a:rPr lang="en-US" altLang="ko-KR" sz="1100"/>
                <a:t>:Distcache:/:/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highlight>
                    <a:srgbClr val="A6A6A6"/>
                  </a:highlight>
                </a:rPr>
                <a:t>/etc</a:t>
              </a:r>
              <a:r>
                <a:rPr lang="en-US" altLang="ko-KR" sz="1100" dirty="0">
                  <a:highlight>
                    <a:srgbClr val="A6A6A6"/>
                  </a:highlight>
                </a:rPr>
                <a:t>/passwd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highlight>
                  <a:srgbClr val="A6A6A6"/>
                </a:highlight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  </a:t>
              </a:r>
              <a:r>
                <a:rPr lang="ko-KR" altLang="en-US" sz="1100" dirty="0"/>
                <a:t>위에서 아래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아래에서 위로 둘 다 이동이 가능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화살표키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Up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Down </a:t>
              </a:r>
              <a:r>
                <a:rPr lang="ko-KR" altLang="en-US" sz="1100" dirty="0"/>
                <a:t>키가 작동함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파일을 다 읽고 나가기 위해서는 </a:t>
              </a:r>
              <a:r>
                <a:rPr lang="en-US" altLang="ko-KR" sz="1100" dirty="0"/>
                <a:t>q</a:t>
              </a:r>
              <a:r>
                <a:rPr lang="ko-KR" altLang="en-US" sz="1100" dirty="0"/>
                <a:t>키를 눌러야 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24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head </a:t>
              </a:r>
              <a:r>
                <a:rPr lang="en-US" altLang="ko-KR" sz="1100" dirty="0">
                  <a:solidFill>
                    <a:srgbClr val="2E75B6"/>
                  </a:solidFill>
                </a:rPr>
                <a:t>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머리</a:t>
              </a:r>
              <a:r>
                <a:rPr lang="en-US" altLang="ko-KR" sz="1100"/>
                <a:t>(head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log]# </a:t>
              </a:r>
              <a:r>
                <a:rPr lang="en-US" altLang="ko-KR" sz="1100" dirty="0">
                  <a:solidFill>
                    <a:srgbClr val="2E75B6"/>
                  </a:solidFill>
                </a:rPr>
                <a:t>tail 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꼬리</a:t>
              </a:r>
              <a:r>
                <a:rPr lang="en-US" altLang="ko-KR" sz="1100" dirty="0"/>
                <a:t>(tail)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0ACAA963-207D-4258-81F9-AD4DF900099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D85071-8DD1-49B8-A540-1CDC102A6DC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9BDAC37-E8CA-4360-AFF9-1997BF7047A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47711-9871-4C90-9ED4-B55AFD8B247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7E21129-F825-4CF1-84A2-D3753BC26212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52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652B0E1-CB03-4BD0-A28F-C21D5514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6" y="1765476"/>
            <a:ext cx="6684507" cy="946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1D4C5B-2DB0-4BE7-8539-C660CB54CB5A}"/>
              </a:ext>
            </a:extLst>
          </p:cNvPr>
          <p:cNvSpPr txBox="1"/>
          <p:nvPr/>
        </p:nvSpPr>
        <p:spPr>
          <a:xfrm>
            <a:off x="970579" y="185498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한겨레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397274-3EFF-4DFC-A1C6-95F242B5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79" y="2472433"/>
            <a:ext cx="5447683" cy="39854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C724BC-9CF7-4D15-8312-29A12982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004" y="3058573"/>
            <a:ext cx="5337401" cy="28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find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파일이나 디렉토리를 검색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find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-name "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ssh</a:t>
              </a:r>
              <a:r>
                <a:rPr lang="en-US" altLang="ko-KR" sz="1100" dirty="0">
                  <a:solidFill>
                    <a:srgbClr val="2E75B6"/>
                  </a:solidFill>
                </a:rPr>
                <a:t>*"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pam.d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rc.d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init.d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/ssh_host_dsa_key.pub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ssh_host_rsa_key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/ssh_host_rsa_key.pub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ssh_host_dsa_key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644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8489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chmod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권한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chmod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777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rwxrwxrwx</a:t>
              </a:r>
              <a:r>
                <a:rPr lang="en-US" altLang="ko-KR" sz="1100" dirty="0"/>
                <a:t>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12:24 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69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chown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소유자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chown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825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chgrp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그룹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chgrp</a:t>
              </a:r>
              <a:r>
                <a:rPr lang="en-US" altLang="ko-KR" sz="1100" dirty="0">
                  <a:solidFill>
                    <a:srgbClr val="2E75B6"/>
                  </a:solidFill>
                </a:rPr>
                <a:t> mem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mem 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77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ut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8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daemon:x:2:2:daemon:/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sync:x:5:0:sync:/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:/bin/sync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shutdown:x:6:0:shutdown:/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halt:x:7:0:halt:/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mail:x:8:12:mail:/var/spool/mail:/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news:x:9:13:news:/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/news: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/group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tty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disk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kmem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33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service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시스템 서비스 조작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-al | head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652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06:31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10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16  2018 ..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1897  7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22  2011 </a:t>
              </a:r>
              <a:r>
                <a:rPr lang="en-US" altLang="ko-KR" sz="1100" dirty="0" err="1"/>
                <a:t>NetworkManager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1566  2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acpid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1441  3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28  2007 </a:t>
              </a:r>
              <a:r>
                <a:rPr lang="en-US" altLang="ko-KR" sz="1100" dirty="0" err="1"/>
                <a:t>anacron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1429  3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14  2007 </a:t>
              </a:r>
              <a:r>
                <a:rPr lang="en-US" altLang="ko-KR" sz="1100" dirty="0" err="1"/>
                <a:t>apmd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1284  1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27  2010 </a:t>
              </a:r>
              <a:r>
                <a:rPr lang="en-US" altLang="ko-KR" sz="1100" dirty="0" err="1"/>
                <a:t>atd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3328  2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auditd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3052  4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20  2012 </a:t>
              </a:r>
              <a:r>
                <a:rPr lang="en-US" altLang="ko-KR" sz="1100" dirty="0" err="1"/>
                <a:t>autofs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stop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reload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status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pid</a:t>
              </a:r>
              <a:r>
                <a:rPr lang="en-US" altLang="ko-KR" sz="1100" dirty="0"/>
                <a:t> 6843)</a:t>
              </a:r>
              <a:r>
                <a:rPr lang="ko-KR" altLang="en-US" sz="1100" dirty="0"/>
                <a:t>를 실행 중</a:t>
              </a:r>
              <a:r>
                <a:rPr lang="en-US" altLang="ko-KR" sz="1100" dirty="0"/>
                <a:t>...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–status-all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027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grep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문자열 검색 명령어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277600"/>
            <a:chOff x="1196835" y="1885839"/>
            <a:chExt cx="3919993" cy="441661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41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`findme1'?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`findme2'?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파일 </a:t>
              </a:r>
              <a:r>
                <a:rPr lang="en-US" altLang="ko-KR" sz="1100" dirty="0"/>
                <a:t>`first'?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-v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grepnotme2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-n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4:-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5:-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6:-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grep "root"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operator:x:11:0:operator:/root:/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word2 word3"&gt;grepword1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word4" &gt; grepword2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39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실행 단추: 문서 10">
            <a:hlinkClick r:id="rId2" action="ppaction://hlinkfile"/>
            <a:extLst>
              <a:ext uri="{FF2B5EF4-FFF2-40B4-BE49-F238E27FC236}">
                <a16:creationId xmlns:a16="http://schemas.microsoft.com/office/drawing/2014/main" id="{0A87003F-377E-45E5-98F2-AA7335F1F4FF}"/>
              </a:ext>
            </a:extLst>
          </p:cNvPr>
          <p:cNvSpPr/>
          <p:nvPr/>
        </p:nvSpPr>
        <p:spPr>
          <a:xfrm>
            <a:off x="997299" y="1979578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B709CD-6627-4EE0-88F3-83C172B1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40" y="1812334"/>
            <a:ext cx="7022120" cy="4545793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351064" y="2865664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https://bgp.he.net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4B80D6-2AA4-4F3C-900D-0DDF83407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140" y="4665889"/>
            <a:ext cx="447675" cy="285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3FC51D-6A72-4563-AF87-6C85B3B3D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639" y="4085230"/>
            <a:ext cx="438150" cy="2381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63999B-0989-4F27-95CE-7F4DF7DB7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9494" y="5034643"/>
            <a:ext cx="466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WSL2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1" name="화살표: 오른쪽 20">
            <a:hlinkClick r:id="" action="ppaction://noaction"/>
            <a:extLst>
              <a:ext uri="{FF2B5EF4-FFF2-40B4-BE49-F238E27FC236}">
                <a16:creationId xmlns:a16="http://schemas.microsoft.com/office/drawing/2014/main" id="{E124AE3B-A4C4-4C78-A74C-DAD808AD088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E501C-0EC3-4EAE-A2E9-59C854E0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58" y="1978939"/>
            <a:ext cx="5349876" cy="321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38F3E-DA3A-4BA9-9352-E5748507BE3F}"/>
              </a:ext>
            </a:extLst>
          </p:cNvPr>
          <p:cNvSpPr txBox="1"/>
          <p:nvPr/>
        </p:nvSpPr>
        <p:spPr>
          <a:xfrm>
            <a:off x="482032" y="5478449"/>
            <a:ext cx="1115432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Windows10 </a:t>
            </a:r>
            <a:r>
              <a:rPr lang="ko-KR" altLang="en-US" sz="1400" dirty="0"/>
              <a:t>운영체제에서 리눅스 운영체제의 쉘</a:t>
            </a:r>
            <a:r>
              <a:rPr lang="en-US" altLang="ko-KR" sz="1400" dirty="0"/>
              <a:t>,</a:t>
            </a:r>
            <a:r>
              <a:rPr lang="ko-KR" altLang="en-US" sz="1400" dirty="0"/>
              <a:t>시스템을 사용할 수 있도록 지원해주는 기능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Windwos10 2004 </a:t>
            </a:r>
            <a:r>
              <a:rPr lang="ko-KR" altLang="en-US" sz="1400" dirty="0">
                <a:solidFill>
                  <a:srgbClr val="FF0000"/>
                </a:solidFill>
              </a:rPr>
              <a:t>버전</a:t>
            </a:r>
            <a:r>
              <a:rPr lang="ko-KR" altLang="en-US" sz="1400" dirty="0"/>
              <a:t>을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Hyper-V</a:t>
            </a:r>
            <a:r>
              <a:rPr lang="ko-KR" altLang="en-US" sz="1400" dirty="0"/>
              <a:t>를 사용하면서 다른 가상화 프로그램을 사용할 수 없음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2AB5BF-8041-499A-A7F3-92EF61AFA96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EB34B6-6C69-4531-A55D-CE4F93D9890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D3723E-EBE5-46F9-BBF7-C1BB1986121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6531D6E2-6525-432C-BC29-B104F888CAC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79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/Environ/WSL2(command)</a:t>
            </a:r>
            <a:br>
              <a:rPr lang="en-US" altLang="ko-KR" dirty="0"/>
            </a:br>
            <a:r>
              <a:rPr lang="en-US" altLang="ko-KR" dirty="0"/>
              <a:t> WSL2 command </a:t>
            </a:r>
            <a:r>
              <a:rPr lang="ko-KR" altLang="en-US" dirty="0"/>
              <a:t>설치</a:t>
            </a:r>
          </a:p>
        </p:txBody>
      </p:sp>
      <p:sp>
        <p:nvSpPr>
          <p:cNvPr id="21" name="화살표: 오른쪽 20">
            <a:hlinkClick r:id="" action="ppaction://noaction"/>
            <a:extLst>
              <a:ext uri="{FF2B5EF4-FFF2-40B4-BE49-F238E27FC236}">
                <a16:creationId xmlns:a16="http://schemas.microsoft.com/office/drawing/2014/main" id="{E124AE3B-A4C4-4C78-A74C-DAD808AD088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2AB5BF-8041-499A-A7F3-92EF61AFA96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EB34B6-6C69-4531-A55D-CE4F93D9890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D3723E-EBE5-46F9-BBF7-C1BB1986121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6531D6E2-6525-432C-BC29-B104F888CAC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2CF30C-F93B-4682-BAAB-B954723A9E9E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컴퓨터 좌측 하단의 돋보기에서 </a:t>
            </a:r>
            <a:r>
              <a:rPr lang="en-US" altLang="ko-KR" sz="1000" dirty="0"/>
              <a:t>Terminal</a:t>
            </a:r>
            <a:r>
              <a:rPr lang="ko-KR" altLang="en-US" sz="1000" dirty="0"/>
              <a:t>을 검색하고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 권한으로 터미널을 실행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AAA65A-71A5-4780-BF01-B99D6B8C9C7B}"/>
              </a:ext>
            </a:extLst>
          </p:cNvPr>
          <p:cNvSpPr txBox="1">
            <a:spLocks/>
          </p:cNvSpPr>
          <p:nvPr/>
        </p:nvSpPr>
        <p:spPr>
          <a:xfrm>
            <a:off x="6183086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50" dirty="0"/>
              <a:t>2. </a:t>
            </a:r>
            <a:r>
              <a:rPr lang="ko-KR" altLang="en-US" sz="1050" dirty="0"/>
              <a:t>윈도우 터미널에 아래 명령어를 순서대로 입력해주세요</a:t>
            </a:r>
            <a:r>
              <a:rPr lang="en-US" altLang="ko-KR" sz="105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rgbClr val="00B050"/>
                </a:solidFill>
              </a:rPr>
              <a:t>dism.exe /online /enable-feature /</a:t>
            </a:r>
            <a:r>
              <a:rPr lang="en-US" altLang="ko-KR" sz="1000" dirty="0" err="1">
                <a:solidFill>
                  <a:srgbClr val="00B050"/>
                </a:solidFill>
              </a:rPr>
              <a:t>featurename:Microsoft-Windows-Subsystem-Linux</a:t>
            </a:r>
            <a:r>
              <a:rPr lang="en-US" altLang="ko-KR" sz="1000" dirty="0">
                <a:solidFill>
                  <a:srgbClr val="00B050"/>
                </a:solidFill>
              </a:rPr>
              <a:t> /all /</a:t>
            </a:r>
            <a:r>
              <a:rPr lang="en-US" altLang="ko-KR" sz="1000" dirty="0" err="1">
                <a:solidFill>
                  <a:srgbClr val="00B050"/>
                </a:solidFill>
              </a:rPr>
              <a:t>norestart</a:t>
            </a: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rgbClr val="00B050"/>
                </a:solidFill>
              </a:rPr>
              <a:t>dism.exe /online /enable-feature /</a:t>
            </a:r>
            <a:r>
              <a:rPr lang="en-US" altLang="ko-KR" sz="1000" dirty="0" err="1">
                <a:solidFill>
                  <a:srgbClr val="00B050"/>
                </a:solidFill>
              </a:rPr>
              <a:t>featurename:VirtualMachinePlatform</a:t>
            </a:r>
            <a:r>
              <a:rPr lang="en-US" altLang="ko-KR" sz="1000" dirty="0">
                <a:solidFill>
                  <a:srgbClr val="00B050"/>
                </a:solidFill>
              </a:rPr>
              <a:t> /all /</a:t>
            </a:r>
            <a:r>
              <a:rPr lang="en-US" altLang="ko-KR" sz="1000" dirty="0" err="1">
                <a:solidFill>
                  <a:srgbClr val="00B050"/>
                </a:solidFill>
              </a:rPr>
              <a:t>norestart</a:t>
            </a: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3. 2</a:t>
            </a:r>
            <a:r>
              <a:rPr lang="ko-KR" altLang="en-US" sz="1000" dirty="0"/>
              <a:t>번 작업이 완료되었다면 설정을 적용하기 위해 컴퓨터를 재부팅 한다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2EC6FA7-4498-4570-9B21-75490F64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80" y="2334397"/>
            <a:ext cx="2574664" cy="273558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F4653D5-2E18-4895-9B26-24D34689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915" y="3198113"/>
            <a:ext cx="4816822" cy="237382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2609C5-9B2A-43F5-B84C-1C472EA3B1DE}"/>
              </a:ext>
            </a:extLst>
          </p:cNvPr>
          <p:cNvSpPr/>
          <p:nvPr/>
        </p:nvSpPr>
        <p:spPr>
          <a:xfrm>
            <a:off x="6776914" y="3746501"/>
            <a:ext cx="4750621" cy="212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5615FE-16A6-4D74-9CF8-10323D928F76}"/>
              </a:ext>
            </a:extLst>
          </p:cNvPr>
          <p:cNvSpPr/>
          <p:nvPr/>
        </p:nvSpPr>
        <p:spPr>
          <a:xfrm>
            <a:off x="6776914" y="4553212"/>
            <a:ext cx="4750621" cy="212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3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  cyber_environment.txt</a:t>
            </a:r>
            <a:r>
              <a:rPr lang="ko-KR" altLang="en-US" sz="1000" dirty="0"/>
              <a:t> 파일을</a:t>
            </a:r>
            <a:r>
              <a:rPr lang="en-US" altLang="ko-KR" sz="1000" dirty="0"/>
              <a:t> </a:t>
            </a:r>
            <a:r>
              <a:rPr lang="ko-KR" altLang="en-US" sz="1000" dirty="0"/>
              <a:t>열어서</a:t>
            </a:r>
            <a:r>
              <a:rPr lang="en-US" altLang="ko-KR" sz="1000" dirty="0"/>
              <a:t>, </a:t>
            </a:r>
            <a:r>
              <a:rPr lang="ko-KR" altLang="en-US" sz="1000" dirty="0"/>
              <a:t>모든 내용을 복사한다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5.</a:t>
            </a:r>
            <a:r>
              <a:rPr lang="ko-KR" altLang="en-US" sz="1000" dirty="0"/>
              <a:t> </a:t>
            </a:r>
            <a:r>
              <a:rPr lang="en-US" altLang="ko-KR" sz="1000" dirty="0"/>
              <a:t>1</a:t>
            </a:r>
            <a:r>
              <a:rPr lang="ko-KR" altLang="en-US" sz="1000" dirty="0"/>
              <a:t>번 작업을 통해 관리자 </a:t>
            </a:r>
            <a:r>
              <a:rPr lang="en-US" altLang="ko-KR" sz="1000" dirty="0"/>
              <a:t>CMD </a:t>
            </a:r>
            <a:r>
              <a:rPr lang="ko-KR" altLang="en-US" sz="1000" dirty="0"/>
              <a:t>를 켜서</a:t>
            </a:r>
            <a:r>
              <a:rPr lang="en-US" altLang="ko-KR" sz="1000" dirty="0"/>
              <a:t>, 4</a:t>
            </a:r>
            <a:r>
              <a:rPr lang="ko-KR" altLang="en-US" sz="1000" dirty="0"/>
              <a:t>번의 내용을 </a:t>
            </a:r>
            <a:r>
              <a:rPr lang="ko-KR" altLang="en-US" sz="1000" dirty="0" err="1"/>
              <a:t>붙혀넣는다</a:t>
            </a:r>
            <a:r>
              <a:rPr lang="en-US" altLang="ko-KR" sz="1000" dirty="0"/>
              <a:t>. (</a:t>
            </a:r>
            <a:r>
              <a:rPr lang="ko-KR" altLang="en-US" sz="1000" dirty="0"/>
              <a:t>시간 다소 소요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6. Username </a:t>
            </a:r>
            <a:r>
              <a:rPr lang="ko-KR" altLang="en-US" sz="1000" dirty="0"/>
              <a:t>을 입력하라는 메시지가 출력된다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새로 설치할 우분투의 사용자명과 비밀번호를 여기서 설정하면 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00" dirty="0">
                <a:solidFill>
                  <a:srgbClr val="00B050"/>
                </a:solidFill>
              </a:rPr>
              <a:t>( </a:t>
            </a:r>
            <a:r>
              <a:rPr lang="ko-KR" altLang="en-US" sz="900" dirty="0">
                <a:solidFill>
                  <a:srgbClr val="00B050"/>
                </a:solidFill>
              </a:rPr>
              <a:t>기존 윈도우의 계정이름</a:t>
            </a:r>
            <a:r>
              <a:rPr lang="en-US" altLang="ko-KR" sz="900" dirty="0">
                <a:solidFill>
                  <a:srgbClr val="00B050"/>
                </a:solidFill>
              </a:rPr>
              <a:t>, </a:t>
            </a:r>
            <a:r>
              <a:rPr lang="ko-KR" altLang="en-US" sz="900" dirty="0">
                <a:solidFill>
                  <a:srgbClr val="00B050"/>
                </a:solidFill>
              </a:rPr>
              <a:t>비밀번호와 똑같이 할 필요는 없다</a:t>
            </a:r>
            <a:r>
              <a:rPr lang="en-US" altLang="ko-KR" sz="900" dirty="0">
                <a:solidFill>
                  <a:srgbClr val="00B050"/>
                </a:solidFill>
              </a:rPr>
              <a:t>. </a:t>
            </a:r>
            <a:r>
              <a:rPr lang="ko-KR" altLang="en-US" sz="900" dirty="0">
                <a:solidFill>
                  <a:srgbClr val="00B050"/>
                </a:solidFill>
              </a:rPr>
              <a:t>기억하기 어려우면 똑같이 해도 됨</a:t>
            </a:r>
            <a:r>
              <a:rPr lang="en-US" altLang="ko-KR" sz="900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9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7. </a:t>
            </a:r>
            <a:r>
              <a:rPr lang="ko-KR" altLang="en-US" sz="1000" dirty="0"/>
              <a:t>설정이 완료되면 이 창을 닫고</a:t>
            </a:r>
            <a:r>
              <a:rPr lang="en-US" altLang="ko-KR" sz="1000" dirty="0"/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Downloads/</a:t>
            </a:r>
            <a:r>
              <a:rPr lang="en-US" altLang="ko-KR" sz="1000" dirty="0" err="1"/>
              <a:t>cyber_homework</a:t>
            </a:r>
            <a:r>
              <a:rPr lang="en-US" altLang="ko-KR" sz="1000" dirty="0"/>
              <a:t>/Terminal/WindowsTerminal.exe </a:t>
            </a:r>
            <a:r>
              <a:rPr lang="ko-KR" altLang="en-US" sz="1000" dirty="0"/>
              <a:t>를 찾는다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관리자 권한으로 </a:t>
            </a:r>
            <a:r>
              <a:rPr lang="en-US" altLang="ko-KR" sz="1000" dirty="0"/>
              <a:t>WindowsTerminal.exe </a:t>
            </a:r>
            <a:r>
              <a:rPr lang="ko-KR" altLang="en-US" sz="1000" dirty="0"/>
              <a:t>을 실행시킨다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명령창에 </a:t>
            </a:r>
            <a:r>
              <a:rPr lang="en-US" altLang="ko-KR" sz="1000" dirty="0" err="1"/>
              <a:t>wsl</a:t>
            </a:r>
            <a:r>
              <a:rPr lang="en-US" altLang="ko-KR" sz="1000" dirty="0"/>
              <a:t> </a:t>
            </a:r>
            <a:r>
              <a:rPr lang="ko-KR" altLang="en-US" sz="1000" dirty="0"/>
              <a:t>을 쳤을 때 다음과 같은 화면이 나오면 정상적으로 설치가 </a:t>
            </a:r>
            <a:r>
              <a:rPr lang="ko-KR" altLang="en-US" sz="1000" dirty="0" err="1"/>
              <a:t>완료된것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8. </a:t>
            </a:r>
            <a:r>
              <a:rPr lang="ko-KR" altLang="en-US" sz="1000" dirty="0"/>
              <a:t>상단의 </a:t>
            </a:r>
            <a:r>
              <a:rPr lang="ko-KR" altLang="en-US" sz="1000" dirty="0" err="1"/>
              <a:t>아래화살표</a:t>
            </a:r>
            <a:r>
              <a:rPr lang="en-US" altLang="ko-KR" sz="1000" dirty="0"/>
              <a:t> </a:t>
            </a:r>
            <a:r>
              <a:rPr lang="ko-KR" altLang="en-US" sz="1000" dirty="0"/>
              <a:t>표시 를 눌러</a:t>
            </a:r>
            <a:r>
              <a:rPr lang="en-US" altLang="ko-KR" sz="1000" dirty="0"/>
              <a:t>, </a:t>
            </a:r>
            <a:r>
              <a:rPr lang="ko-KR" altLang="en-US" sz="1000" dirty="0"/>
              <a:t>우분투를 선택한다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12" name="화살표: 오른쪽 11">
            <a:hlinkClick r:id="" action="ppaction://noaction"/>
            <a:extLst>
              <a:ext uri="{FF2B5EF4-FFF2-40B4-BE49-F238E27FC236}">
                <a16:creationId xmlns:a16="http://schemas.microsoft.com/office/drawing/2014/main" id="{43F877C4-67F8-4BFE-8BF8-CE9485CEFE90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C038D4-94E4-48B2-8965-E8E96595BEA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1B9965B-7445-4D59-8236-422D5465A0C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54DAD2-B40E-4632-9C33-9546D9C71CC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263FF2B1-F244-4AE1-B2D3-1DC84B15FDF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AAD2511-9613-4BCC-8F3E-90550F86C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" y="771503"/>
            <a:ext cx="5240817" cy="18516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9A5ABF6-39CF-4279-BAAA-6AA337B56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" y="3950829"/>
            <a:ext cx="5314359" cy="121052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377DF6-33F2-48FC-8B86-49AD975E5C22}"/>
              </a:ext>
            </a:extLst>
          </p:cNvPr>
          <p:cNvSpPr/>
          <p:nvPr/>
        </p:nvSpPr>
        <p:spPr>
          <a:xfrm>
            <a:off x="1610782" y="4387238"/>
            <a:ext cx="799637" cy="1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0DE02D0-5512-4A78-8AED-0872D678C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046" y="1460341"/>
            <a:ext cx="5314359" cy="148363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C11DB7-E081-482A-A3FA-43A37B91764E}"/>
              </a:ext>
            </a:extLst>
          </p:cNvPr>
          <p:cNvCxnSpPr>
            <a:cxnSpLocks/>
          </p:cNvCxnSpPr>
          <p:nvPr/>
        </p:nvCxnSpPr>
        <p:spPr>
          <a:xfrm flipV="1">
            <a:off x="6851599" y="1627632"/>
            <a:ext cx="902513" cy="1548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명령어</a:t>
            </a:r>
            <a:endParaRPr lang="ko-KR" altLang="en-US" dirty="0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D3444547-EECB-427E-9AE1-01791E210C1E}"/>
              </a:ext>
            </a:extLst>
          </p:cNvPr>
          <p:cNvGraphicFramePr>
            <a:graphicFrameLocks/>
          </p:cNvGraphicFramePr>
          <p:nvPr/>
        </p:nvGraphicFramePr>
        <p:xfrm>
          <a:off x="1694953" y="1791679"/>
          <a:ext cx="8802093" cy="4678934"/>
        </p:xfrm>
        <a:graphic>
          <a:graphicData uri="http://schemas.openxmlformats.org/drawingml/2006/table">
            <a:tbl>
              <a:tblPr/>
              <a:tblGrid>
                <a:gridCol w="388289">
                  <a:extLst>
                    <a:ext uri="{9D8B030D-6E8A-4147-A177-3AD203B41FA5}">
                      <a16:colId xmlns:a16="http://schemas.microsoft.com/office/drawing/2014/main" val="2798934004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3101008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  <a:gridCol w="429371">
                  <a:extLst>
                    <a:ext uri="{9D8B030D-6E8A-4147-A177-3AD203B41FA5}">
                      <a16:colId xmlns:a16="http://schemas.microsoft.com/office/drawing/2014/main" val="69937734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438747241"/>
                    </a:ext>
                  </a:extLst>
                </a:gridCol>
                <a:gridCol w="2903550">
                  <a:extLst>
                    <a:ext uri="{9D8B030D-6E8A-4147-A177-3AD203B41FA5}">
                      <a16:colId xmlns:a16="http://schemas.microsoft.com/office/drawing/2014/main" val="1398612021"/>
                    </a:ext>
                  </a:extLst>
                </a:gridCol>
              </a:tblGrid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링크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2" action="ppaction://hlinksldjump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base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기본 유용한 명령어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&amp;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단축키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grep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3" action="ppaction://hlinksldjump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pwd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디렉토리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</a:rPr>
                        <a:t>경로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출력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echo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4" action="ppaction://hlinksldjump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경로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sort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5" action="ppaction://hlinksldjump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디렉토리 목록 확인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sudo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6" action="ppaction://hlinksldjump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mkdir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디렉토리 생성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22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편집 도구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7" action="ppaction://hlinksldjump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touch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파일생성 및 날짜정보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tshark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네트워크 트래픽 편집 도구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  <a:tr h="204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8" action="ppaction://hlinksldjump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파일생성 및 출력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여러 개의 파일 합치기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52548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9" action="ppaction://hlinksldjump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rm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파일이나 디렉토리를 삭제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ifconfig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51521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0" action="ppaction://hlinksldjump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mv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혹은 디렉토리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ln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1" action="ppaction://hlinksldjump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혹은 디렉토리를 복사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04482"/>
                  </a:ext>
                </a:extLst>
              </a:tr>
              <a:tr h="218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2" action="ppaction://hlinksldjump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man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리눅스 매뉴얼 출력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python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78621"/>
                  </a:ext>
                </a:extLst>
              </a:tr>
              <a:tr h="191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3" action="ppaction://hlinksldjump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head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/tail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파일을 보고싶은 줄 수만큼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nmap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30360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4" action="ppaction://hlinksldjump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find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특정 파일이나 디렉토리를 검색한다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855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5" action="ppaction://hlinksldjump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chmod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권한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실행중인 프로세스 목록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8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6" action="ppaction://hlinksldjump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chown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소유자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kill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프로세스 강제 중지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3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7" action="ppaction://hlinksldjump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chgrp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그룹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service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전체 서비스 호출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4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8" action="ppaction://hlinksldjump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cut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필드를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batch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배치파일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미리 정의된 시스템 명령어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9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9" action="ppaction://hlinksldjump"/>
                        </a:rPr>
                        <a:t>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service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전체 서비스 호출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wget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45932"/>
                  </a:ext>
                </a:extLst>
              </a:tr>
            </a:tbl>
          </a:graphicData>
        </a:graphic>
      </p:graphicFrame>
      <p:sp>
        <p:nvSpPr>
          <p:cNvPr id="8" name="화살표: 오른쪽 7">
            <a:hlinkClick r:id="" action="ppaction://noaction"/>
            <a:extLst>
              <a:ext uri="{FF2B5EF4-FFF2-40B4-BE49-F238E27FC236}">
                <a16:creationId xmlns:a16="http://schemas.microsoft.com/office/drawing/2014/main" id="{07798558-9F7B-420B-8B5A-377A32580A5E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39C42C-4F00-460F-838B-63871D2B138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6B09A53-8E05-4139-A8E0-9CFFE910EE7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7954BD-5F82-4B0A-A88E-19A6965B355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07F86D2F-5C1B-4ACD-83AD-0D7B3AFEE6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73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기본 유용한 명령어</a:t>
            </a:r>
            <a:endParaRPr lang="ko-KR" altLang="en-US" dirty="0"/>
          </a:p>
        </p:txBody>
      </p:sp>
      <p:sp>
        <p:nvSpPr>
          <p:cNvPr id="13" name="화살표: 오른쪽 12">
            <a:hlinkClick r:id="rId2" action="ppaction://hlinksldjump"/>
            <a:extLst>
              <a:ext uri="{FF2B5EF4-FFF2-40B4-BE49-F238E27FC236}">
                <a16:creationId xmlns:a16="http://schemas.microsoft.com/office/drawing/2014/main" id="{7BFB7D03-7122-4A97-A037-9E595D4BC5BD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4AC867-FC9E-4B9F-AAF9-4D7744A2DA1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3E6CCE1-5B9D-4EC0-A00B-9B868A9766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F4361-F36C-4B94-932C-1F188001509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1E27D10D-BE6C-41D5-BD94-0F83928974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내용 개체 틀 3">
            <a:extLst>
              <a:ext uri="{FF2B5EF4-FFF2-40B4-BE49-F238E27FC236}">
                <a16:creationId xmlns:a16="http://schemas.microsoft.com/office/drawing/2014/main" id="{D6C339DA-5A96-4D76-BBDE-5C3A323AC2B6}"/>
              </a:ext>
            </a:extLst>
          </p:cNvPr>
          <p:cNvGraphicFramePr>
            <a:graphicFrameLocks/>
          </p:cNvGraphicFramePr>
          <p:nvPr/>
        </p:nvGraphicFramePr>
        <p:xfrm>
          <a:off x="1694953" y="1791679"/>
          <a:ext cx="7984434" cy="4677221"/>
        </p:xfrm>
        <a:graphic>
          <a:graphicData uri="http://schemas.openxmlformats.org/drawingml/2006/table">
            <a:tbl>
              <a:tblPr/>
              <a:tblGrid>
                <a:gridCol w="1126970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2416196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  <a:gridCol w="875039">
                  <a:extLst>
                    <a:ext uri="{9D8B030D-6E8A-4147-A177-3AD203B41FA5}">
                      <a16:colId xmlns:a16="http://schemas.microsoft.com/office/drawing/2014/main" val="438747241"/>
                    </a:ext>
                  </a:extLst>
                </a:gridCol>
                <a:gridCol w="875039">
                  <a:extLst>
                    <a:ext uri="{9D8B030D-6E8A-4147-A177-3AD203B41FA5}">
                      <a16:colId xmlns:a16="http://schemas.microsoft.com/office/drawing/2014/main" val="524256649"/>
                    </a:ext>
                  </a:extLst>
                </a:gridCol>
                <a:gridCol w="2691190">
                  <a:extLst>
                    <a:ext uri="{9D8B030D-6E8A-4147-A177-3AD203B41FA5}">
                      <a16:colId xmlns:a16="http://schemas.microsoft.com/office/drawing/2014/main" val="1398612021"/>
                    </a:ext>
                  </a:extLst>
                </a:gridCol>
              </a:tblGrid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단축키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init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5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Visual mode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 진입한다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화면 클리어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2341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 --help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Ex) find --help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명령어에 대한 설명을 볼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Alt + 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23410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+ Shift + Q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종료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Shift + 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내에서 문자열 검색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Pgup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Pgdn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에서 스크롤 위 아래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 중인 프로그램 중지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  <a:tr h="204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 중인 프로그램 일시 정지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52548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일시 정지된 프로그램 다시 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51521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Tab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자동 완성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D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logout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로그아웃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04482"/>
                  </a:ext>
                </a:extLst>
              </a:tr>
              <a:tr h="218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위 화살표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이전 명령어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78621"/>
                  </a:ext>
                </a:extLst>
              </a:tr>
              <a:tr h="191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Ctrl + 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복사하기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30360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Ctrl + V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붙혀넣기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855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Alt F1 ~ F12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콘솔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8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Alt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한영 전환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3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4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9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4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54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pwd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현재 디렉토리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경로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50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3" name="화살표: 오른쪽 12">
            <a:hlinkClick r:id="rId2" action="ppaction://hlinksldjump"/>
            <a:extLst>
              <a:ext uri="{FF2B5EF4-FFF2-40B4-BE49-F238E27FC236}">
                <a16:creationId xmlns:a16="http://schemas.microsoft.com/office/drawing/2014/main" id="{7BFB7D03-7122-4A97-A037-9E595D4BC5BD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4AC867-FC9E-4B9F-AAF9-4D7744A2DA1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3E6CCE1-5B9D-4EC0-A00B-9B868A9766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F4361-F36C-4B94-932C-1F188001509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1E27D10D-BE6C-41D5-BD94-0F83928974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74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4246</Words>
  <Application>Microsoft Office PowerPoint</Application>
  <PresentationFormat>와이드스크린</PresentationFormat>
  <Paragraphs>661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함초롬바탕</vt:lpstr>
      <vt:lpstr>Arial</vt:lpstr>
      <vt:lpstr>Office 테마</vt:lpstr>
      <vt:lpstr>국방 사이버 보안</vt:lpstr>
      <vt:lpstr>/Theory/T17   소니피쳐스 사고 분석</vt:lpstr>
      <vt:lpstr>/Theory/T17   소니피쳐스 사고 분석</vt:lpstr>
      <vt:lpstr>/Environ/WSL2  WSL2 란?</vt:lpstr>
      <vt:lpstr>/Environ/WSL2(command)  WSL2 command 설치</vt:lpstr>
      <vt:lpstr>PowerPoint 프레젠테이션</vt:lpstr>
      <vt:lpstr>/Theory/T2   리눅스 기본 명령어</vt:lpstr>
      <vt:lpstr>/Theory/T2/0  # 기본 유용한 명령어</vt:lpstr>
      <vt:lpstr>/Theory/T2/1  # pwd : 현재 디렉토리 경로 출력</vt:lpstr>
      <vt:lpstr>/Theory/T2/2  # cd : 경로 이동</vt:lpstr>
      <vt:lpstr>/Theory/T2/3  # ls : 디렉토리 목록 확인</vt:lpstr>
      <vt:lpstr>/Theory/T2/4  # mkdir : 디렉토리 생성</vt:lpstr>
      <vt:lpstr>/Theory/T2/5  # touch : 파일생성 및 날짜정보 변경</vt:lpstr>
      <vt:lpstr>/Theory/T2/6  # cat : 파일생성 및 출력</vt:lpstr>
      <vt:lpstr>/Theory/T2/7  # rm : 파일이나 디렉토리를 삭제</vt:lpstr>
      <vt:lpstr>/Theory/T2/8  # mv : 파일 혹은 디렉토리 이동</vt:lpstr>
      <vt:lpstr>/Theory/T2/9  # cp : 파일 혹은 디렉토리를 복사</vt:lpstr>
      <vt:lpstr>/Theory/T2/10  # man : 리눅스 매뉴얼 출력</vt:lpstr>
      <vt:lpstr>/Theory/T2/11  # head/tail : 보고싶은 줄 수만큼 출력</vt:lpstr>
      <vt:lpstr>/Theory/T2/12  # find : 특정 파일이나 디렉토리를 검색</vt:lpstr>
      <vt:lpstr>/Theory/T2/13  # chmod : 특정 파일의 권한 변경</vt:lpstr>
      <vt:lpstr>/Theory/T2/14  # chown : 특정 파일의 소유자 변경</vt:lpstr>
      <vt:lpstr>/Theory/T2/15  # chgrp : 특정 파일의 그룹 변경</vt:lpstr>
      <vt:lpstr>/Theory/T2/16  # cut :</vt:lpstr>
      <vt:lpstr>/Theory/T2/17  # service : 시스템 서비스 조작</vt:lpstr>
      <vt:lpstr>/Theory/T2/18  # grep : 특정 문자열 검색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도우</dc:creator>
  <cp:lastModifiedBy>백 도우</cp:lastModifiedBy>
  <cp:revision>3</cp:revision>
  <dcterms:created xsi:type="dcterms:W3CDTF">2022-02-20T11:27:45Z</dcterms:created>
  <dcterms:modified xsi:type="dcterms:W3CDTF">2023-02-13T01:48:36Z</dcterms:modified>
</cp:coreProperties>
</file>