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7" r:id="rId4"/>
    <p:sldId id="1135" r:id="rId5"/>
    <p:sldId id="1077" r:id="rId6"/>
    <p:sldId id="1132" r:id="rId7"/>
    <p:sldId id="1137" r:id="rId8"/>
    <p:sldId id="258" r:id="rId9"/>
    <p:sldId id="260" r:id="rId10"/>
    <p:sldId id="261" r:id="rId11"/>
    <p:sldId id="262" r:id="rId12"/>
    <p:sldId id="1136" r:id="rId13"/>
    <p:sldId id="263" r:id="rId14"/>
    <p:sldId id="264" r:id="rId15"/>
    <p:sldId id="265" r:id="rId16"/>
    <p:sldId id="266" r:id="rId17"/>
    <p:sldId id="268" r:id="rId18"/>
    <p:sldId id="267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2614FE-9E4C-4C0A-93F3-56C5A1E8F92D}">
          <p14:sldIdLst>
            <p14:sldId id="256"/>
            <p14:sldId id="259"/>
            <p14:sldId id="257"/>
            <p14:sldId id="1135"/>
            <p14:sldId id="1077"/>
            <p14:sldId id="1132"/>
            <p14:sldId id="1137"/>
            <p14:sldId id="258"/>
            <p14:sldId id="260"/>
            <p14:sldId id="261"/>
            <p14:sldId id="262"/>
            <p14:sldId id="1136"/>
            <p14:sldId id="263"/>
            <p14:sldId id="264"/>
            <p14:sldId id="265"/>
            <p14:sldId id="266"/>
            <p14:sldId id="268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5095C-2DEA-41F8-AEA4-20366AE738F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957D0-E12D-4223-8052-BCDFEE53A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6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8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6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505DF-D33F-45A6-9CEB-791A24ED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22178-39C3-4EC1-9C86-59C48A585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6FFAF-5306-4D8F-B84F-F06D16D6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FE2C-1027-4E02-AA59-BE34D5061AEE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0DCB2-5B31-459B-AC57-BE7CB9B8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C104C-1EE7-484A-B18A-818E0DCD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28A-EEC4-42FD-8425-9E90CDB10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2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7816A-F16C-43A5-9152-6F30671C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30CC25-3464-4B6A-BA77-49A59ECAE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36929-A9CC-4138-BF3F-284C59F3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FE2C-1027-4E02-AA59-BE34D5061AEE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C0543-5973-445C-B5A4-6232C904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6A573-0A7F-4E77-9761-999C6207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28A-EEC4-42FD-8425-9E90CDB10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3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4A81D2-387B-45A3-99C3-32042FF3A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3F3565-4262-40CC-80C9-1DE0C2EE9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4DCC8-87F2-44D0-976A-E678FA4F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FE2C-1027-4E02-AA59-BE34D5061AEE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CBCD8-2B1E-4F97-8658-954B9B7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7564D-E2D5-4388-A4A6-2A59FC5D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28A-EEC4-42FD-8425-9E90CDB10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41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/>
          <a:stretch>
            <a:fillRect/>
          </a:stretch>
        </p:blipFill>
        <p:spPr bwMode="auto">
          <a:xfrm flipV="1">
            <a:off x="1" y="836712"/>
            <a:ext cx="12192001" cy="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9304707" y="11663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정보보호 개론</a:t>
            </a:r>
          </a:p>
        </p:txBody>
      </p:sp>
      <p:sp>
        <p:nvSpPr>
          <p:cNvPr id="6" name="슬라이드 번호 개체 틀 8">
            <a:extLst>
              <a:ext uri="{FF2B5EF4-FFF2-40B4-BE49-F238E27FC236}">
                <a16:creationId xmlns:a16="http://schemas.microsoft.com/office/drawing/2014/main" id="{F3BEA099-E33F-4430-A3D8-E058D12E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1159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40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7B044-3B9E-45F3-97C2-59C0AB61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E4B7D-A001-47F4-ADC1-D38EF0AA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47FC-0C05-4009-87B8-8BCDE027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FE2C-1027-4E02-AA59-BE34D5061AEE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67DD7-B5E7-4805-9EF1-9D245AF0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20278-4024-46CD-9BD9-42D5FE6C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28A-EEC4-42FD-8425-9E90CDB10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45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41DF4-758E-4601-90EE-655015E2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70EF94-255B-4F5D-A7D7-F7A697642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F317A-CBEB-4138-BBE4-271403D8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FE2C-1027-4E02-AA59-BE34D5061AEE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82124-EBE6-42E5-9472-CD6F9BE2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14894-25E3-4ED1-9E47-1E9933E5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28A-EEC4-42FD-8425-9E90CDB10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670E6-70E6-4380-BEE7-69A9C4F2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FE8EC-6F35-4592-97F6-10C0B249E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FEFD6F-1A17-4C32-988F-4FD1DB4C4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F5655-4D9A-4AE1-B044-AE6AF54E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FE2C-1027-4E02-AA59-BE34D5061AEE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7E8A2B-837B-4B89-BFFF-C83134DC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B1F17-9B14-46AB-80C5-A6765ED4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28A-EEC4-42FD-8425-9E90CDB10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6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C1E4A-7543-4C50-AF15-18267444E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7484-FD34-4992-BB70-3D0EA7A59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A548B-E9AE-4BCE-896B-9117151B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949362-C48A-4C9F-864F-58AD12B61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B6A0FF-5A04-4617-BD91-88BAC3AF5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ADC0DF-21BC-4663-B83B-5FD0E622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FE2C-1027-4E02-AA59-BE34D5061AEE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1CF68C-1B1D-47EC-BFEF-E540D75E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D74A05-391C-46BE-B2B7-0302685A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28A-EEC4-42FD-8425-9E90CDB10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93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1CC25-2486-453A-9D31-2A899847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D719DA-C128-47FB-8048-0D2232D3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FE2C-1027-4E02-AA59-BE34D5061AEE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2888EE-A170-458A-A7AB-C3E6076D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DEDC34-BDFE-4BD2-99B4-B7768F61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28A-EEC4-42FD-8425-9E90CDB10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6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9C535D-416D-4F2A-90CF-BDA2FA8F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FE2C-1027-4E02-AA59-BE34D5061AEE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F4DA89-3952-45CB-BDE5-2A210216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245662-4B85-4F9E-9916-C3F85655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28A-EEC4-42FD-8425-9E90CDB10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0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5EF4D-A803-40D9-9712-07F8FBD7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3B7B6-5FAD-491D-9131-0A6CC4995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265B59-AFD6-447B-9BDC-3F2F39E97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72AEAD-3425-40B3-A37A-8EC25B0F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FE2C-1027-4E02-AA59-BE34D5061AEE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26AE02-B6D7-4B2F-AAEC-C0AA421B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FBF942-0C13-4C13-8C7D-C4208502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28A-EEC4-42FD-8425-9E90CDB10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4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5E2D6-1ED7-4FB4-93A1-1A40C0F9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B6161-D0DC-4370-98EC-BC5D8AF35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0294D2-7604-480B-BFC0-D1461EB63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F27FF-098D-4EE8-B8A7-9CBBC8BE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FE2C-1027-4E02-AA59-BE34D5061AEE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CBD2F5-2B97-4897-9D2E-3C9D0F1D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500104-E4CE-42BC-A605-BC6C8436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28A-EEC4-42FD-8425-9E90CDB10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5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A24D7B-404B-4E73-8AF6-C42C8406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65E2C-7929-4BDB-8FAF-435E290BC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AB2B4-EEC8-49B3-9BF9-BD38DC333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FFE2C-1027-4E02-AA59-BE34D5061AEE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E49B1-13BF-4D3F-85BD-B28046E06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4B8C5-E025-44C5-9161-0180115D4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1228A-EEC4-42FD-8425-9E90CDB10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57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C3FF9-0DAA-4D07-8080-DB4B9CD8A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정보보호 </a:t>
            </a:r>
            <a:r>
              <a:rPr lang="en-US" altLang="ko-KR"/>
              <a:t>1</a:t>
            </a:r>
            <a:r>
              <a:rPr lang="ko-KR" altLang="en-US"/>
              <a:t>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864F3-6F5B-4D07-9873-29AF1180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5576"/>
            <a:ext cx="9144000" cy="912223"/>
          </a:xfrm>
        </p:spPr>
        <p:txBody>
          <a:bodyPr/>
          <a:lstStyle/>
          <a:p>
            <a:r>
              <a:rPr lang="ko-KR" altLang="en-US"/>
              <a:t>사이버과학과 백도우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90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11781-72F8-4437-A86B-9CEFB7E0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 유형의 </a:t>
            </a:r>
            <a:r>
              <a:rPr lang="en-US" altLang="ko-KR"/>
              <a:t>DDOS..  +IOT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85346-552C-450F-ABA8-4C66443D7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806" y="2383339"/>
            <a:ext cx="5011993" cy="3793624"/>
          </a:xfrm>
        </p:spPr>
        <p:txBody>
          <a:bodyPr>
            <a:normAutofit/>
          </a:bodyPr>
          <a:lstStyle/>
          <a:p>
            <a:r>
              <a:rPr lang="en-US" altLang="ko-KR" sz="1800"/>
              <a:t>IP</a:t>
            </a:r>
            <a:r>
              <a:rPr lang="ko-KR" altLang="en-US" sz="1800"/>
              <a:t>카메라용 </a:t>
            </a:r>
            <a:r>
              <a:rPr lang="en-US" altLang="ko-KR" sz="1800"/>
              <a:t>DVR(Digital Video Recorder)</a:t>
            </a:r>
          </a:p>
          <a:p>
            <a:r>
              <a:rPr lang="ko-KR" altLang="en-US" sz="1800"/>
              <a:t>혹은 프린터</a:t>
            </a:r>
            <a:r>
              <a:rPr lang="en-US" altLang="ko-KR" sz="1800"/>
              <a:t>, </a:t>
            </a:r>
            <a:r>
              <a:rPr lang="ko-KR" altLang="en-US" sz="1800"/>
              <a:t>라우터 등등</a:t>
            </a:r>
            <a:r>
              <a:rPr lang="en-US" altLang="ko-KR" sz="1800"/>
              <a:t>..</a:t>
            </a:r>
          </a:p>
          <a:p>
            <a:r>
              <a:rPr lang="ko-KR" altLang="en-US" sz="1800"/>
              <a:t>미라이</a:t>
            </a:r>
            <a:r>
              <a:rPr lang="en-US" altLang="ko-KR" sz="1800"/>
              <a:t>(Mirai) </a:t>
            </a:r>
            <a:r>
              <a:rPr lang="ko-KR" altLang="en-US" sz="1800"/>
              <a:t>악성코드 전파 및 </a:t>
            </a:r>
            <a:r>
              <a:rPr lang="en-US" altLang="ko-KR" sz="1800"/>
              <a:t>DDoS </a:t>
            </a:r>
            <a:r>
              <a:rPr lang="ko-KR" altLang="en-US" sz="1800"/>
              <a:t>공격</a:t>
            </a:r>
            <a:endParaRPr lang="en-US" altLang="ko-KR" sz="1800"/>
          </a:p>
          <a:p>
            <a:r>
              <a:rPr lang="ko-KR" altLang="en-US" sz="1800"/>
              <a:t>미라이 악성코드의 변종인 가프짓</a:t>
            </a:r>
            <a:r>
              <a:rPr lang="en-US" altLang="ko-KR" sz="1800"/>
              <a:t>(Gafgyt)</a:t>
            </a:r>
          </a:p>
          <a:p>
            <a:r>
              <a:rPr lang="en-US" altLang="ko-KR" sz="1800"/>
              <a:t>mips, arm, x86</a:t>
            </a:r>
            <a:r>
              <a:rPr lang="ko-KR" altLang="en-US" sz="1800"/>
              <a:t>과 같은 대부분의 </a:t>
            </a:r>
            <a:r>
              <a:rPr lang="en-US" altLang="ko-KR" sz="1800"/>
              <a:t>CPU </a:t>
            </a:r>
            <a:r>
              <a:rPr lang="ko-KR" altLang="en-US" sz="1800"/>
              <a:t>아키텍처</a:t>
            </a:r>
            <a:endParaRPr lang="en-US" altLang="ko-KR" sz="1800"/>
          </a:p>
          <a:p>
            <a:r>
              <a:rPr lang="ko-KR" altLang="en-US" sz="1800"/>
              <a:t>인터넷에 연결된 상당수의 </a:t>
            </a:r>
            <a:r>
              <a:rPr lang="en-US" altLang="ko-KR" sz="1800"/>
              <a:t>IoT </a:t>
            </a:r>
            <a:r>
              <a:rPr lang="ko-KR" altLang="en-US" sz="1800"/>
              <a:t>기기가 봇넷에 감염되어 악용될 수 있다</a:t>
            </a:r>
            <a:r>
              <a:rPr lang="en-US" altLang="ko-KR" sz="1800"/>
              <a:t>.</a:t>
            </a:r>
            <a:endParaRPr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075554-6DFB-4FD8-8BE6-32D791557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7" y="2487479"/>
            <a:ext cx="6345242" cy="256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9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FED53-6E16-4D28-BF0C-8846F49B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악성코드는 진화한다 </a:t>
            </a:r>
            <a:r>
              <a:rPr lang="en-US" altLang="ko-KR"/>
              <a:t>- CVE-2017-17215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37A11-234E-4533-A006-EA34ADF8B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4525"/>
            <a:ext cx="10515600" cy="932437"/>
          </a:xfrm>
        </p:spPr>
        <p:txBody>
          <a:bodyPr/>
          <a:lstStyle/>
          <a:p>
            <a:r>
              <a:rPr lang="ko-KR" altLang="en-US"/>
              <a:t>기존 미라이 봇넷 </a:t>
            </a:r>
            <a:r>
              <a:rPr lang="en-US" altLang="ko-KR"/>
              <a:t>+ </a:t>
            </a:r>
            <a:r>
              <a:rPr lang="ko-KR" altLang="en-US"/>
              <a:t>무작위 </a:t>
            </a:r>
            <a:r>
              <a:rPr lang="en-US" altLang="ko-KR"/>
              <a:t>IP </a:t>
            </a:r>
            <a:r>
              <a:rPr lang="ko-KR" altLang="en-US"/>
              <a:t>에 전송 </a:t>
            </a:r>
            <a:r>
              <a:rPr lang="en-US" altLang="ko-KR"/>
              <a:t>(telnet, ssh)</a:t>
            </a:r>
          </a:p>
          <a:p>
            <a:r>
              <a:rPr lang="en-US" altLang="ko-KR"/>
              <a:t>+ 37215 </a:t>
            </a:r>
            <a:r>
              <a:rPr lang="ko-KR" altLang="en-US"/>
              <a:t>포트</a:t>
            </a:r>
            <a:r>
              <a:rPr lang="en-US" altLang="ko-KR"/>
              <a:t>(Upnp</a:t>
            </a:r>
            <a:r>
              <a:rPr lang="ko-KR" altLang="en-US"/>
              <a:t> 서비스</a:t>
            </a:r>
            <a:r>
              <a:rPr lang="en-US" altLang="ko-KR"/>
              <a:t>) 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인증없는 원격코드실행 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CF7A7C-A2E0-404B-8381-E83784924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360" y="1690688"/>
            <a:ext cx="7737280" cy="331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2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C866A-96F6-4B5F-9E5B-31263E95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Unpn (Universal Plug and Play)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07A33-6D3E-4956-BBD3-7E5E115C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5197"/>
            <a:ext cx="10515600" cy="861766"/>
          </a:xfrm>
        </p:spPr>
        <p:txBody>
          <a:bodyPr>
            <a:noAutofit/>
          </a:bodyPr>
          <a:lstStyle/>
          <a:p>
            <a:r>
              <a:rPr lang="ko-KR" altLang="en-US" sz="2000"/>
              <a:t>자동으로 포트를 구성하는 프로토콜</a:t>
            </a:r>
            <a:endParaRPr lang="en-US" altLang="ko-KR" sz="2000"/>
          </a:p>
          <a:p>
            <a:r>
              <a:rPr lang="ko-KR" altLang="en-US" sz="2000"/>
              <a:t>포트 포워딩을 자동으로 설정해 네트워크 내 응용프로그램과 장치들을 서로 연결할 수 있도록 한다</a:t>
            </a:r>
          </a:p>
        </p:txBody>
      </p:sp>
      <p:pic>
        <p:nvPicPr>
          <p:cNvPr id="7170" name="Picture 2" descr="What Is UPnP and Is It Safe to Enable? | AVG">
            <a:extLst>
              <a:ext uri="{FF2B5EF4-FFF2-40B4-BE49-F238E27FC236}">
                <a16:creationId xmlns:a16="http://schemas.microsoft.com/office/drawing/2014/main" id="{EB57A89D-E66A-418A-9559-A7E9F00AA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961" y="1821773"/>
            <a:ext cx="6775343" cy="307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6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D075C-A253-46E9-B4B2-449E1DC2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악성코드 공격 전략도 진화한다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4C171-B8B1-4BEB-9BB3-584146E9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킬러모듈 </a:t>
            </a:r>
            <a:r>
              <a:rPr lang="en-US" altLang="ko-KR" sz="2000"/>
              <a:t>-&gt; ssh,</a:t>
            </a:r>
            <a:r>
              <a:rPr lang="ko-KR" altLang="en-US" sz="2000"/>
              <a:t> </a:t>
            </a:r>
            <a:r>
              <a:rPr lang="en-US" altLang="ko-KR" sz="2000"/>
              <a:t>http</a:t>
            </a:r>
            <a:r>
              <a:rPr lang="ko-KR" altLang="en-US" sz="2000"/>
              <a:t> 서비스 종료 </a:t>
            </a:r>
            <a:endParaRPr lang="en-US" altLang="ko-KR" sz="2000"/>
          </a:p>
          <a:p>
            <a:r>
              <a:rPr lang="en-US" altLang="ko-KR" sz="2000"/>
              <a:t>-&gt; </a:t>
            </a:r>
            <a:r>
              <a:rPr lang="ko-KR" altLang="en-US" sz="2000"/>
              <a:t>다른 사용자가 </a:t>
            </a:r>
            <a:r>
              <a:rPr lang="en-US" altLang="ko-KR" sz="2000"/>
              <a:t>IoT </a:t>
            </a:r>
            <a:r>
              <a:rPr lang="ko-KR" altLang="en-US" sz="2000"/>
              <a:t>기기를 사용할 수 없게 만든다</a:t>
            </a:r>
            <a:endParaRPr lang="en-US" altLang="ko-KR" sz="2000"/>
          </a:p>
          <a:p>
            <a:r>
              <a:rPr lang="en-US" altLang="ko-KR" sz="2000"/>
              <a:t>-&gt; </a:t>
            </a:r>
            <a:r>
              <a:rPr lang="ko-KR" altLang="en-US" sz="2000"/>
              <a:t>감염 여부를 숨기기 위해 프로세스 이름 </a:t>
            </a:r>
            <a:r>
              <a:rPr lang="en-US" altLang="ko-KR" sz="2000"/>
              <a:t>sshd </a:t>
            </a:r>
            <a:r>
              <a:rPr lang="ko-KR" altLang="en-US" sz="2000"/>
              <a:t>로 변경</a:t>
            </a:r>
            <a:endParaRPr lang="en-US" altLang="ko-KR" sz="2000"/>
          </a:p>
          <a:p>
            <a:r>
              <a:rPr lang="ko-KR" altLang="en-US" sz="2000"/>
              <a:t>메모리에 복화화된 데이터가 남는것을 방지하기 위해</a:t>
            </a:r>
            <a:r>
              <a:rPr lang="en-US" altLang="ko-KR" sz="2000"/>
              <a:t>, </a:t>
            </a:r>
            <a:r>
              <a:rPr lang="ko-KR" altLang="en-US" sz="2000"/>
              <a:t>사용한 데이터를 다시 암호화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마치</a:t>
            </a:r>
            <a:r>
              <a:rPr lang="en-US" altLang="ko-KR" sz="2000"/>
              <a:t>..</a:t>
            </a:r>
            <a:endParaRPr lang="ko-KR" altLang="en-US" sz="2000"/>
          </a:p>
        </p:txBody>
      </p:sp>
      <p:pic>
        <p:nvPicPr>
          <p:cNvPr id="3074" name="Picture 2" descr="뻐꾸기는 왜 지금 우는가, 이제 둥지를 떠날때가 돼서다. 다시는 되찾은 집을 Cuckoo에게 빼앗기는 실수를 해서는 안된다. 응원한다.  - lakepurity">
            <a:extLst>
              <a:ext uri="{FF2B5EF4-FFF2-40B4-BE49-F238E27FC236}">
                <a16:creationId xmlns:a16="http://schemas.microsoft.com/office/drawing/2014/main" id="{E7B322A7-E58F-4519-A5B0-1EDBA522A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160" y="3682944"/>
            <a:ext cx="5075716" cy="280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6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61A8C-227B-47E5-AB0E-AE1761C9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국내 침해사고 하반기 주요 취약점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89C-F9FD-46C2-9446-19855B396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CF5958-B7FB-4E64-BA32-43CF20C7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13" y="1953419"/>
            <a:ext cx="101346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1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22527-BDFE-4B78-9F73-D82EF5F3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북 해킹그룹 라자루스</a:t>
            </a:r>
            <a:r>
              <a:rPr lang="en-US" altLang="ko-KR"/>
              <a:t>(Lazarus)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2BB8B-7305-4806-A254-85C3B925C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2009</a:t>
            </a:r>
            <a:r>
              <a:rPr lang="ko-KR" altLang="en-US" sz="2000"/>
              <a:t>년부터 악성 활동을 본격적으로 시작</a:t>
            </a:r>
            <a:endParaRPr lang="en-US" altLang="ko-KR" sz="2000"/>
          </a:p>
          <a:p>
            <a:r>
              <a:rPr lang="en-US" altLang="ko-KR" sz="2000"/>
              <a:t>2014</a:t>
            </a:r>
            <a:r>
              <a:rPr lang="ko-KR" altLang="en-US" sz="2000"/>
              <a:t>년 소니픽쳐스 사를 공격한 </a:t>
            </a:r>
            <a:r>
              <a:rPr lang="en-US" altLang="ko-KR" sz="2000"/>
              <a:t>Operation Blockbuster</a:t>
            </a:r>
          </a:p>
          <a:p>
            <a:r>
              <a:rPr lang="en-US" altLang="ko-KR" sz="2000"/>
              <a:t>Operation Flame, Operation Troy, DarkSeoul </a:t>
            </a:r>
            <a:r>
              <a:rPr lang="ko-KR" altLang="en-US" sz="2000"/>
              <a:t>등등</a:t>
            </a:r>
            <a:r>
              <a:rPr lang="en-US" altLang="ko-KR" sz="2000"/>
              <a:t>..</a:t>
            </a:r>
          </a:p>
          <a:p>
            <a:r>
              <a:rPr lang="ko-KR" altLang="en-US" sz="2000"/>
              <a:t>라자루스 하위조직으로는 </a:t>
            </a:r>
            <a:r>
              <a:rPr lang="en-US" altLang="ko-KR" sz="2000"/>
              <a:t>APT38(a.k.a. </a:t>
            </a:r>
            <a:r>
              <a:rPr lang="ko-KR" altLang="en-US" sz="2000"/>
              <a:t>블루노로프</a:t>
            </a:r>
            <a:r>
              <a:rPr lang="en-US" altLang="ko-KR" sz="2000"/>
              <a:t>), </a:t>
            </a:r>
            <a:r>
              <a:rPr lang="ko-KR" altLang="en-US" sz="2000"/>
              <a:t>안다리엘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미국은 신중하게 해킹하자</a:t>
            </a:r>
            <a:r>
              <a:rPr lang="en-US" altLang="ko-KR" sz="2000"/>
              <a:t>..</a:t>
            </a:r>
          </a:p>
          <a:p>
            <a:r>
              <a:rPr lang="ko-KR" altLang="en-US" sz="1400" b="0" i="0">
                <a:solidFill>
                  <a:srgbClr val="000000"/>
                </a:solidFill>
                <a:effectLst/>
                <a:latin typeface="Spoqa Han Sans Neo"/>
              </a:rPr>
              <a:t>미 법무부는 이날 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poqa Han Sans Neo"/>
              </a:rPr>
              <a:t>2014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poqa Han Sans Neo"/>
              </a:rPr>
              <a:t>년 소니픽처스 해킹과 </a:t>
            </a:r>
            <a:endParaRPr lang="en-US" altLang="ko-KR" sz="1400" b="0" i="0">
              <a:solidFill>
                <a:srgbClr val="000000"/>
              </a:solidFill>
              <a:effectLst/>
              <a:latin typeface="Spoqa Han Sans Neo"/>
            </a:endParaRPr>
          </a:p>
          <a:p>
            <a:r>
              <a:rPr lang="en-US" altLang="ko-KR" sz="1400" b="0" i="0">
                <a:solidFill>
                  <a:srgbClr val="000000"/>
                </a:solidFill>
                <a:effectLst/>
                <a:latin typeface="Spoqa Han Sans Neo"/>
              </a:rPr>
              <a:t>2016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poqa Han Sans Neo"/>
              </a:rPr>
              <a:t>년 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poqa Han Sans Neo"/>
              </a:rPr>
              <a:t>8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poqa Han Sans Neo"/>
              </a:rPr>
              <a:t>천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poqa Han Sans Neo"/>
              </a:rPr>
              <a:t>100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poqa Han Sans Neo"/>
              </a:rPr>
              <a:t>만 달러를 빼내 간 방글라데시 중앙은행 해킹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poqa Han Sans Neo"/>
              </a:rPr>
              <a:t>, </a:t>
            </a:r>
          </a:p>
          <a:p>
            <a:r>
              <a:rPr lang="ko-KR" altLang="en-US" sz="1400" b="0" i="0">
                <a:solidFill>
                  <a:srgbClr val="000000"/>
                </a:solidFill>
                <a:effectLst/>
                <a:latin typeface="Spoqa Han Sans Neo"/>
              </a:rPr>
              <a:t>지난해 워너크라이 랜섬웨어 공격 등을 자행한 혐의로 </a:t>
            </a:r>
            <a:endParaRPr lang="en-US" altLang="ko-KR" sz="1400" b="0" i="0">
              <a:solidFill>
                <a:srgbClr val="000000"/>
              </a:solidFill>
              <a:effectLst/>
              <a:latin typeface="Spoqa Han Sans Neo"/>
            </a:endParaRPr>
          </a:p>
          <a:p>
            <a:r>
              <a:rPr lang="ko-KR" altLang="en-US" sz="1400" b="0" i="0">
                <a:solidFill>
                  <a:srgbClr val="000000"/>
                </a:solidFill>
                <a:effectLst/>
                <a:latin typeface="Spoqa Han Sans Neo"/>
              </a:rPr>
              <a:t>북한 프로그래머이자 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poqa Han Sans Neo"/>
              </a:rPr>
              <a:t>'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poqa Han Sans Neo"/>
              </a:rPr>
              <a:t>해커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poqa Han Sans Neo"/>
              </a:rPr>
              <a:t>'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poqa Han Sans Neo"/>
              </a:rPr>
              <a:t>인 박진혁이라는 인물을 기소했다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poqa Han Sans Neo"/>
              </a:rPr>
              <a:t>.</a:t>
            </a:r>
          </a:p>
          <a:p>
            <a:r>
              <a:rPr lang="ko-KR" altLang="en-US" sz="1400" b="0" i="0">
                <a:solidFill>
                  <a:srgbClr val="000000"/>
                </a:solidFill>
                <a:effectLst/>
                <a:latin typeface="Spoqa Han Sans Neo"/>
              </a:rPr>
              <a:t>북한 해커 박진혁에 대한 미국 연방수사국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poqa Han Sans Neo"/>
              </a:rPr>
              <a:t>(FBI)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poqa Han Sans Neo"/>
              </a:rPr>
              <a:t>의 수배전단</a:t>
            </a:r>
            <a:endParaRPr lang="ko-KR" altLang="en-US" sz="2000"/>
          </a:p>
        </p:txBody>
      </p:sp>
      <p:pic>
        <p:nvPicPr>
          <p:cNvPr id="4098" name="Picture 2" descr="북한 해커 박진혁에 대한 미국 연방수사국(FBI)의 수배전단">
            <a:extLst>
              <a:ext uri="{FF2B5EF4-FFF2-40B4-BE49-F238E27FC236}">
                <a16:creationId xmlns:a16="http://schemas.microsoft.com/office/drawing/2014/main" id="{43A71415-61CC-47E2-BC28-7C3EB4AA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39" y="3517491"/>
            <a:ext cx="4083490" cy="307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81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AE083-425B-4859-BFD3-03ED781E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라자루스發 공격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FF828-1233-4048-ACA6-FB4B292E1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국내에서 개인들이 많이 사용하는 </a:t>
            </a:r>
            <a:r>
              <a:rPr lang="ko-KR" altLang="en-US" sz="2000">
                <a:solidFill>
                  <a:srgbClr val="FF0000"/>
                </a:solidFill>
              </a:rPr>
              <a:t>금융보안 소프트웨어</a:t>
            </a:r>
            <a:r>
              <a:rPr lang="ko-KR" altLang="en-US" sz="2000"/>
              <a:t>의 제로데이 취약점을 적극 활용</a:t>
            </a:r>
            <a:endParaRPr lang="en-US" altLang="ko-KR" sz="2000"/>
          </a:p>
          <a:p>
            <a:r>
              <a:rPr lang="ko-KR" altLang="en-US" sz="2000"/>
              <a:t>예측 불가능한 오류 발생 방지와 빠른 동작을 위해 </a:t>
            </a:r>
            <a:r>
              <a:rPr lang="ko-KR" altLang="en-US" sz="2000">
                <a:solidFill>
                  <a:srgbClr val="FF0000"/>
                </a:solidFill>
              </a:rPr>
              <a:t>컴퓨터가 부팅할 때부터 </a:t>
            </a:r>
            <a:r>
              <a:rPr lang="ko-KR" altLang="en-US" sz="2000"/>
              <a:t>실행</a:t>
            </a:r>
            <a:endParaRPr lang="en-US" altLang="ko-KR" sz="2000"/>
          </a:p>
          <a:p>
            <a:r>
              <a:rPr lang="ko-KR" altLang="en-US" sz="2000"/>
              <a:t>대부분의 </a:t>
            </a:r>
            <a:r>
              <a:rPr lang="en-US" altLang="ko-KR" sz="2000"/>
              <a:t>PC</a:t>
            </a:r>
            <a:r>
              <a:rPr lang="ko-KR" altLang="en-US" sz="2000"/>
              <a:t>에서 </a:t>
            </a:r>
            <a:r>
              <a:rPr lang="ko-KR" altLang="en-US" sz="2000">
                <a:solidFill>
                  <a:srgbClr val="FF0000"/>
                </a:solidFill>
              </a:rPr>
              <a:t>항상 실행 상태로 대기 </a:t>
            </a:r>
            <a:endParaRPr lang="en-US" altLang="ko-KR" sz="2000">
              <a:solidFill>
                <a:srgbClr val="FF0000"/>
              </a:solidFill>
            </a:endParaRPr>
          </a:p>
          <a:p>
            <a:endParaRPr lang="en-US" altLang="ko-KR" sz="2000"/>
          </a:p>
          <a:p>
            <a:r>
              <a:rPr lang="ko-KR" altLang="en-US" sz="2000"/>
              <a:t>돈을 철저하게 따라다니는 해킹</a:t>
            </a:r>
            <a:r>
              <a:rPr lang="en-US" altLang="ko-KR" sz="2000"/>
              <a:t>..</a:t>
            </a:r>
          </a:p>
          <a:p>
            <a:r>
              <a:rPr lang="ko-KR" altLang="en-US" sz="1400"/>
              <a:t>사회적 이슈에 맞춰 고가치 기업을 공격</a:t>
            </a:r>
            <a:endParaRPr lang="en-US" altLang="ko-KR" sz="1400"/>
          </a:p>
          <a:p>
            <a:r>
              <a:rPr lang="en-US" altLang="ko-KR" sz="1400"/>
              <a:t>2018</a:t>
            </a:r>
            <a:r>
              <a:rPr lang="ko-KR" altLang="en-US" sz="1400"/>
              <a:t>년 가상자산 가격이 급증하는 시기에 가상자산 거래소를 공격하여 가상자산을 탈취</a:t>
            </a:r>
            <a:endParaRPr lang="en-US" altLang="ko-KR" sz="1400"/>
          </a:p>
          <a:p>
            <a:r>
              <a:rPr lang="ko-KR" altLang="en-US" sz="1400"/>
              <a:t>방산수출이 </a:t>
            </a:r>
            <a:r>
              <a:rPr lang="en-US" altLang="ko-KR" sz="1400"/>
              <a:t>170</a:t>
            </a:r>
            <a:r>
              <a:rPr lang="ko-KR" altLang="en-US" sz="1400"/>
              <a:t>억 달러로 급증할 때에는 방산기업을 공격하여 내부정보를 탈취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제로데이 취약점 발굴 </a:t>
            </a:r>
            <a:r>
              <a:rPr lang="en-US" altLang="ko-KR" sz="2000"/>
              <a:t>-&gt; </a:t>
            </a:r>
            <a:r>
              <a:rPr lang="ko-KR" altLang="en-US" sz="2000"/>
              <a:t>실제 활용하기까지는 약 </a:t>
            </a:r>
            <a:r>
              <a:rPr lang="en-US" altLang="ko-KR" sz="2000"/>
              <a:t>1</a:t>
            </a:r>
            <a:r>
              <a:rPr lang="ko-KR" altLang="en-US" sz="2000"/>
              <a:t>년의 시간이 소요되는 것으로 추정</a:t>
            </a:r>
          </a:p>
        </p:txBody>
      </p:sp>
    </p:spTree>
    <p:extLst>
      <p:ext uri="{BB962C8B-B14F-4D97-AF65-F5344CB8AC3E}">
        <p14:creationId xmlns:p14="http://schemas.microsoft.com/office/powerpoint/2010/main" val="1799106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33FE0-9BC4-49EE-B51E-E202D7CF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공격준비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E374B-F955-4DDF-BD33-1ACC315D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47" y="1825625"/>
            <a:ext cx="5504098" cy="4351338"/>
          </a:xfrm>
        </p:spPr>
        <p:txBody>
          <a:bodyPr>
            <a:normAutofit/>
          </a:bodyPr>
          <a:lstStyle/>
          <a:p>
            <a:r>
              <a:rPr lang="en-US" altLang="ko-KR" sz="1800"/>
              <a:t>1. </a:t>
            </a:r>
            <a:r>
              <a:rPr lang="ko-KR" altLang="en-US" sz="1800"/>
              <a:t>특정 공격타겟을 선정하고 세밀한 공격 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600"/>
              <a:t>   -&gt; </a:t>
            </a:r>
            <a:r>
              <a:rPr lang="ko-KR" altLang="en-US" sz="1600"/>
              <a:t>정찰과정이 필수 </a:t>
            </a:r>
            <a:r>
              <a:rPr lang="en-US" altLang="ko-KR" sz="1600"/>
              <a:t>: </a:t>
            </a:r>
            <a:r>
              <a:rPr lang="ko-KR" altLang="en-US" sz="1600"/>
              <a:t>타겟 기업이 사용하는 </a:t>
            </a:r>
            <a:r>
              <a:rPr lang="ko-KR" altLang="en-US" sz="1600">
                <a:solidFill>
                  <a:srgbClr val="FF0000"/>
                </a:solidFill>
              </a:rPr>
              <a:t>솔루션</a:t>
            </a:r>
            <a:r>
              <a:rPr lang="en-US" altLang="ko-KR" sz="1600">
                <a:solidFill>
                  <a:srgbClr val="FF0000"/>
                </a:solidFill>
              </a:rPr>
              <a:t>, IP</a:t>
            </a:r>
            <a:r>
              <a:rPr lang="ko-KR" altLang="en-US" sz="1600">
                <a:solidFill>
                  <a:srgbClr val="FF0000"/>
                </a:solidFill>
              </a:rPr>
              <a:t>주소 대역</a:t>
            </a:r>
            <a:r>
              <a:rPr lang="en-US" altLang="ko-KR" sz="1600">
                <a:solidFill>
                  <a:srgbClr val="FF0000"/>
                </a:solidFill>
              </a:rPr>
              <a:t>, </a:t>
            </a:r>
            <a:r>
              <a:rPr lang="ko-KR" altLang="en-US" sz="1600">
                <a:solidFill>
                  <a:srgbClr val="FF0000"/>
                </a:solidFill>
              </a:rPr>
              <a:t>업무담당자 </a:t>
            </a:r>
            <a:r>
              <a:rPr lang="ko-KR" altLang="en-US" sz="1600"/>
              <a:t>파악</a:t>
            </a:r>
            <a:endParaRPr lang="en-US" altLang="ko-KR" sz="1600"/>
          </a:p>
          <a:p>
            <a:pPr marL="0" indent="0">
              <a:buNone/>
            </a:pPr>
            <a:endParaRPr lang="en-US" altLang="ko-KR" sz="1800"/>
          </a:p>
          <a:p>
            <a:r>
              <a:rPr lang="en-US" altLang="ko-KR" sz="1800"/>
              <a:t>2. </a:t>
            </a:r>
            <a:r>
              <a:rPr lang="ko-KR" altLang="en-US" sz="1800"/>
              <a:t>제로데이 익스플로잇 코드 등 공격 도구를 지속적으로 개발</a:t>
            </a:r>
            <a:endParaRPr lang="en-US" altLang="ko-KR" sz="1800"/>
          </a:p>
          <a:p>
            <a:endParaRPr lang="en-US" altLang="ko-KR" sz="1800"/>
          </a:p>
          <a:p>
            <a:r>
              <a:rPr lang="en-US" altLang="ko-KR" sz="1800"/>
              <a:t>3. </a:t>
            </a:r>
            <a:r>
              <a:rPr lang="ko-KR" altLang="en-US" sz="1800"/>
              <a:t>익스플로잇 코드가 특정 타겟에게만 실행되도록 트리거 사이트를 준비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1800"/>
              <a:t>   </a:t>
            </a:r>
            <a:r>
              <a:rPr lang="en-US" altLang="ko-KR" sz="1600"/>
              <a:t>-&gt; </a:t>
            </a:r>
            <a:r>
              <a:rPr lang="ko-KR" altLang="en-US" sz="1600"/>
              <a:t>주로 언론사의 기사 페이지가 악용되었다고 한다</a:t>
            </a:r>
            <a:r>
              <a:rPr lang="en-US" altLang="ko-KR" sz="1600"/>
              <a:t>..</a:t>
            </a:r>
          </a:p>
          <a:p>
            <a:pPr marL="0" indent="0">
              <a:buNone/>
            </a:pPr>
            <a:endParaRPr lang="en-US" altLang="ko-KR" sz="1800"/>
          </a:p>
          <a:p>
            <a:r>
              <a:rPr lang="en-US" altLang="ko-KR" sz="1800"/>
              <a:t>4. </a:t>
            </a:r>
            <a:r>
              <a:rPr lang="ko-KR" altLang="en-US" sz="1800"/>
              <a:t>사람의 실수를 노린 </a:t>
            </a:r>
            <a:r>
              <a:rPr lang="ko-KR" altLang="en-US" sz="1800">
                <a:solidFill>
                  <a:srgbClr val="FF0000"/>
                </a:solidFill>
              </a:rPr>
              <a:t>스피어피싱</a:t>
            </a:r>
            <a:r>
              <a:rPr lang="ko-KR" altLang="en-US" sz="1800"/>
              <a:t>과 </a:t>
            </a:r>
            <a:r>
              <a:rPr lang="ko-KR" altLang="en-US" sz="1800">
                <a:solidFill>
                  <a:srgbClr val="FF0000"/>
                </a:solidFill>
              </a:rPr>
              <a:t>워터링홀 </a:t>
            </a:r>
            <a:r>
              <a:rPr lang="ko-KR" altLang="en-US" sz="1800"/>
              <a:t>기법을 사용하여 기업 내부의 </a:t>
            </a:r>
            <a:r>
              <a:rPr lang="en-US" altLang="ko-KR" sz="1800"/>
              <a:t>PC</a:t>
            </a:r>
            <a:r>
              <a:rPr lang="ko-KR" altLang="en-US" sz="1800"/>
              <a:t>를 우선 감염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E6B5E6-834C-41B9-970F-F5C71EDD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845" y="1745213"/>
            <a:ext cx="5995043" cy="359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21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6D9BF-688E-44D6-A180-BD6169F1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BE31D-3B54-4B83-BA09-8A1CF971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4A708A-466B-44BD-ABC6-D4DD423B0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71525"/>
            <a:ext cx="102489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3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49B9-E94C-41CF-80CF-B6E3106B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서비스 설치를 통한 악성코드 실행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2C30E-6FC3-4FAA-B750-8840523E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85DED9-6728-4D94-8D0E-A37399272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44" y="1924531"/>
            <a:ext cx="7991659" cy="354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6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1BBE9AF-F581-4EA7-B600-E2D848683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17006"/>
              </p:ext>
            </p:extLst>
          </p:nvPr>
        </p:nvGraphicFramePr>
        <p:xfrm>
          <a:off x="3247038" y="419191"/>
          <a:ext cx="5684586" cy="6153765"/>
        </p:xfrm>
        <a:graphic>
          <a:graphicData uri="http://schemas.openxmlformats.org/drawingml/2006/table">
            <a:tbl>
              <a:tblPr/>
              <a:tblGrid>
                <a:gridCol w="677826">
                  <a:extLst>
                    <a:ext uri="{9D8B030D-6E8A-4147-A177-3AD203B41FA5}">
                      <a16:colId xmlns:a16="http://schemas.microsoft.com/office/drawing/2014/main" val="416652991"/>
                    </a:ext>
                  </a:extLst>
                </a:gridCol>
                <a:gridCol w="1151878">
                  <a:extLst>
                    <a:ext uri="{9D8B030D-6E8A-4147-A177-3AD203B41FA5}">
                      <a16:colId xmlns:a16="http://schemas.microsoft.com/office/drawing/2014/main" val="2310139868"/>
                    </a:ext>
                  </a:extLst>
                </a:gridCol>
                <a:gridCol w="1151878">
                  <a:extLst>
                    <a:ext uri="{9D8B030D-6E8A-4147-A177-3AD203B41FA5}">
                      <a16:colId xmlns:a16="http://schemas.microsoft.com/office/drawing/2014/main" val="587951850"/>
                    </a:ext>
                  </a:extLst>
                </a:gridCol>
                <a:gridCol w="1351502">
                  <a:extLst>
                    <a:ext uri="{9D8B030D-6E8A-4147-A177-3AD203B41FA5}">
                      <a16:colId xmlns:a16="http://schemas.microsoft.com/office/drawing/2014/main" val="4053173906"/>
                    </a:ext>
                  </a:extLst>
                </a:gridCol>
                <a:gridCol w="1351502">
                  <a:extLst>
                    <a:ext uri="{9D8B030D-6E8A-4147-A177-3AD203B41FA5}">
                      <a16:colId xmlns:a16="http://schemas.microsoft.com/office/drawing/2014/main" val="1044370135"/>
                    </a:ext>
                  </a:extLst>
                </a:gridCol>
              </a:tblGrid>
              <a:tr h="21160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과목명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한 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정보보호 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이론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56817"/>
                  </a:ext>
                </a:extLst>
              </a:tr>
              <a:tr h="2116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영 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Information Security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53664"/>
                  </a:ext>
                </a:extLst>
              </a:tr>
              <a:tr h="211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개설학과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이학처 사이버과학과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6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이수학년 및 학기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학년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학기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115749"/>
                  </a:ext>
                </a:extLst>
              </a:tr>
              <a:tr h="3767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이수구분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군사학 필수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강의시간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1,2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교시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목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7,8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교시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402711"/>
                  </a:ext>
                </a:extLst>
              </a:tr>
              <a:tr h="41712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담당교수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성명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대위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백도우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Zoom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정보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/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E-mail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574 166 1364(pw:12345)/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1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arizona95@navy.mil.kr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62918"/>
                  </a:ext>
                </a:extLst>
              </a:tr>
              <a:tr h="2116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연락처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010-2207-9815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사무실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원일관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416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☎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5251)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80811"/>
                  </a:ext>
                </a:extLst>
              </a:tr>
              <a:tr h="818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교과목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소개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❍ 정보 보호의 기본 원칙 및 보안 기술에 대한 이해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53376"/>
                  </a:ext>
                </a:extLst>
              </a:tr>
              <a:tr h="6226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교육목표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❍ 군 정보체계에 적용 중인 정보보호 기술을 이해할 수 있는 실력 함양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48407"/>
                  </a:ext>
                </a:extLst>
              </a:tr>
              <a:tr h="785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주교재 및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참고교재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❍ 주교재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: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강의안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❍ 참고교재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: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실습과 함께하는 정보보호 개론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55777"/>
                  </a:ext>
                </a:extLst>
              </a:tr>
              <a:tr h="8335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강의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진행방식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-9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900" b="1" kern="0" spc="-9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수업시간 활용비율</a:t>
                      </a:r>
                      <a:r>
                        <a:rPr lang="en-US" altLang="ko-KR" sz="900" b="1" kern="0" spc="-9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이론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50%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실습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50%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37891"/>
                  </a:ext>
                </a:extLst>
              </a:tr>
              <a:tr h="13815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평가방법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❍ </a:t>
                      </a:r>
                      <a:r>
                        <a:rPr lang="ko-KR" altLang="en-US" sz="900" b="1" kern="0" spc="0">
                          <a:solidFill>
                            <a:srgbClr val="0000FF"/>
                          </a:solidFill>
                          <a:effectLst/>
                          <a:latin typeface="휴먼명조"/>
                          <a:ea typeface="휴먼명조"/>
                        </a:rPr>
                        <a:t>시험</a:t>
                      </a:r>
                      <a:r>
                        <a:rPr lang="en-US" altLang="ko-KR" sz="900" b="1" kern="0" spc="0">
                          <a:solidFill>
                            <a:srgbClr val="0000FF"/>
                          </a:solidFill>
                          <a:effectLst/>
                          <a:latin typeface="휴먼명조"/>
                          <a:ea typeface="휴먼명조"/>
                        </a:rPr>
                        <a:t>(60%)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중간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(30%),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기말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(30%)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정보보호 이론의 이해정도 확인을 위한 필기 평가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❍ </a:t>
                      </a:r>
                      <a:r>
                        <a:rPr lang="ko-KR" altLang="en-US" sz="900" b="1" kern="0" spc="0">
                          <a:solidFill>
                            <a:srgbClr val="0000FF"/>
                          </a:solidFill>
                          <a:effectLst/>
                          <a:latin typeface="휴먼명조"/>
                          <a:ea typeface="휴먼명조"/>
                        </a:rPr>
                        <a:t>실습평가</a:t>
                      </a:r>
                      <a:r>
                        <a:rPr lang="en-US" altLang="ko-KR" sz="900" b="1" kern="0" spc="0">
                          <a:solidFill>
                            <a:srgbClr val="0000FF"/>
                          </a:solidFill>
                          <a:effectLst/>
                          <a:latin typeface="휴먼명조"/>
                          <a:ea typeface="휴먼명조"/>
                        </a:rPr>
                        <a:t>(20%)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휴먼명조"/>
                        </a:rPr>
                        <a:t>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: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세부내용은 정보보호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실습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강의 계획서 확인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❍ </a:t>
                      </a:r>
                      <a:r>
                        <a:rPr lang="ko-KR" altLang="en-US" sz="900" b="1" kern="0" spc="0">
                          <a:solidFill>
                            <a:srgbClr val="0000FF"/>
                          </a:solidFill>
                          <a:effectLst/>
                          <a:latin typeface="휴먼명조"/>
                          <a:ea typeface="휴먼명조"/>
                        </a:rPr>
                        <a:t>수업 태도 및 과제 점수 </a:t>
                      </a:r>
                      <a:r>
                        <a:rPr lang="en-US" altLang="ko-KR" sz="900" b="1" kern="0" spc="0">
                          <a:solidFill>
                            <a:srgbClr val="0000FF"/>
                          </a:solidFill>
                          <a:effectLst/>
                          <a:latin typeface="휴먼명조"/>
                          <a:ea typeface="휴먼명조"/>
                        </a:rPr>
                        <a:t>(20%)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- 20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점 만점에서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수업 태도 불량 및 과제 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지연 제출 시 감점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160" marR="33160" marT="9168" marB="91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9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03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68CABEF-CF6C-48AF-BB17-061B3BA75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15218"/>
              </p:ext>
            </p:extLst>
          </p:nvPr>
        </p:nvGraphicFramePr>
        <p:xfrm>
          <a:off x="823547" y="490372"/>
          <a:ext cx="5066549" cy="6011464"/>
        </p:xfrm>
        <a:graphic>
          <a:graphicData uri="http://schemas.openxmlformats.org/drawingml/2006/table">
            <a:tbl>
              <a:tblPr/>
              <a:tblGrid>
                <a:gridCol w="756318">
                  <a:extLst>
                    <a:ext uri="{9D8B030D-6E8A-4147-A177-3AD203B41FA5}">
                      <a16:colId xmlns:a16="http://schemas.microsoft.com/office/drawing/2014/main" val="3939155438"/>
                    </a:ext>
                  </a:extLst>
                </a:gridCol>
                <a:gridCol w="933820">
                  <a:extLst>
                    <a:ext uri="{9D8B030D-6E8A-4147-A177-3AD203B41FA5}">
                      <a16:colId xmlns:a16="http://schemas.microsoft.com/office/drawing/2014/main" val="4190720098"/>
                    </a:ext>
                  </a:extLst>
                </a:gridCol>
                <a:gridCol w="2413007">
                  <a:extLst>
                    <a:ext uri="{9D8B030D-6E8A-4147-A177-3AD203B41FA5}">
                      <a16:colId xmlns:a16="http://schemas.microsoft.com/office/drawing/2014/main" val="3620761048"/>
                    </a:ext>
                  </a:extLst>
                </a:gridCol>
                <a:gridCol w="963404">
                  <a:extLst>
                    <a:ext uri="{9D8B030D-6E8A-4147-A177-3AD203B41FA5}">
                      <a16:colId xmlns:a16="http://schemas.microsoft.com/office/drawing/2014/main" val="2935333121"/>
                    </a:ext>
                  </a:extLst>
                </a:gridCol>
              </a:tblGrid>
              <a:tr h="1694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주차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일자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강의 주제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내 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비고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219452"/>
                  </a:ext>
                </a:extLst>
              </a:tr>
              <a:tr h="4151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정보보호 개요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OT(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교관 및 강의계획 소개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정보보호 개요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822057"/>
                  </a:ext>
                </a:extLst>
              </a:tr>
              <a:tr h="5267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시스템 보안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운영체제 보안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윈도우 시스템 보안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094363"/>
                  </a:ext>
                </a:extLst>
              </a:tr>
              <a:tr h="628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시스템 보안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UNIX/Linux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시스템 보안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인증과 접근 통제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로그 관리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569977"/>
                  </a:ext>
                </a:extLst>
              </a:tr>
              <a:tr h="6572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시스템 보안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시스템 보안 위협 유형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버퍼 오버플로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백도어 공격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841996"/>
                  </a:ext>
                </a:extLst>
              </a:tr>
              <a:tr h="6572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네트워크 보안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네트워크 구조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네트워크 프로토콜 스텍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 OSI 7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계층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127625"/>
                  </a:ext>
                </a:extLst>
              </a:tr>
              <a:tr h="6572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8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네트워크 보안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네트워크 보안 프로토콜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무선 네트워크 보안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6790"/>
                  </a:ext>
                </a:extLst>
              </a:tr>
              <a:tr h="6729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네트워크 보안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-1270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</a:t>
                      </a:r>
                      <a:r>
                        <a:rPr lang="ko-KR" altLang="en-US" sz="900" kern="0" spc="-1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네트워크 기반 공격</a:t>
                      </a:r>
                      <a:endParaRPr lang="ko-KR" altLang="en-US" sz="900" kern="0" spc="-17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2700" marR="0" indent="-1270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 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ddos, APT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" marR="0" indent="-1270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 spoofing/sniffing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" marR="0" indent="-1270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 hijacking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414808"/>
                  </a:ext>
                </a:extLst>
              </a:tr>
              <a:tr h="5276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FF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중간시험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FF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[4.4.(</a:t>
                      </a:r>
                      <a:r>
                        <a:rPr lang="ko-KR" altLang="en-US" sz="900" b="1" kern="0" spc="0">
                          <a:solidFill>
                            <a:srgbClr val="0000FF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목</a:t>
                      </a:r>
                      <a:r>
                        <a:rPr lang="en-US" altLang="ko-KR" sz="900" b="1" kern="0" spc="0">
                          <a:solidFill>
                            <a:srgbClr val="0000FF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 ~ 4.9.(</a:t>
                      </a:r>
                      <a:r>
                        <a:rPr lang="ko-KR" altLang="en-US" sz="900" b="1" kern="0" spc="0">
                          <a:solidFill>
                            <a:srgbClr val="0000FF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화</a:t>
                      </a:r>
                      <a:r>
                        <a:rPr lang="en-US" altLang="ko-KR" sz="900" b="1" kern="0" spc="0">
                          <a:solidFill>
                            <a:srgbClr val="0000FF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)]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홍보출장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4.11(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 ~ 14(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882735"/>
                  </a:ext>
                </a:extLst>
              </a:tr>
              <a:tr h="5267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접근 통제 및 정보보호 시스템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접근 통제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휴먼명조"/>
                      </a:endParaRP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접근 통제 원칙 및 모델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090" marR="9090" marT="9090" marB="9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960401"/>
                  </a:ext>
                </a:extLst>
              </a:tr>
            </a:tbl>
          </a:graphicData>
        </a:graphic>
      </p:graphicFrame>
      <p:pic>
        <p:nvPicPr>
          <p:cNvPr id="10" name="Picture 2" descr="인터넷통영방송] 북 해커조직 `김수키` 블랙리스트 올려 위성·군사기밀 해킹">
            <a:extLst>
              <a:ext uri="{FF2B5EF4-FFF2-40B4-BE49-F238E27FC236}">
                <a16:creationId xmlns:a16="http://schemas.microsoft.com/office/drawing/2014/main" id="{CF31A3EC-D9D6-4F2B-BF79-9FFD54F7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43" y="490372"/>
            <a:ext cx="4886710" cy="274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보안업계, IoT 시대 네트워크 보안 역량 강화 '가속'">
            <a:extLst>
              <a:ext uri="{FF2B5EF4-FFF2-40B4-BE49-F238E27FC236}">
                <a16:creationId xmlns:a16="http://schemas.microsoft.com/office/drawing/2014/main" id="{1A4FA0D6-2983-4832-851B-B27B650EB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745" y="3454470"/>
            <a:ext cx="4502705" cy="304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4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96F863F-8F48-45B4-A792-55FA209D6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78850"/>
              </p:ext>
            </p:extLst>
          </p:nvPr>
        </p:nvGraphicFramePr>
        <p:xfrm>
          <a:off x="552034" y="730596"/>
          <a:ext cx="5443709" cy="5001927"/>
        </p:xfrm>
        <a:graphic>
          <a:graphicData uri="http://schemas.openxmlformats.org/drawingml/2006/table">
            <a:tbl>
              <a:tblPr/>
              <a:tblGrid>
                <a:gridCol w="832024">
                  <a:extLst>
                    <a:ext uri="{9D8B030D-6E8A-4147-A177-3AD203B41FA5}">
                      <a16:colId xmlns:a16="http://schemas.microsoft.com/office/drawing/2014/main" val="4114117459"/>
                    </a:ext>
                  </a:extLst>
                </a:gridCol>
                <a:gridCol w="1027283">
                  <a:extLst>
                    <a:ext uri="{9D8B030D-6E8A-4147-A177-3AD203B41FA5}">
                      <a16:colId xmlns:a16="http://schemas.microsoft.com/office/drawing/2014/main" val="1202341059"/>
                    </a:ext>
                  </a:extLst>
                </a:gridCol>
                <a:gridCol w="2654863">
                  <a:extLst>
                    <a:ext uri="{9D8B030D-6E8A-4147-A177-3AD203B41FA5}">
                      <a16:colId xmlns:a16="http://schemas.microsoft.com/office/drawing/2014/main" val="2066752673"/>
                    </a:ext>
                  </a:extLst>
                </a:gridCol>
                <a:gridCol w="929539">
                  <a:extLst>
                    <a:ext uri="{9D8B030D-6E8A-4147-A177-3AD203B41FA5}">
                      <a16:colId xmlns:a16="http://schemas.microsoft.com/office/drawing/2014/main" val="3359025597"/>
                    </a:ext>
                  </a:extLst>
                </a:gridCol>
              </a:tblGrid>
              <a:tr h="2942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주차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일자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강의 주제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내 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비고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2782"/>
                  </a:ext>
                </a:extLst>
              </a:tr>
              <a:tr h="670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접근 통제 및 정보보호 시스템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-1270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정보보호 시스템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휴먼명조"/>
                      </a:endParaRPr>
                    </a:p>
                    <a:p>
                      <a:pPr marL="12700" marR="0" indent="-1270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방화벽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IDS, IPS, VPN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충무공학술세미나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4.26(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이순신방위사업전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4.24(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 ~ 27(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토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096436"/>
                  </a:ext>
                </a:extLst>
              </a:tr>
              <a:tr h="6275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옥포제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5.1(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 ~ 3(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415563"/>
                  </a:ext>
                </a:extLst>
              </a:tr>
              <a:tr h="720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침해사고 대응 및 디지털 포렌식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-1270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침해사고 대응 및 분석 절차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휴먼명조"/>
                      </a:endParaRPr>
                    </a:p>
                    <a:p>
                      <a:pPr marL="12700" marR="0" indent="-1270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악성 소프트웨어 대응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8647"/>
                  </a:ext>
                </a:extLst>
              </a:tr>
              <a:tr h="6275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침해사고 대응 및 디지털 포렌식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-1270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디지털 증거 수집 및 분류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휴먼명조"/>
                      </a:endParaRPr>
                    </a:p>
                    <a:p>
                      <a:pPr marL="12700" marR="0" indent="-1270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디지털 증거 분석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598101"/>
                  </a:ext>
                </a:extLst>
              </a:tr>
              <a:tr h="710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암호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-1270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암호 시스템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휴먼명조"/>
                      </a:endParaRPr>
                    </a:p>
                    <a:p>
                      <a:pPr marL="12700" marR="0" indent="-1270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해시 함수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" marR="0" indent="-1270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양자 암호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498900"/>
                  </a:ext>
                </a:extLst>
              </a:tr>
              <a:tr h="7109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위험관리 및 개인정보 보호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indent="-1270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위험 관리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휴먼명조"/>
                      </a:endParaRPr>
                    </a:p>
                    <a:p>
                      <a:pPr marL="12700" marR="0" indent="-1270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위험분석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평가 절차 및 방법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" marR="0" indent="-1270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 rmf, dread, stride, dfd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OCS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임관식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5.31(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961648"/>
                  </a:ext>
                </a:extLst>
              </a:tr>
              <a:tr h="6401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FF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기말시험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FF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[6.3.(</a:t>
                      </a:r>
                      <a:r>
                        <a:rPr lang="ko-KR" altLang="en-US" sz="1000" b="1" kern="0" spc="0">
                          <a:solidFill>
                            <a:srgbClr val="0000FF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월</a:t>
                      </a:r>
                      <a:r>
                        <a:rPr lang="en-US" altLang="ko-KR" sz="1000" b="1" kern="0" spc="0">
                          <a:solidFill>
                            <a:srgbClr val="0000FF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 ~ 6.7.(</a:t>
                      </a:r>
                      <a:r>
                        <a:rPr lang="ko-KR" altLang="en-US" sz="1000" b="1" kern="0" spc="0">
                          <a:solidFill>
                            <a:srgbClr val="0000FF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금</a:t>
                      </a:r>
                      <a:r>
                        <a:rPr lang="en-US" altLang="ko-KR" sz="1000" b="1" kern="0" spc="0">
                          <a:solidFill>
                            <a:srgbClr val="0000FF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)]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393" marR="14393" marT="14393" marB="143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451847"/>
                  </a:ext>
                </a:extLst>
              </a:tr>
            </a:tbl>
          </a:graphicData>
        </a:graphic>
      </p:graphicFrame>
      <p:pic>
        <p:nvPicPr>
          <p:cNvPr id="6146" name="Picture 2" descr="Authentication vs. Authorization">
            <a:extLst>
              <a:ext uri="{FF2B5EF4-FFF2-40B4-BE49-F238E27FC236}">
                <a16:creationId xmlns:a16="http://schemas.microsoft.com/office/drawing/2014/main" id="{E93EAE35-349D-44BF-B494-0E38B6E02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427" y="460571"/>
            <a:ext cx="4977539" cy="188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성공적인 디지털 포렌식 프로그램을 실행하기 위한 요건 8가지 - ITWorld Korea">
            <a:extLst>
              <a:ext uri="{FF2B5EF4-FFF2-40B4-BE49-F238E27FC236}">
                <a16:creationId xmlns:a16="http://schemas.microsoft.com/office/drawing/2014/main" id="{916EB44F-D57B-4E45-95AD-1ECACD719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821" y="2454160"/>
            <a:ext cx="1960799" cy="130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rocus">
            <a:extLst>
              <a:ext uri="{FF2B5EF4-FFF2-40B4-BE49-F238E27FC236}">
                <a16:creationId xmlns:a16="http://schemas.microsoft.com/office/drawing/2014/main" id="{3B5B91CA-86B7-42D2-8E81-60E6E6CC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927" y="2454160"/>
            <a:ext cx="3322154" cy="37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Leveraging the NIST Risk Management Framework for Mitigating Technology  Risks in Financial Institutions">
            <a:extLst>
              <a:ext uri="{FF2B5EF4-FFF2-40B4-BE49-F238E27FC236}">
                <a16:creationId xmlns:a16="http://schemas.microsoft.com/office/drawing/2014/main" id="{4FBB119B-E253-45A2-A426-7E4ED493A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335" y="4047580"/>
            <a:ext cx="2236999" cy="215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16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목적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정보란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5FF07A9-BEC2-47E5-8E07-1E7A786DDC93}"/>
              </a:ext>
            </a:extLst>
          </p:cNvPr>
          <p:cNvSpPr txBox="1"/>
          <p:nvPr/>
        </p:nvSpPr>
        <p:spPr>
          <a:xfrm>
            <a:off x="1995079" y="1870336"/>
            <a:ext cx="8280009" cy="332248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법률적 의미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특정 목적을 위하여 광 또는 전자적 방식으로 처리되어 부호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문자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음성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음향 및 영상 등으로 표현된 모든 종류의 자료 또는 지식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사전적 의미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관찰이나 측정을 통하여 수집한 자료를 실제 문제에 도움이 될 수 있도록 정리한 지식 또는 그 자료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일정한 의도를 가지고 정리해 놓은 자료의 집합이며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정보가 되기 위해서는 어떤 목적을 갖는 사람이 있어야 하고 자료가 처리되어야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함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8F5975-9412-4D84-BA97-0CC736B0E682}"/>
              </a:ext>
            </a:extLst>
          </p:cNvPr>
          <p:cNvSpPr/>
          <p:nvPr/>
        </p:nvSpPr>
        <p:spPr>
          <a:xfrm>
            <a:off x="9347200" y="153055"/>
            <a:ext cx="2199037" cy="466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4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5"/>
          <p:cNvSpPr txBox="1">
            <a:spLocks/>
          </p:cNvSpPr>
          <p:nvPr/>
        </p:nvSpPr>
        <p:spPr>
          <a:xfrm>
            <a:off x="1875284" y="1692668"/>
            <a:ext cx="8469188" cy="48823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일반적 정의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기업의 중요한 정보를 안전하게 보호하기 위해 정보의 기밀성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무결성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가용성을 만족할 수 있도록 기술적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관리적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보호조치를 강구하는 것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endParaRPr lang="en-US" altLang="ko-KR" sz="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법률적 정의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정보보호는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우연히 혹은 의도적으로 허가 받지 않은 정보의 누출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전송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파괴 등으로부터 보호 </a:t>
            </a:r>
            <a:r>
              <a:rPr lang="ko-KR" altLang="en-US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것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86" y="2765474"/>
            <a:ext cx="7848872" cy="2664296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0580" y="910152"/>
            <a:ext cx="3376591" cy="40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6531" indent="-316531" algn="ctr">
              <a:spcBef>
                <a:spcPct val="20000"/>
              </a:spcBef>
            </a:pPr>
            <a:r>
              <a:rPr lang="ko-KR" altLang="en-US" sz="1846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위험</a:t>
            </a:r>
            <a:r>
              <a:rPr lang="en-US" altLang="ko-KR" sz="1846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(RISK)</a:t>
            </a:r>
            <a:r>
              <a:rPr lang="ko-KR" altLang="en-US" sz="1846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이란</a:t>
            </a:r>
            <a:r>
              <a:rPr lang="en-US" altLang="ko-KR" sz="1846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grpSp>
        <p:nvGrpSpPr>
          <p:cNvPr id="6" name="Group 212"/>
          <p:cNvGrpSpPr>
            <a:grpSpLocks/>
          </p:cNvGrpSpPr>
          <p:nvPr/>
        </p:nvGrpSpPr>
        <p:grpSpPr bwMode="auto">
          <a:xfrm>
            <a:off x="1809572" y="1141159"/>
            <a:ext cx="4502453" cy="593479"/>
            <a:chOff x="985" y="571"/>
            <a:chExt cx="3693" cy="405"/>
          </a:xfrm>
        </p:grpSpPr>
        <p:sp>
          <p:nvSpPr>
            <p:cNvPr id="7" name="AutoShape 56"/>
            <p:cNvSpPr>
              <a:spLocks noChangeArrowheads="1"/>
            </p:cNvSpPr>
            <p:nvPr/>
          </p:nvSpPr>
          <p:spPr bwMode="auto">
            <a:xfrm>
              <a:off x="985" y="571"/>
              <a:ext cx="3611" cy="3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3399">
                    <a:gamma/>
                    <a:tint val="40392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buFont typeface="Wingdings" pitchFamily="2" charset="2"/>
                <a:buChar char="•"/>
                <a:defRPr/>
              </a:pPr>
              <a:endParaRPr lang="ko-KR" altLang="en-US" sz="1292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997" y="572"/>
              <a:ext cx="368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16531" indent="-316531" algn="ctr">
                <a:spcBef>
                  <a:spcPct val="20000"/>
                </a:spcBef>
              </a:pPr>
              <a:r>
                <a:rPr lang="ko-KR" altLang="en-US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정보보호</a:t>
              </a:r>
              <a:r>
                <a:rPr lang="en-US" altLang="ko-KR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(Information Security)</a:t>
              </a:r>
              <a:r>
                <a:rPr lang="ko-KR" altLang="en-US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란</a:t>
              </a:r>
              <a:r>
                <a:rPr lang="en-US" altLang="ko-KR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?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목적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24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11574-8DF1-4D6C-932F-F4A0EBBE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D47C4-C1E5-4532-8F15-26A5903B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7C90D4-DD1D-47CA-81B4-7AE01372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21" y="169479"/>
            <a:ext cx="4501243" cy="65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2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56F1D-5017-4DB6-9220-6279B369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2023 </a:t>
            </a:r>
            <a:r>
              <a:rPr lang="ko-KR" altLang="en-US"/>
              <a:t>정보보호</a:t>
            </a:r>
            <a:r>
              <a:rPr lang="en-US" altLang="ko-KR"/>
              <a:t> </a:t>
            </a:r>
            <a:r>
              <a:rPr lang="ko-KR" altLang="en-US"/>
              <a:t>침해사고 총결산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CD0AE-BF6B-43E9-9AF4-3CF832D8D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1849"/>
            <a:ext cx="10515600" cy="63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/>
              <a:t>- </a:t>
            </a:r>
            <a:r>
              <a:rPr lang="ko-KR" altLang="en-US" sz="2000"/>
              <a:t>출처 </a:t>
            </a:r>
            <a:r>
              <a:rPr lang="en-US" altLang="ko-KR" sz="2000"/>
              <a:t>: </a:t>
            </a:r>
            <a:r>
              <a:rPr lang="ko-KR" altLang="en-US" sz="2000"/>
              <a:t>과학기술정보통신부</a:t>
            </a:r>
            <a:r>
              <a:rPr lang="en-US" altLang="ko-KR" sz="2000"/>
              <a:t>(</a:t>
            </a:r>
            <a:r>
              <a:rPr lang="ko-KR" altLang="en-US" sz="2000"/>
              <a:t>한국인터넷진흥원</a:t>
            </a:r>
            <a:r>
              <a:rPr lang="en-US" altLang="ko-KR" sz="2000"/>
              <a:t>)</a:t>
            </a:r>
            <a:endParaRPr lang="ko-KR" altLang="en-US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7E021A-52C3-48C5-86FE-DD3D4169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03" y="2169665"/>
            <a:ext cx="9855964" cy="300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2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E41D8-81AE-4EB8-86DD-477F69C1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올해는 </a:t>
            </a:r>
            <a:r>
              <a:rPr lang="en-US" altLang="ko-KR"/>
              <a:t>DDOS </a:t>
            </a:r>
            <a:r>
              <a:rPr lang="ko-KR" altLang="en-US"/>
              <a:t>가</a:t>
            </a:r>
            <a:r>
              <a:rPr lang="en-US" altLang="ko-KR"/>
              <a:t>..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83BAF-D4B6-4F93-A5E0-BFA31AB1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EC07FD-9BFC-41A1-8D99-D92459DB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756959"/>
            <a:ext cx="105346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6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11063</TotalTime>
  <Words>1036</Words>
  <Application>Microsoft Office PowerPoint</Application>
  <PresentationFormat>와이드스크린</PresentationFormat>
  <Paragraphs>224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3" baseType="lpstr">
      <vt:lpstr>HCI Poppy</vt:lpstr>
      <vt:lpstr>HY견고딕</vt:lpstr>
      <vt:lpstr>HY중고딕</vt:lpstr>
      <vt:lpstr>HY헤드라인M</vt:lpstr>
      <vt:lpstr>Spoqa Han Sans Neo</vt:lpstr>
      <vt:lpstr>돋움</vt:lpstr>
      <vt:lpstr>맑은 고딕</vt:lpstr>
      <vt:lpstr>문체부 훈민정음체</vt:lpstr>
      <vt:lpstr>한컴바탕</vt:lpstr>
      <vt:lpstr>함초롬바탕</vt:lpstr>
      <vt:lpstr>휴먼명조</vt:lpstr>
      <vt:lpstr>Arial</vt:lpstr>
      <vt:lpstr>Wingdings</vt:lpstr>
      <vt:lpstr>Office 테마</vt:lpstr>
      <vt:lpstr>정보보호 1강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2023 정보보호 침해사고 총결산!</vt:lpstr>
      <vt:lpstr>올해는 DDOS 가..</vt:lpstr>
      <vt:lpstr>새로운 유형의 DDOS..  +IOT</vt:lpstr>
      <vt:lpstr>악성코드는 진화한다 - CVE-2017-17215</vt:lpstr>
      <vt:lpstr>Unpn (Universal Plug and Play)</vt:lpstr>
      <vt:lpstr>악성코드 공격 전략도 진화한다!</vt:lpstr>
      <vt:lpstr>국내 침해사고 하반기 주요 취약점 사례</vt:lpstr>
      <vt:lpstr>북 해킹그룹 라자루스(Lazarus)</vt:lpstr>
      <vt:lpstr>라자루스發 공격 특징</vt:lpstr>
      <vt:lpstr>1. 공격준비</vt:lpstr>
      <vt:lpstr>PowerPoint 프레젠테이션</vt:lpstr>
      <vt:lpstr>서비스 설치를 통한 악성코드 실행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</dc:title>
  <dc:creator>Author</dc:creator>
  <cp:lastModifiedBy>Author</cp:lastModifiedBy>
  <cp:revision>31</cp:revision>
  <dcterms:created xsi:type="dcterms:W3CDTF">2024-02-13T01:54:14Z</dcterms:created>
  <dcterms:modified xsi:type="dcterms:W3CDTF">2024-02-21T00:55:19Z</dcterms:modified>
</cp:coreProperties>
</file>