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1132" r:id="rId3"/>
    <p:sldId id="1133" r:id="rId4"/>
    <p:sldId id="1134" r:id="rId5"/>
    <p:sldId id="1186" r:id="rId6"/>
    <p:sldId id="1189" r:id="rId7"/>
    <p:sldId id="1190" r:id="rId8"/>
    <p:sldId id="1139" r:id="rId9"/>
    <p:sldId id="1140" r:id="rId10"/>
    <p:sldId id="1141" r:id="rId11"/>
    <p:sldId id="1142" r:id="rId12"/>
    <p:sldId id="1082" r:id="rId13"/>
    <p:sldId id="1143" r:id="rId14"/>
    <p:sldId id="1144" r:id="rId15"/>
    <p:sldId id="1145" r:id="rId16"/>
    <p:sldId id="1151" r:id="rId17"/>
    <p:sldId id="1152" r:id="rId18"/>
    <p:sldId id="1154" r:id="rId19"/>
    <p:sldId id="1153" r:id="rId20"/>
    <p:sldId id="1155" r:id="rId21"/>
    <p:sldId id="1163" r:id="rId22"/>
    <p:sldId id="1174" r:id="rId23"/>
    <p:sldId id="1175" r:id="rId24"/>
    <p:sldId id="1156" r:id="rId25"/>
    <p:sldId id="1182" r:id="rId26"/>
    <p:sldId id="1181" r:id="rId27"/>
    <p:sldId id="1185" r:id="rId28"/>
    <p:sldId id="1157" r:id="rId29"/>
    <p:sldId id="1191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6C8F4-24BF-4609-A599-40C710009EDF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EBB77-3098-490C-BDD0-D7643EC14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220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638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729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89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2887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576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1791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0995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EDEB9B-BE0B-4F20-A56E-CDD892A93BE0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72184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531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8870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EDEB9B-BE0B-4F20-A56E-CDD892A93BE0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3234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3260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2022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364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488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938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306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843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851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573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AF23-4441-4054-AFEF-971051AB1698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543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A8AAE4-0F13-4A0C-B892-BA2F3D710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62E40B-47B9-470F-BBA5-D0F981D63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87D2F6-6927-4A13-8FD8-44B111B5F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F52F-269B-45D4-A799-CECB5A8B69A3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B6E3CA-1380-4808-9FDA-A9991FED9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3573F3-B902-43EA-B11A-C42B4153F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1DA9C-4630-4FB1-8F83-D59359D51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684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B48FFC-DF4B-490E-9506-51892D7C4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657D5C-E237-4731-B417-641BA3009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E06363-276C-496E-B60B-6417D48E9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F52F-269B-45D4-A799-CECB5A8B69A3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E118EF-DE1D-4F75-86C0-5CB8BF643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6CCD98-83C2-40D8-8571-F616F4F1F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1DA9C-4630-4FB1-8F83-D59359D51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821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3CAC05C-9D0A-4ED9-8569-FAE10FD83B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833666-D75B-43D9-B44D-967C43FD3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FA0141-36B3-43D9-AD68-ECFCA2299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F52F-269B-45D4-A799-CECB5A8B69A3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D668B9-6F0F-42EF-B281-3329A1C90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91D577-A069-48B5-A637-7002B036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1DA9C-4630-4FB1-8F83-D59359D51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414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6" descr="1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97"/>
          <a:stretch>
            <a:fillRect/>
          </a:stretch>
        </p:blipFill>
        <p:spPr bwMode="auto">
          <a:xfrm flipV="1">
            <a:off x="1" y="836712"/>
            <a:ext cx="12192001" cy="65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9304707" y="116633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문체부 훈민정음체" panose="02020603020101020101" pitchFamily="18" charset="-127"/>
                <a:ea typeface="문체부 훈민정음체" panose="02020603020101020101" pitchFamily="18" charset="-127"/>
              </a:rPr>
              <a:t>정보보호 개론</a:t>
            </a:r>
          </a:p>
        </p:txBody>
      </p:sp>
      <p:sp>
        <p:nvSpPr>
          <p:cNvPr id="6" name="슬라이드 번호 개체 틀 8">
            <a:extLst>
              <a:ext uri="{FF2B5EF4-FFF2-40B4-BE49-F238E27FC236}">
                <a16:creationId xmlns:a16="http://schemas.microsoft.com/office/drawing/2014/main" id="{F3BEA099-E33F-4430-A3D8-E058D12E6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491159"/>
            <a:ext cx="2844800" cy="365125"/>
          </a:xfrm>
          <a:prstGeom prst="rect">
            <a:avLst/>
          </a:prstGeom>
        </p:spPr>
        <p:txBody>
          <a:bodyPr anchor="ctr"/>
          <a:lstStyle>
            <a:lvl1pPr algn="r">
              <a:defRPr sz="1600" b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0568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6" descr="1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97"/>
          <a:stretch>
            <a:fillRect/>
          </a:stretch>
        </p:blipFill>
        <p:spPr bwMode="auto">
          <a:xfrm>
            <a:off x="0" y="808041"/>
            <a:ext cx="12231077" cy="70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8">
            <a:extLst>
              <a:ext uri="{FF2B5EF4-FFF2-40B4-BE49-F238E27FC236}">
                <a16:creationId xmlns:a16="http://schemas.microsoft.com/office/drawing/2014/main" id="{F3BEA099-E33F-4430-A3D8-E058D12E6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491159"/>
            <a:ext cx="2844800" cy="365125"/>
          </a:xfrm>
          <a:prstGeom prst="rect">
            <a:avLst/>
          </a:prstGeom>
        </p:spPr>
        <p:txBody>
          <a:bodyPr anchor="ctr"/>
          <a:lstStyle>
            <a:lvl1pPr algn="r">
              <a:defRPr sz="1600" b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976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1198F-3DD4-42DB-B70A-C7CC510C3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E9AAAD-1DC7-49F6-85B1-80D2A95A8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E177D1-1F94-4744-BAEA-773AE4EF8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F52F-269B-45D4-A799-CECB5A8B69A3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410881-CEB8-4544-A88E-EFE7AD966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464A23-507B-4F0A-8B6F-85D899E5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1DA9C-4630-4FB1-8F83-D59359D51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614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5EA46-594C-4184-B774-037446BE3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64F5AE-B912-4676-93CB-36BC46D73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F7DDDF-0C17-4838-BA8A-4B9059E6A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F52F-269B-45D4-A799-CECB5A8B69A3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FE1B16-33E3-4E57-9024-0A76E2DFD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B3258F-5E84-4741-B930-6FE34467A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1DA9C-4630-4FB1-8F83-D59359D51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94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D53524-287F-4DA3-95DF-8221FE7BF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4204F8-B558-4E89-A92E-167723727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66F2EA-842E-4C58-BDF8-FF6B44E12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85B12D-C9ED-4D3A-864C-6A1738331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F52F-269B-45D4-A799-CECB5A8B69A3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21EA58-AB11-4887-A9C2-A5F491CD6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B1C32-EA44-4A2F-BDD7-F555BFB1D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1DA9C-4630-4FB1-8F83-D59359D51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971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24359-0D9F-48A6-83C6-AB091ED79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FFC142-9030-4B0E-BF97-47AD2FAE3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B282D0-C0ED-4196-B7E9-3D94DFEE9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92E1F0-47F7-4B26-ADB0-5421B5C3D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792450-A01C-4144-9C61-70AAD8116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1C5CA0-10D2-42E5-84FD-DB54816DD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F52F-269B-45D4-A799-CECB5A8B69A3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29ECF13-AF2B-4C3A-9D7D-57B3A93A1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7EEE2D-4616-4EEB-AFFF-60B1B6732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1DA9C-4630-4FB1-8F83-D59359D51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957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8DB13D-5BB1-4455-9A54-B46CD187F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E5D1ED-1CFA-4A81-8E0F-BEE0150B7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F52F-269B-45D4-A799-CECB5A8B69A3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3E6EF8-A43B-4C36-8E60-4079FB8A4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492201-FB36-4C4E-8AB9-487E346CA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1DA9C-4630-4FB1-8F83-D59359D51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252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5D8518-DB00-43E1-B1DB-72C18FEA8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F52F-269B-45D4-A799-CECB5A8B69A3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35076ED-AB43-4AB2-95AB-3367EA104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514CA7-F35D-45E0-9162-C16B2886C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1DA9C-4630-4FB1-8F83-D59359D51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226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002A3-D083-413D-A612-FDA1AA504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61CF0A-4F8C-4370-A882-7D1C2422D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32FE0B-7236-4E03-884A-28B9146F6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928F0A-A007-4701-9FE0-30A72B1B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F52F-269B-45D4-A799-CECB5A8B69A3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19AA54-22CD-4F01-A86D-52D8C99EB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0A7ACB-F59E-4935-A9AA-B71A3A497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1DA9C-4630-4FB1-8F83-D59359D51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659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8D1A2B-B410-4113-ADB3-10B54120A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C7CC61-CD68-47E8-8208-6E86DF1D30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A6C51A-829E-4640-A420-8047B25EF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176916-C21D-42CD-9F22-BC6BE6E6E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F52F-269B-45D4-A799-CECB5A8B69A3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1EACBC-DC2C-4E6D-A686-0A7AF07D5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468C43-58FB-4841-9624-9441DBA8A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1DA9C-4630-4FB1-8F83-D59359D51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39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CC9189-5544-4834-AA74-A694A59C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E39A74-791F-41AB-B1F6-ED580AFFB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7A982A-ABCA-4D0A-BF40-3F256211AF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9F52F-269B-45D4-A799-CECB5A8B69A3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F613B1-8A58-43DA-8240-5661BCAB23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FC04CA-F16A-46A4-9CFF-81DCDFE91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1DA9C-4630-4FB1-8F83-D59359D51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52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jpe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C3FF9-0DAA-4D07-8080-DB4B9CD8A4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정보보호 </a:t>
            </a:r>
            <a:r>
              <a:rPr lang="en-US" altLang="ko-KR"/>
              <a:t>2</a:t>
            </a:r>
            <a:r>
              <a:rPr lang="ko-KR" altLang="en-US"/>
              <a:t>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2864F3-6F5B-4D07-9873-29AF11807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5576"/>
            <a:ext cx="9144000" cy="912223"/>
          </a:xfrm>
        </p:spPr>
        <p:txBody>
          <a:bodyPr/>
          <a:lstStyle/>
          <a:p>
            <a:r>
              <a:rPr lang="ko-KR" altLang="en-US"/>
              <a:t>사이버과학과 백도우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5904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 dirty="0">
              <a:latin typeface="HY견고딕" panose="02030600000101010101" pitchFamily="18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1.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정보보호 목적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775520" y="1194808"/>
            <a:ext cx="3960096" cy="532832"/>
            <a:chOff x="2167176" y="996746"/>
            <a:chExt cx="6822170" cy="713079"/>
          </a:xfrm>
        </p:grpSpPr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6822170" cy="639763"/>
              <a:chOff x="292" y="967"/>
              <a:chExt cx="5412" cy="254"/>
            </a:xfrm>
          </p:grpSpPr>
          <p:sp>
            <p:nvSpPr>
              <p:cNvPr id="11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541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2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2167176" y="996746"/>
              <a:ext cx="6574662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정보보호 관리 대상 및 관계</a:t>
              </a: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98174A42-B605-4377-A7A8-7E04AF4E2C81}"/>
              </a:ext>
            </a:extLst>
          </p:cNvPr>
          <p:cNvSpPr txBox="1"/>
          <p:nvPr/>
        </p:nvSpPr>
        <p:spPr>
          <a:xfrm>
            <a:off x="1995079" y="1870336"/>
            <a:ext cx="8280009" cy="3296839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위험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(Risk)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: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위험은 원하지 않는 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사거이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발생하여 손실 또는 부정적인 영향을 미칠 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가능서을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의미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fontAlgn="base"/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 -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위협은 취약점을 공격하여 이용하며 취약점은 자산을 노출시키게 된다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   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  </a:t>
            </a:r>
          </a:p>
          <a:p>
            <a:pPr fontAlgn="base"/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 -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취약점을 활용하는 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취협의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잠재적인 손실이나 피해를 말하며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위험은 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fontAlgn="base"/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   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줄일 수 있으며 관리가 가능하다는 특징이 있다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fontAlgn="base">
              <a:buFont typeface="Wingdings" panose="05000000000000000000" pitchFamily="2" charset="2"/>
              <a:buChar char="l"/>
            </a:pP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정보보호대책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(Countermeasure) :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정보보호대책이란 위협에 대응하여 자산을 보호하기 위한 관리적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물리적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기술적 대책으로 정의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11723" algn="just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  -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이러한 대책에는 방화벽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침입탐지시스템 등의 기술적 대책뿐만 아니라 절차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정책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교육 등의 관리적 대책 모든 </a:t>
            </a:r>
            <a:r>
              <a:rPr lang="ko-KR" altLang="en-US" spc="11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통제들이 포함</a:t>
            </a:r>
            <a:endParaRPr lang="en-US" altLang="ko-KR" spc="111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BEFE3A-10CC-436F-B2DE-D5D432712EAB}"/>
              </a:ext>
            </a:extLst>
          </p:cNvPr>
          <p:cNvSpPr txBox="1"/>
          <p:nvPr/>
        </p:nvSpPr>
        <p:spPr>
          <a:xfrm>
            <a:off x="742193" y="5467680"/>
            <a:ext cx="10785780" cy="1016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6840" marR="0" indent="-11684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 </a:t>
            </a:r>
            <a:r>
              <a:rPr lang="ko-KR" altLang="en-US" sz="16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관리적 보호대책 </a:t>
            </a:r>
            <a:r>
              <a:rPr lang="en-US" altLang="ko-KR" sz="16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6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내</a:t>
            </a:r>
            <a:r>
              <a:rPr lang="en-US" altLang="ko-KR" sz="16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·</a:t>
            </a:r>
            <a:r>
              <a:rPr lang="ko-KR" altLang="en-US" sz="16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외부 인력보안</a:t>
            </a:r>
            <a:r>
              <a:rPr lang="en-US" altLang="ko-KR" sz="16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6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교육 및 훈련</a:t>
            </a:r>
            <a:r>
              <a:rPr lang="en-US" altLang="ko-KR" sz="16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6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내부감사</a:t>
            </a:r>
            <a:r>
              <a:rPr lang="en-US" altLang="ko-KR" sz="16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6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침해사고 예방</a:t>
            </a:r>
            <a:r>
              <a:rPr lang="en-US" altLang="ko-KR" sz="16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·</a:t>
            </a:r>
            <a:r>
              <a:rPr lang="ko-KR" altLang="en-US" sz="16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대응</a:t>
            </a:r>
            <a:r>
              <a:rPr lang="en-US" altLang="ko-KR" sz="16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6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업무연속성관리 등</a:t>
            </a:r>
            <a:r>
              <a:rPr lang="en-US" altLang="ko-KR" sz="16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endParaRPr lang="ko-KR" altLang="en-US" sz="1600" kern="0" spc="-5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 </a:t>
            </a:r>
            <a:r>
              <a:rPr lang="ko-KR" altLang="en-US" sz="16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물리적 보호대책 </a:t>
            </a:r>
            <a:r>
              <a:rPr lang="en-US" altLang="ko-KR" sz="16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6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출입통제</a:t>
            </a:r>
            <a:r>
              <a:rPr lang="en-US" altLang="ko-KR" sz="16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6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개인 및 공용 환경 보안 등</a:t>
            </a:r>
            <a:r>
              <a:rPr lang="en-US" altLang="ko-KR" sz="16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endParaRPr lang="ko-KR" altLang="en-US" sz="1600" kern="0" spc="-5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124460" marR="0" indent="-12446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 </a:t>
            </a:r>
            <a:r>
              <a:rPr lang="ko-KR" altLang="en-US" sz="16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기술적 보호대책 </a:t>
            </a:r>
            <a:r>
              <a:rPr lang="en-US" altLang="ko-KR" sz="16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6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시스템 및 </a:t>
            </a:r>
            <a:r>
              <a:rPr lang="en-US" altLang="ko-KR" sz="16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SW</a:t>
            </a:r>
            <a:r>
              <a:rPr lang="ko-KR" altLang="en-US" sz="16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개발 보안</a:t>
            </a:r>
            <a:r>
              <a:rPr lang="en-US" altLang="ko-KR" sz="16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6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서버</a:t>
            </a:r>
            <a:r>
              <a:rPr lang="en-US" altLang="ko-KR" sz="16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·</a:t>
            </a:r>
            <a:r>
              <a:rPr lang="ko-KR" altLang="en-US" sz="16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네트워크</a:t>
            </a:r>
            <a:r>
              <a:rPr lang="en-US" altLang="ko-KR" sz="16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·DB·</a:t>
            </a:r>
            <a:r>
              <a:rPr lang="ko-KR" altLang="en-US" sz="16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어플리케이션 보안</a:t>
            </a:r>
            <a:r>
              <a:rPr lang="en-US" altLang="ko-KR" sz="16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IT </a:t>
            </a:r>
            <a:r>
              <a:rPr lang="ko-KR" altLang="en-US" sz="16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시스템 및 정보보호시스템 운영 보안 등</a:t>
            </a:r>
            <a:r>
              <a:rPr lang="en-US" altLang="ko-KR" sz="16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endParaRPr lang="ko-KR" altLang="en-US" sz="1600" kern="0" spc="-5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7266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1D01BDA-3039-4A7A-8C8F-7A57431C5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261" y="1204872"/>
            <a:ext cx="7565414" cy="520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274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 dirty="0">
              <a:latin typeface="HY견고딕" panose="02030600000101010101" pitchFamily="18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1.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정보보호 목적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775521" y="1194808"/>
            <a:ext cx="2782019" cy="532832"/>
            <a:chOff x="2167176" y="996746"/>
            <a:chExt cx="4792663" cy="713079"/>
          </a:xfrm>
        </p:grpSpPr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1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2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정보보호의 중요성</a:t>
              </a: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303DAFC2-5A19-4ACB-BBD0-36642A744E49}"/>
              </a:ext>
            </a:extLst>
          </p:cNvPr>
          <p:cNvSpPr txBox="1"/>
          <p:nvPr/>
        </p:nvSpPr>
        <p:spPr>
          <a:xfrm>
            <a:off x="1995079" y="1870337"/>
            <a:ext cx="8280009" cy="791025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11723" algn="just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5A6FC0BB-ADBE-4EAC-9A67-99601E8237EA}"/>
              </a:ext>
            </a:extLst>
          </p:cNvPr>
          <p:cNvSpPr txBox="1"/>
          <p:nvPr/>
        </p:nvSpPr>
        <p:spPr>
          <a:xfrm>
            <a:off x="1995079" y="1870336"/>
            <a:ext cx="8280009" cy="373798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사이버 공격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정보유출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침해사고 등 정보화 역기능의 발생 가능성도 어느 때 보다 증가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사이버 위협은 우리의 삶에 직접적인 피해를 가져오고 이는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개인과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기업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뿐만아니라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국가 전체에 영향을 미칠 수 있는 공격으로 국가 안보까지 위협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지속적인 사이버 공격 기술의 발전과 지능화로 인해 단순한 호기심이나 정보 유출 사고를 넘어서 국가 통제의 무력화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사회 질서의 혼란을 통한 국가 재난과 위기를 가중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1327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 dirty="0">
              <a:latin typeface="HY견고딕" panose="02030600000101010101" pitchFamily="18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2.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정보보호 관리 요소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775520" y="1194808"/>
            <a:ext cx="3528392" cy="532832"/>
            <a:chOff x="2167176" y="996746"/>
            <a:chExt cx="4792663" cy="713079"/>
          </a:xfrm>
        </p:grpSpPr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1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2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정보보호 정책</a:t>
              </a:r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(Security Policy)</a:t>
              </a:r>
              <a:endParaRPr lang="ko-KR" altLang="en-US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303DAFC2-5A19-4ACB-BBD0-36642A744E49}"/>
              </a:ext>
            </a:extLst>
          </p:cNvPr>
          <p:cNvSpPr txBox="1"/>
          <p:nvPr/>
        </p:nvSpPr>
        <p:spPr>
          <a:xfrm>
            <a:off x="1995079" y="1870337"/>
            <a:ext cx="8280009" cy="791025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11723" algn="just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5A6FC0BB-ADBE-4EAC-9A67-99601E8237EA}"/>
              </a:ext>
            </a:extLst>
          </p:cNvPr>
          <p:cNvSpPr txBox="1"/>
          <p:nvPr/>
        </p:nvSpPr>
        <p:spPr>
          <a:xfrm>
            <a:off x="1995079" y="1870337"/>
            <a:ext cx="8280009" cy="2894165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11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정보보호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프로그램을 기획 및 수행하고 목표를 설정하며 책임을 부여하는 등 최고 경영진의 지시나 </a:t>
            </a:r>
            <a:r>
              <a:rPr lang="ko-KR" altLang="en-US" spc="11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의지의 표현</a:t>
            </a:r>
            <a:endParaRPr lang="en-US" altLang="ko-KR" spc="111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endParaRPr lang="en-US" altLang="ko-KR" spc="111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11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정보보호 정책이 정보보호 활동에 대한 </a:t>
            </a:r>
            <a:r>
              <a:rPr lang="ko-KR" altLang="en-US" spc="111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목표와 방향</a:t>
            </a:r>
            <a:r>
              <a:rPr lang="ko-KR" altLang="en-US" spc="11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을 제시하는 상위의 규정이라면</a:t>
            </a:r>
            <a:r>
              <a:rPr lang="en-US" altLang="ko-KR" spc="11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11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구체적으로 정보보호를 위하여 무엇을 어떻게 해야 하는가에 대한 구체적인 사항은 관련된 </a:t>
            </a:r>
            <a:r>
              <a:rPr lang="ko-KR" altLang="en-US" spc="111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표준</a:t>
            </a:r>
            <a:r>
              <a:rPr lang="en-US" altLang="ko-KR" spc="111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111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지침</a:t>
            </a:r>
            <a:r>
              <a:rPr lang="en-US" altLang="ko-KR" spc="111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111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절차</a:t>
            </a:r>
            <a:r>
              <a:rPr lang="ko-KR" altLang="en-US" spc="11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로 구성된다</a:t>
            </a:r>
            <a:r>
              <a:rPr lang="en-US" altLang="ko-KR" spc="11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E55C8CC-03D7-4358-90E0-17997FC9EA5D}"/>
              </a:ext>
            </a:extLst>
          </p:cNvPr>
          <p:cNvGrpSpPr/>
          <p:nvPr/>
        </p:nvGrpSpPr>
        <p:grpSpPr>
          <a:xfrm>
            <a:off x="1791151" y="4606502"/>
            <a:ext cx="3528392" cy="532832"/>
            <a:chOff x="2167176" y="996746"/>
            <a:chExt cx="4792663" cy="713079"/>
          </a:xfrm>
        </p:grpSpPr>
        <p:grpSp>
          <p:nvGrpSpPr>
            <p:cNvPr id="19" name="Group 8">
              <a:extLst>
                <a:ext uri="{FF2B5EF4-FFF2-40B4-BE49-F238E27FC236}">
                  <a16:creationId xmlns:a16="http://schemas.microsoft.com/office/drawing/2014/main" id="{45DDBB44-E21B-48FD-91C3-25D1FE140C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21" name="AutoShape 9">
                <a:extLst>
                  <a:ext uri="{FF2B5EF4-FFF2-40B4-BE49-F238E27FC236}">
                    <a16:creationId xmlns:a16="http://schemas.microsoft.com/office/drawing/2014/main" id="{09D6185E-5042-49E0-BAEF-C2B28F1719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22" name="AutoShape 10">
                <a:extLst>
                  <a:ext uri="{FF2B5EF4-FFF2-40B4-BE49-F238E27FC236}">
                    <a16:creationId xmlns:a16="http://schemas.microsoft.com/office/drawing/2014/main" id="{8E7D9071-D693-4B00-94A6-4F32CA076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20" name="모서리가 둥근 직사각형 8">
              <a:extLst>
                <a:ext uri="{FF2B5EF4-FFF2-40B4-BE49-F238E27FC236}">
                  <a16:creationId xmlns:a16="http://schemas.microsoft.com/office/drawing/2014/main" id="{3F13390E-419F-4E1C-A19B-998F29F65932}"/>
                </a:ext>
              </a:extLst>
            </p:cNvPr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Policy Assurance</a:t>
              </a:r>
              <a:endParaRPr lang="ko-KR" altLang="en-US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23" name="object 7">
            <a:extLst>
              <a:ext uri="{FF2B5EF4-FFF2-40B4-BE49-F238E27FC236}">
                <a16:creationId xmlns:a16="http://schemas.microsoft.com/office/drawing/2014/main" id="{0D983000-21A8-43D9-B444-28C9FB82E080}"/>
              </a:ext>
            </a:extLst>
          </p:cNvPr>
          <p:cNvSpPr txBox="1"/>
          <p:nvPr/>
        </p:nvSpPr>
        <p:spPr>
          <a:xfrm>
            <a:off x="1989642" y="5397076"/>
            <a:ext cx="8280009" cy="791025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11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정책이</a:t>
            </a:r>
            <a:r>
              <a:rPr lang="en-US" altLang="ko-KR" spc="11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11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일관적이고</a:t>
            </a:r>
            <a:r>
              <a:rPr lang="en-US" altLang="ko-KR" spc="11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11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완전하고</a:t>
            </a:r>
            <a:r>
              <a:rPr lang="en-US" altLang="ko-KR" spc="11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11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기술적으로 타당한지 </a:t>
            </a:r>
            <a:r>
              <a:rPr lang="en-US" altLang="ko-KR" spc="11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Justification </a:t>
            </a:r>
            <a:r>
              <a:rPr lang="ko-KR" altLang="en-US" spc="11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하는 것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42770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 dirty="0">
              <a:latin typeface="HY견고딕" panose="02030600000101010101" pitchFamily="18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2.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정보보호 관리 요소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14</a:t>
            </a:fld>
            <a:endParaRPr lang="ko-KR" altLang="en-US" dirty="0"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303DAFC2-5A19-4ACB-BBD0-36642A744E49}"/>
              </a:ext>
            </a:extLst>
          </p:cNvPr>
          <p:cNvSpPr txBox="1"/>
          <p:nvPr/>
        </p:nvSpPr>
        <p:spPr>
          <a:xfrm>
            <a:off x="1995079" y="1870337"/>
            <a:ext cx="8280009" cy="791025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11723" algn="just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5A6FC0BB-ADBE-4EAC-9A67-99601E8237EA}"/>
              </a:ext>
            </a:extLst>
          </p:cNvPr>
          <p:cNvSpPr txBox="1"/>
          <p:nvPr/>
        </p:nvSpPr>
        <p:spPr>
          <a:xfrm>
            <a:off x="1995079" y="1870336"/>
            <a:ext cx="8280009" cy="4568982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표준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(Standard) :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정보보호 정책의 하위의 개념으로 정책 목적을 달성하기 위하여 세부적인 사항을 사규 또는 내규 등으로 </a:t>
            </a:r>
            <a:r>
              <a:rPr lang="ko-KR" altLang="en-US" spc="11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정형화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하여 조직 내에서 일률적으로 준수하도록 하는 </a:t>
            </a:r>
            <a:r>
              <a:rPr lang="ko-KR" altLang="en-US" spc="11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강제성이 있는 규정</a:t>
            </a: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endParaRPr lang="ko-KR" altLang="en-US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지침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(Guidelines) :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정보보호 정책 또는 표준처럼 </a:t>
            </a:r>
            <a:r>
              <a:rPr lang="ko-KR" altLang="en-US" spc="11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강제적이지는 않지만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정보보호의 정책을 달성하기 위해 </a:t>
            </a:r>
            <a:r>
              <a:rPr lang="ko-KR" altLang="en-US" spc="11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도움이 될 수 있는 구체적인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사항을 설명한 권고 사항</a:t>
            </a: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endParaRPr lang="ko-KR" altLang="en-US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절차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(Procedures) :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정책을 달성하기 위한 </a:t>
            </a:r>
            <a:r>
              <a:rPr lang="ko-KR" altLang="en-US" spc="11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단계적 방안을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구체적으로 기술한 것으로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11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누가 무엇을 어떻게 해야 하는지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세부적으로 규정하며 정책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표준과 마찬가지로 </a:t>
            </a:r>
            <a:r>
              <a:rPr lang="ko-KR" altLang="en-US" spc="11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필수적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으로 준수해야 하는 사항 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775520" y="1194808"/>
            <a:ext cx="3528392" cy="532832"/>
            <a:chOff x="2167176" y="996746"/>
            <a:chExt cx="4792663" cy="713079"/>
          </a:xfrm>
        </p:grpSpPr>
        <p:grpSp>
          <p:nvGrpSpPr>
            <p:cNvPr id="15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7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8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6" name="모서리가 둥근 직사각형 15"/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정보보호 정책</a:t>
              </a:r>
              <a:r>
                <a:rPr lang="en-US" altLang="ko-KR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용어</a:t>
              </a:r>
              <a:endParaRPr lang="ko-KR" altLang="en-US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3654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 dirty="0">
              <a:latin typeface="HY견고딕" panose="02030600000101010101" pitchFamily="18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2.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정보보호 관리 요소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303DAFC2-5A19-4ACB-BBD0-36642A744E49}"/>
              </a:ext>
            </a:extLst>
          </p:cNvPr>
          <p:cNvSpPr txBox="1"/>
          <p:nvPr/>
        </p:nvSpPr>
        <p:spPr>
          <a:xfrm>
            <a:off x="1995079" y="1870337"/>
            <a:ext cx="8280009" cy="791025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11723" algn="just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5A6FC0BB-ADBE-4EAC-9A67-99601E8237EA}"/>
              </a:ext>
            </a:extLst>
          </p:cNvPr>
          <p:cNvSpPr txBox="1"/>
          <p:nvPr/>
        </p:nvSpPr>
        <p:spPr>
          <a:xfrm>
            <a:off x="1995078" y="1870337"/>
            <a:ext cx="10048429" cy="4631179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정보보호 전략은 정보보호 정책을 이행하기 위한 마스터플랜으로 정보보호에 대한 전체 </a:t>
            </a:r>
            <a:r>
              <a:rPr lang="ko-KR" altLang="en-US" spc="11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큰 그림</a:t>
            </a:r>
            <a:endParaRPr lang="en-US" altLang="ko-KR" spc="111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11723" algn="just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r>
              <a:rPr lang="en-US" altLang="ko-KR" spc="11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ex) Saltzer’s 8 Fundamental Principles</a:t>
            </a:r>
          </a:p>
          <a:p>
            <a:pPr marL="926123" lvl="2" algn="just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r>
              <a:rPr lang="en-US" altLang="ko-KR" spc="11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1.</a:t>
            </a:r>
            <a:r>
              <a:rPr lang="ko-KR" altLang="en-US" spc="11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</a:t>
            </a:r>
            <a:r>
              <a:rPr lang="en-US" altLang="ko-KR" spc="11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Least Privilege </a:t>
            </a:r>
            <a:r>
              <a:rPr lang="ko-KR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작업</a:t>
            </a:r>
            <a:r>
              <a:rPr lang="ko-KR" altLang="en-US">
                <a:solidFill>
                  <a:srgbClr val="202122"/>
                </a:solidFill>
                <a:latin typeface="Arial" panose="020B0604020202020204" pitchFamily="34" charset="0"/>
              </a:rPr>
              <a:t>에 </a:t>
            </a:r>
            <a:r>
              <a:rPr lang="ko-KR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필요한 </a:t>
            </a:r>
            <a:r>
              <a:rPr lang="ko-KR" altLang="en-US" b="0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최소한의 권한 </a:t>
            </a:r>
            <a:r>
              <a:rPr lang="ko-KR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집합을 사용하자</a:t>
            </a:r>
            <a:r>
              <a:rPr lang="en-US" altLang="ko-KR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!</a:t>
            </a:r>
            <a:endParaRPr lang="en-US" altLang="ko-KR" spc="111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926123" lvl="2" algn="just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r>
              <a:rPr lang="en-US" altLang="ko-KR" spc="11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2. Fail-Safe Defaults 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보호체계가 </a:t>
            </a:r>
            <a:r>
              <a:rPr lang="ko-KR" altLang="en-US" b="0" i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접근이 허가 된다고 판단했을 떄 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에</a:t>
            </a:r>
            <a:r>
              <a:rPr lang="ko-KR" altLang="en-US" b="0" i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만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접근 허용</a:t>
            </a:r>
            <a:endParaRPr lang="en-US" altLang="ko-KR" b="0" i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926123" lvl="2" algn="just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r>
              <a:rPr lang="en-US" altLang="ko-KR" spc="11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3. Economy of Mechanism </a:t>
            </a:r>
            <a:r>
              <a:rPr lang="ko-KR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디자인을 최대한 </a:t>
            </a:r>
            <a:r>
              <a:rPr lang="ko-KR" altLang="en-US" b="0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단순하고 작게 </a:t>
            </a:r>
            <a:r>
              <a:rPr lang="ko-KR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유지</a:t>
            </a:r>
            <a:r>
              <a:rPr lang="en-US" altLang="ko-KR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!</a:t>
            </a:r>
            <a:endParaRPr lang="en-US" altLang="ko-KR" spc="111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926123" lvl="2" algn="just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r>
              <a:rPr lang="en-US" altLang="ko-KR" spc="11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4. Complete Mediation </a:t>
            </a:r>
            <a:r>
              <a:rPr lang="ko-KR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모든 개체에 대한 모든 접근는 </a:t>
            </a:r>
            <a:r>
              <a:rPr lang="ko-KR" altLang="en-US" b="0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권한이 있는지 상시 확인</a:t>
            </a:r>
            <a:r>
              <a:rPr lang="en-US" altLang="ko-KR" b="0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!</a:t>
            </a:r>
            <a:endParaRPr lang="en-US" altLang="ko-KR" spc="111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926123" lvl="2" algn="just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r>
              <a:rPr lang="en-US" altLang="ko-KR" spc="11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5. Open Design </a:t>
            </a:r>
            <a:r>
              <a:rPr lang="ko-KR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디자인이 </a:t>
            </a:r>
            <a:r>
              <a:rPr lang="ko-KR" altLang="en-US" b="0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공개가 되더라도</a:t>
            </a:r>
            <a:r>
              <a:rPr lang="en-US" altLang="ko-KR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보안에 이상이 없어야한다</a:t>
            </a:r>
            <a:r>
              <a:rPr lang="en-US" altLang="ko-KR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!</a:t>
            </a:r>
            <a:endParaRPr lang="en-US" altLang="ko-KR" spc="111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926123" lvl="2" algn="just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r>
              <a:rPr lang="en-US" altLang="ko-KR" spc="11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6. Separation of Privilege </a:t>
            </a:r>
            <a:r>
              <a:rPr lang="ko-KR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한 사람만의 의도</a:t>
            </a:r>
            <a:r>
              <a:rPr lang="en-US" altLang="ko-KR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실수</a:t>
            </a:r>
            <a:r>
              <a:rPr lang="en-US" altLang="ko-KR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ko-KR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가 잘못되었을떄 </a:t>
            </a:r>
            <a:r>
              <a:rPr lang="ko-KR" altLang="en-US" b="0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영향력을 줄이자</a:t>
            </a:r>
            <a:r>
              <a:rPr lang="en-US" altLang="ko-KR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!</a:t>
            </a:r>
            <a:endParaRPr lang="en-US" altLang="ko-KR" spc="111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926123" lvl="2" algn="just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r>
              <a:rPr lang="en-US" altLang="ko-KR" spc="11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7. Least Common Mechanism </a:t>
            </a:r>
            <a:r>
              <a:rPr lang="ko-KR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모든 사용자가 의존하는 </a:t>
            </a:r>
            <a:r>
              <a:rPr lang="ko-KR" altLang="en-US" b="0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메커니즘의 양을 최소화</a:t>
            </a:r>
            <a:r>
              <a:rPr lang="en-US" altLang="ko-KR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!</a:t>
            </a:r>
            <a:endParaRPr lang="en-US" altLang="ko-KR" spc="111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926123" lvl="2" algn="just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r>
              <a:rPr lang="en-US" altLang="ko-KR" spc="11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8. Psychological Acceptability </a:t>
            </a:r>
            <a:r>
              <a:rPr lang="ko-KR" altLang="en-US" b="0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휴먼 인터페이스</a:t>
            </a:r>
            <a:r>
              <a:rPr lang="ko-KR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를 사용하기 쉽게</a:t>
            </a:r>
            <a:r>
              <a:rPr lang="en-US" altLang="ko-KR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!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775520" y="1194808"/>
            <a:ext cx="5328592" cy="532832"/>
            <a:chOff x="2167176" y="996746"/>
            <a:chExt cx="4792663" cy="713079"/>
          </a:xfrm>
        </p:grpSpPr>
        <p:grpSp>
          <p:nvGrpSpPr>
            <p:cNvPr id="15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4792663" cy="639763"/>
              <a:chOff x="292" y="967"/>
              <a:chExt cx="3802" cy="254"/>
            </a:xfrm>
          </p:grpSpPr>
          <p:sp>
            <p:nvSpPr>
              <p:cNvPr id="17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380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8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6" name="모서리가 둥근 직사각형 15"/>
            <p:cNvSpPr/>
            <p:nvPr/>
          </p:nvSpPr>
          <p:spPr>
            <a:xfrm>
              <a:off x="2167176" y="996746"/>
              <a:ext cx="4792663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정보보호 전략</a:t>
              </a:r>
              <a:r>
                <a:rPr lang="en-US" altLang="ko-KR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(Information Security Strategy)</a:t>
              </a:r>
              <a:endParaRPr lang="ko-KR" altLang="en-US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9933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 dirty="0">
              <a:latin typeface="HY견고딕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16</a:t>
            </a:fld>
            <a:endParaRPr lang="ko-KR" altLang="en-US" dirty="0"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303DAFC2-5A19-4ACB-BBD0-36642A744E49}"/>
              </a:ext>
            </a:extLst>
          </p:cNvPr>
          <p:cNvSpPr txBox="1"/>
          <p:nvPr/>
        </p:nvSpPr>
        <p:spPr>
          <a:xfrm>
            <a:off x="1995079" y="1870337"/>
            <a:ext cx="8280009" cy="791025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11723" algn="just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5A6FC0BB-ADBE-4EAC-9A67-99601E8237EA}"/>
              </a:ext>
            </a:extLst>
          </p:cNvPr>
          <p:cNvSpPr txBox="1"/>
          <p:nvPr/>
        </p:nvSpPr>
        <p:spPr>
          <a:xfrm>
            <a:off x="1995079" y="1870337"/>
            <a:ext cx="8280009" cy="4192469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위험 관리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(Risk Management)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는 조직이 정보자산에 대한 위험을 수용할 수 있는 수준으로 유지하기 위해 정보자산에 대한 위험을 분석하고 이에 대한 비용 대비 효과적인 보호 대책을 마련하는 일련의 과정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위험 분석은 위험 관리에 있어 가장 중요한 절차이며 보호되어야 할 대상 정보자산과 조직의 위험을 측정하고 이 측정된 위험이 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허용가능한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수준인지 아닌지 판단할 수 있는 근거를 제공하는 것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보안이 비용 효과적으로 적절하게 위협에 대응하는 것을 확인하기 위해 사용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위험분석은 수준에 따라 수행절차가 복잡하고 시간과 인력 소모가 크므로 시스템 환경에 맞는 위험분석 수준을 선택하는 것이 중요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775520" y="1194808"/>
            <a:ext cx="3384376" cy="532832"/>
            <a:chOff x="2167176" y="996746"/>
            <a:chExt cx="7039224" cy="713079"/>
          </a:xfrm>
        </p:grpSpPr>
        <p:grpSp>
          <p:nvGrpSpPr>
            <p:cNvPr id="15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7038987" cy="639763"/>
              <a:chOff x="292" y="967"/>
              <a:chExt cx="5584" cy="254"/>
            </a:xfrm>
          </p:grpSpPr>
          <p:sp>
            <p:nvSpPr>
              <p:cNvPr id="17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5584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8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6" name="모서리가 둥근 직사각형 15"/>
            <p:cNvSpPr/>
            <p:nvPr/>
          </p:nvSpPr>
          <p:spPr>
            <a:xfrm>
              <a:off x="2167176" y="996746"/>
              <a:ext cx="7039224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위험 관리</a:t>
              </a:r>
            </a:p>
          </p:txBody>
        </p:sp>
      </p:grpSp>
      <p:sp>
        <p:nvSpPr>
          <p:cNvPr id="12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2.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정보보호 관리 요소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9203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 dirty="0">
              <a:latin typeface="HY견고딕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17</a:t>
            </a:fld>
            <a:endParaRPr lang="ko-KR" altLang="en-US" dirty="0"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303DAFC2-5A19-4ACB-BBD0-36642A744E49}"/>
              </a:ext>
            </a:extLst>
          </p:cNvPr>
          <p:cNvSpPr txBox="1"/>
          <p:nvPr/>
        </p:nvSpPr>
        <p:spPr>
          <a:xfrm>
            <a:off x="1995079" y="1870337"/>
            <a:ext cx="8280009" cy="791025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11723" algn="just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5A6FC0BB-ADBE-4EAC-9A67-99601E8237EA}"/>
              </a:ext>
            </a:extLst>
          </p:cNvPr>
          <p:cNvSpPr txBox="1"/>
          <p:nvPr/>
        </p:nvSpPr>
        <p:spPr>
          <a:xfrm>
            <a:off x="1995079" y="1870337"/>
            <a:ext cx="8280009" cy="3776458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11723" algn="just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r>
              <a:rPr lang="en-US" altLang="ko-KR" spc="11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Threat Risk Analysis Steps</a:t>
            </a: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1. Decide on </a:t>
            </a:r>
            <a:r>
              <a:rPr lang="en-US" altLang="ko-KR" spc="111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Scope</a:t>
            </a:r>
            <a:r>
              <a:rPr lang="en-US" altLang="ko-KR" spc="11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of Analysis and Set the </a:t>
            </a:r>
            <a:r>
              <a:rPr lang="en-US" altLang="ko-KR" spc="111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System Boundary</a:t>
            </a: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2. Identification of </a:t>
            </a:r>
            <a:r>
              <a:rPr lang="en-US" altLang="ko-KR" spc="111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Assets</a:t>
            </a: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3. Identify Threats and Possible Vulnerabilities by using </a:t>
            </a:r>
            <a:r>
              <a:rPr lang="en-US" altLang="ko-KR" spc="111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STRIDE</a:t>
            </a:r>
          </a:p>
          <a:p>
            <a:pPr marL="11723" algn="just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r>
              <a:rPr lang="en-US" altLang="ko-KR" spc="11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	Develop Attack Scenarios by Threat Trees or </a:t>
            </a:r>
            <a:r>
              <a:rPr lang="en-US" altLang="ko-KR" spc="111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Attack Trees</a:t>
            </a:r>
            <a:r>
              <a:rPr lang="en-US" altLang="ko-KR" spc="11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etc.</a:t>
            </a: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4. </a:t>
            </a:r>
            <a:r>
              <a:rPr lang="en-US" altLang="ko-KR" spc="111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Rank Threat Risk</a:t>
            </a:r>
            <a:r>
              <a:rPr lang="en-US" altLang="ko-KR" spc="11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s based on Probability and Impacts (Threat Probability or Risk Assessment)</a:t>
            </a: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5. Responses to Risk (Risk Mitigation or Countermeasures)</a:t>
            </a: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775519" y="1194808"/>
            <a:ext cx="4937895" cy="532832"/>
            <a:chOff x="2167176" y="996746"/>
            <a:chExt cx="7039224" cy="713079"/>
          </a:xfrm>
        </p:grpSpPr>
        <p:grpSp>
          <p:nvGrpSpPr>
            <p:cNvPr id="15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7038987" cy="639763"/>
              <a:chOff x="292" y="967"/>
              <a:chExt cx="5584" cy="254"/>
            </a:xfrm>
          </p:grpSpPr>
          <p:sp>
            <p:nvSpPr>
              <p:cNvPr id="17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5584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8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6" name="모서리가 둥근 직사각형 15"/>
            <p:cNvSpPr/>
            <p:nvPr/>
          </p:nvSpPr>
          <p:spPr>
            <a:xfrm>
              <a:off x="2167176" y="996746"/>
              <a:ext cx="7039224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위험 관리 </a:t>
              </a:r>
              <a:r>
                <a:rPr lang="en-US" altLang="ko-KR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- Software Engineering</a:t>
              </a:r>
              <a:endParaRPr lang="ko-KR" altLang="en-US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2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2.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정보보호 관리 요소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2151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 dirty="0">
              <a:latin typeface="HY견고딕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18</a:t>
            </a:fld>
            <a:endParaRPr lang="ko-KR" altLang="en-US" dirty="0"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303DAFC2-5A19-4ACB-BBD0-36642A744E49}"/>
              </a:ext>
            </a:extLst>
          </p:cNvPr>
          <p:cNvSpPr txBox="1"/>
          <p:nvPr/>
        </p:nvSpPr>
        <p:spPr>
          <a:xfrm>
            <a:off x="1995079" y="1870337"/>
            <a:ext cx="8280009" cy="791025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11723" algn="just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775520" y="1194808"/>
            <a:ext cx="3384376" cy="532832"/>
            <a:chOff x="2167176" y="996746"/>
            <a:chExt cx="7039224" cy="713079"/>
          </a:xfrm>
        </p:grpSpPr>
        <p:grpSp>
          <p:nvGrpSpPr>
            <p:cNvPr id="15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7038987" cy="639763"/>
              <a:chOff x="292" y="967"/>
              <a:chExt cx="5584" cy="254"/>
            </a:xfrm>
          </p:grpSpPr>
          <p:sp>
            <p:nvSpPr>
              <p:cNvPr id="17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5584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8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6" name="모서리가 둥근 직사각형 15"/>
            <p:cNvSpPr/>
            <p:nvPr/>
          </p:nvSpPr>
          <p:spPr>
            <a:xfrm>
              <a:off x="2167176" y="996746"/>
              <a:ext cx="7039224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위험 관리</a:t>
              </a:r>
            </a:p>
          </p:txBody>
        </p:sp>
      </p:grpSp>
      <p:sp>
        <p:nvSpPr>
          <p:cNvPr id="12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2.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정보보호 관리 요소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pic>
        <p:nvPicPr>
          <p:cNvPr id="2052" name="Picture 4" descr="Understanding STRIDE in Threat Modeling">
            <a:extLst>
              <a:ext uri="{FF2B5EF4-FFF2-40B4-BE49-F238E27FC236}">
                <a16:creationId xmlns:a16="http://schemas.microsoft.com/office/drawing/2014/main" id="{80DDF965-BFCD-4158-9EEC-79BA9A312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30" y="27757"/>
            <a:ext cx="11551140" cy="673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875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 dirty="0">
              <a:latin typeface="HY견고딕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19</a:t>
            </a:fld>
            <a:endParaRPr lang="ko-KR" altLang="en-US" dirty="0"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303DAFC2-5A19-4ACB-BBD0-36642A744E49}"/>
              </a:ext>
            </a:extLst>
          </p:cNvPr>
          <p:cNvSpPr txBox="1"/>
          <p:nvPr/>
        </p:nvSpPr>
        <p:spPr>
          <a:xfrm>
            <a:off x="1995079" y="1870337"/>
            <a:ext cx="8280009" cy="791025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11723" algn="just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775520" y="1194808"/>
            <a:ext cx="3384376" cy="532832"/>
            <a:chOff x="2167176" y="996746"/>
            <a:chExt cx="7039224" cy="713079"/>
          </a:xfrm>
        </p:grpSpPr>
        <p:grpSp>
          <p:nvGrpSpPr>
            <p:cNvPr id="15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7038987" cy="639763"/>
              <a:chOff x="292" y="967"/>
              <a:chExt cx="5584" cy="254"/>
            </a:xfrm>
          </p:grpSpPr>
          <p:sp>
            <p:nvSpPr>
              <p:cNvPr id="17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5584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8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6" name="모서리가 둥근 직사각형 15"/>
            <p:cNvSpPr/>
            <p:nvPr/>
          </p:nvSpPr>
          <p:spPr>
            <a:xfrm>
              <a:off x="2167176" y="996746"/>
              <a:ext cx="7039224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위험 관리</a:t>
              </a:r>
            </a:p>
          </p:txBody>
        </p:sp>
      </p:grpSp>
      <p:sp>
        <p:nvSpPr>
          <p:cNvPr id="12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2.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정보보호 관리 요소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pic>
        <p:nvPicPr>
          <p:cNvPr id="1032" name="Picture 8" descr="Stride Threat Model PowerPoint Presentation Slides - PPT Template">
            <a:extLst>
              <a:ext uri="{FF2B5EF4-FFF2-40B4-BE49-F238E27FC236}">
                <a16:creationId xmlns:a16="http://schemas.microsoft.com/office/drawing/2014/main" id="{DD8A19BE-13F1-4BF4-8407-57EF26E50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77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5"/>
          <p:cNvSpPr txBox="1">
            <a:spLocks/>
          </p:cNvSpPr>
          <p:nvPr/>
        </p:nvSpPr>
        <p:spPr>
          <a:xfrm>
            <a:off x="1875284" y="1692668"/>
            <a:ext cx="8469188" cy="488239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  <a:defRPr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일반적 정의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기업의 중요한 정보를 안전하게 보호하기 위해 정보의 기밀성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무결성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</a:p>
          <a:p>
            <a:pPr marL="0" indent="0">
              <a:buNone/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가용성을 만족할 수 있도록 기술적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관리적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물리적 보호조치를 강구하는 것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>
              <a:buNone/>
            </a:pPr>
            <a:endParaRPr lang="en-US" altLang="ko-KR" sz="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법률적 정의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  <a:defRPr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  <a:defRPr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  <a:defRPr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  <a:defRPr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  <a:defRPr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  <a:defRPr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  <a:defRPr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  <a:defRPr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  <a:defRPr/>
            </a:pPr>
            <a:endParaRPr lang="en-US" altLang="ko-KR" sz="1600" dirty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정보보호는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우연히 혹은 의도적으로 허가 받지 않은 정보의 누출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전송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수정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파괴 등으로부터 보호 </a:t>
            </a:r>
            <a:r>
              <a:rPr lang="ko-KR" altLang="en-US" sz="1600">
                <a:latin typeface="HY헤드라인M" panose="02030600000101010101" pitchFamily="18" charset="-127"/>
                <a:ea typeface="HY헤드라인M" panose="02030600000101010101" pitchFamily="18" charset="-127"/>
              </a:rPr>
              <a:t>하는 것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786" y="2765474"/>
            <a:ext cx="7848872" cy="2664296"/>
          </a:xfrm>
          <a:prstGeom prst="rect">
            <a:avLst/>
          </a:prstGeom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820580" y="910152"/>
            <a:ext cx="3376591" cy="400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16531" indent="-316531" algn="ctr">
              <a:spcBef>
                <a:spcPct val="20000"/>
              </a:spcBef>
            </a:pPr>
            <a:r>
              <a:rPr lang="ko-KR" altLang="en-US" sz="1846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위험</a:t>
            </a:r>
            <a:r>
              <a:rPr lang="en-US" altLang="ko-KR" sz="1846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(RISK)</a:t>
            </a:r>
            <a:r>
              <a:rPr lang="ko-KR" altLang="en-US" sz="1846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이란</a:t>
            </a:r>
            <a:r>
              <a:rPr lang="en-US" altLang="ko-KR" sz="1846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?</a:t>
            </a:r>
          </a:p>
        </p:txBody>
      </p:sp>
      <p:grpSp>
        <p:nvGrpSpPr>
          <p:cNvPr id="6" name="Group 212"/>
          <p:cNvGrpSpPr>
            <a:grpSpLocks/>
          </p:cNvGrpSpPr>
          <p:nvPr/>
        </p:nvGrpSpPr>
        <p:grpSpPr bwMode="auto">
          <a:xfrm>
            <a:off x="1809572" y="1141159"/>
            <a:ext cx="4502453" cy="593479"/>
            <a:chOff x="985" y="571"/>
            <a:chExt cx="3693" cy="405"/>
          </a:xfrm>
        </p:grpSpPr>
        <p:sp>
          <p:nvSpPr>
            <p:cNvPr id="7" name="AutoShape 56"/>
            <p:cNvSpPr>
              <a:spLocks noChangeArrowheads="1"/>
            </p:cNvSpPr>
            <p:nvPr/>
          </p:nvSpPr>
          <p:spPr bwMode="auto">
            <a:xfrm>
              <a:off x="985" y="571"/>
              <a:ext cx="3611" cy="34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33399">
                    <a:gamma/>
                    <a:tint val="40392"/>
                    <a:invGamma/>
                  </a:srgbClr>
                </a:gs>
                <a:gs pos="100000">
                  <a:srgbClr val="333399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30000"/>
                </a:lnSpc>
                <a:buFont typeface="Wingdings" pitchFamily="2" charset="2"/>
                <a:buChar char="•"/>
                <a:defRPr/>
              </a:pPr>
              <a:endParaRPr lang="ko-KR" altLang="en-US" sz="1292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997" y="572"/>
              <a:ext cx="368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16531" indent="-316531" algn="ctr">
                <a:spcBef>
                  <a:spcPct val="20000"/>
                </a:spcBef>
              </a:pPr>
              <a:r>
                <a:rPr lang="ko-KR" altLang="en-US" sz="1846" dirty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정보보호</a:t>
              </a:r>
              <a:r>
                <a:rPr lang="en-US" altLang="ko-KR" sz="1846" dirty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(Information Security)</a:t>
              </a:r>
              <a:r>
                <a:rPr lang="ko-KR" altLang="en-US" sz="1846" dirty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란</a:t>
              </a:r>
              <a:r>
                <a:rPr lang="en-US" altLang="ko-KR" sz="1846" dirty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?</a:t>
              </a: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1.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정보보호 목적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7244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reat modeling explained: A process for anticipating cyber attacks | CSO  Online">
            <a:extLst>
              <a:ext uri="{FF2B5EF4-FFF2-40B4-BE49-F238E27FC236}">
                <a16:creationId xmlns:a16="http://schemas.microsoft.com/office/drawing/2014/main" id="{D1C22519-36DF-4ED5-B017-BC6264705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15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DREAD is a risk assessment model. DREAD is a risk assessment model used… |  by Ram Dixit | Medium">
            <a:extLst>
              <a:ext uri="{FF2B5EF4-FFF2-40B4-BE49-F238E27FC236}">
                <a16:creationId xmlns:a16="http://schemas.microsoft.com/office/drawing/2014/main" id="{111D075C-8408-461A-90A4-607E90C30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769082"/>
            <a:ext cx="6477000" cy="4602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115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12"/>
          <p:cNvGrpSpPr>
            <a:grpSpLocks/>
          </p:cNvGrpSpPr>
          <p:nvPr/>
        </p:nvGrpSpPr>
        <p:grpSpPr bwMode="auto">
          <a:xfrm>
            <a:off x="1809572" y="908687"/>
            <a:ext cx="3199957" cy="593479"/>
            <a:chOff x="985" y="571"/>
            <a:chExt cx="3693" cy="405"/>
          </a:xfrm>
        </p:grpSpPr>
        <p:sp>
          <p:nvSpPr>
            <p:cNvPr id="6" name="AutoShape 56"/>
            <p:cNvSpPr>
              <a:spLocks noChangeArrowheads="1"/>
            </p:cNvSpPr>
            <p:nvPr/>
          </p:nvSpPr>
          <p:spPr bwMode="auto">
            <a:xfrm>
              <a:off x="985" y="571"/>
              <a:ext cx="3611" cy="34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33399">
                    <a:gamma/>
                    <a:tint val="40392"/>
                    <a:invGamma/>
                  </a:srgbClr>
                </a:gs>
                <a:gs pos="100000">
                  <a:srgbClr val="333399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30000"/>
                </a:lnSpc>
                <a:buFont typeface="Wingdings" pitchFamily="2" charset="2"/>
                <a:buChar char="•"/>
                <a:defRPr/>
              </a:pPr>
              <a:endParaRPr lang="ko-KR" altLang="en-US" sz="1292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997" y="572"/>
              <a:ext cx="368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16531" indent="-316531" algn="ctr">
                <a:spcBef>
                  <a:spcPct val="20000"/>
                </a:spcBef>
              </a:pPr>
              <a:r>
                <a:rPr lang="ko-KR" altLang="en-US" sz="1846" dirty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정보보호 </a:t>
              </a:r>
              <a:r>
                <a:rPr lang="ko-KR" altLang="en-US" sz="1846" dirty="0" err="1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컴플라이언스</a:t>
              </a:r>
              <a:endParaRPr lang="en-US" altLang="ko-KR" sz="1846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949294" y="2013897"/>
            <a:ext cx="8424862" cy="8906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ko-KR" sz="1600" spc="-20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</a:p>
          <a:p>
            <a:pPr marL="285750" indent="-285750">
              <a:lnSpc>
                <a:spcPct val="15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kumimoji="1" lang="en-US" altLang="ko-KR" sz="1600" spc="-15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kumimoji="1" lang="ko-KR" altLang="en-US" sz="1600" spc="-15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법</a:t>
            </a:r>
            <a:r>
              <a:rPr kumimoji="1" lang="en-US" altLang="ko-KR" sz="1600" spc="-15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kumimoji="1" lang="ko-KR" altLang="en-US" sz="1600" spc="-15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명령 등의</a:t>
            </a:r>
            <a:r>
              <a:rPr kumimoji="1" lang="en-US" altLang="ko-KR" sz="1600" spc="-15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kumimoji="1" lang="ko-KR" altLang="en-US" sz="1600" spc="-15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준수</a:t>
            </a:r>
            <a:r>
              <a:rPr kumimoji="1" lang="en-US" altLang="ko-KR" sz="1600" spc="-15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; (</a:t>
            </a:r>
            <a:r>
              <a:rPr kumimoji="1" lang="ko-KR" altLang="en-US" sz="1600" spc="-15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명령 등에</a:t>
            </a:r>
            <a:r>
              <a:rPr kumimoji="1" lang="en-US" altLang="ko-KR" sz="1600" spc="-15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kumimoji="1" lang="ko-KR" altLang="en-US" sz="1600" spc="-15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따름 </a:t>
            </a:r>
          </a:p>
          <a:p>
            <a:pPr marL="285750" indent="-285750">
              <a:lnSpc>
                <a:spcPct val="15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kumimoji="1" lang="ko-KR" altLang="en-US" sz="1600" spc="-15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각종 법</a:t>
            </a:r>
            <a:r>
              <a:rPr kumimoji="1" lang="en-US" altLang="ko-KR" sz="1600" spc="-15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kumimoji="1" lang="ko-KR" altLang="en-US" sz="1600" spc="-15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제도적 규제 및 권고를 의미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949294" y="3561854"/>
            <a:ext cx="8424862" cy="98468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400" spc="-200">
              <a:ln w="11430">
                <a:solidFill>
                  <a:srgbClr val="4F81BD">
                    <a:alpha val="0"/>
                  </a:srgbClr>
                </a:solidFill>
              </a:ln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949542" y="5233147"/>
            <a:ext cx="8424862" cy="107652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kumimoji="1" lang="ko-KR" altLang="en-US" sz="400" spc="-150" dirty="0">
              <a:ln w="11430">
                <a:solidFill>
                  <a:srgbClr val="4F81BD">
                    <a:alpha val="0"/>
                  </a:srgbClr>
                </a:solidFill>
              </a:ln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805526" y="1734453"/>
            <a:ext cx="3144632" cy="610300"/>
            <a:chOff x="251520" y="1522556"/>
            <a:chExt cx="2016000" cy="610300"/>
          </a:xfrm>
          <a:noFill/>
        </p:grpSpPr>
        <p:sp>
          <p:nvSpPr>
            <p:cNvPr id="12" name="직사각형 11"/>
            <p:cNvSpPr/>
            <p:nvPr/>
          </p:nvSpPr>
          <p:spPr>
            <a:xfrm>
              <a:off x="251520" y="1522556"/>
              <a:ext cx="2016000" cy="432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sz="1600" spc="-15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컴플라이언스</a:t>
              </a:r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</a:t>
              </a:r>
              <a:r>
                <a:rPr lang="en-US" altLang="ko-KR" sz="16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Compliance)</a:t>
              </a:r>
              <a:endPara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3" name="직각 삼각형 12"/>
            <p:cNvSpPr/>
            <p:nvPr/>
          </p:nvSpPr>
          <p:spPr>
            <a:xfrm rot="10800000">
              <a:off x="251520" y="1954556"/>
              <a:ext cx="144016" cy="1783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Wingdings" panose="05000000000000000000" pitchFamily="2" charset="2"/>
                <a:buChar char="l"/>
              </a:pPr>
              <a:endParaRPr lang="ko-KR" altLang="en-US" sz="160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805526" y="3319655"/>
            <a:ext cx="3144632" cy="610300"/>
            <a:chOff x="251520" y="1522556"/>
            <a:chExt cx="2016000" cy="610300"/>
          </a:xfrm>
          <a:noFill/>
        </p:grpSpPr>
        <p:sp>
          <p:nvSpPr>
            <p:cNvPr id="15" name="직사각형 14"/>
            <p:cNvSpPr/>
            <p:nvPr/>
          </p:nvSpPr>
          <p:spPr>
            <a:xfrm>
              <a:off x="251520" y="1522556"/>
              <a:ext cx="2016000" cy="432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 </a:t>
              </a:r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IT </a:t>
              </a:r>
              <a:r>
                <a:rPr lang="ko-KR" altLang="en-US" sz="16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컴플라이언스</a:t>
              </a:r>
              <a:endPara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각 삼각형 15"/>
            <p:cNvSpPr/>
            <p:nvPr/>
          </p:nvSpPr>
          <p:spPr>
            <a:xfrm rot="10800000">
              <a:off x="251520" y="1954556"/>
              <a:ext cx="144016" cy="1783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Wingdings" panose="05000000000000000000" pitchFamily="2" charset="2"/>
                <a:buChar char="l"/>
              </a:pPr>
              <a:endParaRPr lang="ko-KR" altLang="en-US" sz="160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793844" y="4998182"/>
            <a:ext cx="3144632" cy="610300"/>
            <a:chOff x="251520" y="1522556"/>
            <a:chExt cx="2016000" cy="610300"/>
          </a:xfrm>
          <a:noFill/>
        </p:grpSpPr>
        <p:sp>
          <p:nvSpPr>
            <p:cNvPr id="18" name="직사각형 17"/>
            <p:cNvSpPr/>
            <p:nvPr/>
          </p:nvSpPr>
          <p:spPr>
            <a:xfrm>
              <a:off x="251520" y="1522556"/>
              <a:ext cx="2016000" cy="432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ko-KR" altLang="en-US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 정보보호 </a:t>
              </a:r>
              <a:r>
                <a:rPr lang="ko-KR" altLang="en-US" sz="16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컴플라이언스</a:t>
              </a:r>
              <a:endPara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9" name="직각 삼각형 18"/>
            <p:cNvSpPr/>
            <p:nvPr/>
          </p:nvSpPr>
          <p:spPr>
            <a:xfrm rot="10800000">
              <a:off x="251520" y="1954556"/>
              <a:ext cx="144016" cy="1783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Wingdings" panose="05000000000000000000" pitchFamily="2" charset="2"/>
                <a:buChar char="l"/>
              </a:pPr>
              <a:endParaRPr lang="ko-KR" altLang="en-US" sz="160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1987817" y="3744934"/>
            <a:ext cx="8390755" cy="773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kumimoji="1" lang="ko-KR" altLang="en-US" sz="1600" spc="-15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각종 법</a:t>
            </a:r>
            <a:r>
              <a:rPr kumimoji="1" lang="en-US" altLang="ko-KR" sz="1600" spc="-15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kumimoji="1" lang="ko-KR" altLang="en-US" sz="1600" spc="-15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제도적 규제 및 권고의 철저한 대응을 위해 각 나라별 또는 글로벌 감독당국이 제시한 각종 요건을 만족시킬 수 있도록 기업의 정보시스템과 업무프로세스를 재정비하는 것을 의미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1986550" y="5438182"/>
            <a:ext cx="8424936" cy="77354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285750" indent="-285750" fontAlgn="base" latinLnBrk="0">
              <a:lnSpc>
                <a:spcPct val="150000"/>
              </a:lnSpc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kumimoji="1" lang="ko-KR" altLang="en-US" sz="1600" spc="-15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각종 법</a:t>
            </a:r>
            <a:r>
              <a:rPr kumimoji="1" lang="en-US" altLang="ko-KR" sz="1600" spc="-15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kumimoji="1" lang="ko-KR" altLang="en-US" sz="1600" spc="-15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제도적 규제 및 권고의 철저한 대응을 위해 해당되는 법</a:t>
            </a:r>
            <a:r>
              <a:rPr kumimoji="1" lang="en-US" altLang="ko-KR" sz="1600" spc="-15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kumimoji="1" lang="ko-KR" altLang="en-US" sz="1600" spc="-15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규제 요건을 만족시킬 수 있도록 기업의 정보보호 관리 프레임워크를 구축</a:t>
            </a:r>
            <a:r>
              <a:rPr kumimoji="1" lang="en-US" altLang="ko-KR" sz="1600" spc="-15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kumimoji="1" lang="ko-KR" altLang="en-US" sz="1600" spc="-15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운영하는 것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21</a:t>
            </a:fld>
            <a:endParaRPr lang="ko-KR" altLang="en-US" dirty="0"/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2.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정보보호 관리 요소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9205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898949" y="1628800"/>
          <a:ext cx="8424936" cy="4586280"/>
        </p:xfrm>
        <a:graphic>
          <a:graphicData uri="http://schemas.openxmlformats.org/drawingml/2006/table">
            <a:tbl>
              <a:tblPr/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2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2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산업 분야</a:t>
                      </a:r>
                      <a:endParaRPr lang="ko-KR" altLang="en-US" sz="1200" kern="0" spc="-5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87245" marR="87245" marT="43622" marB="43622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적용가능 국내 정보보호 관련 법률</a:t>
                      </a:r>
                      <a:endParaRPr lang="ko-KR" altLang="en-US" sz="1200" kern="0" spc="-5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87245" marR="87245" marT="43622" marB="43622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57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공통 분야</a:t>
                      </a:r>
                      <a:endParaRPr lang="ko-KR" altLang="en-US" sz="1200" kern="0" spc="-5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87245" marR="87245" marT="43622" marB="4362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「개인정보보호법」</a:t>
                      </a:r>
                      <a:r>
                        <a:rPr lang="en-US" altLang="ko-KR" sz="1200" kern="0" spc="-2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</a:t>
                      </a: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「정보통신망 이용촉진 및 정보보호 등에 관한 법률」</a:t>
                      </a:r>
                      <a:r>
                        <a:rPr lang="en-US" altLang="ko-KR" sz="1200" kern="0" spc="-2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</a:t>
                      </a: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「정보통신기반 보호법」등</a:t>
                      </a:r>
                      <a:endParaRPr lang="ko-KR" altLang="en-US" sz="1200" kern="0" spc="-5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87245" marR="87245" marT="43622" marB="4362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7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정보통신</a:t>
                      </a:r>
                      <a:endParaRPr lang="ko-KR" altLang="en-US" sz="1200" kern="0" spc="-5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분야</a:t>
                      </a:r>
                      <a:endParaRPr lang="ko-KR" altLang="en-US" sz="1200" kern="0" spc="-5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87245" marR="87245" marT="43622" marB="4362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「정보통신산업 진흥법」</a:t>
                      </a:r>
                      <a:r>
                        <a:rPr lang="en-US" altLang="ko-KR" sz="1200" kern="0" spc="-2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</a:t>
                      </a: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「</a:t>
                      </a:r>
                      <a:r>
                        <a:rPr lang="ko-KR" altLang="en-US" sz="1200" kern="0" spc="-20" dirty="0" err="1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콘텐츠산업진흥법</a:t>
                      </a: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」</a:t>
                      </a:r>
                      <a:r>
                        <a:rPr lang="en-US" altLang="ko-KR" sz="1200" kern="0" spc="-2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</a:t>
                      </a: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「위치정보의 보호 및 이용 등에 </a:t>
                      </a:r>
                      <a:r>
                        <a:rPr lang="ko-KR" altLang="en-US" sz="1200" kern="0" spc="-11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관한 법률」</a:t>
                      </a:r>
                      <a:r>
                        <a:rPr lang="en-US" altLang="ko-KR" sz="1200" kern="0" spc="-11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</a:t>
                      </a:r>
                      <a:r>
                        <a:rPr lang="ko-KR" altLang="en-US" sz="1200" kern="0" spc="-11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「전기통신기본법」</a:t>
                      </a:r>
                      <a:r>
                        <a:rPr lang="en-US" altLang="ko-KR" sz="1200" kern="0" spc="-11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</a:t>
                      </a:r>
                      <a:r>
                        <a:rPr lang="ko-KR" altLang="en-US" sz="1200" kern="0" spc="-11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「전기통신사업법」</a:t>
                      </a:r>
                      <a:r>
                        <a:rPr lang="en-US" altLang="ko-KR" sz="1200" kern="0" spc="-11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</a:t>
                      </a:r>
                      <a:r>
                        <a:rPr lang="ko-KR" altLang="en-US" sz="1200" kern="0" spc="-11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「전자문서 및 전자거래기본법」 등 </a:t>
                      </a:r>
                      <a:endParaRPr lang="ko-KR" altLang="en-US" sz="1200" kern="0" spc="-5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87245" marR="87245" marT="43622" marB="4362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2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교육 분야</a:t>
                      </a:r>
                      <a:endParaRPr lang="ko-KR" altLang="en-US" sz="1200" kern="0" spc="-5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87245" marR="87245" marT="43622" marB="4362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「교육기본법」</a:t>
                      </a:r>
                      <a:r>
                        <a:rPr lang="en-US" altLang="ko-KR" sz="1200" kern="0" spc="-2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</a:t>
                      </a: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「고등교육법」 등</a:t>
                      </a:r>
                      <a:endParaRPr lang="ko-KR" altLang="en-US" sz="1200" kern="0" spc="-5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87245" marR="87245" marT="43622" marB="4362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57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금융 분야</a:t>
                      </a:r>
                      <a:endParaRPr lang="ko-KR" altLang="en-US" sz="1200" kern="0" spc="-5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87245" marR="87245" marT="43622" marB="4362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「전자금융거래법」</a:t>
                      </a:r>
                      <a:r>
                        <a:rPr lang="en-US" altLang="ko-KR" sz="1200" kern="0" spc="-2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</a:t>
                      </a: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「신용정보의 이용 및 보호에 관한 법률」</a:t>
                      </a:r>
                      <a:r>
                        <a:rPr lang="en-US" altLang="ko-KR" sz="1200" kern="0" spc="-2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</a:t>
                      </a: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「자본시장과 </a:t>
                      </a:r>
                      <a:r>
                        <a:rPr lang="ko-KR" altLang="en-US" sz="1200" kern="0" spc="-20" dirty="0" err="1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금융투자업에</a:t>
                      </a: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관한 법률」</a:t>
                      </a:r>
                      <a:r>
                        <a:rPr lang="en-US" altLang="ko-KR" sz="1200" kern="0" spc="-2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</a:t>
                      </a: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「주식회사의 외부감사에 관한 법률」등 </a:t>
                      </a:r>
                      <a:endParaRPr lang="ko-KR" altLang="en-US" sz="1200" kern="0" spc="-5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87245" marR="87245" marT="43622" marB="4362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57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제조 분야</a:t>
                      </a:r>
                      <a:endParaRPr lang="ko-KR" altLang="en-US" sz="1200" kern="0" spc="-5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87245" marR="87245" marT="43622" marB="4362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「산업기술의 유출방지 및 보호에 관한 법률」</a:t>
                      </a:r>
                      <a:r>
                        <a:rPr lang="en-US" altLang="ko-KR" sz="1200" kern="0" spc="-2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</a:t>
                      </a: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「부정경쟁방지 및 영업비밀보호에 관한 법률」 등</a:t>
                      </a:r>
                      <a:endParaRPr lang="ko-KR" altLang="en-US" sz="1200" kern="0" spc="-5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87245" marR="87245" marT="43622" marB="4362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2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의료 분야</a:t>
                      </a:r>
                      <a:endParaRPr lang="ko-KR" altLang="en-US" sz="1200" kern="0" spc="-5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87245" marR="87245" marT="43622" marB="4362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「의료법」</a:t>
                      </a:r>
                      <a:r>
                        <a:rPr lang="en-US" altLang="ko-KR" sz="1200" kern="0" spc="-2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</a:t>
                      </a:r>
                      <a:r>
                        <a:rPr lang="ko-KR" altLang="en-US" sz="1200" kern="0" spc="-2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「보건의료기본법」등 </a:t>
                      </a:r>
                      <a:endParaRPr lang="ko-KR" altLang="en-US" sz="1200" kern="0" spc="-5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87245" marR="87245" marT="43622" marB="4362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2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공공 분야</a:t>
                      </a:r>
                      <a:endParaRPr lang="ko-KR" altLang="en-US" sz="1200" kern="0" spc="-5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87245" marR="87245" marT="43622" marB="4362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「</a:t>
                      </a:r>
                      <a:r>
                        <a:rPr lang="ko-KR" altLang="en-US" sz="1200" kern="0" spc="-20" dirty="0" err="1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전자서명법</a:t>
                      </a: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」</a:t>
                      </a:r>
                      <a:r>
                        <a:rPr lang="en-US" altLang="ko-KR" sz="1200" kern="0" spc="-2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</a:t>
                      </a: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「</a:t>
                      </a:r>
                      <a:r>
                        <a:rPr lang="ko-KR" altLang="en-US" sz="1200" kern="0" spc="-20" dirty="0" err="1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전자정부법</a:t>
                      </a: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」</a:t>
                      </a:r>
                      <a:r>
                        <a:rPr lang="en-US" altLang="ko-KR" sz="1200" kern="0" spc="-2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</a:t>
                      </a: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「국가정보화기본법」 등</a:t>
                      </a:r>
                      <a:endParaRPr lang="ko-KR" altLang="en-US" sz="1200" kern="0" spc="-5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87245" marR="87245" marT="43622" marB="4362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2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기타 분야</a:t>
                      </a:r>
                      <a:endParaRPr lang="ko-KR" altLang="en-US" sz="1200" kern="0" spc="-5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87245" marR="87245" marT="43622" marB="4362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「전자상거래 등에서의 소비자보호에 관한 법률」</a:t>
                      </a:r>
                      <a:r>
                        <a:rPr lang="en-US" altLang="ko-KR" sz="1200" kern="0" spc="-2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</a:t>
                      </a:r>
                      <a:r>
                        <a:rPr lang="ko-KR" altLang="en-US" sz="1200" kern="0" spc="-2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「콘텐츠산업 진흥법」등</a:t>
                      </a:r>
                      <a:endParaRPr lang="ko-KR" altLang="en-US" sz="1200" kern="0" spc="-5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87245" marR="87245" marT="43622" marB="4362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7226">
                <a:tc gridSpan="2"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-2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</a:t>
                      </a: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출처 </a:t>
                      </a:r>
                      <a:r>
                        <a:rPr lang="en-US" altLang="ko-KR" sz="1200" kern="0" spc="-2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: </a:t>
                      </a: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법제처</a:t>
                      </a:r>
                      <a:r>
                        <a:rPr lang="en-US" altLang="ko-KR" sz="1200" kern="0" spc="-2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</a:t>
                      </a:r>
                      <a:r>
                        <a:rPr lang="ko-KR" altLang="en-US" sz="1200" kern="0" spc="-2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국가법령정보센터</a:t>
                      </a:r>
                      <a:r>
                        <a:rPr lang="en-US" altLang="ko-KR" sz="1200" kern="0" spc="-2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)</a:t>
                      </a:r>
                      <a:endParaRPr lang="ko-KR" altLang="en-US" sz="1200" kern="0" spc="-5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87245" marR="87245" marT="43622" marB="43622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5" name="Group 212">
            <a:extLst>
              <a:ext uri="{FF2B5EF4-FFF2-40B4-BE49-F238E27FC236}">
                <a16:creationId xmlns:a16="http://schemas.microsoft.com/office/drawing/2014/main" id="{01CE4B68-F43A-41ED-B64D-E134ACF23657}"/>
              </a:ext>
            </a:extLst>
          </p:cNvPr>
          <p:cNvGrpSpPr>
            <a:grpSpLocks/>
          </p:cNvGrpSpPr>
          <p:nvPr/>
        </p:nvGrpSpPr>
        <p:grpSpPr bwMode="auto">
          <a:xfrm>
            <a:off x="1861390" y="926439"/>
            <a:ext cx="5933210" cy="622787"/>
            <a:chOff x="997" y="551"/>
            <a:chExt cx="3681" cy="425"/>
          </a:xfrm>
        </p:grpSpPr>
        <p:sp>
          <p:nvSpPr>
            <p:cNvPr id="7" name="AutoShape 56">
              <a:extLst>
                <a:ext uri="{FF2B5EF4-FFF2-40B4-BE49-F238E27FC236}">
                  <a16:creationId xmlns:a16="http://schemas.microsoft.com/office/drawing/2014/main" id="{3CFC5D43-4169-4CB5-9106-0B9C4833E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7" y="551"/>
              <a:ext cx="3611" cy="34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33399">
                    <a:gamma/>
                    <a:tint val="40392"/>
                    <a:invGamma/>
                  </a:srgbClr>
                </a:gs>
                <a:gs pos="100000">
                  <a:srgbClr val="333399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30000"/>
                </a:lnSpc>
                <a:buFont typeface="Wingdings" pitchFamily="2" charset="2"/>
                <a:buChar char="•"/>
                <a:defRPr/>
              </a:pPr>
              <a:endParaRPr lang="ko-KR" altLang="en-US" sz="1292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B389A210-845D-42AF-ADBA-38E7BBBEE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7" y="572"/>
              <a:ext cx="368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16531" indent="-316531" algn="ctr">
                <a:spcBef>
                  <a:spcPct val="20000"/>
                </a:spcBef>
              </a:pPr>
              <a:r>
                <a:rPr lang="ko-KR" altLang="en-US" sz="1846" dirty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국내 분야별 정보보호 컴플라이언스</a:t>
              </a:r>
              <a:endParaRPr lang="en-US" altLang="ko-KR" sz="1846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22</a:t>
            </a:fld>
            <a:endParaRPr lang="ko-KR" alt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2.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정보보호 관리 요소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274369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 dirty="0">
              <a:latin typeface="HY견고딕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23</a:t>
            </a:fld>
            <a:endParaRPr lang="ko-KR" altLang="en-US" dirty="0"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303DAFC2-5A19-4ACB-BBD0-36642A744E49}"/>
              </a:ext>
            </a:extLst>
          </p:cNvPr>
          <p:cNvSpPr txBox="1"/>
          <p:nvPr/>
        </p:nvSpPr>
        <p:spPr>
          <a:xfrm>
            <a:off x="1995079" y="1870337"/>
            <a:ext cx="8280009" cy="791025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11723" algn="just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5A6FC0BB-ADBE-4EAC-9A67-99601E8237EA}"/>
              </a:ext>
            </a:extLst>
          </p:cNvPr>
          <p:cNvSpPr txBox="1"/>
          <p:nvPr/>
        </p:nvSpPr>
        <p:spPr>
          <a:xfrm>
            <a:off x="1995079" y="1870337"/>
            <a:ext cx="8280009" cy="4192469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정보보호 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컴플라이언스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(Information Security Compliance)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는 정보보호 관리 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활동중에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중요한 요소의 하나로 정보보호 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준거성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측면에서 국내 정보보호 관련 법률 현황을 지속적으로 파악하고 식별하고 있어야 하며 법규 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준수을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위한 방법과 절차를 마련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정보보호에서의 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컴플라이언스는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한마디로 준법 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리스크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관리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(Compliance Risk Management)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라 할 수 있다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법규 준수를 위해서는 내부 통제 기능을 확립해야만 한다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그러기 위해서는 주어진 작업을 누가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언제 수행했으며 그 결과는 무엇이고 그것이 허가된 작업인지 여부가 명확히 파악되어야만 한다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 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1775520" y="1194808"/>
            <a:ext cx="3384376" cy="532832"/>
            <a:chOff x="2167176" y="996746"/>
            <a:chExt cx="7039224" cy="713079"/>
          </a:xfrm>
        </p:grpSpPr>
        <p:grpSp>
          <p:nvGrpSpPr>
            <p:cNvPr id="15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7038987" cy="639763"/>
              <a:chOff x="292" y="967"/>
              <a:chExt cx="5584" cy="254"/>
            </a:xfrm>
          </p:grpSpPr>
          <p:sp>
            <p:nvSpPr>
              <p:cNvPr id="17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5584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8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6" name="모서리가 둥근 직사각형 15"/>
            <p:cNvSpPr/>
            <p:nvPr/>
          </p:nvSpPr>
          <p:spPr>
            <a:xfrm>
              <a:off x="2167176" y="996746"/>
              <a:ext cx="7039224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정보보호 </a:t>
              </a:r>
              <a:r>
                <a:rPr lang="ko-KR" altLang="en-US" dirty="0" err="1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컴플라이언스</a:t>
              </a:r>
              <a:endParaRPr lang="ko-KR" altLang="en-US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2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2.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정보보호 관리 요소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7931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 dirty="0">
              <a:latin typeface="HY견고딕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24</a:t>
            </a:fld>
            <a:endParaRPr lang="ko-KR" altLang="en-US" dirty="0"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303DAFC2-5A19-4ACB-BBD0-36642A744E49}"/>
              </a:ext>
            </a:extLst>
          </p:cNvPr>
          <p:cNvSpPr txBox="1"/>
          <p:nvPr/>
        </p:nvSpPr>
        <p:spPr>
          <a:xfrm>
            <a:off x="1995079" y="1870337"/>
            <a:ext cx="8280009" cy="791025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8254" indent="-316531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11723" algn="just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5A6FC0BB-ADBE-4EAC-9A67-99601E8237EA}"/>
              </a:ext>
            </a:extLst>
          </p:cNvPr>
          <p:cNvSpPr txBox="1"/>
          <p:nvPr/>
        </p:nvSpPr>
        <p:spPr>
          <a:xfrm>
            <a:off x="1995079" y="1870337"/>
            <a:ext cx="8280009" cy="4192469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정보보호 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거버넌스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(Information Security Governance)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는 정보보호 관리 활동의 중요한 요소의 하나로 정보의 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무결성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서비스의 연속성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정보자산의 보호를 위한 것으로서 기업 또는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IT 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거버넌스의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부분 집합으로서 전략적 방향을 제시하며 목적달성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적절한 위험관리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조직자산의 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책임있는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사용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기업 보안 프로그램의 성공과 실패가 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모니터링됨을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보장하는 것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IT 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거버넌스에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포함되어 있는 정보보호 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거버넌스는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기업의 정보보호 전략을 정보보호 자원 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보호을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위한 기밀성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무결성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가용성과 전략적으로 연계하는 것이 목적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정보보호 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거버넌스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구성 요소로는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IT 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거버넌스의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3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가지 구성요소를 그대로 따르고 있는데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정보를 보호하는 리더십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조직구조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프로세스로 구성</a:t>
            </a: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775520" y="1194808"/>
            <a:ext cx="3384376" cy="532832"/>
            <a:chOff x="2167176" y="996746"/>
            <a:chExt cx="7039224" cy="713079"/>
          </a:xfrm>
        </p:grpSpPr>
        <p:grpSp>
          <p:nvGrpSpPr>
            <p:cNvPr id="15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7038987" cy="639763"/>
              <a:chOff x="292" y="967"/>
              <a:chExt cx="5584" cy="254"/>
            </a:xfrm>
          </p:grpSpPr>
          <p:sp>
            <p:nvSpPr>
              <p:cNvPr id="17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5584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8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16" name="모서리가 둥근 직사각형 15"/>
            <p:cNvSpPr/>
            <p:nvPr/>
          </p:nvSpPr>
          <p:spPr>
            <a:xfrm>
              <a:off x="2167176" y="996746"/>
              <a:ext cx="7039224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정보보호 </a:t>
              </a:r>
              <a:r>
                <a:rPr lang="ko-KR" altLang="en-US" dirty="0" err="1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커버넌스</a:t>
              </a:r>
              <a:endParaRPr lang="ko-KR" altLang="en-US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12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2.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정보보호 관리 요소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13482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12"/>
          <p:cNvGrpSpPr>
            <a:grpSpLocks/>
          </p:cNvGrpSpPr>
          <p:nvPr/>
        </p:nvGrpSpPr>
        <p:grpSpPr bwMode="auto">
          <a:xfrm>
            <a:off x="1809299" y="973946"/>
            <a:ext cx="3199957" cy="593479"/>
            <a:chOff x="985" y="571"/>
            <a:chExt cx="3693" cy="405"/>
          </a:xfrm>
        </p:grpSpPr>
        <p:sp>
          <p:nvSpPr>
            <p:cNvPr id="6" name="AutoShape 56"/>
            <p:cNvSpPr>
              <a:spLocks noChangeArrowheads="1"/>
            </p:cNvSpPr>
            <p:nvPr/>
          </p:nvSpPr>
          <p:spPr bwMode="auto">
            <a:xfrm>
              <a:off x="985" y="571"/>
              <a:ext cx="3611" cy="34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33399">
                    <a:gamma/>
                    <a:tint val="40392"/>
                    <a:invGamma/>
                  </a:srgbClr>
                </a:gs>
                <a:gs pos="100000">
                  <a:srgbClr val="333399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30000"/>
                </a:lnSpc>
                <a:buFont typeface="Wingdings" pitchFamily="2" charset="2"/>
                <a:buChar char="•"/>
                <a:defRPr/>
              </a:pPr>
              <a:endParaRPr lang="ko-KR" altLang="en-US" sz="1292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997" y="572"/>
              <a:ext cx="368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16531" indent="-316531" algn="ctr">
                <a:spcBef>
                  <a:spcPct val="20000"/>
                </a:spcBef>
              </a:pPr>
              <a:r>
                <a:rPr lang="ko-KR" altLang="en-US" sz="1846" dirty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정보보호 </a:t>
              </a:r>
              <a:r>
                <a:rPr lang="ko-KR" altLang="en-US" sz="1846" dirty="0" err="1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거버넌스</a:t>
              </a:r>
              <a:endParaRPr lang="en-US" altLang="ko-KR" sz="1846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2011294" y="2159249"/>
            <a:ext cx="8424862" cy="89283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기업 내 이해관계자</a:t>
            </a:r>
            <a:r>
              <a:rPr lang="en-US" altLang="ko-KR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이사회</a:t>
            </a:r>
            <a:r>
              <a:rPr lang="en-US" altLang="ko-KR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관리자</a:t>
            </a:r>
            <a:r>
              <a:rPr lang="en-US" altLang="ko-KR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주주 등</a:t>
            </a:r>
            <a:r>
              <a:rPr lang="en-US" altLang="ko-KR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간의 권한과 책임을 규정하고</a:t>
            </a:r>
            <a:r>
              <a:rPr lang="en-US" altLang="ko-KR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회사 관련 사안들에 대한 의사결정과 결정된 사항의 집행 및 감시절차를 기술</a:t>
            </a:r>
            <a:r>
              <a:rPr lang="en-US" altLang="ko-KR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(OECD)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ko-KR" altLang="en-US" sz="1400" spc="-20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조직 목표에 대한 의사결정과 목표 달성 현황에 대한 성과를 모니터링</a:t>
            </a:r>
            <a:endParaRPr kumimoji="1" lang="en-US" altLang="ko-KR" sz="1400" spc="-200" dirty="0">
              <a:ln w="11430">
                <a:solidFill>
                  <a:srgbClr val="4F81BD">
                    <a:alpha val="0"/>
                  </a:srgbClr>
                </a:solidFill>
              </a:ln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011294" y="3729109"/>
            <a:ext cx="8424862" cy="8896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endParaRPr kumimoji="1" lang="ko-KR" altLang="en-US" sz="400" spc="-200" dirty="0">
              <a:ln w="11430">
                <a:solidFill>
                  <a:srgbClr val="4F81BD">
                    <a:alpha val="0"/>
                  </a:srgb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024710" y="5022246"/>
            <a:ext cx="8424862" cy="123810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kumimoji="1" lang="ko-KR" altLang="en-US" sz="400" spc="-150" dirty="0">
              <a:ln w="11430">
                <a:solidFill>
                  <a:srgbClr val="4F81BD">
                    <a:alpha val="0"/>
                  </a:srgbClr>
                </a:solidFill>
              </a:ln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25" name="그룹 8"/>
          <p:cNvGrpSpPr/>
          <p:nvPr/>
        </p:nvGrpSpPr>
        <p:grpSpPr>
          <a:xfrm>
            <a:off x="1855844" y="1675798"/>
            <a:ext cx="3848842" cy="610300"/>
            <a:chOff x="251520" y="1522556"/>
            <a:chExt cx="2016000" cy="610300"/>
          </a:xfrm>
          <a:noFill/>
        </p:grpSpPr>
        <p:sp>
          <p:nvSpPr>
            <p:cNvPr id="26" name="직사각형 25"/>
            <p:cNvSpPr/>
            <p:nvPr/>
          </p:nvSpPr>
          <p:spPr>
            <a:xfrm>
              <a:off x="251520" y="1522556"/>
              <a:ext cx="2016000" cy="432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ko-KR" altLang="en-US" sz="15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 기업 </a:t>
              </a:r>
              <a:r>
                <a:rPr lang="ko-KR" altLang="en-US" sz="15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거버넌스</a:t>
              </a:r>
              <a:r>
                <a:rPr lang="en-US" altLang="ko-KR" sz="15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(Corporate </a:t>
              </a:r>
              <a:r>
                <a:rPr lang="en-US" altLang="ko-KR" sz="15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Governance)</a:t>
              </a:r>
              <a:endParaRPr lang="ko-KR" altLang="en-US" sz="15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7" name="직각 삼각형 26"/>
            <p:cNvSpPr/>
            <p:nvPr/>
          </p:nvSpPr>
          <p:spPr>
            <a:xfrm rot="10800000">
              <a:off x="251520" y="1954556"/>
              <a:ext cx="144016" cy="1783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Wingdings" panose="05000000000000000000" pitchFamily="2" charset="2"/>
                <a:buChar char="l"/>
              </a:pPr>
              <a:endParaRPr lang="ko-KR" altLang="en-US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28" name="그룹 76"/>
          <p:cNvGrpSpPr/>
          <p:nvPr/>
        </p:nvGrpSpPr>
        <p:grpSpPr>
          <a:xfrm>
            <a:off x="1927852" y="3272431"/>
            <a:ext cx="2016000" cy="610300"/>
            <a:chOff x="251520" y="1522556"/>
            <a:chExt cx="2016000" cy="610300"/>
          </a:xfrm>
          <a:noFill/>
        </p:grpSpPr>
        <p:sp>
          <p:nvSpPr>
            <p:cNvPr id="29" name="직사각형 28"/>
            <p:cNvSpPr/>
            <p:nvPr/>
          </p:nvSpPr>
          <p:spPr>
            <a:xfrm>
              <a:off x="251520" y="1522556"/>
              <a:ext cx="2016000" cy="432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ko-KR" altLang="en-US" sz="15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 </a:t>
              </a:r>
              <a:r>
                <a:rPr lang="en-US" altLang="ko-KR" sz="15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IT </a:t>
              </a:r>
              <a:r>
                <a:rPr lang="ko-KR" altLang="en-US" sz="15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거버넌스</a:t>
              </a:r>
              <a:endPara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0" name="직각 삼각형 29"/>
            <p:cNvSpPr/>
            <p:nvPr/>
          </p:nvSpPr>
          <p:spPr>
            <a:xfrm rot="10800000">
              <a:off x="251520" y="1954556"/>
              <a:ext cx="144016" cy="1783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Wingdings" panose="05000000000000000000" pitchFamily="2" charset="2"/>
                <a:buChar char="l"/>
              </a:pPr>
              <a:endParaRPr lang="ko-KR" altLang="en-US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31" name="그룹 79"/>
          <p:cNvGrpSpPr/>
          <p:nvPr/>
        </p:nvGrpSpPr>
        <p:grpSpPr>
          <a:xfrm>
            <a:off x="1869013" y="4787282"/>
            <a:ext cx="3734285" cy="610300"/>
            <a:chOff x="251520" y="1522556"/>
            <a:chExt cx="1803662" cy="610300"/>
          </a:xfrm>
          <a:noFill/>
        </p:grpSpPr>
        <p:sp>
          <p:nvSpPr>
            <p:cNvPr id="32" name="직사각형 31"/>
            <p:cNvSpPr/>
            <p:nvPr/>
          </p:nvSpPr>
          <p:spPr>
            <a:xfrm>
              <a:off x="251520" y="1522556"/>
              <a:ext cx="1803662" cy="432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ko-KR" altLang="en-US" sz="15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 </a:t>
              </a:r>
              <a:r>
                <a:rPr lang="ko-KR" altLang="en-US" sz="15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정보보호 </a:t>
              </a:r>
              <a:r>
                <a:rPr lang="ko-KR" altLang="en-US" sz="15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거버넌스</a:t>
              </a:r>
              <a:endPara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3" name="직각 삼각형 32"/>
            <p:cNvSpPr/>
            <p:nvPr/>
          </p:nvSpPr>
          <p:spPr>
            <a:xfrm rot="10800000">
              <a:off x="251520" y="1954556"/>
              <a:ext cx="144016" cy="1783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Wingdings" panose="05000000000000000000" pitchFamily="2" charset="2"/>
                <a:buChar char="l"/>
              </a:pPr>
              <a:endParaRPr lang="ko-KR" altLang="en-US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1993319" y="3870242"/>
            <a:ext cx="83907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기업 지배에 통합된 부분이며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조직의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IT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조직의 전략과 목적을 지원하고 확장하는 것을 보증하기 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위한 </a:t>
            </a:r>
            <a:r>
              <a:rPr lang="ko-KR" altLang="en-US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리더쉽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조직 구조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프로세스로 구성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“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이사회와 이사급 경영진의 책임” 정의 </a:t>
            </a:r>
            <a:endParaRPr kumimoji="1" lang="ko-KR" altLang="en-US" sz="1400" spc="-150" dirty="0">
              <a:ln w="11430">
                <a:solidFill>
                  <a:srgbClr val="4F81BD">
                    <a:alpha val="0"/>
                  </a:srgb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2024711" y="5160399"/>
            <a:ext cx="8884711" cy="138499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의사결정 권한과 책임의 할당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비즈니스와 전략적 연계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관련 법과 규정의 준수를 위한 프로세스 및 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실행 체계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전략적 방향을 제시하고 목적 달성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적절한 위험관리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조직자산의 책임 있는 사용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기업 보안 프로그램의 성공과 실패가 모니터링 됨을 보장 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kumimoji="1" lang="en-US" altLang="ko-KR" sz="1400" spc="-150" dirty="0">
                <a:ln w="11430">
                  <a:solidFill>
                    <a:srgbClr val="4F81BD">
                      <a:alpha val="0"/>
                    </a:srgb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endParaRPr kumimoji="1" lang="ko-KR" altLang="en-US" sz="1400" spc="-150" dirty="0">
              <a:ln w="11430">
                <a:solidFill>
                  <a:srgbClr val="4F81BD">
                    <a:alpha val="0"/>
                  </a:srgb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25</a:t>
            </a:fld>
            <a:endParaRPr lang="ko-KR" altLang="en-US" dirty="0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2.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정보보호 관리 요소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06019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5481639" y="2245384"/>
            <a:ext cx="2592387" cy="2970213"/>
          </a:xfrm>
          <a:prstGeom prst="roundRect">
            <a:avLst>
              <a:gd name="adj" fmla="val 4713"/>
            </a:avLst>
          </a:prstGeom>
          <a:solidFill>
            <a:srgbClr val="FF99CC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40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2189164" y="2245384"/>
            <a:ext cx="2592387" cy="2970213"/>
          </a:xfrm>
          <a:prstGeom prst="roundRect">
            <a:avLst>
              <a:gd name="adj" fmla="val 4713"/>
            </a:avLst>
          </a:prstGeom>
          <a:solidFill>
            <a:srgbClr val="FF99CC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40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387601" y="2618447"/>
            <a:ext cx="2208213" cy="885825"/>
          </a:xfrm>
          <a:prstGeom prst="rect">
            <a:avLst/>
          </a:prstGeom>
          <a:gradFill rotWithShape="1">
            <a:gsLst>
              <a:gs pos="0">
                <a:srgbClr val="2B7AC9"/>
              </a:gs>
              <a:gs pos="100000">
                <a:srgbClr val="2B7AC9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ko-KR" altLang="en-US" sz="14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비즈니스 및 </a:t>
            </a:r>
            <a:r>
              <a:rPr lang="en-US" altLang="ko-KR" sz="14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IT</a:t>
            </a:r>
          </a:p>
          <a:p>
            <a:pPr>
              <a:lnSpc>
                <a:spcPct val="100000"/>
              </a:lnSpc>
            </a:pPr>
            <a:r>
              <a:rPr lang="ko-KR" altLang="en-US" sz="14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추진 전략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656264" y="2618447"/>
            <a:ext cx="2206625" cy="885825"/>
          </a:xfrm>
          <a:prstGeom prst="rect">
            <a:avLst/>
          </a:prstGeom>
          <a:gradFill rotWithShape="1">
            <a:gsLst>
              <a:gs pos="0">
                <a:srgbClr val="2B7AC9"/>
              </a:gs>
              <a:gs pos="100000">
                <a:srgbClr val="2B7AC9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ko-KR" altLang="en-US" sz="14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기업 정보보호 </a:t>
            </a:r>
          </a:p>
          <a:p>
            <a:pPr>
              <a:lnSpc>
                <a:spcPct val="100000"/>
              </a:lnSpc>
            </a:pPr>
            <a:r>
              <a:rPr lang="ko-KR" altLang="en-US" sz="14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추진 전략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387601" y="4139272"/>
            <a:ext cx="2208213" cy="885825"/>
          </a:xfrm>
          <a:prstGeom prst="rect">
            <a:avLst/>
          </a:prstGeom>
          <a:gradFill rotWithShape="1">
            <a:gsLst>
              <a:gs pos="0">
                <a:srgbClr val="2B7AC9"/>
              </a:gs>
              <a:gs pos="100000">
                <a:srgbClr val="2B7AC9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ko-KR" altLang="en-US" sz="14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비즈니스 및 </a:t>
            </a:r>
            <a:r>
              <a:rPr lang="en-US" altLang="ko-KR" sz="14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IT</a:t>
            </a:r>
          </a:p>
          <a:p>
            <a:pPr>
              <a:lnSpc>
                <a:spcPct val="100000"/>
              </a:lnSpc>
            </a:pPr>
            <a:r>
              <a:rPr lang="ko-KR" altLang="en-US" sz="14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조직과 프로세스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656264" y="4139272"/>
            <a:ext cx="2206625" cy="885825"/>
          </a:xfrm>
          <a:prstGeom prst="rect">
            <a:avLst/>
          </a:prstGeom>
          <a:gradFill rotWithShape="1">
            <a:gsLst>
              <a:gs pos="0">
                <a:srgbClr val="2B7AC9"/>
              </a:gs>
              <a:gs pos="100000">
                <a:srgbClr val="2B7AC9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ko-KR" altLang="en-US" sz="14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기업 정보보호</a:t>
            </a:r>
          </a:p>
          <a:p>
            <a:pPr>
              <a:lnSpc>
                <a:spcPct val="100000"/>
              </a:lnSpc>
            </a:pPr>
            <a:r>
              <a:rPr lang="ko-KR" altLang="en-US" sz="14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조직 및 프로세스</a:t>
            </a: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3532188" y="3504271"/>
            <a:ext cx="0" cy="635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 sz="140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6800850" y="3504271"/>
            <a:ext cx="0" cy="635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 sz="140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4595813" y="4580596"/>
            <a:ext cx="10604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 sz="140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4595813" y="3062946"/>
            <a:ext cx="10604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 sz="1400"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930525" y="1986621"/>
            <a:ext cx="3803650" cy="4346574"/>
            <a:chOff x="1294" y="1311"/>
            <a:chExt cx="2396" cy="2738"/>
          </a:xfrm>
        </p:grpSpPr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2497" y="1311"/>
              <a:ext cx="360" cy="2233"/>
            </a:xfrm>
            <a:prstGeom prst="ellipse">
              <a:avLst/>
            </a:prstGeom>
            <a:gradFill rotWithShape="1">
              <a:gsLst>
                <a:gs pos="0">
                  <a:srgbClr val="FFFF99">
                    <a:alpha val="30000"/>
                  </a:srgbClr>
                </a:gs>
                <a:gs pos="100000">
                  <a:srgbClr val="FFFF99">
                    <a:gamma/>
                    <a:shade val="46275"/>
                    <a:invGamma/>
                    <a:alpha val="30000"/>
                  </a:srgbClr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400"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1294" y="3584"/>
              <a:ext cx="2396" cy="46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ko-KR" altLang="en-US" sz="1400">
                  <a:solidFill>
                    <a:srgbClr val="000000"/>
                  </a:solidFill>
                  <a:latin typeface="HY헤드라인M" pitchFamily="18" charset="-127"/>
                  <a:ea typeface="HY헤드라인M" pitchFamily="18" charset="-127"/>
                </a:rPr>
                <a:t>정보보호 활동이 성과를 거두고 있는가</a:t>
              </a:r>
              <a:r>
                <a:rPr lang="en-US" altLang="ko-KR" sz="1400">
                  <a:solidFill>
                    <a:srgbClr val="000000"/>
                  </a:solidFill>
                  <a:latin typeface="HY헤드라인M" pitchFamily="18" charset="-127"/>
                  <a:ea typeface="HY헤드라인M" pitchFamily="18" charset="-127"/>
                </a:rPr>
                <a:t>?</a:t>
              </a:r>
            </a:p>
            <a:p>
              <a:pPr>
                <a:lnSpc>
                  <a:spcPct val="100000"/>
                </a:lnSpc>
              </a:pPr>
              <a:r>
                <a:rPr lang="en-US" altLang="ko-KR" sz="1400">
                  <a:solidFill>
                    <a:srgbClr val="000000"/>
                  </a:solidFill>
                  <a:latin typeface="HY헤드라인M" pitchFamily="18" charset="-127"/>
                  <a:ea typeface="HY헤드라인M" pitchFamily="18" charset="-127"/>
                </a:rPr>
                <a:t>(</a:t>
              </a:r>
              <a:r>
                <a:rPr lang="ko-KR" altLang="en-US" sz="1400">
                  <a:solidFill>
                    <a:srgbClr val="000000"/>
                  </a:solidFill>
                  <a:latin typeface="HY헤드라인M" pitchFamily="18" charset="-127"/>
                  <a:ea typeface="HY헤드라인M" pitchFamily="18" charset="-127"/>
                </a:rPr>
                <a:t>비즈니스와 정보보호가 </a:t>
              </a:r>
              <a:r>
                <a:rPr lang="ko-KR" altLang="en-US" sz="1400">
                  <a:solidFill>
                    <a:srgbClr val="3399FF"/>
                  </a:solidFill>
                  <a:latin typeface="HY헤드라인M" pitchFamily="18" charset="-127"/>
                  <a:ea typeface="HY헤드라인M" pitchFamily="18" charset="-127"/>
                </a:rPr>
                <a:t>정합성</a:t>
              </a:r>
              <a:r>
                <a:rPr lang="ko-KR" altLang="en-US" sz="1400">
                  <a:solidFill>
                    <a:srgbClr val="000000"/>
                  </a:solidFill>
                  <a:latin typeface="HY헤드라인M" pitchFamily="18" charset="-127"/>
                  <a:ea typeface="HY헤드라인M" pitchFamily="18" charset="-127"/>
                </a:rPr>
                <a:t>을 가지는가</a:t>
              </a:r>
              <a:r>
                <a:rPr lang="en-US" altLang="ko-KR" sz="1400">
                  <a:solidFill>
                    <a:srgbClr val="000000"/>
                  </a:solidFill>
                  <a:latin typeface="HY헤드라인M" pitchFamily="18" charset="-127"/>
                  <a:ea typeface="HY헤드라인M" pitchFamily="18" charset="-127"/>
                </a:rPr>
                <a:t>?)</a:t>
              </a:r>
            </a:p>
            <a:p>
              <a:pPr>
                <a:lnSpc>
                  <a:spcPct val="100000"/>
                </a:lnSpc>
              </a:pPr>
              <a:r>
                <a:rPr lang="en-US" altLang="ko-KR" sz="1400" i="1">
                  <a:solidFill>
                    <a:srgbClr val="FF0000"/>
                  </a:solidFill>
                  <a:latin typeface="HY헤드라인M" pitchFamily="18" charset="-127"/>
                  <a:ea typeface="HY헤드라인M" pitchFamily="18" charset="-127"/>
                </a:rPr>
                <a:t>Effectiveness</a:t>
              </a:r>
              <a:endParaRPr lang="en-US" altLang="ko-KR" sz="140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0" name="Oval 18"/>
          <p:cNvSpPr>
            <a:spLocks noChangeArrowheads="1"/>
          </p:cNvSpPr>
          <p:nvPr/>
        </p:nvSpPr>
        <p:spPr bwMode="auto">
          <a:xfrm>
            <a:off x="5119688" y="2645988"/>
            <a:ext cx="3351213" cy="2406650"/>
          </a:xfrm>
          <a:prstGeom prst="ellipse">
            <a:avLst/>
          </a:prstGeom>
          <a:gradFill rotWithShape="1">
            <a:gsLst>
              <a:gs pos="0">
                <a:srgbClr val="FFFF99">
                  <a:alpha val="30000"/>
                </a:srgbClr>
              </a:gs>
              <a:gs pos="100000">
                <a:srgbClr val="FFFF99">
                  <a:gamma/>
                  <a:shade val="46275"/>
                  <a:invGamma/>
                  <a:alpha val="30000"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40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7445376" y="2939676"/>
            <a:ext cx="2382383" cy="738664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14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정보보호 활동이 투명한가</a:t>
            </a:r>
            <a:r>
              <a:rPr lang="en-US" altLang="ko-KR" sz="14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?</a:t>
            </a:r>
          </a:p>
          <a:p>
            <a:pPr>
              <a:lnSpc>
                <a:spcPct val="10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1400" dirty="0">
                <a:solidFill>
                  <a:srgbClr val="3399FF"/>
                </a:solidFill>
                <a:latin typeface="HY헤드라인M" pitchFamily="18" charset="-127"/>
                <a:ea typeface="HY헤드라인M" pitchFamily="18" charset="-127"/>
              </a:rPr>
              <a:t>규범</a:t>
            </a:r>
            <a:r>
              <a:rPr lang="en-US" altLang="ko-KR" sz="14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[compliance]</a:t>
            </a:r>
            <a:r>
              <a:rPr lang="ko-KR" altLang="en-US" sz="14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의 적용</a:t>
            </a:r>
            <a:r>
              <a:rPr lang="en-US" altLang="ko-KR" sz="14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1400" i="1" dirty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Transparency</a:t>
            </a: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7100888" y="3895351"/>
            <a:ext cx="3130985" cy="738664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14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정보보호 활동을 책임지는가</a:t>
            </a:r>
            <a:r>
              <a:rPr lang="en-US" altLang="ko-KR" sz="14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?</a:t>
            </a:r>
          </a:p>
          <a:p>
            <a:pPr>
              <a:lnSpc>
                <a:spcPct val="10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1400" dirty="0">
                <a:solidFill>
                  <a:srgbClr val="3399FF"/>
                </a:solidFill>
                <a:latin typeface="HY헤드라인M" pitchFamily="18" charset="-127"/>
                <a:ea typeface="HY헤드라인M" pitchFamily="18" charset="-127"/>
              </a:rPr>
              <a:t>결정 권한</a:t>
            </a:r>
            <a:r>
              <a:rPr lang="en-US" altLang="ko-KR" sz="14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[Decision Rights]</a:t>
            </a:r>
            <a:r>
              <a:rPr lang="ko-KR" altLang="en-US" sz="14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의 배분</a:t>
            </a:r>
            <a:r>
              <a:rPr lang="en-US" altLang="ko-KR" sz="14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1400" i="1" dirty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Accountability</a:t>
            </a:r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2824163" y="2039009"/>
            <a:ext cx="1314450" cy="454025"/>
            <a:chOff x="295" y="1570"/>
            <a:chExt cx="1088" cy="544"/>
          </a:xfrm>
        </p:grpSpPr>
        <p:sp>
          <p:nvSpPr>
            <p:cNvPr id="24" name="AutoShape 22"/>
            <p:cNvSpPr>
              <a:spLocks noChangeArrowheads="1"/>
            </p:cNvSpPr>
            <p:nvPr/>
          </p:nvSpPr>
          <p:spPr bwMode="auto">
            <a:xfrm>
              <a:off x="295" y="1570"/>
              <a:ext cx="1088" cy="544"/>
            </a:xfrm>
            <a:prstGeom prst="bevel">
              <a:avLst>
                <a:gd name="adj" fmla="val 12500"/>
              </a:avLst>
            </a:prstGeom>
            <a:solidFill>
              <a:srgbClr val="29A8A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4975C5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8100" algn="ctr" rotWithShape="0">
                      <a:srgbClr val="0033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ko-KR" altLang="en-US" sz="14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25" name="WordArt 23"/>
            <p:cNvSpPr>
              <a:spLocks noChangeArrowheads="1" noChangeShapeType="1" noTextEdit="1"/>
            </p:cNvSpPr>
            <p:nvPr/>
          </p:nvSpPr>
          <p:spPr bwMode="auto">
            <a:xfrm>
              <a:off x="385" y="1661"/>
              <a:ext cx="907" cy="363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ko-KR" altLang="en-US" sz="1400" kern="1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비즈니스 영역</a:t>
              </a:r>
            </a:p>
          </p:txBody>
        </p:sp>
      </p:grpSp>
      <p:grpSp>
        <p:nvGrpSpPr>
          <p:cNvPr id="15" name="Group 24"/>
          <p:cNvGrpSpPr>
            <a:grpSpLocks/>
          </p:cNvGrpSpPr>
          <p:nvPr/>
        </p:nvGrpSpPr>
        <p:grpSpPr bwMode="auto">
          <a:xfrm>
            <a:off x="6096000" y="2039009"/>
            <a:ext cx="1314450" cy="454025"/>
            <a:chOff x="295" y="1570"/>
            <a:chExt cx="1088" cy="544"/>
          </a:xfrm>
        </p:grpSpPr>
        <p:sp>
          <p:nvSpPr>
            <p:cNvPr id="27" name="AutoShape 25"/>
            <p:cNvSpPr>
              <a:spLocks noChangeArrowheads="1"/>
            </p:cNvSpPr>
            <p:nvPr/>
          </p:nvSpPr>
          <p:spPr bwMode="auto">
            <a:xfrm>
              <a:off x="295" y="1570"/>
              <a:ext cx="1088" cy="544"/>
            </a:xfrm>
            <a:prstGeom prst="bevel">
              <a:avLst>
                <a:gd name="adj" fmla="val 12500"/>
              </a:avLst>
            </a:prstGeom>
            <a:solidFill>
              <a:srgbClr val="29A8A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4975C5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8100" algn="ctr" rotWithShape="0">
                      <a:srgbClr val="0033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ko-KR" altLang="en-US" sz="14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28" name="WordArt 26"/>
            <p:cNvSpPr>
              <a:spLocks noChangeArrowheads="1" noChangeShapeType="1" noTextEdit="1"/>
            </p:cNvSpPr>
            <p:nvPr/>
          </p:nvSpPr>
          <p:spPr bwMode="auto">
            <a:xfrm>
              <a:off x="385" y="1661"/>
              <a:ext cx="907" cy="363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ko-KR" altLang="en-US" sz="1400" kern="1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정보보호 영역</a:t>
              </a:r>
            </a:p>
          </p:txBody>
        </p:sp>
      </p:grpSp>
      <p:grpSp>
        <p:nvGrpSpPr>
          <p:cNvPr id="19" name="Group 27"/>
          <p:cNvGrpSpPr>
            <a:grpSpLocks/>
          </p:cNvGrpSpPr>
          <p:nvPr/>
        </p:nvGrpSpPr>
        <p:grpSpPr bwMode="auto">
          <a:xfrm>
            <a:off x="5213351" y="5639461"/>
            <a:ext cx="5187951" cy="954088"/>
            <a:chOff x="2732" y="3612"/>
            <a:chExt cx="3268" cy="601"/>
          </a:xfrm>
        </p:grpSpPr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2732" y="3787"/>
              <a:ext cx="454" cy="136"/>
            </a:xfrm>
            <a:prstGeom prst="ellipse">
              <a:avLst/>
            </a:prstGeom>
            <a:noFill/>
            <a:ln w="28575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400"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4105" y="3612"/>
              <a:ext cx="1895" cy="601"/>
            </a:xfrm>
            <a:prstGeom prst="rect">
              <a:avLst/>
            </a:prstGeom>
            <a:noFill/>
            <a:ln w="3810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ko-KR" sz="1400" b="1" dirty="0" err="1">
                  <a:solidFill>
                    <a:srgbClr val="FF0000"/>
                  </a:solidFill>
                  <a:latin typeface="HY헤드라인M" pitchFamily="18" charset="-127"/>
                  <a:ea typeface="HY헤드라인M" pitchFamily="18" charset="-127"/>
                </a:rPr>
                <a:t>Allignment</a:t>
              </a:r>
              <a:r>
                <a:rPr lang="en-US" altLang="ko-KR" sz="1400" b="1" dirty="0">
                  <a:solidFill>
                    <a:srgbClr val="FF0000"/>
                  </a:solidFill>
                  <a:latin typeface="HY헤드라인M" pitchFamily="18" charset="-127"/>
                  <a:ea typeface="HY헤드라인M" pitchFamily="18" charset="-127"/>
                </a:rPr>
                <a:t> : </a:t>
              </a:r>
            </a:p>
            <a:p>
              <a:pPr algn="l">
                <a:lnSpc>
                  <a:spcPct val="100000"/>
                </a:lnSpc>
              </a:pPr>
              <a:r>
                <a:rPr lang="ko-KR" altLang="en-US" sz="1400" b="1" dirty="0">
                  <a:latin typeface="HY헤드라인M" pitchFamily="18" charset="-127"/>
                  <a:ea typeface="HY헤드라인M" pitchFamily="18" charset="-127"/>
                </a:rPr>
                <a:t>비즈니스와 정보보호가 따로따로 </a:t>
              </a:r>
            </a:p>
            <a:p>
              <a:pPr algn="l">
                <a:lnSpc>
                  <a:spcPct val="100000"/>
                </a:lnSpc>
              </a:pPr>
              <a:r>
                <a:rPr lang="ko-KR" altLang="en-US" sz="1400" b="1" dirty="0" err="1">
                  <a:latin typeface="HY헤드라인M" pitchFamily="18" charset="-127"/>
                  <a:ea typeface="HY헤드라인M" pitchFamily="18" charset="-127"/>
                </a:rPr>
                <a:t>진행되는것이</a:t>
              </a:r>
              <a:r>
                <a:rPr lang="ko-KR" altLang="en-US" sz="1400" b="1" dirty="0">
                  <a:latin typeface="HY헤드라인M" pitchFamily="18" charset="-127"/>
                  <a:ea typeface="HY헤드라인M" pitchFamily="18" charset="-127"/>
                </a:rPr>
                <a:t> 아니라</a:t>
              </a:r>
            </a:p>
            <a:p>
              <a:pPr algn="l">
                <a:lnSpc>
                  <a:spcPct val="100000"/>
                </a:lnSpc>
              </a:pPr>
              <a:r>
                <a:rPr lang="ko-KR" altLang="en-US" sz="1400" b="1" dirty="0">
                  <a:latin typeface="HY헤드라인M" pitchFamily="18" charset="-127"/>
                  <a:ea typeface="HY헤드라인M" pitchFamily="18" charset="-127"/>
                </a:rPr>
                <a:t>단일한 목표아래 </a:t>
              </a:r>
              <a:r>
                <a:rPr lang="ko-KR" altLang="en-US" sz="1400" b="1" dirty="0" err="1">
                  <a:latin typeface="HY헤드라인M" pitchFamily="18" charset="-127"/>
                  <a:ea typeface="HY헤드라인M" pitchFamily="18" charset="-127"/>
                </a:rPr>
                <a:t>일사분란하게</a:t>
              </a:r>
              <a:r>
                <a:rPr lang="ko-KR" altLang="en-US" sz="1400" b="1" dirty="0">
                  <a:latin typeface="HY헤드라인M" pitchFamily="18" charset="-127"/>
                  <a:ea typeface="HY헤드라인M" pitchFamily="18" charset="-127"/>
                </a:rPr>
                <a:t> 추진</a:t>
              </a:r>
            </a:p>
          </p:txBody>
        </p:sp>
        <p:cxnSp>
          <p:nvCxnSpPr>
            <p:cNvPr id="32" name="AutoShape 30"/>
            <p:cNvCxnSpPr>
              <a:cxnSpLocks noChangeShapeType="1"/>
              <a:stCxn id="30" idx="5"/>
              <a:endCxn id="31" idx="1"/>
            </p:cNvCxnSpPr>
            <p:nvPr/>
          </p:nvCxnSpPr>
          <p:spPr bwMode="auto">
            <a:xfrm rot="16200000" flipH="1">
              <a:off x="3608" y="3415"/>
              <a:ext cx="9" cy="985"/>
            </a:xfrm>
            <a:prstGeom prst="curvedConnector4">
              <a:avLst>
                <a:gd name="adj1" fmla="val 1528177"/>
                <a:gd name="adj2" fmla="val 53373"/>
              </a:avLst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3" name="Text Box 19"/>
          <p:cNvSpPr txBox="1">
            <a:spLocks noChangeArrowheads="1"/>
          </p:cNvSpPr>
          <p:nvPr/>
        </p:nvSpPr>
        <p:spPr bwMode="auto">
          <a:xfrm>
            <a:off x="8059036" y="2435565"/>
            <a:ext cx="2039341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14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이해관계자에 가치전달</a:t>
            </a:r>
            <a:endParaRPr lang="en-US" altLang="ko-KR" sz="1400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1400" dirty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(Value delivery)</a:t>
            </a: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1952596" y="1071546"/>
            <a:ext cx="7848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정보보호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거버넌스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목표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비즈니스 관점에서의 정보보호 활동 통제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26</a:t>
            </a:fld>
            <a:endParaRPr lang="ko-KR" altLang="en-US" dirty="0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2.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정보보호 관리 요소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70806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782266" y="950215"/>
            <a:ext cx="8706222" cy="1548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Font typeface="Wingdings" panose="05000000000000000000" pitchFamily="2" charset="2"/>
              <a:buChar char="l"/>
            </a:pPr>
            <a:r>
              <a:rPr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정보보호</a:t>
            </a:r>
            <a:r>
              <a:rPr spc="-20" dirty="0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 </a:t>
            </a:r>
            <a:r>
              <a:rPr dirty="0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거버넌스의</a:t>
            </a:r>
            <a:r>
              <a:rPr spc="-30" dirty="0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 </a:t>
            </a:r>
            <a:r>
              <a:rPr dirty="0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국제</a:t>
            </a:r>
            <a:r>
              <a:rPr spc="-10" dirty="0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 </a:t>
            </a:r>
            <a:r>
              <a:rPr dirty="0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표준</a:t>
            </a:r>
            <a:r>
              <a:rPr spc="-15" dirty="0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 </a:t>
            </a:r>
            <a:r>
              <a:rPr spc="-55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:</a:t>
            </a:r>
            <a:r>
              <a:rPr spc="110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 </a:t>
            </a:r>
            <a:r>
              <a:rPr spc="-204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ISO</a:t>
            </a:r>
            <a:r>
              <a:rPr lang="en-US" spc="-204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/IEC</a:t>
            </a:r>
            <a:r>
              <a:rPr spc="90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 </a:t>
            </a:r>
            <a:r>
              <a:rPr spc="55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2</a:t>
            </a:r>
            <a:r>
              <a:rPr spc="45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7</a:t>
            </a:r>
            <a:r>
              <a:rPr spc="55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0</a:t>
            </a:r>
            <a:r>
              <a:rPr spc="45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1</a:t>
            </a:r>
            <a:r>
              <a:rPr spc="55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4</a:t>
            </a:r>
            <a:r>
              <a:rPr lang="en-US" spc="20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:</a:t>
            </a:r>
            <a:r>
              <a:rPr spc="20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20</a:t>
            </a:r>
            <a:r>
              <a:rPr spc="10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1</a:t>
            </a:r>
            <a:r>
              <a:rPr lang="en-US" spc="50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3(KISA</a:t>
            </a:r>
            <a:r>
              <a:rPr lang="ko-KR" altLang="en-US" spc="50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 제안</a:t>
            </a:r>
            <a:r>
              <a:rPr lang="en-US" altLang="ko-KR" spc="50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)</a:t>
            </a:r>
            <a:endParaRPr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"/>
            </a:endParaRPr>
          </a:p>
          <a:p>
            <a:pPr marL="422275" marR="32384" indent="-205740">
              <a:lnSpc>
                <a:spcPct val="120000"/>
              </a:lnSpc>
              <a:spcBef>
                <a:spcPts val="695"/>
              </a:spcBef>
            </a:pPr>
            <a:r>
              <a:rPr sz="1600" spc="395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-</a:t>
            </a:r>
            <a:r>
              <a:rPr sz="1600" spc="100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 </a:t>
            </a:r>
            <a:r>
              <a:rPr lang="ko-KR" altLang="en-US" sz="1600" spc="100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정보보호 활동에 대한</a:t>
            </a:r>
            <a:r>
              <a:rPr lang="en-US" altLang="ko-KR" sz="1600" spc="100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 </a:t>
            </a:r>
            <a:r>
              <a:rPr sz="1600" spc="-5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의사결정</a:t>
            </a:r>
            <a:r>
              <a:rPr sz="1600" spc="20" dirty="0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 </a:t>
            </a:r>
            <a:r>
              <a:rPr sz="1600" spc="-5" dirty="0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권한과</a:t>
            </a:r>
            <a:r>
              <a:rPr sz="1600" spc="15" dirty="0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 </a:t>
            </a:r>
            <a:r>
              <a:rPr sz="1600" spc="-5" dirty="0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책임의</a:t>
            </a:r>
            <a:r>
              <a:rPr sz="1600" spc="20" dirty="0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 </a:t>
            </a:r>
            <a:r>
              <a:rPr sz="1600" spc="-5" dirty="0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할당</a:t>
            </a:r>
            <a:r>
              <a:rPr sz="1600" spc="-114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,</a:t>
            </a:r>
            <a:r>
              <a:rPr sz="1600" spc="110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 </a:t>
            </a:r>
            <a:r>
              <a:rPr sz="1600" spc="-5" dirty="0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비즈니스와</a:t>
            </a:r>
            <a:r>
              <a:rPr sz="1600" spc="20" dirty="0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 </a:t>
            </a:r>
            <a:r>
              <a:rPr sz="1600" spc="-5" dirty="0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전략적</a:t>
            </a:r>
            <a:r>
              <a:rPr sz="1600" spc="15" dirty="0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 </a:t>
            </a:r>
            <a:r>
              <a:rPr sz="1600" spc="-5" dirty="0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연계</a:t>
            </a:r>
            <a:r>
              <a:rPr sz="1600" spc="-114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,</a:t>
            </a:r>
            <a:r>
              <a:rPr sz="1600" spc="95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 </a:t>
            </a:r>
            <a:r>
              <a:rPr sz="1600" spc="-5" dirty="0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관련</a:t>
            </a:r>
            <a:r>
              <a:rPr sz="1600" spc="20" dirty="0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 </a:t>
            </a:r>
            <a:r>
              <a:rPr sz="1600" spc="-5" dirty="0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법과</a:t>
            </a:r>
            <a:r>
              <a:rPr sz="1600" spc="5" dirty="0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 </a:t>
            </a:r>
            <a:r>
              <a:rPr sz="1600" spc="-5" dirty="0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규정의</a:t>
            </a:r>
            <a:r>
              <a:rPr sz="1600" spc="15" dirty="0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 </a:t>
            </a:r>
            <a:r>
              <a:rPr sz="1600" spc="-5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준수를</a:t>
            </a:r>
            <a:r>
              <a:rPr sz="1600" spc="20" dirty="0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 </a:t>
            </a:r>
            <a:r>
              <a:rPr sz="1600" spc="-5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위한</a:t>
            </a:r>
            <a:r>
              <a:rPr sz="1600" spc="-5" dirty="0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 프로세스</a:t>
            </a:r>
            <a:r>
              <a:rPr sz="1600" spc="20" dirty="0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 </a:t>
            </a:r>
            <a:r>
              <a:rPr sz="1600" spc="-5" dirty="0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및</a:t>
            </a:r>
            <a:r>
              <a:rPr sz="1600" spc="5" dirty="0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 </a:t>
            </a:r>
            <a:r>
              <a:rPr sz="1600" spc="-5" dirty="0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실행</a:t>
            </a:r>
            <a:r>
              <a:rPr sz="1600" spc="5" dirty="0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 </a:t>
            </a:r>
            <a:r>
              <a:rPr sz="1600" spc="-5" dirty="0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체계</a:t>
            </a:r>
            <a:endParaRPr sz="1600" dirty="0">
              <a:latin typeface="HY헤드라인M" panose="02030600000101010101" pitchFamily="18" charset="-127"/>
              <a:ea typeface="HY헤드라인M" panose="02030600000101010101" pitchFamily="18" charset="-127"/>
              <a:cs typeface="Gulim"/>
            </a:endParaRPr>
          </a:p>
          <a:p>
            <a:pPr marL="422275" marR="5080" indent="-205740">
              <a:lnSpc>
                <a:spcPct val="120000"/>
              </a:lnSpc>
            </a:pPr>
            <a:r>
              <a:rPr sz="1600" spc="395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-</a:t>
            </a:r>
            <a:r>
              <a:rPr sz="1600" spc="100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 </a:t>
            </a:r>
            <a:r>
              <a:rPr sz="1600" spc="-5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핵심</a:t>
            </a:r>
            <a:r>
              <a:rPr sz="1600" spc="15" dirty="0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 </a:t>
            </a:r>
            <a:r>
              <a:rPr sz="1600" spc="-5" dirty="0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활동인</a:t>
            </a:r>
            <a:r>
              <a:rPr sz="1600" spc="5" dirty="0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 </a:t>
            </a:r>
            <a:r>
              <a:rPr sz="1600" spc="-8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Eva</a:t>
            </a:r>
            <a:r>
              <a:rPr sz="1600" spc="35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lu</a:t>
            </a:r>
            <a:r>
              <a:rPr sz="1600" spc="55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a</a:t>
            </a:r>
            <a:r>
              <a:rPr sz="1600" spc="85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t</a:t>
            </a:r>
            <a:r>
              <a:rPr sz="1600" spc="175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e</a:t>
            </a:r>
            <a:r>
              <a:rPr sz="1600" spc="-70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(</a:t>
            </a:r>
            <a:r>
              <a:rPr sz="1600" spc="-5" dirty="0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평가</a:t>
            </a:r>
            <a:r>
              <a:rPr sz="1600" spc="-70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)</a:t>
            </a:r>
            <a:r>
              <a:rPr sz="1600" spc="-114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,</a:t>
            </a:r>
            <a:r>
              <a:rPr sz="1600" spc="110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 </a:t>
            </a:r>
            <a:r>
              <a:rPr sz="1600" spc="5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Di</a:t>
            </a:r>
            <a:r>
              <a:rPr sz="1600" spc="-1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r</a:t>
            </a:r>
            <a:r>
              <a:rPr sz="1600" spc="155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ec</a:t>
            </a:r>
            <a:r>
              <a:rPr sz="1600" spc="85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t</a:t>
            </a:r>
            <a:r>
              <a:rPr sz="1600" spc="-70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(</a:t>
            </a:r>
            <a:r>
              <a:rPr sz="1600" spc="-5" dirty="0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지시</a:t>
            </a:r>
            <a:r>
              <a:rPr sz="1600" spc="-95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),</a:t>
            </a:r>
            <a:r>
              <a:rPr sz="1600" spc="110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 </a:t>
            </a:r>
            <a:r>
              <a:rPr sz="1600" spc="75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Monito</a:t>
            </a:r>
            <a:r>
              <a:rPr sz="1600" spc="45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r</a:t>
            </a:r>
            <a:r>
              <a:rPr sz="1600" spc="-70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(</a:t>
            </a:r>
            <a:r>
              <a:rPr sz="1600" spc="-5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모니터</a:t>
            </a:r>
            <a:r>
              <a:rPr sz="1600" spc="-70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)</a:t>
            </a:r>
            <a:r>
              <a:rPr lang="en-US" sz="1600" spc="-70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, </a:t>
            </a:r>
            <a:r>
              <a:rPr lang="en-US" sz="1600" spc="75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Communicate</a:t>
            </a:r>
            <a:r>
              <a:rPr lang="en-US" altLang="ko-KR" sz="1600" spc="-70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(</a:t>
            </a:r>
            <a:r>
              <a:rPr lang="ko-KR" altLang="en-US" sz="1600" spc="-5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소통</a:t>
            </a:r>
            <a:r>
              <a:rPr lang="en-US" altLang="ko-KR" sz="1600" spc="-70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)</a:t>
            </a:r>
            <a:r>
              <a:rPr lang="ko-KR" altLang="en-US" sz="1600" spc="-5" dirty="0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를 </a:t>
            </a:r>
            <a:r>
              <a:rPr sz="1600" spc="-5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중심으로</a:t>
            </a:r>
            <a:r>
              <a:rPr sz="1600" spc="20" dirty="0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 </a:t>
            </a:r>
            <a:r>
              <a:rPr sz="1600" spc="35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Gove</a:t>
            </a:r>
            <a:r>
              <a:rPr sz="1600" spc="1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r</a:t>
            </a:r>
            <a:r>
              <a:rPr sz="1600" spc="4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ning</a:t>
            </a:r>
            <a:r>
              <a:rPr sz="1600" spc="11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 </a:t>
            </a:r>
            <a:r>
              <a:rPr sz="1600" spc="2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Bod</a:t>
            </a:r>
            <a:r>
              <a:rPr sz="1600" spc="25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y</a:t>
            </a:r>
            <a:r>
              <a:rPr sz="1600" spc="-5" dirty="0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와</a:t>
            </a:r>
            <a:r>
              <a:rPr sz="1600" spc="15" dirty="0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 </a:t>
            </a:r>
            <a:r>
              <a:rPr sz="1600" spc="-17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Ex</a:t>
            </a:r>
            <a:r>
              <a:rPr sz="1600" spc="9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ec</a:t>
            </a:r>
            <a:r>
              <a:rPr sz="1600" spc="1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u</a:t>
            </a:r>
            <a:r>
              <a:rPr sz="1600" spc="9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tive</a:t>
            </a:r>
            <a:r>
              <a:rPr sz="1600" spc="1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 </a:t>
            </a:r>
            <a:r>
              <a:rPr sz="16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Ma</a:t>
            </a:r>
            <a:r>
              <a:rPr sz="1600" spc="5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n</a:t>
            </a:r>
            <a:r>
              <a:rPr sz="1600" spc="4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ag</a:t>
            </a:r>
            <a:r>
              <a:rPr sz="1600" spc="6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emen</a:t>
            </a:r>
            <a:r>
              <a:rPr sz="1600" spc="15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t</a:t>
            </a:r>
            <a:r>
              <a:rPr sz="1600" spc="114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 </a:t>
            </a:r>
            <a:r>
              <a:rPr sz="1600" spc="-5" dirty="0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역할</a:t>
            </a:r>
            <a:r>
              <a:rPr sz="1600" spc="5" dirty="0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 </a:t>
            </a:r>
            <a:r>
              <a:rPr sz="1600" spc="-5" dirty="0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및</a:t>
            </a:r>
            <a:r>
              <a:rPr sz="1600" spc="20" dirty="0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 </a:t>
            </a:r>
            <a:r>
              <a:rPr sz="1600" spc="-5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책임</a:t>
            </a:r>
            <a:r>
              <a:rPr lang="en-US" sz="1600" spc="-5" dirty="0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 </a:t>
            </a:r>
            <a:r>
              <a:rPr sz="1600" spc="-5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Gulim"/>
              </a:rPr>
              <a:t>정의</a:t>
            </a:r>
            <a:endParaRPr sz="1600" dirty="0">
              <a:latin typeface="HY헤드라인M" panose="02030600000101010101" pitchFamily="18" charset="-127"/>
              <a:ea typeface="HY헤드라인M" panose="02030600000101010101" pitchFamily="18" charset="-127"/>
              <a:cs typeface="Gulim"/>
            </a:endParaRPr>
          </a:p>
        </p:txBody>
      </p:sp>
      <p:pic>
        <p:nvPicPr>
          <p:cNvPr id="8" name="_x41390960" descr="EMB00001c5c255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260" y="2839454"/>
            <a:ext cx="8296977" cy="345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787338" y="6315963"/>
            <a:ext cx="2057400" cy="365125"/>
          </a:xfrm>
          <a:prstGeom prst="rect">
            <a:avLst/>
          </a:prstGeom>
        </p:spPr>
        <p:txBody>
          <a:bodyPr/>
          <a:lstStyle/>
          <a:p>
            <a:fld id="{06252734-3B8D-4954-BEE6-F4745725B9F5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2.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정보보호 관리 요소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37540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 dirty="0">
              <a:latin typeface="HY견고딕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28</a:t>
            </a:fld>
            <a:endParaRPr lang="ko-KR" altLang="en-US" dirty="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[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심화 학습</a:t>
            </a: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]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5A6FC0BB-ADBE-4EAC-9A67-99601E8237EA}"/>
              </a:ext>
            </a:extLst>
          </p:cNvPr>
          <p:cNvSpPr txBox="1"/>
          <p:nvPr/>
        </p:nvSpPr>
        <p:spPr>
          <a:xfrm>
            <a:off x="367324" y="1061775"/>
            <a:ext cx="11566768" cy="5551303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11723" algn="just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r>
              <a:rPr lang="en-US" altLang="ko-KR" spc="11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Q. </a:t>
            </a:r>
            <a:r>
              <a:rPr lang="ko-KR" altLang="en-US" spc="11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정보보호의 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중요성에 대해서 설명하고 정보보호의 목표이자 원칙이라 할 수 있는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3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대 요소에 대하여 </a:t>
            </a:r>
            <a:r>
              <a:rPr lang="ko-KR" altLang="en-US" spc="111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요소별</a:t>
            </a:r>
            <a:r>
              <a:rPr lang="ko-KR" altLang="en-US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특징을 설명한다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  <a:p>
            <a:pPr marL="354623" indent="-342900" algn="just">
              <a:lnSpc>
                <a:spcPct val="150000"/>
              </a:lnSpc>
              <a:spcBef>
                <a:spcPts val="92"/>
              </a:spcBef>
              <a:buAutoNum type="arabicPeriod"/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1. </a:t>
            </a:r>
            <a:r>
              <a:rPr lang="ko-KR" altLang="en-US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기밀성</a:t>
            </a:r>
            <a:r>
              <a:rPr lang="en-US" altLang="ko-KR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(Confidentiality)</a:t>
            </a:r>
            <a:endParaRPr lang="ko-KR" altLang="en-US" sz="1800" kern="0" spc="-5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173990" marR="0" indent="-17399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 </a:t>
            </a:r>
            <a:r>
              <a:rPr lang="ko-KR" altLang="en-US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사용을 승인 받은 사람만 해당 정보에 접근할 수 있는 성질을 뜻하다</a:t>
            </a:r>
            <a:r>
              <a:rPr lang="en-US" altLang="ko-KR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r>
              <a:rPr lang="ko-KR" altLang="en-US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데이터가 인가되지 않은 사람에게 새어나가지 않는 것이다</a:t>
            </a:r>
            <a:r>
              <a:rPr lang="en-US" altLang="ko-KR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-5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 </a:t>
            </a:r>
            <a:r>
              <a:rPr lang="ko-KR" altLang="en-US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기밀성을 해치기 위한 공격</a:t>
            </a:r>
            <a:r>
              <a:rPr lang="en-US" altLang="ko-KR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스누핑</a:t>
            </a:r>
            <a:r>
              <a:rPr lang="en-US" altLang="ko-KR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(Snooping)</a:t>
            </a:r>
            <a:r>
              <a:rPr lang="ko-KR" altLang="en-US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과 트래픽 분석</a:t>
            </a:r>
            <a:r>
              <a:rPr lang="en-US" altLang="ko-KR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(Traffic Analysis) </a:t>
            </a:r>
            <a:r>
              <a:rPr lang="ko-KR" altLang="en-US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등</a:t>
            </a:r>
            <a:endParaRPr lang="ko-KR" altLang="en-US" sz="1800" kern="0" spc="-5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2. </a:t>
            </a:r>
            <a:r>
              <a:rPr lang="ko-KR" altLang="en-US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무결성</a:t>
            </a:r>
            <a:r>
              <a:rPr lang="en-US" altLang="ko-KR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(Integrity)</a:t>
            </a:r>
            <a:endParaRPr lang="ko-KR" altLang="en-US" sz="1800" kern="0" spc="-5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177800" marR="0" indent="-1778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 </a:t>
            </a:r>
            <a:r>
              <a:rPr lang="ko-KR" altLang="en-US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데이터가 변조되지 않는 것</a:t>
            </a:r>
            <a:r>
              <a:rPr lang="en-US" altLang="ko-KR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적절한 권한을 가진 사용자에 의해 인가된 방법으로만 정보를 변경할 수 있도록 하는 것을 뜻하다</a:t>
            </a:r>
            <a:r>
              <a:rPr lang="en-US" altLang="ko-KR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-5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242570" marR="0" indent="-24257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 </a:t>
            </a:r>
            <a:r>
              <a:rPr lang="ko-KR" altLang="en-US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무결성을 해치기 위한 공격</a:t>
            </a:r>
            <a:r>
              <a:rPr lang="en-US" altLang="ko-KR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변경</a:t>
            </a:r>
            <a:r>
              <a:rPr lang="en-US" altLang="ko-KR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(Modification), </a:t>
            </a:r>
            <a:r>
              <a:rPr lang="ko-KR" altLang="en-US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가장</a:t>
            </a:r>
            <a:r>
              <a:rPr lang="en-US" altLang="ko-KR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(Masquerading), </a:t>
            </a:r>
            <a:r>
              <a:rPr lang="ko-KR" altLang="en-US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재연</a:t>
            </a:r>
            <a:r>
              <a:rPr lang="en-US" altLang="ko-KR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(Replaying), </a:t>
            </a:r>
            <a:r>
              <a:rPr lang="ko-KR" altLang="en-US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부인</a:t>
            </a:r>
            <a:r>
              <a:rPr lang="en-US" altLang="ko-KR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(Repudiation) </a:t>
            </a:r>
            <a:r>
              <a:rPr lang="ko-KR" altLang="en-US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등</a:t>
            </a:r>
            <a:endParaRPr lang="ko-KR" altLang="en-US" sz="1800" kern="0" spc="-5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3. </a:t>
            </a:r>
            <a:r>
              <a:rPr lang="ko-KR" altLang="en-US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가용성</a:t>
            </a:r>
            <a:r>
              <a:rPr lang="en-US" altLang="ko-KR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(Availability)</a:t>
            </a:r>
            <a:endParaRPr lang="ko-KR" altLang="en-US" sz="1800" kern="0" spc="-5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172720" marR="0" indent="-17272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 </a:t>
            </a:r>
            <a:r>
              <a:rPr lang="ko-KR" altLang="en-US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정보 자산에 대해 적절한 시간에 접근 가능한 것을 의미하는 </a:t>
            </a:r>
            <a:r>
              <a:rPr lang="en-US" altLang="ko-KR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'</a:t>
            </a:r>
            <a:r>
              <a:rPr lang="ko-KR" altLang="en-US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가용성</a:t>
            </a:r>
            <a:r>
              <a:rPr lang="en-US" altLang="ko-KR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'</a:t>
            </a:r>
            <a:r>
              <a:rPr lang="ko-KR" altLang="en-US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이다</a:t>
            </a:r>
            <a:r>
              <a:rPr lang="en-US" altLang="ko-KR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기밀성과 무결성을 보장하면서 허용된 사람들이 데이터를 이용 할 수 있도록 하는 것</a:t>
            </a:r>
            <a:endParaRPr lang="ko-KR" altLang="en-US" sz="1800" kern="0" spc="-5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 </a:t>
            </a:r>
            <a:r>
              <a:rPr lang="ko-KR" altLang="en-US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가용성을 해치기 위한 공격</a:t>
            </a:r>
            <a:r>
              <a:rPr lang="en-US" altLang="ko-KR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서비스 거부</a:t>
            </a:r>
            <a:r>
              <a:rPr lang="en-US" altLang="ko-KR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(Denial of Service), EMP</a:t>
            </a:r>
            <a:r>
              <a:rPr lang="ko-KR" altLang="en-US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공격</a:t>
            </a:r>
            <a:r>
              <a:rPr lang="en-US" altLang="ko-KR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물리적 파괴 등</a:t>
            </a:r>
            <a:endParaRPr lang="ko-KR" altLang="en-US" sz="1800" kern="0" spc="-5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037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 dirty="0">
              <a:latin typeface="HY견고딕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29</a:t>
            </a:fld>
            <a:endParaRPr lang="ko-KR" altLang="en-US" dirty="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[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심화 학습</a:t>
            </a: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]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5A6FC0BB-ADBE-4EAC-9A67-99601E8237EA}"/>
              </a:ext>
            </a:extLst>
          </p:cNvPr>
          <p:cNvSpPr txBox="1"/>
          <p:nvPr/>
        </p:nvSpPr>
        <p:spPr>
          <a:xfrm>
            <a:off x="367324" y="1061775"/>
            <a:ext cx="11566768" cy="3529211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11723" algn="just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r>
              <a:rPr lang="en-US" altLang="ko-KR" spc="11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Q. </a:t>
            </a:r>
            <a:r>
              <a:rPr lang="ko-KR" altLang="en-US" spc="11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정보보호대책으로는 관리적 대책</a:t>
            </a:r>
            <a:r>
              <a:rPr lang="en-US" altLang="ko-KR" spc="11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11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기술적 대책</a:t>
            </a:r>
            <a:r>
              <a:rPr lang="en-US" altLang="ko-KR" spc="11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, </a:t>
            </a:r>
            <a:r>
              <a:rPr lang="ko-KR" altLang="en-US" spc="11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물리적 대책으로 일반적으로 구분하는데 대책별 종류를 설명한다</a:t>
            </a:r>
            <a:r>
              <a:rPr lang="en-US" altLang="ko-KR" spc="111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.</a:t>
            </a:r>
          </a:p>
          <a:p>
            <a:pPr marL="11723" algn="just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  <a:p>
            <a:pPr fontAlgn="base"/>
            <a:r>
              <a:rPr lang="en-US" altLang="ko-KR"/>
              <a:t>- </a:t>
            </a:r>
            <a:r>
              <a:rPr lang="ko-KR" altLang="en-US"/>
              <a:t>관리적 보호대책 구현 및 운영</a:t>
            </a:r>
            <a:r>
              <a:rPr lang="en-US" altLang="ko-KR"/>
              <a:t>(</a:t>
            </a:r>
            <a:r>
              <a:rPr lang="ko-KR" altLang="en-US"/>
              <a:t>내</a:t>
            </a:r>
            <a:r>
              <a:rPr lang="en-US" altLang="ko-KR"/>
              <a:t>·</a:t>
            </a:r>
            <a:r>
              <a:rPr lang="ko-KR" altLang="en-US"/>
              <a:t>외부 인력보안</a:t>
            </a:r>
            <a:r>
              <a:rPr lang="en-US" altLang="ko-KR"/>
              <a:t>, </a:t>
            </a:r>
            <a:r>
              <a:rPr lang="ko-KR" altLang="en-US"/>
              <a:t>교육 및 훈련</a:t>
            </a:r>
            <a:r>
              <a:rPr lang="en-US" altLang="ko-KR"/>
              <a:t>, </a:t>
            </a:r>
            <a:r>
              <a:rPr lang="ko-KR" altLang="en-US"/>
              <a:t>내부감사</a:t>
            </a:r>
            <a:r>
              <a:rPr lang="en-US" altLang="ko-KR"/>
              <a:t>, </a:t>
            </a:r>
            <a:r>
              <a:rPr lang="ko-KR" altLang="en-US"/>
              <a:t>침해사고 예방</a:t>
            </a:r>
            <a:r>
              <a:rPr lang="en-US" altLang="ko-KR"/>
              <a:t>·</a:t>
            </a:r>
            <a:r>
              <a:rPr lang="ko-KR" altLang="en-US"/>
              <a:t>대응</a:t>
            </a:r>
            <a:r>
              <a:rPr lang="en-US" altLang="ko-KR"/>
              <a:t>, </a:t>
            </a:r>
            <a:r>
              <a:rPr lang="ko-KR" altLang="en-US"/>
              <a:t>업무연속성관리 등</a:t>
            </a:r>
            <a:r>
              <a:rPr lang="en-US" altLang="ko-KR"/>
              <a:t>)</a:t>
            </a:r>
          </a:p>
          <a:p>
            <a:pPr fontAlgn="base"/>
            <a:endParaRPr lang="ko-KR" altLang="en-US"/>
          </a:p>
          <a:p>
            <a:pPr fontAlgn="base"/>
            <a:r>
              <a:rPr lang="en-US" altLang="ko-KR"/>
              <a:t>- </a:t>
            </a:r>
            <a:r>
              <a:rPr lang="ko-KR" altLang="en-US"/>
              <a:t>물리적 보호대책 구현 및 운영</a:t>
            </a:r>
            <a:r>
              <a:rPr lang="en-US" altLang="ko-KR"/>
              <a:t>(</a:t>
            </a:r>
            <a:r>
              <a:rPr lang="ko-KR" altLang="en-US"/>
              <a:t>출입통제</a:t>
            </a:r>
            <a:r>
              <a:rPr lang="en-US" altLang="ko-KR"/>
              <a:t>, </a:t>
            </a:r>
            <a:r>
              <a:rPr lang="ko-KR" altLang="en-US"/>
              <a:t>개인 및 공용 환경 보안 등</a:t>
            </a:r>
            <a:r>
              <a:rPr lang="en-US" altLang="ko-KR"/>
              <a:t>)</a:t>
            </a:r>
          </a:p>
          <a:p>
            <a:pPr fontAlgn="base"/>
            <a:endParaRPr lang="ko-KR" altLang="en-US"/>
          </a:p>
          <a:p>
            <a:pPr fontAlgn="base"/>
            <a:r>
              <a:rPr lang="en-US" altLang="ko-KR"/>
              <a:t>- </a:t>
            </a:r>
            <a:r>
              <a:rPr lang="ko-KR" altLang="en-US"/>
              <a:t>기술적 보호대책 구현 및 운영</a:t>
            </a:r>
            <a:r>
              <a:rPr lang="en-US" altLang="ko-KR"/>
              <a:t>(</a:t>
            </a:r>
            <a:r>
              <a:rPr lang="ko-KR" altLang="en-US"/>
              <a:t>시스템 및 </a:t>
            </a:r>
            <a:r>
              <a:rPr lang="en-US" altLang="ko-KR"/>
              <a:t>SW</a:t>
            </a:r>
            <a:r>
              <a:rPr lang="ko-KR" altLang="en-US"/>
              <a:t>개발 보안</a:t>
            </a:r>
            <a:r>
              <a:rPr lang="en-US" altLang="ko-KR"/>
              <a:t>, </a:t>
            </a:r>
            <a:r>
              <a:rPr lang="ko-KR" altLang="en-US"/>
              <a:t>서버</a:t>
            </a:r>
            <a:r>
              <a:rPr lang="en-US" altLang="ko-KR"/>
              <a:t>·</a:t>
            </a:r>
            <a:r>
              <a:rPr lang="ko-KR" altLang="en-US"/>
              <a:t>네트워크</a:t>
            </a:r>
            <a:r>
              <a:rPr lang="en-US" altLang="ko-KR"/>
              <a:t>·DB·</a:t>
            </a:r>
            <a:r>
              <a:rPr lang="ko-KR" altLang="en-US"/>
              <a:t>어플리케이션 보안</a:t>
            </a:r>
            <a:r>
              <a:rPr lang="en-US" altLang="ko-KR"/>
              <a:t>, IT </a:t>
            </a:r>
            <a:r>
              <a:rPr lang="ko-KR" altLang="en-US"/>
              <a:t>시스템 및 정보보호시스템 운영 보안 등</a:t>
            </a:r>
            <a:r>
              <a:rPr lang="en-US" altLang="ko-KR"/>
              <a:t>)</a:t>
            </a:r>
            <a:endParaRPr lang="ko-KR" altLang="en-US"/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-5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606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326845" y="1904440"/>
            <a:ext cx="3702686" cy="3692149"/>
            <a:chOff x="1508505" y="2350841"/>
            <a:chExt cx="3702686" cy="3692149"/>
          </a:xfrm>
        </p:grpSpPr>
        <p:sp>
          <p:nvSpPr>
            <p:cNvPr id="5" name="object 9"/>
            <p:cNvSpPr/>
            <p:nvPr/>
          </p:nvSpPr>
          <p:spPr>
            <a:xfrm>
              <a:off x="1512316" y="2350841"/>
              <a:ext cx="3698875" cy="2872288"/>
            </a:xfrm>
            <a:custGeom>
              <a:avLst/>
              <a:gdLst/>
              <a:ahLst/>
              <a:cxnLst/>
              <a:rect l="l" t="t" r="r" b="b"/>
              <a:pathLst>
                <a:path w="3698875" h="2770504">
                  <a:moveTo>
                    <a:pt x="0" y="2770251"/>
                  </a:moveTo>
                  <a:lnTo>
                    <a:pt x="1849247" y="0"/>
                  </a:lnTo>
                  <a:lnTo>
                    <a:pt x="3698621" y="2770251"/>
                  </a:lnTo>
                  <a:lnTo>
                    <a:pt x="0" y="2770251"/>
                  </a:lnTo>
                  <a:close/>
                </a:path>
              </a:pathLst>
            </a:custGeom>
            <a:ln w="101600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10"/>
            <p:cNvSpPr/>
            <p:nvPr/>
          </p:nvSpPr>
          <p:spPr>
            <a:xfrm>
              <a:off x="3279647" y="3663696"/>
              <a:ext cx="669036" cy="6918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1"/>
            <p:cNvSpPr/>
            <p:nvPr/>
          </p:nvSpPr>
          <p:spPr>
            <a:xfrm>
              <a:off x="2676144" y="3845052"/>
              <a:ext cx="755904" cy="7863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2"/>
            <p:cNvSpPr/>
            <p:nvPr/>
          </p:nvSpPr>
          <p:spPr>
            <a:xfrm>
              <a:off x="3058667" y="4040123"/>
              <a:ext cx="815340" cy="85039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3"/>
            <p:cNvSpPr/>
            <p:nvPr/>
          </p:nvSpPr>
          <p:spPr>
            <a:xfrm>
              <a:off x="1508505" y="3082544"/>
              <a:ext cx="1833245" cy="172072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4"/>
            <p:cNvSpPr/>
            <p:nvPr/>
          </p:nvSpPr>
          <p:spPr>
            <a:xfrm>
              <a:off x="3524250" y="3011170"/>
              <a:ext cx="1579752" cy="162623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5"/>
            <p:cNvSpPr txBox="1"/>
            <p:nvPr/>
          </p:nvSpPr>
          <p:spPr>
            <a:xfrm>
              <a:off x="2200401" y="4882260"/>
              <a:ext cx="2476500" cy="2825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/>
              <a:r>
                <a:rPr b="1" dirty="0">
                  <a:solidFill>
                    <a:srgbClr val="CC0000"/>
                  </a:solidFill>
                  <a:latin typeface="Century Gothic"/>
                  <a:cs typeface="Century Gothic"/>
                </a:rPr>
                <a:t>Confidentiality</a:t>
              </a:r>
              <a:r>
                <a:rPr b="1" spc="-5" dirty="0">
                  <a:solidFill>
                    <a:srgbClr val="CC0000"/>
                  </a:solidFill>
                  <a:latin typeface="Century Gothic"/>
                  <a:cs typeface="Century Gothic"/>
                </a:rPr>
                <a:t>(</a:t>
              </a:r>
              <a:r>
                <a:rPr b="1" spc="-15" dirty="0">
                  <a:solidFill>
                    <a:srgbClr val="CC0000"/>
                  </a:solidFill>
                  <a:latin typeface="Malgun Gothic"/>
                  <a:cs typeface="Malgun Gothic"/>
                </a:rPr>
                <a:t>기</a:t>
              </a:r>
              <a:r>
                <a:rPr b="1" spc="-25" dirty="0">
                  <a:solidFill>
                    <a:srgbClr val="CC0000"/>
                  </a:solidFill>
                  <a:latin typeface="Malgun Gothic"/>
                  <a:cs typeface="Malgun Gothic"/>
                </a:rPr>
                <a:t>밀</a:t>
              </a:r>
              <a:r>
                <a:rPr b="1" spc="-40" dirty="0">
                  <a:solidFill>
                    <a:srgbClr val="CC0000"/>
                  </a:solidFill>
                  <a:latin typeface="Malgun Gothic"/>
                  <a:cs typeface="Malgun Gothic"/>
                </a:rPr>
                <a:t>성</a:t>
              </a:r>
              <a:r>
                <a:rPr b="1" dirty="0">
                  <a:solidFill>
                    <a:srgbClr val="CC0000"/>
                  </a:solidFill>
                  <a:latin typeface="Century Gothic"/>
                  <a:cs typeface="Century Gothic"/>
                </a:rPr>
                <a:t>)</a:t>
              </a:r>
              <a:endParaRPr dirty="0">
                <a:latin typeface="Century Gothic"/>
                <a:cs typeface="Century Gothic"/>
              </a:endParaRPr>
            </a:p>
          </p:txBody>
        </p:sp>
        <p:sp>
          <p:nvSpPr>
            <p:cNvPr id="12" name="object 16"/>
            <p:cNvSpPr txBox="1"/>
            <p:nvPr/>
          </p:nvSpPr>
          <p:spPr>
            <a:xfrm>
              <a:off x="2804922" y="4147057"/>
              <a:ext cx="1153160" cy="26193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2155"/>
                </a:lnSpc>
              </a:pPr>
              <a:r>
                <a:rPr b="1" spc="-15" dirty="0">
                  <a:solidFill>
                    <a:srgbClr val="00AF50"/>
                  </a:solidFill>
                  <a:latin typeface="Malgun Gothic"/>
                  <a:cs typeface="Malgun Gothic"/>
                </a:rPr>
                <a:t>정</a:t>
              </a:r>
              <a:r>
                <a:rPr b="1" spc="-25" dirty="0">
                  <a:solidFill>
                    <a:srgbClr val="00AF50"/>
                  </a:solidFill>
                  <a:latin typeface="Malgun Gothic"/>
                  <a:cs typeface="Malgun Gothic"/>
                </a:rPr>
                <a:t>보</a:t>
              </a:r>
              <a:r>
                <a:rPr b="1" spc="-40" dirty="0">
                  <a:solidFill>
                    <a:srgbClr val="00AF50"/>
                  </a:solidFill>
                  <a:latin typeface="Malgun Gothic"/>
                  <a:cs typeface="Malgun Gothic"/>
                </a:rPr>
                <a:t>시</a:t>
              </a:r>
              <a:r>
                <a:rPr b="1" spc="-50" dirty="0">
                  <a:solidFill>
                    <a:srgbClr val="00AF50"/>
                  </a:solidFill>
                  <a:latin typeface="Malgun Gothic"/>
                  <a:cs typeface="Malgun Gothic"/>
                </a:rPr>
                <a:t>스</a:t>
              </a:r>
              <a:r>
                <a:rPr b="1" dirty="0">
                  <a:solidFill>
                    <a:srgbClr val="00AF50"/>
                  </a:solidFill>
                  <a:latin typeface="Malgun Gothic"/>
                  <a:cs typeface="Malgun Gothic"/>
                </a:rPr>
                <a:t>템</a:t>
              </a:r>
              <a:endParaRPr>
                <a:latin typeface="Malgun Gothic"/>
                <a:cs typeface="Malgun Gothic"/>
              </a:endParaRPr>
            </a:p>
          </p:txBody>
        </p:sp>
        <p:sp>
          <p:nvSpPr>
            <p:cNvPr id="13" name="object 17"/>
            <p:cNvSpPr/>
            <p:nvPr/>
          </p:nvSpPr>
          <p:spPr>
            <a:xfrm>
              <a:off x="3416934" y="5224398"/>
              <a:ext cx="333375" cy="273050"/>
            </a:xfrm>
            <a:custGeom>
              <a:avLst/>
              <a:gdLst/>
              <a:ahLst/>
              <a:cxnLst/>
              <a:rect l="l" t="t" r="r" b="b"/>
              <a:pathLst>
                <a:path w="333375" h="273050">
                  <a:moveTo>
                    <a:pt x="251845" y="231829"/>
                  </a:moveTo>
                  <a:lnTo>
                    <a:pt x="208279" y="245617"/>
                  </a:lnTo>
                  <a:lnTo>
                    <a:pt x="333120" y="272541"/>
                  </a:lnTo>
                  <a:lnTo>
                    <a:pt x="318064" y="239775"/>
                  </a:lnTo>
                  <a:lnTo>
                    <a:pt x="261747" y="239775"/>
                  </a:lnTo>
                  <a:lnTo>
                    <a:pt x="251845" y="231829"/>
                  </a:lnTo>
                  <a:close/>
                </a:path>
                <a:path w="333375" h="273050">
                  <a:moveTo>
                    <a:pt x="273685" y="224916"/>
                  </a:moveTo>
                  <a:lnTo>
                    <a:pt x="251845" y="231829"/>
                  </a:lnTo>
                  <a:lnTo>
                    <a:pt x="261747" y="239775"/>
                  </a:lnTo>
                  <a:lnTo>
                    <a:pt x="273685" y="224916"/>
                  </a:lnTo>
                  <a:close/>
                </a:path>
                <a:path w="333375" h="273050">
                  <a:moveTo>
                    <a:pt x="279780" y="156463"/>
                  </a:moveTo>
                  <a:lnTo>
                    <a:pt x="275715" y="202111"/>
                  </a:lnTo>
                  <a:lnTo>
                    <a:pt x="285623" y="210057"/>
                  </a:lnTo>
                  <a:lnTo>
                    <a:pt x="261747" y="239775"/>
                  </a:lnTo>
                  <a:lnTo>
                    <a:pt x="318064" y="239775"/>
                  </a:lnTo>
                  <a:lnTo>
                    <a:pt x="279780" y="156463"/>
                  </a:lnTo>
                  <a:close/>
                </a:path>
                <a:path w="333375" h="273050">
                  <a:moveTo>
                    <a:pt x="23749" y="0"/>
                  </a:moveTo>
                  <a:lnTo>
                    <a:pt x="0" y="29717"/>
                  </a:lnTo>
                  <a:lnTo>
                    <a:pt x="251845" y="231829"/>
                  </a:lnTo>
                  <a:lnTo>
                    <a:pt x="273685" y="224916"/>
                  </a:lnTo>
                  <a:lnTo>
                    <a:pt x="275715" y="202111"/>
                  </a:lnTo>
                  <a:lnTo>
                    <a:pt x="23749" y="0"/>
                  </a:lnTo>
                  <a:close/>
                </a:path>
                <a:path w="333375" h="273050">
                  <a:moveTo>
                    <a:pt x="275715" y="202111"/>
                  </a:moveTo>
                  <a:lnTo>
                    <a:pt x="273685" y="224916"/>
                  </a:lnTo>
                  <a:lnTo>
                    <a:pt x="285623" y="210057"/>
                  </a:lnTo>
                  <a:lnTo>
                    <a:pt x="275715" y="2021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8"/>
            <p:cNvSpPr/>
            <p:nvPr/>
          </p:nvSpPr>
          <p:spPr>
            <a:xfrm>
              <a:off x="2791967" y="5232400"/>
              <a:ext cx="343535" cy="181610"/>
            </a:xfrm>
            <a:custGeom>
              <a:avLst/>
              <a:gdLst/>
              <a:ahLst/>
              <a:cxnLst/>
              <a:rect l="l" t="t" r="r" b="b"/>
              <a:pathLst>
                <a:path w="343535" h="181610">
                  <a:moveTo>
                    <a:pt x="77850" y="78359"/>
                  </a:moveTo>
                  <a:lnTo>
                    <a:pt x="0" y="179705"/>
                  </a:lnTo>
                  <a:lnTo>
                    <a:pt x="127888" y="181102"/>
                  </a:lnTo>
                  <a:lnTo>
                    <a:pt x="97908" y="163575"/>
                  </a:lnTo>
                  <a:lnTo>
                    <a:pt x="76962" y="163575"/>
                  </a:lnTo>
                  <a:lnTo>
                    <a:pt x="60325" y="129286"/>
                  </a:lnTo>
                  <a:lnTo>
                    <a:pt x="71665" y="123775"/>
                  </a:lnTo>
                  <a:lnTo>
                    <a:pt x="77850" y="78359"/>
                  </a:lnTo>
                  <a:close/>
                </a:path>
                <a:path w="343535" h="181610">
                  <a:moveTo>
                    <a:pt x="68668" y="146482"/>
                  </a:moveTo>
                  <a:lnTo>
                    <a:pt x="76962" y="163575"/>
                  </a:lnTo>
                  <a:lnTo>
                    <a:pt x="88400" y="158017"/>
                  </a:lnTo>
                  <a:lnTo>
                    <a:pt x="68668" y="146482"/>
                  </a:lnTo>
                  <a:close/>
                </a:path>
                <a:path w="343535" h="181610">
                  <a:moveTo>
                    <a:pt x="88400" y="158017"/>
                  </a:moveTo>
                  <a:lnTo>
                    <a:pt x="76962" y="163575"/>
                  </a:lnTo>
                  <a:lnTo>
                    <a:pt x="97908" y="163575"/>
                  </a:lnTo>
                  <a:lnTo>
                    <a:pt x="88400" y="158017"/>
                  </a:lnTo>
                  <a:close/>
                </a:path>
                <a:path w="343535" h="181610">
                  <a:moveTo>
                    <a:pt x="326389" y="0"/>
                  </a:moveTo>
                  <a:lnTo>
                    <a:pt x="71665" y="123775"/>
                  </a:lnTo>
                  <a:lnTo>
                    <a:pt x="68593" y="146328"/>
                  </a:lnTo>
                  <a:lnTo>
                    <a:pt x="68668" y="146482"/>
                  </a:lnTo>
                  <a:lnTo>
                    <a:pt x="88400" y="158017"/>
                  </a:lnTo>
                  <a:lnTo>
                    <a:pt x="343026" y="34290"/>
                  </a:lnTo>
                  <a:lnTo>
                    <a:pt x="326389" y="0"/>
                  </a:lnTo>
                  <a:close/>
                </a:path>
                <a:path w="343535" h="181610">
                  <a:moveTo>
                    <a:pt x="71665" y="123775"/>
                  </a:moveTo>
                  <a:lnTo>
                    <a:pt x="60325" y="129286"/>
                  </a:lnTo>
                  <a:lnTo>
                    <a:pt x="68593" y="146328"/>
                  </a:lnTo>
                  <a:lnTo>
                    <a:pt x="71665" y="1237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9"/>
            <p:cNvSpPr/>
            <p:nvPr/>
          </p:nvSpPr>
          <p:spPr>
            <a:xfrm>
              <a:off x="3435222" y="5256403"/>
              <a:ext cx="27305" cy="438150"/>
            </a:xfrm>
            <a:custGeom>
              <a:avLst/>
              <a:gdLst/>
              <a:ahLst/>
              <a:cxnLst/>
              <a:rect l="l" t="t" r="r" b="b"/>
              <a:pathLst>
                <a:path w="27304" h="438150">
                  <a:moveTo>
                    <a:pt x="0" y="437756"/>
                  </a:moveTo>
                  <a:lnTo>
                    <a:pt x="2705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0"/>
            <p:cNvSpPr txBox="1"/>
            <p:nvPr/>
          </p:nvSpPr>
          <p:spPr>
            <a:xfrm>
              <a:off x="2891408" y="5760415"/>
              <a:ext cx="1066800" cy="2825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/>
              <a:r>
                <a:rPr dirty="0">
                  <a:latin typeface="Gulim"/>
                  <a:cs typeface="Gulim"/>
                </a:rPr>
                <a:t>공개</a:t>
              </a:r>
              <a:r>
                <a:rPr dirty="0">
                  <a:latin typeface="Century Gothic"/>
                  <a:cs typeface="Century Gothic"/>
                </a:rPr>
                <a:t>,</a:t>
              </a:r>
              <a:r>
                <a:rPr spc="-105" dirty="0">
                  <a:latin typeface="Century Gothic"/>
                  <a:cs typeface="Century Gothic"/>
                </a:rPr>
                <a:t> </a:t>
              </a:r>
              <a:r>
                <a:rPr dirty="0">
                  <a:latin typeface="Gulim"/>
                  <a:cs typeface="Gulim"/>
                </a:rPr>
                <a:t>노출</a:t>
              </a:r>
              <a:endParaRPr>
                <a:latin typeface="Gulim"/>
                <a:cs typeface="Gulim"/>
              </a:endParaRPr>
            </a:p>
          </p:txBody>
        </p:sp>
        <p:sp>
          <p:nvSpPr>
            <p:cNvPr id="17" name="object 21"/>
            <p:cNvSpPr/>
            <p:nvPr/>
          </p:nvSpPr>
          <p:spPr>
            <a:xfrm>
              <a:off x="3126104" y="5245227"/>
              <a:ext cx="27305" cy="438150"/>
            </a:xfrm>
            <a:custGeom>
              <a:avLst/>
              <a:gdLst/>
              <a:ahLst/>
              <a:cxnLst/>
              <a:rect l="l" t="t" r="r" b="b"/>
              <a:pathLst>
                <a:path w="27305" h="438150">
                  <a:moveTo>
                    <a:pt x="0" y="437819"/>
                  </a:moveTo>
                  <a:lnTo>
                    <a:pt x="2705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22"/>
          <p:cNvSpPr txBox="1"/>
          <p:nvPr/>
        </p:nvSpPr>
        <p:spPr>
          <a:xfrm>
            <a:off x="6032492" y="2007433"/>
            <a:ext cx="4816036" cy="104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0" indent="-184150">
              <a:buClr>
                <a:srgbClr val="666633"/>
              </a:buClr>
              <a:buFont typeface="Wingdings"/>
              <a:buChar char=""/>
              <a:tabLst>
                <a:tab pos="197485" algn="l"/>
              </a:tabLst>
            </a:pPr>
            <a:r>
              <a:rPr sz="1600" b="1" spc="-10" dirty="0">
                <a:latin typeface="HY헤드라인M" panose="02030600000101010101" pitchFamily="18" charset="-127"/>
                <a:ea typeface="HY헤드라인M" panose="02030600000101010101" pitchFamily="18" charset="-127"/>
                <a:cs typeface="Malgun Gothic"/>
              </a:rPr>
              <a:t>기밀성</a:t>
            </a:r>
            <a:r>
              <a:rPr sz="1600" b="1" spc="-10" dirty="0">
                <a:latin typeface="HY헤드라인M" panose="02030600000101010101" pitchFamily="18" charset="-127"/>
                <a:ea typeface="HY헤드라인M" panose="02030600000101010101" pitchFamily="18" charset="-127"/>
                <a:cs typeface="Arial Narrow"/>
              </a:rPr>
              <a:t>(Confidentiality)</a:t>
            </a:r>
            <a:endParaRPr sz="1600" dirty="0">
              <a:latin typeface="HY헤드라인M" panose="02030600000101010101" pitchFamily="18" charset="-127"/>
              <a:ea typeface="HY헤드라인M" panose="02030600000101010101" pitchFamily="18" charset="-127"/>
              <a:cs typeface="Arial Narrow"/>
            </a:endParaRPr>
          </a:p>
          <a:p>
            <a:pPr marL="473710" lvl="1" indent="-285750">
              <a:spcBef>
                <a:spcPts val="1235"/>
              </a:spcBef>
              <a:buFontTx/>
              <a:buChar char="-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적절한 권한이 있는 사람만 정보에 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87960" lvl="1">
              <a:spcBef>
                <a:spcPts val="1235"/>
              </a:spcBef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접근할 수 있도록 허용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(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접근통제 및 암호화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</a:rPr>
              <a:t>)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object 23"/>
          <p:cNvSpPr txBox="1"/>
          <p:nvPr/>
        </p:nvSpPr>
        <p:spPr>
          <a:xfrm>
            <a:off x="6089959" y="5404384"/>
            <a:ext cx="3890717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0" indent="-184150">
              <a:spcBef>
                <a:spcPts val="1235"/>
              </a:spcBef>
              <a:buClr>
                <a:srgbClr val="666633"/>
              </a:buClr>
              <a:buFont typeface="Wingdings"/>
              <a:buChar char=""/>
              <a:tabLst>
                <a:tab pos="197485" algn="l"/>
              </a:tabLst>
            </a:pPr>
            <a:r>
              <a:rPr sz="1600" b="1" spc="-20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Malgun Gothic"/>
              </a:rPr>
              <a:t>가용성</a:t>
            </a:r>
            <a:r>
              <a:rPr sz="1600" b="1" spc="-20" dirty="0">
                <a:latin typeface="HY헤드라인M" panose="02030600000101010101" pitchFamily="18" charset="-127"/>
                <a:ea typeface="HY헤드라인M" panose="02030600000101010101" pitchFamily="18" charset="-127"/>
                <a:cs typeface="Arial Narrow"/>
              </a:rPr>
              <a:t>(Availability)</a:t>
            </a:r>
            <a:endParaRPr lang="en-US" sz="1600" dirty="0">
              <a:latin typeface="HY헤드라인M" panose="02030600000101010101" pitchFamily="18" charset="-127"/>
              <a:ea typeface="HY헤드라인M" panose="02030600000101010101" pitchFamily="18" charset="-127"/>
              <a:cs typeface="Arial Narrow"/>
            </a:endParaRPr>
          </a:p>
          <a:p>
            <a:pPr marL="12700">
              <a:spcBef>
                <a:spcPts val="1235"/>
              </a:spcBef>
              <a:buClr>
                <a:srgbClr val="666633"/>
              </a:buClr>
              <a:tabLst>
                <a:tab pos="197485" algn="l"/>
              </a:tabLst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- 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적절한 시간에 인가된 사람에게 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2700">
              <a:spcBef>
                <a:spcPts val="1235"/>
              </a:spcBef>
              <a:buClr>
                <a:srgbClr val="666633"/>
              </a:buClr>
              <a:tabLst>
                <a:tab pos="197485" algn="l"/>
              </a:tabLst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접근 권한을 부여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백업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중복성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유지 등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62867" y="5942993"/>
            <a:ext cx="3874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접근통제의 </a:t>
            </a:r>
            <a:r>
              <a:rPr lang="en-US" altLang="ko-KR" dirty="0"/>
              <a:t>3</a:t>
            </a:r>
            <a:r>
              <a:rPr lang="ko-KR" altLang="en-US" dirty="0"/>
              <a:t>요소 </a:t>
            </a:r>
            <a:r>
              <a:rPr lang="en-US" altLang="ko-KR" dirty="0"/>
              <a:t>: </a:t>
            </a:r>
            <a:r>
              <a:rPr lang="ko-KR" altLang="en-US" dirty="0"/>
              <a:t>예방</a:t>
            </a:r>
            <a:r>
              <a:rPr lang="en-US" altLang="ko-KR" dirty="0"/>
              <a:t>, </a:t>
            </a:r>
            <a:r>
              <a:rPr lang="ko-KR" altLang="en-US" dirty="0"/>
              <a:t>탐지</a:t>
            </a:r>
            <a:r>
              <a:rPr lang="en-US" altLang="ko-KR" dirty="0"/>
              <a:t>, </a:t>
            </a:r>
            <a:r>
              <a:rPr lang="ko-KR" altLang="en-US" dirty="0"/>
              <a:t>교정</a:t>
            </a:r>
          </a:p>
        </p:txBody>
      </p:sp>
      <p:sp>
        <p:nvSpPr>
          <p:cNvPr id="21" name="object 22"/>
          <p:cNvSpPr txBox="1"/>
          <p:nvPr/>
        </p:nvSpPr>
        <p:spPr>
          <a:xfrm>
            <a:off x="6064709" y="3551748"/>
            <a:ext cx="3941219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0" indent="-184150">
              <a:spcBef>
                <a:spcPts val="1235"/>
              </a:spcBef>
              <a:buClr>
                <a:srgbClr val="666633"/>
              </a:buClr>
              <a:buFont typeface="Wingdings"/>
              <a:buChar char=""/>
              <a:tabLst>
                <a:tab pos="197485" algn="l"/>
              </a:tabLst>
            </a:pPr>
            <a:r>
              <a:rPr sz="1600" b="1" spc="-20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Malgun Gothic"/>
              </a:rPr>
              <a:t>무결성</a:t>
            </a:r>
            <a:r>
              <a:rPr sz="1600" b="1" spc="-20" dirty="0">
                <a:latin typeface="HY헤드라인M" panose="02030600000101010101" pitchFamily="18" charset="-127"/>
                <a:ea typeface="HY헤드라인M" panose="02030600000101010101" pitchFamily="18" charset="-127"/>
                <a:cs typeface="Arial Narrow"/>
              </a:rPr>
              <a:t>(Integrity)</a:t>
            </a:r>
            <a:endParaRPr lang="en-US" sz="1600" b="1" spc="-20" dirty="0">
              <a:latin typeface="HY헤드라인M" panose="02030600000101010101" pitchFamily="18" charset="-127"/>
              <a:ea typeface="HY헤드라인M" panose="02030600000101010101" pitchFamily="18" charset="-127"/>
              <a:cs typeface="Arial Narrow"/>
            </a:endParaRPr>
          </a:p>
          <a:p>
            <a:pPr marL="12700" lvl="1">
              <a:spcBef>
                <a:spcPts val="1235"/>
              </a:spcBef>
              <a:buClr>
                <a:srgbClr val="666633"/>
              </a:buClr>
              <a:tabLst>
                <a:tab pos="197485" algn="l"/>
              </a:tabLst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적절한 권한을 가진 사람에 의해서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2700" lvl="1">
              <a:spcBef>
                <a:spcPts val="1235"/>
              </a:spcBef>
              <a:buClr>
                <a:srgbClr val="666633"/>
              </a:buClr>
              <a:tabLst>
                <a:tab pos="197485" algn="l"/>
              </a:tabLst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인가된 방법으로만 정보를 변경할 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2700" lvl="1">
              <a:spcBef>
                <a:spcPts val="1235"/>
              </a:spcBef>
              <a:buClr>
                <a:srgbClr val="666633"/>
              </a:buClr>
              <a:tabLst>
                <a:tab pos="197485" algn="l"/>
              </a:tabLst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 있도록 허용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물리적 통제 및 접근통제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grpSp>
        <p:nvGrpSpPr>
          <p:cNvPr id="24" name="Group 212"/>
          <p:cNvGrpSpPr>
            <a:grpSpLocks/>
          </p:cNvGrpSpPr>
          <p:nvPr/>
        </p:nvGrpSpPr>
        <p:grpSpPr bwMode="auto">
          <a:xfrm>
            <a:off x="1791648" y="1138813"/>
            <a:ext cx="4487823" cy="622787"/>
            <a:chOff x="997" y="551"/>
            <a:chExt cx="3681" cy="425"/>
          </a:xfrm>
        </p:grpSpPr>
        <p:sp>
          <p:nvSpPr>
            <p:cNvPr id="25" name="AutoShape 56"/>
            <p:cNvSpPr>
              <a:spLocks noChangeArrowheads="1"/>
            </p:cNvSpPr>
            <p:nvPr/>
          </p:nvSpPr>
          <p:spPr bwMode="auto">
            <a:xfrm>
              <a:off x="997" y="551"/>
              <a:ext cx="3611" cy="34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33399">
                    <a:gamma/>
                    <a:tint val="40392"/>
                    <a:invGamma/>
                  </a:srgbClr>
                </a:gs>
                <a:gs pos="100000">
                  <a:srgbClr val="333399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30000"/>
                </a:lnSpc>
                <a:buFont typeface="Wingdings" pitchFamily="2" charset="2"/>
                <a:buChar char="•"/>
                <a:defRPr/>
              </a:pPr>
              <a:endParaRPr lang="ko-KR" altLang="en-US" sz="1292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26" name="Rectangle 3"/>
            <p:cNvSpPr>
              <a:spLocks noChangeArrowheads="1"/>
            </p:cNvSpPr>
            <p:nvPr/>
          </p:nvSpPr>
          <p:spPr bwMode="auto">
            <a:xfrm>
              <a:off x="997" y="572"/>
              <a:ext cx="368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16531" indent="-316531" algn="ctr">
                <a:spcBef>
                  <a:spcPct val="20000"/>
                </a:spcBef>
              </a:pPr>
              <a:r>
                <a:rPr lang="ko-KR" altLang="en-US" sz="1846" dirty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정보보호의</a:t>
              </a:r>
              <a:r>
                <a:rPr lang="en-US" altLang="ko-KR" sz="1846" dirty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 3</a:t>
              </a:r>
              <a:r>
                <a:rPr lang="ko-KR" altLang="en-US" sz="1846" dirty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요소</a:t>
              </a:r>
              <a:r>
                <a:rPr lang="en-US" altLang="ko-KR" sz="1846" dirty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(C.I.A)</a:t>
              </a: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sp>
        <p:nvSpPr>
          <p:cNvPr id="28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1.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정보보호 목적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3164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476922" y="1748028"/>
            <a:ext cx="7744582" cy="5109972"/>
            <a:chOff x="1232916" y="1446275"/>
            <a:chExt cx="7744582" cy="5109972"/>
          </a:xfrm>
        </p:grpSpPr>
        <p:sp>
          <p:nvSpPr>
            <p:cNvPr id="21" name="object 10"/>
            <p:cNvSpPr/>
            <p:nvPr/>
          </p:nvSpPr>
          <p:spPr>
            <a:xfrm>
              <a:off x="3723132" y="3401567"/>
              <a:ext cx="1723643" cy="15864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1"/>
            <p:cNvSpPr txBox="1"/>
            <p:nvPr/>
          </p:nvSpPr>
          <p:spPr>
            <a:xfrm>
              <a:off x="4036821" y="3736467"/>
              <a:ext cx="1043940" cy="31305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/>
              <a:r>
                <a:rPr sz="2000" dirty="0">
                  <a:latin typeface="HY헤드라인M" panose="02030600000101010101" pitchFamily="18" charset="-127"/>
                  <a:ea typeface="HY헤드라인M" panose="02030600000101010101" pitchFamily="18" charset="-127"/>
                  <a:cs typeface="Malgun Gothic"/>
                </a:rPr>
                <a:t>보안객체</a:t>
              </a:r>
            </a:p>
          </p:txBody>
        </p:sp>
        <p:sp>
          <p:nvSpPr>
            <p:cNvPr id="23" name="object 12"/>
            <p:cNvSpPr txBox="1"/>
            <p:nvPr/>
          </p:nvSpPr>
          <p:spPr>
            <a:xfrm>
              <a:off x="4036821" y="4285107"/>
              <a:ext cx="1043940" cy="31305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/>
              <a:r>
                <a:rPr sz="2000" dirty="0">
                  <a:latin typeface="HY헤드라인M" panose="02030600000101010101" pitchFamily="18" charset="-127"/>
                  <a:ea typeface="HY헤드라인M" panose="02030600000101010101" pitchFamily="18" charset="-127"/>
                  <a:cs typeface="Malgun Gothic"/>
                </a:rPr>
                <a:t>정보자산</a:t>
              </a:r>
              <a:endParaRPr sz="2000">
                <a:latin typeface="HY헤드라인M" panose="02030600000101010101" pitchFamily="18" charset="-127"/>
                <a:ea typeface="HY헤드라인M" panose="02030600000101010101" pitchFamily="18" charset="-127"/>
                <a:cs typeface="Malgun Gothic"/>
              </a:endParaRPr>
            </a:p>
          </p:txBody>
        </p:sp>
        <p:sp>
          <p:nvSpPr>
            <p:cNvPr id="24" name="object 13"/>
            <p:cNvSpPr/>
            <p:nvPr/>
          </p:nvSpPr>
          <p:spPr>
            <a:xfrm>
              <a:off x="2040635" y="4450079"/>
              <a:ext cx="1988819" cy="17084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14"/>
            <p:cNvSpPr/>
            <p:nvPr/>
          </p:nvSpPr>
          <p:spPr>
            <a:xfrm>
              <a:off x="1232916" y="5327903"/>
              <a:ext cx="2052827" cy="1208532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15"/>
            <p:cNvSpPr txBox="1"/>
            <p:nvPr/>
          </p:nvSpPr>
          <p:spPr>
            <a:xfrm>
              <a:off x="1621282" y="5540552"/>
              <a:ext cx="1221105" cy="77914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sz="2000" dirty="0">
                  <a:solidFill>
                    <a:srgbClr val="FFFFFF"/>
                  </a:solidFill>
                  <a:latin typeface="Malgun Gothic"/>
                  <a:cs typeface="Malgun Gothic"/>
                </a:rPr>
                <a:t>가용성</a:t>
              </a:r>
              <a:endParaRPr sz="2000">
                <a:latin typeface="Malgun Gothic"/>
                <a:cs typeface="Malgun Gothic"/>
              </a:endParaRPr>
            </a:p>
            <a:p>
              <a:pPr algn="ctr">
                <a:spcBef>
                  <a:spcPts val="1250"/>
                </a:spcBef>
              </a:pPr>
              <a:r>
                <a:rPr sz="2000" spc="-40" dirty="0">
                  <a:solidFill>
                    <a:srgbClr val="FFFFFF"/>
                  </a:solidFill>
                  <a:latin typeface="Arial"/>
                  <a:cs typeface="Arial"/>
                </a:rPr>
                <a:t>A</a:t>
              </a:r>
              <a:r>
                <a:rPr sz="2000" dirty="0">
                  <a:solidFill>
                    <a:srgbClr val="FFFFFF"/>
                  </a:solidFill>
                  <a:latin typeface="Arial"/>
                  <a:cs typeface="Arial"/>
                </a:rPr>
                <a:t>vailabili</a:t>
              </a:r>
              <a:r>
                <a:rPr sz="2000" spc="-10" dirty="0">
                  <a:solidFill>
                    <a:srgbClr val="FFFFFF"/>
                  </a:solidFill>
                  <a:latin typeface="Arial"/>
                  <a:cs typeface="Arial"/>
                </a:rPr>
                <a:t>t</a:t>
              </a:r>
              <a:r>
                <a:rPr sz="2000" dirty="0">
                  <a:solidFill>
                    <a:srgbClr val="FFFFFF"/>
                  </a:solidFill>
                  <a:latin typeface="Arial"/>
                  <a:cs typeface="Arial"/>
                </a:rPr>
                <a:t>y</a:t>
              </a:r>
              <a:endParaRPr sz="2000">
                <a:latin typeface="Arial"/>
                <a:cs typeface="Arial"/>
              </a:endParaRPr>
            </a:p>
          </p:txBody>
        </p:sp>
        <p:sp>
          <p:nvSpPr>
            <p:cNvPr id="27" name="object 16"/>
            <p:cNvSpPr/>
            <p:nvPr/>
          </p:nvSpPr>
          <p:spPr>
            <a:xfrm>
              <a:off x="4200144" y="1991867"/>
              <a:ext cx="733044" cy="14417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17"/>
            <p:cNvSpPr/>
            <p:nvPr/>
          </p:nvSpPr>
          <p:spPr>
            <a:xfrm>
              <a:off x="3296411" y="1446275"/>
              <a:ext cx="2510028" cy="1208532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18"/>
            <p:cNvSpPr txBox="1"/>
            <p:nvPr/>
          </p:nvSpPr>
          <p:spPr>
            <a:xfrm>
              <a:off x="4060316" y="1657350"/>
              <a:ext cx="930275" cy="77851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sz="2000" dirty="0">
                  <a:solidFill>
                    <a:srgbClr val="FFFFFF"/>
                  </a:solidFill>
                  <a:latin typeface="Malgun Gothic"/>
                  <a:cs typeface="Malgun Gothic"/>
                </a:rPr>
                <a:t>무결성</a:t>
              </a:r>
              <a:endParaRPr sz="2000">
                <a:latin typeface="Malgun Gothic"/>
                <a:cs typeface="Malgun Gothic"/>
              </a:endParaRPr>
            </a:p>
            <a:p>
              <a:pPr algn="ctr">
                <a:spcBef>
                  <a:spcPts val="1245"/>
                </a:spcBef>
              </a:pPr>
              <a:r>
                <a:rPr sz="2000" dirty="0">
                  <a:solidFill>
                    <a:srgbClr val="FFFFFF"/>
                  </a:solidFill>
                  <a:latin typeface="Arial"/>
                  <a:cs typeface="Arial"/>
                </a:rPr>
                <a:t>In</a:t>
              </a:r>
              <a:r>
                <a:rPr sz="2000" spc="-15" dirty="0">
                  <a:solidFill>
                    <a:srgbClr val="FFFFFF"/>
                  </a:solidFill>
                  <a:latin typeface="Arial"/>
                  <a:cs typeface="Arial"/>
                </a:rPr>
                <a:t>t</a:t>
              </a:r>
              <a:r>
                <a:rPr sz="2000" dirty="0">
                  <a:solidFill>
                    <a:srgbClr val="FFFFFF"/>
                  </a:solidFill>
                  <a:latin typeface="Arial"/>
                  <a:cs typeface="Arial"/>
                </a:rPr>
                <a:t>egrity</a:t>
              </a:r>
              <a:endParaRPr sz="2000">
                <a:latin typeface="Arial"/>
                <a:cs typeface="Arial"/>
              </a:endParaRPr>
            </a:p>
          </p:txBody>
        </p:sp>
        <p:sp>
          <p:nvSpPr>
            <p:cNvPr id="30" name="object 19"/>
            <p:cNvSpPr/>
            <p:nvPr/>
          </p:nvSpPr>
          <p:spPr>
            <a:xfrm>
              <a:off x="5076444" y="4459223"/>
              <a:ext cx="1981200" cy="171754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0"/>
            <p:cNvSpPr/>
            <p:nvPr/>
          </p:nvSpPr>
          <p:spPr>
            <a:xfrm>
              <a:off x="5696711" y="5347715"/>
              <a:ext cx="2385060" cy="1208532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21"/>
            <p:cNvSpPr txBox="1"/>
            <p:nvPr/>
          </p:nvSpPr>
          <p:spPr>
            <a:xfrm>
              <a:off x="6051296" y="5560364"/>
              <a:ext cx="1623060" cy="77851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sz="2000" dirty="0">
                  <a:solidFill>
                    <a:srgbClr val="FFFFFF"/>
                  </a:solidFill>
                  <a:latin typeface="Malgun Gothic"/>
                  <a:cs typeface="Malgun Gothic"/>
                </a:rPr>
                <a:t>기밀성</a:t>
              </a:r>
              <a:endParaRPr sz="2000">
                <a:latin typeface="Malgun Gothic"/>
                <a:cs typeface="Malgun Gothic"/>
              </a:endParaRPr>
            </a:p>
            <a:p>
              <a:pPr algn="ctr">
                <a:spcBef>
                  <a:spcPts val="1245"/>
                </a:spcBef>
              </a:pPr>
              <a:r>
                <a:rPr sz="2000" dirty="0">
                  <a:solidFill>
                    <a:srgbClr val="FFFFFF"/>
                  </a:solidFill>
                  <a:latin typeface="Arial"/>
                  <a:cs typeface="Arial"/>
                </a:rPr>
                <a:t>Confidentiali</a:t>
              </a:r>
              <a:r>
                <a:rPr sz="2000" spc="-10" dirty="0">
                  <a:solidFill>
                    <a:srgbClr val="FFFFFF"/>
                  </a:solidFill>
                  <a:latin typeface="Arial"/>
                  <a:cs typeface="Arial"/>
                </a:rPr>
                <a:t>t</a:t>
              </a:r>
              <a:r>
                <a:rPr sz="2000" dirty="0">
                  <a:solidFill>
                    <a:srgbClr val="FFFFFF"/>
                  </a:solidFill>
                  <a:latin typeface="Arial"/>
                  <a:cs typeface="Arial"/>
                </a:rPr>
                <a:t>y</a:t>
              </a:r>
              <a:endParaRPr sz="2000">
                <a:latin typeface="Arial"/>
                <a:cs typeface="Arial"/>
              </a:endParaRPr>
            </a:p>
          </p:txBody>
        </p:sp>
        <p:sp>
          <p:nvSpPr>
            <p:cNvPr id="33" name="object 22"/>
            <p:cNvSpPr/>
            <p:nvPr/>
          </p:nvSpPr>
          <p:spPr>
            <a:xfrm>
              <a:off x="1500377" y="1572005"/>
              <a:ext cx="1786255" cy="1000125"/>
            </a:xfrm>
            <a:custGeom>
              <a:avLst/>
              <a:gdLst/>
              <a:ahLst/>
              <a:cxnLst/>
              <a:rect l="l" t="t" r="r" b="b"/>
              <a:pathLst>
                <a:path w="1786254" h="1000125">
                  <a:moveTo>
                    <a:pt x="1160526" y="0"/>
                  </a:moveTo>
                  <a:lnTo>
                    <a:pt x="0" y="0"/>
                  </a:lnTo>
                  <a:lnTo>
                    <a:pt x="0" y="999744"/>
                  </a:lnTo>
                  <a:lnTo>
                    <a:pt x="1160526" y="999744"/>
                  </a:lnTo>
                  <a:lnTo>
                    <a:pt x="1160526" y="624840"/>
                  </a:lnTo>
                  <a:lnTo>
                    <a:pt x="1661159" y="624840"/>
                  </a:lnTo>
                  <a:lnTo>
                    <a:pt x="1786127" y="499872"/>
                  </a:lnTo>
                  <a:lnTo>
                    <a:pt x="1661160" y="374904"/>
                  </a:lnTo>
                  <a:lnTo>
                    <a:pt x="1160526" y="374904"/>
                  </a:lnTo>
                  <a:lnTo>
                    <a:pt x="1160526" y="0"/>
                  </a:lnTo>
                  <a:close/>
                </a:path>
                <a:path w="1786254" h="1000125">
                  <a:moveTo>
                    <a:pt x="1661159" y="624840"/>
                  </a:moveTo>
                  <a:lnTo>
                    <a:pt x="1536192" y="624840"/>
                  </a:lnTo>
                  <a:lnTo>
                    <a:pt x="1536192" y="749808"/>
                  </a:lnTo>
                  <a:lnTo>
                    <a:pt x="1661159" y="624840"/>
                  </a:lnTo>
                  <a:close/>
                </a:path>
                <a:path w="1786254" h="1000125">
                  <a:moveTo>
                    <a:pt x="1536192" y="249936"/>
                  </a:moveTo>
                  <a:lnTo>
                    <a:pt x="1536192" y="374904"/>
                  </a:lnTo>
                  <a:lnTo>
                    <a:pt x="1661160" y="374904"/>
                  </a:lnTo>
                  <a:lnTo>
                    <a:pt x="1536192" y="249936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23"/>
            <p:cNvSpPr/>
            <p:nvPr/>
          </p:nvSpPr>
          <p:spPr>
            <a:xfrm>
              <a:off x="1500377" y="1572005"/>
              <a:ext cx="1786255" cy="1000125"/>
            </a:xfrm>
            <a:custGeom>
              <a:avLst/>
              <a:gdLst/>
              <a:ahLst/>
              <a:cxnLst/>
              <a:rect l="l" t="t" r="r" b="b"/>
              <a:pathLst>
                <a:path w="1786254" h="1000125">
                  <a:moveTo>
                    <a:pt x="0" y="0"/>
                  </a:moveTo>
                  <a:lnTo>
                    <a:pt x="1160526" y="0"/>
                  </a:lnTo>
                  <a:lnTo>
                    <a:pt x="1160526" y="374904"/>
                  </a:lnTo>
                  <a:lnTo>
                    <a:pt x="1536192" y="374904"/>
                  </a:lnTo>
                  <a:lnTo>
                    <a:pt x="1536192" y="249936"/>
                  </a:lnTo>
                  <a:lnTo>
                    <a:pt x="1786127" y="499872"/>
                  </a:lnTo>
                  <a:lnTo>
                    <a:pt x="1536192" y="749808"/>
                  </a:lnTo>
                  <a:lnTo>
                    <a:pt x="1536192" y="624840"/>
                  </a:lnTo>
                  <a:lnTo>
                    <a:pt x="1160526" y="624840"/>
                  </a:lnTo>
                  <a:lnTo>
                    <a:pt x="1160526" y="999744"/>
                  </a:lnTo>
                  <a:lnTo>
                    <a:pt x="0" y="999744"/>
                  </a:lnTo>
                  <a:lnTo>
                    <a:pt x="0" y="0"/>
                  </a:lnTo>
                  <a:close/>
                </a:path>
              </a:pathLst>
            </a:custGeom>
            <a:ln w="22860">
              <a:solidFill>
                <a:srgbClr val="455F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24"/>
            <p:cNvSpPr txBox="1"/>
            <p:nvPr/>
          </p:nvSpPr>
          <p:spPr>
            <a:xfrm>
              <a:off x="1596644" y="1747901"/>
              <a:ext cx="967105" cy="65024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065" marR="5080" algn="ctr"/>
              <a:r>
                <a:rPr sz="1400" dirty="0">
                  <a:solidFill>
                    <a:srgbClr val="FFFFFF"/>
                  </a:solidFill>
                  <a:latin typeface="Malgun Gothic"/>
                  <a:cs typeface="Malgun Gothic"/>
                </a:rPr>
                <a:t>트로이목마</a:t>
              </a:r>
              <a:r>
                <a:rPr sz="1400" dirty="0">
                  <a:solidFill>
                    <a:srgbClr val="FFFFFF"/>
                  </a:solidFill>
                  <a:latin typeface="Arial"/>
                  <a:cs typeface="Arial"/>
                </a:rPr>
                <a:t>,  </a:t>
              </a:r>
              <a:r>
                <a:rPr sz="1400" dirty="0">
                  <a:solidFill>
                    <a:srgbClr val="FFFFFF"/>
                  </a:solidFill>
                  <a:latin typeface="Malgun Gothic"/>
                  <a:cs typeface="Malgun Gothic"/>
                </a:rPr>
                <a:t>바이러스</a:t>
              </a:r>
              <a:r>
                <a:rPr sz="1400" dirty="0">
                  <a:solidFill>
                    <a:srgbClr val="FFFFFF"/>
                  </a:solidFill>
                  <a:latin typeface="Arial"/>
                  <a:cs typeface="Arial"/>
                </a:rPr>
                <a:t>,  </a:t>
              </a:r>
              <a:r>
                <a:rPr sz="1400" dirty="0">
                  <a:solidFill>
                    <a:srgbClr val="FFFFFF"/>
                  </a:solidFill>
                  <a:latin typeface="Malgun Gothic"/>
                  <a:cs typeface="Malgun Gothic"/>
                </a:rPr>
                <a:t>해</a:t>
              </a:r>
              <a:r>
                <a:rPr lang="ko-KR" altLang="en-US" sz="1400" dirty="0">
                  <a:solidFill>
                    <a:srgbClr val="FFFFFF"/>
                  </a:solidFill>
                  <a:latin typeface="Malgun Gothic"/>
                  <a:cs typeface="Malgun Gothic"/>
                </a:rPr>
                <a:t>킹</a:t>
              </a:r>
              <a:endParaRPr sz="1400" dirty="0">
                <a:latin typeface="Malgun Gothic"/>
                <a:cs typeface="Malgun Gothic"/>
              </a:endParaRPr>
            </a:p>
          </p:txBody>
        </p:sp>
        <p:sp>
          <p:nvSpPr>
            <p:cNvPr id="36" name="object 25"/>
            <p:cNvSpPr/>
            <p:nvPr/>
          </p:nvSpPr>
          <p:spPr>
            <a:xfrm>
              <a:off x="1416558" y="4144517"/>
              <a:ext cx="1428115" cy="1214755"/>
            </a:xfrm>
            <a:custGeom>
              <a:avLst/>
              <a:gdLst/>
              <a:ahLst/>
              <a:cxnLst/>
              <a:rect l="l" t="t" r="r" b="b"/>
              <a:pathLst>
                <a:path w="1428114" h="1214754">
                  <a:moveTo>
                    <a:pt x="1017650" y="910970"/>
                  </a:moveTo>
                  <a:lnTo>
                    <a:pt x="410336" y="910970"/>
                  </a:lnTo>
                  <a:lnTo>
                    <a:pt x="713993" y="1214627"/>
                  </a:lnTo>
                  <a:lnTo>
                    <a:pt x="1017650" y="910970"/>
                  </a:lnTo>
                  <a:close/>
                </a:path>
                <a:path w="1428114" h="1214754">
                  <a:moveTo>
                    <a:pt x="865759" y="789177"/>
                  </a:moveTo>
                  <a:lnTo>
                    <a:pt x="562102" y="789177"/>
                  </a:lnTo>
                  <a:lnTo>
                    <a:pt x="562102" y="910970"/>
                  </a:lnTo>
                  <a:lnTo>
                    <a:pt x="865759" y="910970"/>
                  </a:lnTo>
                  <a:lnTo>
                    <a:pt x="865759" y="789177"/>
                  </a:lnTo>
                  <a:close/>
                </a:path>
                <a:path w="1428114" h="1214754">
                  <a:moveTo>
                    <a:pt x="1427987" y="0"/>
                  </a:moveTo>
                  <a:lnTo>
                    <a:pt x="0" y="0"/>
                  </a:lnTo>
                  <a:lnTo>
                    <a:pt x="0" y="789177"/>
                  </a:lnTo>
                  <a:lnTo>
                    <a:pt x="1427987" y="789177"/>
                  </a:lnTo>
                  <a:lnTo>
                    <a:pt x="1427987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26"/>
            <p:cNvSpPr/>
            <p:nvPr/>
          </p:nvSpPr>
          <p:spPr>
            <a:xfrm>
              <a:off x="1416558" y="4144517"/>
              <a:ext cx="1428115" cy="1214755"/>
            </a:xfrm>
            <a:custGeom>
              <a:avLst/>
              <a:gdLst/>
              <a:ahLst/>
              <a:cxnLst/>
              <a:rect l="l" t="t" r="r" b="b"/>
              <a:pathLst>
                <a:path w="1428114" h="1214754">
                  <a:moveTo>
                    <a:pt x="0" y="0"/>
                  </a:moveTo>
                  <a:lnTo>
                    <a:pt x="1427987" y="0"/>
                  </a:lnTo>
                  <a:lnTo>
                    <a:pt x="1427987" y="789177"/>
                  </a:lnTo>
                  <a:lnTo>
                    <a:pt x="865759" y="789177"/>
                  </a:lnTo>
                  <a:lnTo>
                    <a:pt x="865759" y="910970"/>
                  </a:lnTo>
                  <a:lnTo>
                    <a:pt x="1017650" y="910970"/>
                  </a:lnTo>
                  <a:lnTo>
                    <a:pt x="713993" y="1214627"/>
                  </a:lnTo>
                  <a:lnTo>
                    <a:pt x="410336" y="910970"/>
                  </a:lnTo>
                  <a:lnTo>
                    <a:pt x="562102" y="910970"/>
                  </a:lnTo>
                  <a:lnTo>
                    <a:pt x="562102" y="789177"/>
                  </a:lnTo>
                  <a:lnTo>
                    <a:pt x="0" y="789177"/>
                  </a:lnTo>
                  <a:lnTo>
                    <a:pt x="0" y="0"/>
                  </a:lnTo>
                  <a:close/>
                </a:path>
              </a:pathLst>
            </a:custGeom>
            <a:ln w="22860">
              <a:solidFill>
                <a:srgbClr val="455F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27"/>
            <p:cNvSpPr txBox="1"/>
            <p:nvPr/>
          </p:nvSpPr>
          <p:spPr>
            <a:xfrm>
              <a:off x="1741677" y="4428363"/>
              <a:ext cx="957328" cy="2154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/>
              <a:r>
                <a:rPr lang="en-US" sz="1400" spc="-5" dirty="0">
                  <a:solidFill>
                    <a:srgbClr val="FFFFFF"/>
                  </a:solidFill>
                  <a:latin typeface="Arial"/>
                  <a:cs typeface="Arial"/>
                </a:rPr>
                <a:t>D</a:t>
              </a:r>
              <a:r>
                <a:rPr sz="1400" spc="-5" dirty="0">
                  <a:solidFill>
                    <a:srgbClr val="FFFFFF"/>
                  </a:solidFill>
                  <a:latin typeface="Arial"/>
                  <a:cs typeface="Arial"/>
                </a:rPr>
                <a:t>DoS</a:t>
              </a:r>
              <a:r>
                <a:rPr sz="1400" spc="-9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400" dirty="0">
                  <a:solidFill>
                    <a:srgbClr val="FFFFFF"/>
                  </a:solidFill>
                  <a:latin typeface="Malgun Gothic"/>
                  <a:cs typeface="Malgun Gothic"/>
                </a:rPr>
                <a:t>공격</a:t>
              </a:r>
              <a:endParaRPr sz="1400" dirty="0">
                <a:latin typeface="Malgun Gothic"/>
                <a:cs typeface="Malgun Gothic"/>
              </a:endParaRPr>
            </a:p>
          </p:txBody>
        </p:sp>
        <p:sp>
          <p:nvSpPr>
            <p:cNvPr id="39" name="object 28"/>
            <p:cNvSpPr/>
            <p:nvPr/>
          </p:nvSpPr>
          <p:spPr>
            <a:xfrm>
              <a:off x="6300978" y="4063846"/>
              <a:ext cx="1428115" cy="1286510"/>
            </a:xfrm>
            <a:custGeom>
              <a:avLst/>
              <a:gdLst/>
              <a:ahLst/>
              <a:cxnLst/>
              <a:rect l="l" t="t" r="r" b="b"/>
              <a:pathLst>
                <a:path w="1428115" h="1286510">
                  <a:moveTo>
                    <a:pt x="1035557" y="964692"/>
                  </a:moveTo>
                  <a:lnTo>
                    <a:pt x="392429" y="964692"/>
                  </a:lnTo>
                  <a:lnTo>
                    <a:pt x="713994" y="1286256"/>
                  </a:lnTo>
                  <a:lnTo>
                    <a:pt x="1035557" y="964692"/>
                  </a:lnTo>
                  <a:close/>
                </a:path>
                <a:path w="1428115" h="1286510">
                  <a:moveTo>
                    <a:pt x="874776" y="835787"/>
                  </a:moveTo>
                  <a:lnTo>
                    <a:pt x="553212" y="835787"/>
                  </a:lnTo>
                  <a:lnTo>
                    <a:pt x="553212" y="964692"/>
                  </a:lnTo>
                  <a:lnTo>
                    <a:pt x="874776" y="964692"/>
                  </a:lnTo>
                  <a:lnTo>
                    <a:pt x="874776" y="835787"/>
                  </a:lnTo>
                  <a:close/>
                </a:path>
                <a:path w="1428115" h="1286510">
                  <a:moveTo>
                    <a:pt x="1427988" y="0"/>
                  </a:moveTo>
                  <a:lnTo>
                    <a:pt x="0" y="0"/>
                  </a:lnTo>
                  <a:lnTo>
                    <a:pt x="0" y="835787"/>
                  </a:lnTo>
                  <a:lnTo>
                    <a:pt x="1427988" y="835787"/>
                  </a:lnTo>
                  <a:lnTo>
                    <a:pt x="1427988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29"/>
            <p:cNvSpPr/>
            <p:nvPr/>
          </p:nvSpPr>
          <p:spPr>
            <a:xfrm>
              <a:off x="6300978" y="4072890"/>
              <a:ext cx="1428115" cy="1286510"/>
            </a:xfrm>
            <a:custGeom>
              <a:avLst/>
              <a:gdLst/>
              <a:ahLst/>
              <a:cxnLst/>
              <a:rect l="l" t="t" r="r" b="b"/>
              <a:pathLst>
                <a:path w="1428115" h="1286510">
                  <a:moveTo>
                    <a:pt x="0" y="0"/>
                  </a:moveTo>
                  <a:lnTo>
                    <a:pt x="1427988" y="0"/>
                  </a:lnTo>
                  <a:lnTo>
                    <a:pt x="1427988" y="835787"/>
                  </a:lnTo>
                  <a:lnTo>
                    <a:pt x="874776" y="835787"/>
                  </a:lnTo>
                  <a:lnTo>
                    <a:pt x="874776" y="964692"/>
                  </a:lnTo>
                  <a:lnTo>
                    <a:pt x="1035557" y="964692"/>
                  </a:lnTo>
                  <a:lnTo>
                    <a:pt x="713994" y="1286256"/>
                  </a:lnTo>
                  <a:lnTo>
                    <a:pt x="392429" y="964692"/>
                  </a:lnTo>
                  <a:lnTo>
                    <a:pt x="553212" y="964692"/>
                  </a:lnTo>
                  <a:lnTo>
                    <a:pt x="553212" y="835787"/>
                  </a:lnTo>
                  <a:lnTo>
                    <a:pt x="0" y="835787"/>
                  </a:lnTo>
                  <a:lnTo>
                    <a:pt x="0" y="0"/>
                  </a:lnTo>
                  <a:close/>
                </a:path>
              </a:pathLst>
            </a:custGeom>
            <a:ln w="22860">
              <a:solidFill>
                <a:srgbClr val="455F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30"/>
            <p:cNvSpPr txBox="1"/>
            <p:nvPr/>
          </p:nvSpPr>
          <p:spPr>
            <a:xfrm>
              <a:off x="6482905" y="4243779"/>
              <a:ext cx="1064260" cy="43088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 algn="ctr"/>
              <a:r>
                <a:rPr sz="1400" dirty="0">
                  <a:solidFill>
                    <a:srgbClr val="FFFFFF"/>
                  </a:solidFill>
                  <a:latin typeface="Malgun Gothic"/>
                  <a:cs typeface="Malgun Gothic"/>
                </a:rPr>
                <a:t>도청</a:t>
              </a:r>
              <a:r>
                <a:rPr sz="1400" dirty="0">
                  <a:solidFill>
                    <a:srgbClr val="FFFFFF"/>
                  </a:solidFill>
                  <a:latin typeface="Arial"/>
                  <a:cs typeface="Arial"/>
                </a:rPr>
                <a:t>,</a:t>
              </a:r>
              <a:r>
                <a:rPr sz="1400" spc="-95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400" dirty="0">
                  <a:solidFill>
                    <a:srgbClr val="FFFFFF"/>
                  </a:solidFill>
                  <a:latin typeface="Malgun Gothic"/>
                  <a:cs typeface="Malgun Gothic"/>
                </a:rPr>
                <a:t>스니핑</a:t>
              </a:r>
              <a:r>
                <a:rPr sz="1400" dirty="0">
                  <a:solidFill>
                    <a:srgbClr val="FFFFFF"/>
                  </a:solidFill>
                  <a:latin typeface="Arial"/>
                  <a:cs typeface="Arial"/>
                </a:rPr>
                <a:t>,  </a:t>
              </a:r>
              <a:r>
                <a:rPr sz="1400" dirty="0" err="1">
                  <a:solidFill>
                    <a:srgbClr val="FFFFFF"/>
                  </a:solidFill>
                  <a:latin typeface="Malgun Gothic"/>
                  <a:cs typeface="Malgun Gothic"/>
                </a:rPr>
                <a:t>사회공격</a:t>
              </a:r>
              <a:endParaRPr sz="1400" dirty="0">
                <a:latin typeface="Arial"/>
                <a:cs typeface="Arial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773300" y="1841093"/>
              <a:ext cx="1241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변조</a:t>
              </a:r>
              <a:r>
                <a:rPr lang="en-US" altLang="ko-KR" dirty="0"/>
                <a:t>, </a:t>
              </a:r>
              <a:r>
                <a:rPr lang="ko-KR" altLang="en-US" dirty="0"/>
                <a:t>파괴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345356" y="5914248"/>
              <a:ext cx="1241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지체</a:t>
              </a:r>
              <a:r>
                <a:rPr lang="en-US" altLang="ko-KR" dirty="0"/>
                <a:t>, </a:t>
              </a:r>
              <a:r>
                <a:rPr lang="ko-KR" altLang="en-US" dirty="0"/>
                <a:t>재난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736453" y="5000698"/>
              <a:ext cx="1241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공개</a:t>
              </a:r>
              <a:r>
                <a:rPr lang="en-US" altLang="ko-KR" dirty="0"/>
                <a:t>, </a:t>
              </a:r>
              <a:r>
                <a:rPr lang="ko-KR" altLang="en-US" dirty="0"/>
                <a:t>노출</a:t>
              </a:r>
            </a:p>
          </p:txBody>
        </p:sp>
      </p:grpSp>
      <p:grpSp>
        <p:nvGrpSpPr>
          <p:cNvPr id="43" name="Group 212"/>
          <p:cNvGrpSpPr>
            <a:grpSpLocks/>
          </p:cNvGrpSpPr>
          <p:nvPr/>
        </p:nvGrpSpPr>
        <p:grpSpPr bwMode="auto">
          <a:xfrm>
            <a:off x="1861391" y="926439"/>
            <a:ext cx="4487823" cy="622787"/>
            <a:chOff x="997" y="551"/>
            <a:chExt cx="3681" cy="425"/>
          </a:xfrm>
        </p:grpSpPr>
        <p:sp>
          <p:nvSpPr>
            <p:cNvPr id="44" name="AutoShape 56"/>
            <p:cNvSpPr>
              <a:spLocks noChangeArrowheads="1"/>
            </p:cNvSpPr>
            <p:nvPr/>
          </p:nvSpPr>
          <p:spPr bwMode="auto">
            <a:xfrm>
              <a:off x="997" y="551"/>
              <a:ext cx="3611" cy="34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33399">
                    <a:gamma/>
                    <a:tint val="40392"/>
                    <a:invGamma/>
                  </a:srgbClr>
                </a:gs>
                <a:gs pos="100000">
                  <a:srgbClr val="333399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30000"/>
                </a:lnSpc>
                <a:buFont typeface="Wingdings" pitchFamily="2" charset="2"/>
                <a:buChar char="•"/>
                <a:defRPr/>
              </a:pPr>
              <a:endParaRPr lang="ko-KR" altLang="en-US" sz="1292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47" name="Rectangle 3"/>
            <p:cNvSpPr>
              <a:spLocks noChangeArrowheads="1"/>
            </p:cNvSpPr>
            <p:nvPr/>
          </p:nvSpPr>
          <p:spPr bwMode="auto">
            <a:xfrm>
              <a:off x="997" y="572"/>
              <a:ext cx="368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16531" indent="-316531" algn="ctr">
                <a:spcBef>
                  <a:spcPct val="20000"/>
                </a:spcBef>
              </a:pPr>
              <a:r>
                <a:rPr lang="ko-KR" altLang="en-US" sz="1846" dirty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정보보호의</a:t>
              </a:r>
              <a:r>
                <a:rPr lang="en-US" altLang="ko-KR" sz="1846" dirty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 3</a:t>
              </a:r>
              <a:r>
                <a:rPr lang="ko-KR" altLang="en-US" sz="1846" dirty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요소</a:t>
              </a:r>
              <a:r>
                <a:rPr lang="en-US" altLang="ko-KR" sz="1846" dirty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(C.I.A)</a:t>
              </a: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  <p:sp>
        <p:nvSpPr>
          <p:cNvPr id="42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1.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정보보호 목적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3486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 dirty="0">
              <a:latin typeface="HY견고딕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[</a:t>
            </a:r>
            <a:r>
              <a:rPr lang="ko-KR" altLang="en-US" sz="360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확인 학습</a:t>
            </a:r>
            <a:r>
              <a:rPr lang="en-US" altLang="ko-KR" sz="360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]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5A6FC0BB-ADBE-4EAC-9A67-99601E8237EA}"/>
              </a:ext>
            </a:extLst>
          </p:cNvPr>
          <p:cNvSpPr txBox="1"/>
          <p:nvPr/>
        </p:nvSpPr>
        <p:spPr>
          <a:xfrm>
            <a:off x="1957682" y="1270384"/>
            <a:ext cx="8280009" cy="372413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algn="just" fontAlgn="base">
              <a:lnSpc>
                <a:spcPct val="230000"/>
              </a:lnSpc>
            </a:pPr>
            <a:r>
              <a:rPr lang="en-US" altLang="ko-KR" ker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Q.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정보보호의 주요 목표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속성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에 대한 설명으로 옳지 않은 것을 고르시오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2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① 기밀성은 인가된 사용자만이 데이터에 접근할 수 있도록 제한하는 것을 말한다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2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② 가용성은 필요할 때 데이터에 접근할 수 있는 능력을 말한다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232410" marR="0" indent="-232410" algn="just" fontAlgn="base" latinLnBrk="1">
              <a:lnSpc>
                <a:spcPct val="2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③ 무결성은 데이터가 송신된 그대로 수신자에게 도착해야 하며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전송 중 데이터에 대한 고의적 또는 악의적인 변경이 없었다는 것을 의미한다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2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④ 인증은 시스템 내의 각 개인은 유일하게 식별되어야 한다는 것을 말한다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6AD33B73-1507-4052-B65F-64FD38CB9F9E}"/>
              </a:ext>
            </a:extLst>
          </p:cNvPr>
          <p:cNvSpPr/>
          <p:nvPr/>
        </p:nvSpPr>
        <p:spPr>
          <a:xfrm>
            <a:off x="1350202" y="4689231"/>
            <a:ext cx="468923" cy="2500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38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 dirty="0">
              <a:latin typeface="HY견고딕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[</a:t>
            </a:r>
            <a:r>
              <a:rPr lang="ko-KR" altLang="en-US" sz="360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확인 학습</a:t>
            </a:r>
            <a:r>
              <a:rPr lang="en-US" altLang="ko-KR" sz="360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]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5A6FC0BB-ADBE-4EAC-9A67-99601E8237EA}"/>
              </a:ext>
            </a:extLst>
          </p:cNvPr>
          <p:cNvSpPr txBox="1"/>
          <p:nvPr/>
        </p:nvSpPr>
        <p:spPr>
          <a:xfrm>
            <a:off x="1957682" y="1270384"/>
            <a:ext cx="8280009" cy="4998331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0" marR="0" indent="0" algn="just" fontAlgn="base" latinLnBrk="1">
              <a:lnSpc>
                <a:spcPct val="2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Q.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다음 중 무결성에 대한 설명으로 틀린 것은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?</a:t>
            </a: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224790" marR="0" indent="-224790" algn="just" fontAlgn="base" latinLnBrk="1">
              <a:lnSpc>
                <a:spcPct val="2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① 네트워크를</a:t>
            </a:r>
            <a:r>
              <a:rPr lang="ko-KR" altLang="en-US" sz="1800" kern="0" spc="-3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통하여 송 </a:t>
            </a:r>
            <a:r>
              <a:rPr lang="en-US" altLang="ko-KR" sz="1800" kern="0" spc="-3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· </a:t>
            </a:r>
            <a:r>
              <a:rPr lang="ko-KR" altLang="en-US" sz="1800" kern="0" spc="-3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수신되는 정보의 내용이 불법적으로 생성 또는 변경되거나 삭제되지 않도록 보호되어야 하는 성질을 말한다</a:t>
            </a:r>
            <a:r>
              <a:rPr lang="en-US" altLang="ko-KR" sz="1800" kern="0" spc="-3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228600" marR="0" indent="-228600" algn="just" fontAlgn="base" latinLnBrk="1">
              <a:lnSpc>
                <a:spcPct val="2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② </a:t>
            </a:r>
            <a:r>
              <a:rPr lang="ko-KR" altLang="en-US" sz="1800" kern="0" spc="1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정보가 이미 변경되었거나 변경 위험이 있을 때에는 이러한 변경을 탐지하여 복구할 수 있는 침입 탐지</a:t>
            </a:r>
            <a:r>
              <a:rPr lang="en-US" altLang="ko-KR" sz="1800" kern="0" spc="1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1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백업 등의 기술이 필요하다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2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③ 무결성을 보장하기 위한 보안 기술에는 접근 제어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메시지 인증 등이 있다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2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④ </a:t>
            </a:r>
            <a:r>
              <a:rPr lang="ko-KR" altLang="en-US" sz="1800" kern="0" spc="-4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정보는 지속적으로 변화되며</a:t>
            </a:r>
            <a:r>
              <a:rPr lang="en-US" altLang="ko-KR" sz="1800" kern="0" spc="-4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-4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이는 비인가된 자가 접근할 수 있어야 함을 의미한다</a:t>
            </a:r>
            <a:r>
              <a:rPr lang="en-US" altLang="ko-KR" sz="1800" kern="0" spc="-4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23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6AD33B73-1507-4052-B65F-64FD38CB9F9E}"/>
              </a:ext>
            </a:extLst>
          </p:cNvPr>
          <p:cNvSpPr/>
          <p:nvPr/>
        </p:nvSpPr>
        <p:spPr>
          <a:xfrm>
            <a:off x="1350202" y="5328138"/>
            <a:ext cx="468923" cy="2500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06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 dirty="0">
              <a:latin typeface="HY견고딕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[</a:t>
            </a:r>
            <a:r>
              <a:rPr lang="ko-KR" altLang="en-US" sz="360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확인 학습</a:t>
            </a:r>
            <a:r>
              <a:rPr lang="en-US" altLang="ko-KR" sz="360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]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5A6FC0BB-ADBE-4EAC-9A67-99601E8237EA}"/>
              </a:ext>
            </a:extLst>
          </p:cNvPr>
          <p:cNvSpPr txBox="1"/>
          <p:nvPr/>
        </p:nvSpPr>
        <p:spPr>
          <a:xfrm>
            <a:off x="1957682" y="1270384"/>
            <a:ext cx="8280009" cy="4361233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0" marR="0" indent="0" algn="just" fontAlgn="base" latinLnBrk="1">
              <a:lnSpc>
                <a:spcPct val="2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Q.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다음에서 설명하는 정보보호 서비스는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? </a:t>
            </a:r>
          </a:p>
          <a:p>
            <a:pPr algn="just" fontAlgn="base">
              <a:lnSpc>
                <a:spcPct val="230000"/>
              </a:lnSpc>
            </a:pPr>
            <a:r>
              <a:rPr lang="ko-KR" altLang="en-US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정보시스템은 적절한 방법으로 사용자에게 정보 서비스를 원활히 제공한다</a:t>
            </a:r>
            <a:r>
              <a:rPr lang="en-US" altLang="ko-KR" sz="1800" kern="0" spc="-5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2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① 기밀성 </a:t>
            </a:r>
            <a:endParaRPr lang="en-US" altLang="ko-KR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2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② 무결성</a:t>
            </a: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2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③ 가용성 </a:t>
            </a:r>
            <a:endParaRPr lang="en-US" altLang="ko-KR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2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④ 부인봉쇄</a:t>
            </a: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23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6AD33B73-1507-4052-B65F-64FD38CB9F9E}"/>
              </a:ext>
            </a:extLst>
          </p:cNvPr>
          <p:cNvSpPr/>
          <p:nvPr/>
        </p:nvSpPr>
        <p:spPr>
          <a:xfrm>
            <a:off x="1350202" y="4046415"/>
            <a:ext cx="468923" cy="2500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8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 dirty="0">
              <a:latin typeface="HY견고딕" panose="02030600000101010101" pitchFamily="18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1.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정보보호 목적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775520" y="1194808"/>
            <a:ext cx="3960096" cy="532832"/>
            <a:chOff x="2167176" y="996746"/>
            <a:chExt cx="6822170" cy="713079"/>
          </a:xfrm>
        </p:grpSpPr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6822170" cy="639763"/>
              <a:chOff x="292" y="967"/>
              <a:chExt cx="5412" cy="254"/>
            </a:xfrm>
          </p:grpSpPr>
          <p:sp>
            <p:nvSpPr>
              <p:cNvPr id="11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541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2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2167176" y="996746"/>
              <a:ext cx="6574662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정보보호 관리 대상 및 관계</a:t>
              </a: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2DE0DC4-0DBD-4E37-84C6-DB13006B5AEE}"/>
              </a:ext>
            </a:extLst>
          </p:cNvPr>
          <p:cNvGraphicFramePr>
            <a:graphicFrameLocks noGrp="1"/>
          </p:cNvGraphicFramePr>
          <p:nvPr/>
        </p:nvGraphicFramePr>
        <p:xfrm>
          <a:off x="1989642" y="3408347"/>
          <a:ext cx="8065887" cy="3164025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538424">
                  <a:extLst>
                    <a:ext uri="{9D8B030D-6E8A-4147-A177-3AD203B41FA5}">
                      <a16:colId xmlns:a16="http://schemas.microsoft.com/office/drawing/2014/main" val="3439609440"/>
                    </a:ext>
                  </a:extLst>
                </a:gridCol>
                <a:gridCol w="6527463">
                  <a:extLst>
                    <a:ext uri="{9D8B030D-6E8A-4147-A177-3AD203B41FA5}">
                      <a16:colId xmlns:a16="http://schemas.microsoft.com/office/drawing/2014/main" val="252513501"/>
                    </a:ext>
                  </a:extLst>
                </a:gridCol>
              </a:tblGrid>
              <a:tr h="30405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유형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17907" marR="17907" marT="17907" marB="17907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내용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17907" marR="17907" marT="17907" marB="17907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6842913"/>
                  </a:ext>
                </a:extLst>
              </a:tr>
              <a:tr h="30405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정보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17907" marR="17907" marT="17907" marB="17907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컴퓨터에 저장</a:t>
                      </a:r>
                      <a:r>
                        <a:rPr lang="en-US" altLang="ko-KR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처리</a:t>
                      </a:r>
                      <a:r>
                        <a:rPr lang="en-US" altLang="ko-KR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sz="1100" kern="0" spc="-50" dirty="0" err="1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연산되어</a:t>
                      </a:r>
                      <a:r>
                        <a:rPr lang="ko-KR" altLang="en-US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있는 업무와 관련된 전자적 자산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17907" marR="17907" marT="17907" marB="17907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9881589"/>
                  </a:ext>
                </a:extLst>
              </a:tr>
              <a:tr h="30405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문서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17907" marR="17907" marT="17907" marB="17907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종이 또는 기타 출력물로 보관되어 있는 업무와 관련된 문서 형태의 자산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17907" marR="17907" marT="17907" marB="17907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2700520"/>
                  </a:ext>
                </a:extLst>
              </a:tr>
              <a:tr h="30405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서버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17907" marR="17907" marT="17907" marB="17907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서비스를 제공하기 위해 정보자산 및 </a:t>
                      </a:r>
                      <a:r>
                        <a:rPr lang="en-US" altLang="ko-KR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S/W</a:t>
                      </a:r>
                      <a:r>
                        <a:rPr lang="ko-KR" altLang="en-US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가 탑재되어 있는 시스템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17907" marR="17907" marT="17907" marB="17907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433087"/>
                  </a:ext>
                </a:extLst>
              </a:tr>
              <a:tr h="7316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소프트웨어</a:t>
                      </a: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ko-KR" altLang="en-US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어플리케이션</a:t>
                      </a:r>
                      <a:r>
                        <a:rPr lang="en-US" altLang="ko-KR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17907" marR="17907" marT="17907" marB="17907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데이터를 서로 다른 시스템 간에 공유하는 네트워킹 기능을 제공할 수 있는 소프트웨어 자산 또는 정보시스템을   문서편집</a:t>
                      </a:r>
                      <a:r>
                        <a:rPr lang="en-US" altLang="ko-KR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정보처리</a:t>
                      </a:r>
                      <a:r>
                        <a:rPr lang="en-US" altLang="ko-KR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계산 등 사용자가 필요한 특정 분야에 사용하기 위해 작성된 소프트웨어 자산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17907" marR="17907" marT="17907" marB="17907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0235531"/>
                  </a:ext>
                </a:extLst>
              </a:tr>
              <a:tr h="30405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네트워크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17907" marR="17907" marT="17907" marB="17907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서로 다른 시스템 간에 네트워킹 기능을 제공하는 하드웨어 자산</a:t>
                      </a:r>
                      <a:r>
                        <a:rPr lang="en-US" altLang="ko-KR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(Router, Switch </a:t>
                      </a:r>
                      <a:r>
                        <a:rPr lang="ko-KR" altLang="en-US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등</a:t>
                      </a:r>
                      <a:r>
                        <a:rPr lang="en-US" altLang="ko-KR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17907" marR="17907" marT="17907" marB="17907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1705968"/>
                  </a:ext>
                </a:extLst>
              </a:tr>
              <a:tr h="30405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보안시스템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17907" marR="17907" marT="17907" marB="17907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정보자산을 보호하기 위한 침입차단시스템</a:t>
                      </a:r>
                      <a:r>
                        <a:rPr lang="en-US" altLang="ko-KR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침입방지시스템 등의 보안시스템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17907" marR="17907" marT="17907" marB="17907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1619114"/>
                  </a:ext>
                </a:extLst>
              </a:tr>
              <a:tr h="30405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단말장비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17907" marR="17907" marT="17907" marB="17907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개인들이 사용하는 업무용 </a:t>
                      </a:r>
                      <a:r>
                        <a:rPr lang="en-US" altLang="ko-KR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PC, </a:t>
                      </a:r>
                      <a:r>
                        <a:rPr lang="ko-KR" altLang="en-US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노트북</a:t>
                      </a:r>
                      <a:r>
                        <a:rPr lang="en-US" altLang="ko-KR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PDA, </a:t>
                      </a:r>
                      <a:r>
                        <a:rPr lang="ko-KR" altLang="en-US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이동 저장 장치 등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17907" marR="17907" marT="17907" marB="17907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0556030"/>
                  </a:ext>
                </a:extLst>
              </a:tr>
              <a:tr h="30405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물리적 시설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17907" marR="17907" marT="17907" marB="17907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업무수행 및 전산장비 보호 등을 위한 물리적 시설 및 장비</a:t>
                      </a:r>
                      <a:endParaRPr lang="ko-KR" altLang="en-US" sz="1100" kern="0" spc="-50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17907" marR="17907" marT="17907" marB="17907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63383052"/>
                  </a:ext>
                </a:extLst>
              </a:tr>
            </a:tbl>
          </a:graphicData>
        </a:graphic>
      </p:graphicFrame>
      <p:sp>
        <p:nvSpPr>
          <p:cNvPr id="13" name="object 7">
            <a:extLst>
              <a:ext uri="{FF2B5EF4-FFF2-40B4-BE49-F238E27FC236}">
                <a16:creationId xmlns:a16="http://schemas.microsoft.com/office/drawing/2014/main" id="{98174A42-B605-4377-A7A8-7E04AF4E2C81}"/>
              </a:ext>
            </a:extLst>
          </p:cNvPr>
          <p:cNvSpPr txBox="1"/>
          <p:nvPr/>
        </p:nvSpPr>
        <p:spPr>
          <a:xfrm>
            <a:off x="1995079" y="1870337"/>
            <a:ext cx="8280009" cy="2114977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자산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(Assets)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: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정보자산은 조직이 보호해야 할 대상으로써 데이터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문서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소프트웨어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하드웨어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시설이나 장비 등의 물리적 자산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인적 자산 등으로 구분이 되며 그 외에 회사의 이미지 또는 평판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직원들의 사기 등을 무형 자산으로 구분</a:t>
            </a: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396194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89642" y="6046999"/>
            <a:ext cx="254625" cy="33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 dirty="0">
              <a:latin typeface="HY견고딕" panose="02030600000101010101" pitchFamily="18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1. </a:t>
            </a:r>
            <a:r>
              <a:rPr lang="ko-KR" altLang="en-US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정보보호 목적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775520" y="1194808"/>
            <a:ext cx="3960096" cy="532832"/>
            <a:chOff x="2167176" y="996746"/>
            <a:chExt cx="6822170" cy="713079"/>
          </a:xfrm>
        </p:grpSpPr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2167176" y="1033405"/>
              <a:ext cx="6822170" cy="639763"/>
              <a:chOff x="292" y="967"/>
              <a:chExt cx="5412" cy="254"/>
            </a:xfrm>
          </p:grpSpPr>
          <p:sp>
            <p:nvSpPr>
              <p:cNvPr id="11" name="AutoShape 9"/>
              <p:cNvSpPr>
                <a:spLocks noChangeArrowheads="1"/>
              </p:cNvSpPr>
              <p:nvPr/>
            </p:nvSpPr>
            <p:spPr bwMode="auto">
              <a:xfrm>
                <a:off x="292" y="967"/>
                <a:ext cx="5412" cy="254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</a:pPr>
                <a:endParaRPr kumimoji="0" lang="ko-KR" altLang="ko-KR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  <p:sp>
            <p:nvSpPr>
              <p:cNvPr id="12" name="AutoShape 10"/>
              <p:cNvSpPr>
                <a:spLocks noChangeArrowheads="1"/>
              </p:cNvSpPr>
              <p:nvPr/>
            </p:nvSpPr>
            <p:spPr bwMode="auto">
              <a:xfrm flipV="1">
                <a:off x="386" y="972"/>
                <a:ext cx="3623" cy="5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FFFFFF">
                      <a:alpha val="51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HY헤드라인M" pitchFamily="18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</a:pPr>
                <a:endParaRPr kumimoji="0" lang="ko-KR" altLang="en-US">
                  <a:solidFill>
                    <a:srgbClr val="FFC000"/>
                  </a:solidFill>
                  <a:latin typeface="HY헤드라인M" panose="02030600000101010101" pitchFamily="18" charset="-127"/>
                </a:endParaRPr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2167176" y="996746"/>
              <a:ext cx="6574662" cy="7130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FFC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정보보호 관리 대상 및 관계</a:t>
              </a: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38E1A-DF08-4C1D-A43C-7DBA77D90342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98174A42-B605-4377-A7A8-7E04AF4E2C81}"/>
              </a:ext>
            </a:extLst>
          </p:cNvPr>
          <p:cNvSpPr txBox="1"/>
          <p:nvPr/>
        </p:nvSpPr>
        <p:spPr>
          <a:xfrm>
            <a:off x="1995079" y="1870336"/>
            <a:ext cx="8280009" cy="4053970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l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위협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(Threats) </a:t>
            </a: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: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위협은 자산에 손실을 초래할 수 있거나 원치 않는 사건의 잠재적 원인이나 행위자로 정의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-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위협은 일반적으로 위협 원천에 따라 자연 재해나 장비 고장 등의 환경적 요인에 의한 것과 인간에 의한 것으로 나눌 수 있으며 인간에 의한 위협은 다시 의도적인 위협과 우연한 위협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fontAlgn="base">
              <a:buFont typeface="Wingdings" panose="05000000000000000000" pitchFamily="2" charset="2"/>
              <a:buChar char="l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fontAlgn="base">
              <a:buFont typeface="Wingdings" panose="05000000000000000000" pitchFamily="2" charset="2"/>
              <a:buChar char="l"/>
            </a:pP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97473" indent="-285750" algn="just">
              <a:lnSpc>
                <a:spcPct val="150000"/>
              </a:lnSpc>
              <a:spcBef>
                <a:spcPts val="92"/>
              </a:spcBef>
              <a:buFont typeface="Wingdings" panose="05000000000000000000" pitchFamily="2" charset="2"/>
              <a:buChar char="l"/>
              <a:tabLst>
                <a:tab pos="327668" algn="l"/>
                <a:tab pos="328254" algn="l"/>
              </a:tabLst>
            </a:pPr>
            <a:r>
              <a:rPr lang="en-US" altLang="ko-KR" spc="111" dirty="0">
                <a:latin typeface="HY헤드라인M" panose="02030600000101010101" pitchFamily="18" charset="-127"/>
                <a:ea typeface="HY헤드라인M" panose="02030600000101010101" pitchFamily="18" charset="-127"/>
                <a:cs typeface="Noto Sans CJK JP Regular"/>
              </a:rPr>
              <a:t>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취약점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(Vulnerability) :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취약점이란 자산의 잠재적 속성으로서 위협의 이용 대상으로 정의하나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때로는 정보보호대책의 미비로 정의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1723" algn="just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-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자산에 취약점이 없다면 위협이 발생해도 손실이 나타나지 않는다는 점에서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취약점은 자산과 위협 사이의 관계를 맺어 주는 특성으로 파악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1723" algn="just">
              <a:lnSpc>
                <a:spcPct val="150000"/>
              </a:lnSpc>
              <a:spcBef>
                <a:spcPts val="92"/>
              </a:spcBef>
              <a:tabLst>
                <a:tab pos="327668" algn="l"/>
                <a:tab pos="328254" algn="l"/>
              </a:tabLst>
            </a:pPr>
            <a:endParaRPr lang="en-US" altLang="ko-KR" spc="111" dirty="0">
              <a:latin typeface="HY헤드라인M" panose="02030600000101010101" pitchFamily="18" charset="-127"/>
              <a:ea typeface="HY헤드라인M" panose="02030600000101010101" pitchFamily="18" charset="-127"/>
              <a:cs typeface="Noto Sans CJK J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172233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3847</TotalTime>
  <Words>2469</Words>
  <Application>Microsoft Office PowerPoint</Application>
  <PresentationFormat>와이드스크린</PresentationFormat>
  <Paragraphs>319</Paragraphs>
  <Slides>29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40" baseType="lpstr">
      <vt:lpstr>HY견고딕</vt:lpstr>
      <vt:lpstr>HY헤드라인M</vt:lpstr>
      <vt:lpstr>굴림</vt:lpstr>
      <vt:lpstr>맑은 고딕</vt:lpstr>
      <vt:lpstr>맑은 고딕</vt:lpstr>
      <vt:lpstr>문체부 훈민정음체</vt:lpstr>
      <vt:lpstr>함초롬바탕</vt:lpstr>
      <vt:lpstr>Arial</vt:lpstr>
      <vt:lpstr>Century Gothic</vt:lpstr>
      <vt:lpstr>Wingdings</vt:lpstr>
      <vt:lpstr>Office 테마</vt:lpstr>
      <vt:lpstr>정보보호 2강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정보보호 2강</dc:title>
  <dc:creator>Author</dc:creator>
  <cp:lastModifiedBy>Author</cp:lastModifiedBy>
  <cp:revision>15</cp:revision>
  <dcterms:created xsi:type="dcterms:W3CDTF">2024-02-14T08:08:44Z</dcterms:created>
  <dcterms:modified xsi:type="dcterms:W3CDTF">2024-02-21T01:05:33Z</dcterms:modified>
</cp:coreProperties>
</file>