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2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국방 사이버 보안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주차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/Training/Unit/Net/10</a:t>
            </a:r>
            <a:br>
              <a:rPr lang="en-US" altLang="ko-KR"/>
            </a:br>
            <a:r>
              <a:rPr lang="en-US" altLang="ko-KR"/>
              <a:t> 10. IP Spoofing -</a:t>
            </a:r>
            <a:r>
              <a:rPr lang="ko-KR" altLang="en-US"/>
              <a:t>대응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대응</a:t>
            </a:r>
            <a:r>
              <a:rPr lang="ko-KR" altLang="en-US" sz="1200" b="1" kern="0" spc="20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</a:rPr>
              <a:t>실습</a:t>
            </a:r>
            <a:endParaRPr lang="ko-KR" altLang="en-US" sz="1200" b="1" kern="0" spc="200">
              <a:solidFill>
                <a:schemeClr val="accent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공격자가 현재 서버를 대상으로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ICMP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플러딩 공격을 시도하고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공격자의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MAC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주소를 식별하여 방화벽으로 차단하시오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000"/>
          </a:p>
        </p:txBody>
      </p:sp>
      <p:sp>
        <p:nvSpPr>
          <p:cNvPr id="35" name="타원 34"/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35354" y="3380506"/>
            <a:ext cx="586243" cy="586243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참고</a:t>
            </a:r>
            <a:r>
              <a:rPr lang="ko-KR" altLang="en-US" sz="1200" b="1" kern="0" spc="200">
                <a:solidFill>
                  <a:schemeClr val="accent4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사항</a:t>
            </a:r>
            <a:endParaRPr lang="ko-KR" altLang="en-US" sz="1200" b="1" kern="0" spc="200">
              <a:solidFill>
                <a:schemeClr val="accent4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[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시스템 정보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]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&lt;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&gt;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root / root123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1" name="Picture 4" descr="목표 아이콘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3559" y="2093753"/>
            <a:ext cx="677306" cy="677306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교육</a:t>
            </a:r>
            <a:r>
              <a:rPr lang="ko-KR" altLang="en-US" sz="1200" b="1" kern="0" spc="200">
                <a:solidFill>
                  <a:schemeClr val="accent6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목표</a:t>
            </a:r>
            <a:endParaRPr lang="ko-KR" altLang="en-US" sz="1200" b="1" kern="0" spc="200">
              <a:solidFill>
                <a:schemeClr val="accent6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- IP </a:t>
            </a:r>
            <a:r>
              <a:rPr lang="ko-KR" altLang="en-US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스푸핑 공격을 수행할 수 있다</a:t>
            </a:r>
            <a:r>
              <a:rPr lang="en-US" altLang="ko-KR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000" kern="0" spc="0">
              <a:solidFill>
                <a:schemeClr val="bg2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- IP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스푸핑 공격을 탐지하고 대응할 수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/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/>
          <p:cNvPicPr>
            <a:picLocks noChangeAspect="1" noChangeArrowheads="1"/>
          </p:cNvPicPr>
          <p:nvPr/>
        </p:nvPicPr>
        <p:blipFill rotWithShape="1">
          <a:blip r:embed="rId4"/>
          <a:srcRect r="47700" b="-400"/>
          <a:stretch>
            <a:fillRect/>
          </a:stretch>
        </p:blipFill>
        <p:spPr>
          <a:xfrm>
            <a:off x="6394394" y="2199019"/>
            <a:ext cx="499434" cy="500681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</a:t>
            </a:r>
            <a:r>
              <a:rPr lang="ko-KR" altLang="en-US" sz="1200" b="1" kern="0" spc="200">
                <a:solidFill>
                  <a:schemeClr val="accent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환경</a:t>
            </a:r>
            <a:endParaRPr lang="ko-KR" altLang="en-US" sz="1200" b="1" kern="0" spc="200">
              <a:solidFill>
                <a:schemeClr val="accent2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sv-SE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Victim : (CentOS 6.6 / 10.10.1.101) + DDWRT(10.10.1.1)</a:t>
            </a:r>
            <a:endParaRPr lang="sv-SE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sv-SE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sv-SE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Attacker : (Kali Linux/ 10.10.1.166)</a:t>
            </a:r>
            <a:endParaRPr lang="ko-KR" altLang="en-US" sz="1000"/>
          </a:p>
        </p:txBody>
      </p:sp>
      <p:sp>
        <p:nvSpPr>
          <p:cNvPr id="17" name="화살표: 오른쪽 16">
            <a:hlinkClick r:id="" action="ppaction://noaction"/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2" name="Picture 2" descr="보안 아이콘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11470" t="12470" r="11970" b="12530"/>
          <a:stretch>
            <a:fillRect/>
          </a:stretch>
        </p:blipFill>
        <p:spPr>
          <a:xfrm>
            <a:off x="662681" y="3412409"/>
            <a:ext cx="565945" cy="5626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  <a:defRPr/>
            </a:pPr>
            <a:r>
              <a:rPr lang="en-US" altLang="ko-KR" sz="1000"/>
              <a:t>wireshark </a:t>
            </a:r>
            <a:r>
              <a:rPr lang="ko-KR" altLang="en-US" sz="1000"/>
              <a:t>실행</a:t>
            </a:r>
            <a:endParaRPr lang="en-US" altLang="ko-KR" sz="1000"/>
          </a:p>
        </p:txBody>
      </p:sp>
      <p:sp>
        <p:nvSpPr>
          <p:cNvPr id="24" name="TextBox 23"/>
          <p:cNvSpPr txBox="1"/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r>
              <a:rPr lang="en-US" altLang="ko-KR" sz="1000"/>
              <a:t>icmp Request </a:t>
            </a:r>
            <a:r>
              <a:rPr lang="ko-KR" altLang="en-US" sz="1000"/>
              <a:t>패킷에서 </a:t>
            </a:r>
            <a:r>
              <a:rPr lang="en-US" altLang="ko-KR" sz="1000"/>
              <a:t>MAC</a:t>
            </a:r>
            <a:r>
              <a:rPr lang="ko-KR" altLang="en-US" sz="1000"/>
              <a:t>주소 확인</a:t>
            </a:r>
            <a:endParaRPr lang="ko-KR" altLang="en-US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3"/>
              <a:defRPr/>
            </a:pPr>
            <a:r>
              <a:rPr lang="en-US" altLang="ko-KR" sz="1000"/>
              <a:t>rsyslog </a:t>
            </a:r>
            <a:r>
              <a:rPr lang="ko-KR" altLang="en-US" sz="1000"/>
              <a:t>서비스 재시작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r>
              <a:rPr lang="ko-KR" altLang="en-US" sz="1000"/>
              <a:t>   </a:t>
            </a:r>
            <a:r>
              <a:rPr lang="en-US" altLang="ko-KR" sz="1000"/>
              <a:t># service rsyslog restart</a:t>
            </a:r>
            <a:endParaRPr lang="en-US" altLang="ko-KR" sz="1000"/>
          </a:p>
        </p:txBody>
      </p:sp>
      <p:grpSp>
        <p:nvGrpSpPr>
          <p:cNvPr id="5" name="그룹 4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6145" name="_x19719011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180" y="679622"/>
            <a:ext cx="5400675" cy="3643313"/>
          </a:xfrm>
          <a:prstGeom prst="rect">
            <a:avLst/>
          </a:prstGeom>
          <a:noFill/>
        </p:spPr>
      </p:pic>
      <p:pic>
        <p:nvPicPr>
          <p:cNvPr id="6147" name="_x19719019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91146" y="679622"/>
            <a:ext cx="5400675" cy="3698875"/>
          </a:xfrm>
          <a:prstGeom prst="rect">
            <a:avLst/>
          </a:prstGeom>
          <a:noFill/>
        </p:spPr>
      </p:pic>
      <p:pic>
        <p:nvPicPr>
          <p:cNvPr id="6149" name="_x19718947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91146" y="4984484"/>
            <a:ext cx="5295900" cy="44926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4.  iptables </a:t>
            </a:r>
            <a:r>
              <a:rPr lang="ko-KR" altLang="en-US" sz="1000"/>
              <a:t>파일 수정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r>
              <a:rPr lang="ko-KR" altLang="en-US" sz="1000"/>
              <a:t>    </a:t>
            </a:r>
            <a:r>
              <a:rPr lang="en-US" altLang="ko-KR" sz="1000"/>
              <a:t># vi /etc/sysconfig/iptables</a:t>
            </a: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6183088" y="368998"/>
            <a:ext cx="5616792" cy="47956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5.  iptables </a:t>
            </a:r>
            <a:r>
              <a:rPr lang="ko-KR" altLang="en-US" sz="1000"/>
              <a:t>수정한 값을 적용하기 위해 서비스 재시작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r>
              <a:rPr lang="ko-KR" altLang="en-US" sz="1000"/>
              <a:t>    </a:t>
            </a:r>
            <a:r>
              <a:rPr lang="en-US" altLang="ko-KR" sz="1000"/>
              <a:t># service iptables restart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6.  </a:t>
            </a:r>
            <a:r>
              <a:rPr lang="ko-KR" altLang="en-US" sz="1000"/>
              <a:t>실시간으로 </a:t>
            </a:r>
            <a:r>
              <a:rPr lang="en-US" altLang="ko-KR" sz="1000"/>
              <a:t>DROP</a:t>
            </a:r>
            <a:r>
              <a:rPr lang="ko-KR" altLang="en-US" sz="1000"/>
              <a:t>되는 패킷을 확인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r>
              <a:rPr lang="ko-KR" altLang="en-US" sz="1000"/>
              <a:t>    </a:t>
            </a:r>
            <a:r>
              <a:rPr lang="en-US" altLang="ko-KR" sz="1000"/>
              <a:t># tail –f /var/log/message 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7169" name="_x19719003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8984" y="910281"/>
            <a:ext cx="3573463" cy="160338"/>
          </a:xfrm>
          <a:prstGeom prst="rect">
            <a:avLst/>
          </a:prstGeom>
          <a:noFill/>
        </p:spPr>
      </p:pic>
      <p:pic>
        <p:nvPicPr>
          <p:cNvPr id="7171" name="_x19718859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0180" y="1135933"/>
            <a:ext cx="5400675" cy="4418013"/>
          </a:xfrm>
          <a:prstGeom prst="rect">
            <a:avLst/>
          </a:prstGeom>
          <a:noFill/>
        </p:spPr>
      </p:pic>
      <p:pic>
        <p:nvPicPr>
          <p:cNvPr id="7173" name="_x19719115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65757" y="933300"/>
            <a:ext cx="5326063" cy="350838"/>
          </a:xfrm>
          <a:prstGeom prst="rect">
            <a:avLst/>
          </a:prstGeom>
          <a:noFill/>
        </p:spPr>
      </p:pic>
      <p:pic>
        <p:nvPicPr>
          <p:cNvPr id="7175" name="_x19719115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91146" y="2023533"/>
            <a:ext cx="5400675" cy="302577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183088" y="5303756"/>
            <a:ext cx="5616792" cy="11852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  <a:defRPr/>
            </a:pPr>
            <a:r>
              <a:rPr lang="en-US" altLang="ko-KR" sz="1000"/>
              <a:t># check</a:t>
            </a:r>
            <a:endParaRPr lang="ko-KR" altLang="en-US" sz="1000"/>
          </a:p>
        </p:txBody>
      </p:sp>
      <p:pic>
        <p:nvPicPr>
          <p:cNvPr id="7177" name="_x19719179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365757" y="5575184"/>
            <a:ext cx="3246438" cy="42703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/Training/Unit/Net/9</a:t>
            </a:r>
            <a:br>
              <a:rPr lang="en-US" altLang="ko-KR"/>
            </a:br>
            <a:r>
              <a:rPr lang="en-US" altLang="ko-KR"/>
              <a:t> 9. ARP Spoofing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대응</a:t>
            </a:r>
            <a:r>
              <a:rPr lang="ko-KR" altLang="en-US" sz="1200" b="1" kern="0" spc="20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</a:rPr>
              <a:t>실습</a:t>
            </a:r>
            <a:endParaRPr lang="ko-KR" altLang="en-US" sz="1200" b="1" kern="0" spc="200">
              <a:solidFill>
                <a:schemeClr val="accent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 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(10.10.1.101)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에서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게이트웨이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(10.10.1.1)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로</a:t>
            </a:r>
            <a:endParaRPr lang="ko-KR" altLang="en-US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전송되는 모든 패킷들이 공격 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(10.10.1.166)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로 전송되도록 </a:t>
            </a:r>
            <a:endParaRPr lang="ko-KR" altLang="en-US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ARP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스푸핑 공격을 수행하시오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000"/>
          </a:p>
        </p:txBody>
      </p:sp>
      <p:sp>
        <p:nvSpPr>
          <p:cNvPr id="35" name="타원 34"/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35354" y="3380506"/>
            <a:ext cx="586243" cy="586243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참고</a:t>
            </a:r>
            <a:r>
              <a:rPr lang="ko-KR" altLang="en-US" sz="1200" b="1" kern="0" spc="200">
                <a:solidFill>
                  <a:schemeClr val="accent4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사항</a:t>
            </a:r>
            <a:endParaRPr lang="ko-KR" altLang="en-US" sz="1200" b="1" kern="0" spc="200">
              <a:solidFill>
                <a:schemeClr val="accent4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[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시스템 정보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]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&lt;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&gt;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root / toor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1" name="Picture 4" descr="목표 아이콘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3559" y="2093753"/>
            <a:ext cx="677306" cy="677306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교육</a:t>
            </a:r>
            <a:r>
              <a:rPr lang="ko-KR" altLang="en-US" sz="1200" b="1" kern="0" spc="200">
                <a:solidFill>
                  <a:schemeClr val="accent6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목표</a:t>
            </a:r>
            <a:endParaRPr lang="ko-KR" altLang="en-US" sz="1200" b="1" kern="0" spc="200">
              <a:solidFill>
                <a:schemeClr val="accent6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- ARP Spoofing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공격을 수행할 수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   - ARP Spoofing </a:t>
            </a:r>
            <a:r>
              <a:rPr lang="ko-KR" altLang="en-US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공격을 탐지하고 대응할 수 있다</a:t>
            </a:r>
            <a:r>
              <a:rPr lang="en-US" altLang="ko-KR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/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/>
          <p:cNvPicPr>
            <a:picLocks noChangeAspect="1" noChangeArrowheads="1"/>
          </p:cNvPicPr>
          <p:nvPr/>
        </p:nvPicPr>
        <p:blipFill rotWithShape="1">
          <a:blip r:embed="rId4"/>
          <a:srcRect r="47700" b="-400"/>
          <a:stretch>
            <a:fillRect/>
          </a:stretch>
        </p:blipFill>
        <p:spPr>
          <a:xfrm>
            <a:off x="6394394" y="2199019"/>
            <a:ext cx="499434" cy="500681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</a:t>
            </a:r>
            <a:r>
              <a:rPr lang="ko-KR" altLang="en-US" sz="1200" b="1" kern="0" spc="200">
                <a:solidFill>
                  <a:schemeClr val="accent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환경</a:t>
            </a:r>
            <a:endParaRPr lang="ko-KR" altLang="en-US" sz="1200" b="1" kern="0" spc="200">
              <a:solidFill>
                <a:schemeClr val="accent2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sv-SE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Victim : (CentOS 6.6 / 10.10.1.101) + DDWRT(10.10.1.1)</a:t>
            </a:r>
            <a:endParaRPr lang="sv-SE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sv-SE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sv-SE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Attacker : (Kali Linux/ 10.10.1.166)</a:t>
            </a:r>
            <a:endParaRPr lang="ko-KR" altLang="en-US" sz="1000"/>
          </a:p>
        </p:txBody>
      </p:sp>
      <p:sp>
        <p:nvSpPr>
          <p:cNvPr id="17" name="화살표: 오른쪽 16">
            <a:hlinkClick r:id="" action="ppaction://noaction"/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Picture 10" descr="question icon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19600" t="17410" r="19470" b="25310"/>
          <a:stretch>
            <a:fillRect/>
          </a:stretch>
        </p:blipFill>
        <p:spPr>
          <a:xfrm>
            <a:off x="717195" y="3461755"/>
            <a:ext cx="456918" cy="463916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1.  </a:t>
            </a:r>
            <a:r>
              <a:rPr lang="ko-KR" altLang="en-US" sz="1000"/>
              <a:t>실습 서버에서 공격 서버를 게이트웨이로 인식하도록 </a:t>
            </a:r>
            <a:r>
              <a:rPr lang="en-US" altLang="ko-KR" sz="1000"/>
              <a:t>ARP </a:t>
            </a:r>
            <a:r>
              <a:rPr lang="ko-KR" altLang="en-US" sz="1000"/>
              <a:t>스푸핑 공격을 주기적으로 수행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r>
              <a:rPr lang="ko-KR" altLang="en-US" sz="1000"/>
              <a:t>    </a:t>
            </a:r>
            <a:r>
              <a:rPr lang="en-US" altLang="ko-KR" sz="1000"/>
              <a:t># arpspoof –t 10.10.1.101(Target IP) 10.10.1.1(</a:t>
            </a:r>
            <a:r>
              <a:rPr lang="ko-KR" altLang="en-US" sz="1000"/>
              <a:t>호스트 </a:t>
            </a:r>
            <a:r>
              <a:rPr lang="en-US" altLang="ko-KR" sz="1000"/>
              <a:t>IP) &amp;(</a:t>
            </a:r>
            <a:r>
              <a:rPr lang="ko-KR" altLang="en-US" sz="1000"/>
              <a:t>백그라운드 실행</a:t>
            </a:r>
            <a:r>
              <a:rPr lang="en-US" altLang="ko-KR" sz="1000"/>
              <a:t>)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    # arpspoof –t 10.10.1.101 10.10.1.1 &amp; 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2.  Wireshark</a:t>
            </a:r>
            <a:r>
              <a:rPr lang="ko-KR" altLang="en-US" sz="1000"/>
              <a:t>를 사용하여 실습 서버에서 게이트웨이로 전송한 패킷들이 공격 서버로 전송되는 것을 확인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6183088" y="368998"/>
            <a:ext cx="5616792" cy="372040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000"/>
              <a:t> * 확인을 위해 </a:t>
            </a:r>
            <a:r>
              <a:rPr lang="en-US" altLang="ko-KR" sz="1000"/>
              <a:t>ssh</a:t>
            </a:r>
            <a:r>
              <a:rPr lang="ko-KR" altLang="en-US" sz="1000"/>
              <a:t>명령으로 공격서버에 접속하여 </a:t>
            </a:r>
            <a:r>
              <a:rPr lang="en-US" altLang="ko-KR" sz="1000"/>
              <a:t>MAC</a:t>
            </a:r>
            <a:r>
              <a:rPr lang="ko-KR" altLang="en-US" sz="1000"/>
              <a:t>주소를 확인해보면 </a:t>
            </a:r>
            <a:r>
              <a:rPr lang="en-US" altLang="ko-KR" sz="1000"/>
              <a:t>MAC</a:t>
            </a:r>
            <a:r>
              <a:rPr lang="ko-KR" altLang="en-US" sz="1000"/>
              <a:t>주소가 변조 되었다는 것을 알 수 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25" name="_x19719187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180" y="1109133"/>
            <a:ext cx="5400675" cy="1285875"/>
          </a:xfrm>
          <a:prstGeom prst="rect">
            <a:avLst/>
          </a:prstGeom>
          <a:noFill/>
        </p:spPr>
      </p:pic>
      <p:pic>
        <p:nvPicPr>
          <p:cNvPr id="1027" name="_x197185712"/>
          <p:cNvPicPr>
            <a:picLocks noChangeAspect="1" noChangeArrowheads="1"/>
          </p:cNvPicPr>
          <p:nvPr/>
        </p:nvPicPr>
        <p:blipFill rotWithShape="1">
          <a:blip r:embed="rId3"/>
          <a:srcRect b="9110"/>
          <a:stretch>
            <a:fillRect/>
          </a:stretch>
        </p:blipFill>
        <p:spPr>
          <a:xfrm>
            <a:off x="500180" y="3043882"/>
            <a:ext cx="5400675" cy="3323052"/>
          </a:xfrm>
          <a:prstGeom prst="rect">
            <a:avLst/>
          </a:prstGeom>
          <a:noFill/>
        </p:spPr>
      </p:pic>
      <p:pic>
        <p:nvPicPr>
          <p:cNvPr id="1029" name="_x1971865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91145" y="871008"/>
            <a:ext cx="5400675" cy="30480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6183088" y="4291914"/>
            <a:ext cx="5616792" cy="21970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  <a:defRPr/>
            </a:pPr>
            <a:r>
              <a:rPr lang="en-US" altLang="ko-KR" sz="1000"/>
              <a:t># acheck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(* history –w </a:t>
            </a:r>
            <a:r>
              <a:rPr lang="ko-KR" altLang="en-US" sz="1000"/>
              <a:t>실행하여 </a:t>
            </a:r>
            <a:r>
              <a:rPr lang="en-US" altLang="ko-KR" sz="1000"/>
              <a:t>history</a:t>
            </a:r>
            <a:r>
              <a:rPr lang="ko-KR" altLang="en-US" sz="1000"/>
              <a:t>에 저장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1031" name="_x1971921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91145" y="4898652"/>
            <a:ext cx="3946525" cy="495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&lt;</a:t>
            </a:r>
            <a:r>
              <a:rPr lang="ko-KR" altLang="en-US" sz="1000"/>
              <a:t>학생 화면</a:t>
            </a:r>
            <a:r>
              <a:rPr lang="en-US" altLang="ko-KR" sz="1000"/>
              <a:t>&gt;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  </a:t>
            </a:r>
            <a:r>
              <a:rPr lang="ko-KR" altLang="en-US" sz="1000"/>
              <a:t> 교관공격 버튼 클릭 후 </a:t>
            </a:r>
            <a:r>
              <a:rPr lang="en-US" altLang="ko-KR" sz="1000"/>
              <a:t>Setup </a:t>
            </a:r>
            <a:r>
              <a:rPr lang="ko-KR" altLang="en-US" sz="1000"/>
              <a:t>확인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ko-KR" altLang="en-US" sz="1000"/>
              <a:t> </a:t>
            </a:r>
            <a:r>
              <a:rPr lang="en-US" altLang="ko-KR" sz="1000"/>
              <a:t>1. </a:t>
            </a:r>
            <a:r>
              <a:rPr lang="ko-KR" altLang="en-US" sz="1000"/>
              <a:t>관리자 화면에서 왼쪽 ‘교관 공격‘ 탭 클릭 </a:t>
            </a:r>
            <a:r>
              <a:rPr lang="en-US" altLang="ko-KR" sz="1000"/>
              <a:t>-&gt; </a:t>
            </a:r>
            <a:r>
              <a:rPr lang="ko-KR" altLang="en-US" sz="1000"/>
              <a:t>공격하고자 하는 해당 문제번호와 할당 </a:t>
            </a:r>
            <a:r>
              <a:rPr lang="en-US" altLang="ko-KR" sz="1000"/>
              <a:t>VM</a:t>
            </a:r>
            <a:r>
              <a:rPr lang="ko-KR" altLang="en-US" sz="1000"/>
              <a:t>을 확인 후 체크박스에 체크를 하고 공격실행 버튼 클릭</a:t>
            </a: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2. ‘</a:t>
            </a:r>
            <a:r>
              <a:rPr lang="ko-KR" altLang="en-US" sz="1000"/>
              <a:t>공격 실행’ 버튼 클릭 시 아래와 같이 완료 화면이 나오고 공격상태가 ‘공격 중’ 으로 변경 됨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8195" name="_x20826320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062" y="2211036"/>
            <a:ext cx="5400675" cy="1689100"/>
          </a:xfrm>
          <a:prstGeom prst="rect">
            <a:avLst/>
          </a:prstGeom>
          <a:noFill/>
        </p:spPr>
      </p:pic>
      <p:pic>
        <p:nvPicPr>
          <p:cNvPr id="8197" name="_x20826376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91262" y="679233"/>
            <a:ext cx="4221163" cy="1219200"/>
          </a:xfrm>
          <a:prstGeom prst="rect">
            <a:avLst/>
          </a:prstGeom>
          <a:noFill/>
        </p:spPr>
      </p:pic>
      <p:pic>
        <p:nvPicPr>
          <p:cNvPr id="8199" name="_x208262880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91262" y="1958793"/>
            <a:ext cx="5400675" cy="1700213"/>
          </a:xfrm>
          <a:prstGeom prst="rect">
            <a:avLst/>
          </a:prstGeom>
          <a:noFill/>
        </p:spPr>
      </p:pic>
      <p:pic>
        <p:nvPicPr>
          <p:cNvPr id="2049" name="_x19718763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0063" y="863600"/>
            <a:ext cx="5400675" cy="7016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/Training/Unit/Net/9</a:t>
            </a:r>
            <a:br>
              <a:rPr lang="en-US" altLang="ko-KR"/>
            </a:br>
            <a:r>
              <a:rPr lang="en-US" altLang="ko-KR"/>
              <a:t> 9. ARP Spoofing -</a:t>
            </a:r>
            <a:r>
              <a:rPr lang="ko-KR" altLang="en-US"/>
              <a:t>대응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대응</a:t>
            </a:r>
            <a:r>
              <a:rPr lang="ko-KR" altLang="en-US" sz="1200" b="1" kern="0" spc="20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</a:rPr>
              <a:t>실습</a:t>
            </a:r>
            <a:endParaRPr lang="ko-KR" altLang="en-US" sz="1200" b="1" kern="0" spc="200">
              <a:solidFill>
                <a:schemeClr val="accent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현재 실습 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(10.10.1.101)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가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ARP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스푸핑 공격을 받고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 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게이트웨이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(10.10.1.1)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와의 통신을 위해</a:t>
            </a:r>
            <a:endParaRPr lang="ko-KR" altLang="en-US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게이트웨이의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MAC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주소를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ARP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캐시에 정적으로 설정하시오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000"/>
          </a:p>
        </p:txBody>
      </p:sp>
      <p:sp>
        <p:nvSpPr>
          <p:cNvPr id="35" name="타원 34"/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35354" y="3380506"/>
            <a:ext cx="586243" cy="586243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참고</a:t>
            </a:r>
            <a:r>
              <a:rPr lang="ko-KR" altLang="en-US" sz="1200" b="1" kern="0" spc="200">
                <a:solidFill>
                  <a:schemeClr val="accent4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사항</a:t>
            </a:r>
            <a:endParaRPr lang="ko-KR" altLang="en-US" sz="1200" b="1" kern="0" spc="200">
              <a:solidFill>
                <a:schemeClr val="accent4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[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시스템 정보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]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&lt;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&gt;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root / root123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1" name="Picture 4" descr="목표 아이콘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3559" y="2093753"/>
            <a:ext cx="677306" cy="677306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교육</a:t>
            </a:r>
            <a:r>
              <a:rPr lang="ko-KR" altLang="en-US" sz="1200" b="1" kern="0" spc="200">
                <a:solidFill>
                  <a:schemeClr val="accent6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목표</a:t>
            </a:r>
            <a:endParaRPr lang="ko-KR" altLang="en-US" sz="1200" b="1" kern="0" spc="200">
              <a:solidFill>
                <a:schemeClr val="accent6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- ARP Spoofing </a:t>
            </a:r>
            <a:r>
              <a:rPr lang="ko-KR" altLang="en-US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공격을 수행할 수 있다</a:t>
            </a:r>
            <a:r>
              <a:rPr lang="en-US" altLang="ko-KR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000" kern="0" spc="0">
              <a:solidFill>
                <a:schemeClr val="bg2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- ARP Spoofing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공격을 탐지하고 대응할 수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/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/>
          <p:cNvPicPr>
            <a:picLocks noChangeAspect="1" noChangeArrowheads="1"/>
          </p:cNvPicPr>
          <p:nvPr/>
        </p:nvPicPr>
        <p:blipFill rotWithShape="1">
          <a:blip r:embed="rId4"/>
          <a:srcRect r="47700" b="-400"/>
          <a:stretch>
            <a:fillRect/>
          </a:stretch>
        </p:blipFill>
        <p:spPr>
          <a:xfrm>
            <a:off x="6394394" y="2199019"/>
            <a:ext cx="499434" cy="500681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</a:t>
            </a:r>
            <a:r>
              <a:rPr lang="ko-KR" altLang="en-US" sz="1200" b="1" kern="0" spc="200">
                <a:solidFill>
                  <a:schemeClr val="accent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환경</a:t>
            </a:r>
            <a:endParaRPr lang="ko-KR" altLang="en-US" sz="1200" b="1" kern="0" spc="200">
              <a:solidFill>
                <a:schemeClr val="accent2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sv-SE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Victim : (CentOS 6.6 / 10.10.1.101) + DDWRT(10.10.1.1)</a:t>
            </a:r>
            <a:endParaRPr lang="sv-SE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sv-SE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sv-SE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Attacker : (Kali Linux/ 10.10.1.166)</a:t>
            </a:r>
            <a:endParaRPr lang="ko-KR" altLang="en-US" sz="1000"/>
          </a:p>
        </p:txBody>
      </p:sp>
      <p:sp>
        <p:nvSpPr>
          <p:cNvPr id="17" name="화살표: 오른쪽 16">
            <a:hlinkClick r:id="" action="ppaction://noaction"/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22" name="Picture 2" descr="보안 아이콘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11470" t="12470" r="11970" b="12530"/>
          <a:stretch>
            <a:fillRect/>
          </a:stretch>
        </p:blipFill>
        <p:spPr>
          <a:xfrm>
            <a:off x="662681" y="3412409"/>
            <a:ext cx="565945" cy="5626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1.   Wireshark </a:t>
            </a:r>
            <a:r>
              <a:rPr lang="ko-KR" altLang="en-US" sz="1000"/>
              <a:t>실행</a:t>
            </a:r>
            <a:endParaRPr lang="ko-KR" altLang="en-US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arenR"/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 marL="228600" indent="-228600">
              <a:lnSpc>
                <a:spcPct val="140000"/>
              </a:lnSpc>
              <a:buAutoNum type="arabicPeriod" startAt="2"/>
              <a:defRPr/>
            </a:pPr>
            <a:r>
              <a:rPr lang="en-US" altLang="ko-KR" sz="1000"/>
              <a:t>Wireshark</a:t>
            </a:r>
            <a:r>
              <a:rPr lang="ko-KR" altLang="en-US" sz="1000"/>
              <a:t>로 패킷 확인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  </a:t>
            </a:r>
            <a:r>
              <a:rPr lang="ko-KR" altLang="en-US" sz="1000"/>
              <a:t>* 지속적으로 잘못된 </a:t>
            </a:r>
            <a:r>
              <a:rPr lang="en-US" altLang="ko-KR" sz="1000"/>
              <a:t>MAC </a:t>
            </a:r>
            <a:r>
              <a:rPr lang="ko-KR" altLang="en-US" sz="1000"/>
              <a:t>주소가 담긴 </a:t>
            </a:r>
            <a:r>
              <a:rPr lang="en-US" altLang="ko-KR" sz="1000"/>
              <a:t>ARP Reply Packet</a:t>
            </a:r>
            <a:r>
              <a:rPr lang="ko-KR" altLang="en-US" sz="1000"/>
              <a:t>을 보내 </a:t>
            </a:r>
            <a:r>
              <a:rPr lang="en-US" altLang="ko-KR" sz="1000"/>
              <a:t>victim</a:t>
            </a:r>
            <a:r>
              <a:rPr lang="ko-KR" altLang="en-US" sz="1000"/>
              <a:t>의 </a:t>
            </a:r>
            <a:r>
              <a:rPr lang="en-US" altLang="ko-KR" sz="1000"/>
              <a:t>ARP </a:t>
            </a:r>
            <a:r>
              <a:rPr lang="ko-KR" altLang="en-US" sz="1000"/>
              <a:t>캐시를 조작하게 된다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6183088" y="368998"/>
            <a:ext cx="5616792" cy="203553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3.  arp -s 10.10.1.1 aa:bb:cc:dd:ee:ff (MAC</a:t>
            </a:r>
            <a:r>
              <a:rPr lang="ko-KR" altLang="en-US" sz="1000"/>
              <a:t>주소</a:t>
            </a:r>
            <a:r>
              <a:rPr lang="en-US" altLang="ko-KR" sz="1000"/>
              <a:t>)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ko-KR" altLang="en-US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4.  </a:t>
            </a:r>
            <a:r>
              <a:rPr lang="ko-KR" altLang="en-US" sz="1000"/>
              <a:t>정적으로 설정이 되어 있는지 확인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r>
              <a:rPr lang="ko-KR" altLang="en-US" sz="1000"/>
              <a:t>    </a:t>
            </a:r>
            <a:r>
              <a:rPr lang="en-US" altLang="ko-KR" sz="1000"/>
              <a:t># arp -a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073" name="_x19719363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180" y="747710"/>
            <a:ext cx="5400675" cy="2681288"/>
          </a:xfrm>
          <a:prstGeom prst="rect">
            <a:avLst/>
          </a:prstGeom>
          <a:noFill/>
        </p:spPr>
      </p:pic>
      <p:pic>
        <p:nvPicPr>
          <p:cNvPr id="3075" name="_x197187392"/>
          <p:cNvPicPr>
            <a:picLocks noChangeAspect="1" noChangeArrowheads="1"/>
          </p:cNvPicPr>
          <p:nvPr/>
        </p:nvPicPr>
        <p:blipFill rotWithShape="1">
          <a:blip r:embed="rId3"/>
          <a:srcRect b="25960"/>
          <a:stretch>
            <a:fillRect/>
          </a:stretch>
        </p:blipFill>
        <p:spPr>
          <a:xfrm>
            <a:off x="500180" y="4286660"/>
            <a:ext cx="5400675" cy="2088740"/>
          </a:xfrm>
          <a:prstGeom prst="rect">
            <a:avLst/>
          </a:prstGeom>
          <a:noFill/>
        </p:spPr>
      </p:pic>
      <p:pic>
        <p:nvPicPr>
          <p:cNvPr id="3077" name="_x19719355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16134" y="747710"/>
            <a:ext cx="4198938" cy="182563"/>
          </a:xfrm>
          <a:prstGeom prst="rect">
            <a:avLst/>
          </a:prstGeom>
          <a:noFill/>
        </p:spPr>
      </p:pic>
      <p:pic>
        <p:nvPicPr>
          <p:cNvPr id="3079" name="_x19719363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316134" y="1786467"/>
            <a:ext cx="4297363" cy="42703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183088" y="2543623"/>
            <a:ext cx="5616792" cy="39453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  <a:defRPr/>
            </a:pPr>
            <a:r>
              <a:rPr lang="en-US" altLang="ko-KR" sz="1000"/>
              <a:t># check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ko-KR" altLang="en-US" sz="1000"/>
          </a:p>
        </p:txBody>
      </p:sp>
      <p:pic>
        <p:nvPicPr>
          <p:cNvPr id="3081" name="_x19718571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390275" y="3009898"/>
            <a:ext cx="3222625" cy="419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/Training/Unit/Net/10</a:t>
            </a:r>
            <a:br>
              <a:rPr lang="en-US" altLang="ko-KR"/>
            </a:br>
            <a:r>
              <a:rPr lang="en-US" altLang="ko-KR"/>
              <a:t> 10. IP Spoofing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496053" y="3328503"/>
            <a:ext cx="4432683" cy="283375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대응</a:t>
            </a:r>
            <a:r>
              <a:rPr lang="ko-KR" altLang="en-US" sz="1200" b="1" kern="0" spc="20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</a:rPr>
              <a:t>실습</a:t>
            </a:r>
            <a:endParaRPr lang="ko-KR" altLang="en-US" sz="1200" b="1" kern="0" spc="200">
              <a:solidFill>
                <a:schemeClr val="accent1">
                  <a:lumMod val="7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IP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주소가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10.10.1.101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인 서버를 대상으로 </a:t>
            </a:r>
            <a:endParaRPr lang="ko-KR" altLang="en-US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ICMP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플러딩 공격을 수행하시오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이 때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IP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주소를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192.168.99.11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로 스푸핑하고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, 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데이터 크기를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100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바이트로 설정하시오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000"/>
          </a:p>
        </p:txBody>
      </p:sp>
      <p:sp>
        <p:nvSpPr>
          <p:cNvPr id="35" name="타원 34"/>
          <p:cNvSpPr/>
          <p:nvPr/>
        </p:nvSpPr>
        <p:spPr>
          <a:xfrm rot="5400000">
            <a:off x="580444" y="3328504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38" name="Picture 14" descr="appendix icon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35354" y="3380506"/>
            <a:ext cx="586243" cy="586243"/>
          </a:xfrm>
          <a:prstGeom prst="rect">
            <a:avLst/>
          </a:prstGeom>
          <a:noFill/>
        </p:spPr>
      </p:pic>
      <p:sp>
        <p:nvSpPr>
          <p:cNvPr id="39" name="타원 38"/>
          <p:cNvSpPr/>
          <p:nvPr/>
        </p:nvSpPr>
        <p:spPr>
          <a:xfrm rot="5400000">
            <a:off x="6263266" y="3308419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875" y="3313578"/>
            <a:ext cx="4432682" cy="283375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참고</a:t>
            </a:r>
            <a:r>
              <a:rPr lang="ko-KR" altLang="en-US" sz="1200" b="1" kern="0" spc="200">
                <a:solidFill>
                  <a:schemeClr val="accent4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사항</a:t>
            </a:r>
            <a:endParaRPr lang="ko-KR" altLang="en-US" sz="1200" b="1" kern="0" spc="200">
              <a:solidFill>
                <a:schemeClr val="accent4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[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시스템 정보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]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&lt;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실습서버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&gt;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   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계정 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: root / toor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1" name="Picture 4" descr="목표 아이콘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3559" y="2093753"/>
            <a:ext cx="677306" cy="677306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1496054" y="2093753"/>
            <a:ext cx="4432682" cy="83683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교육</a:t>
            </a:r>
            <a:r>
              <a:rPr lang="ko-KR" altLang="en-US" sz="1200" b="1" kern="0" spc="200">
                <a:solidFill>
                  <a:schemeClr val="accent6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목표</a:t>
            </a:r>
            <a:endParaRPr lang="ko-KR" altLang="en-US" sz="1200" b="1" kern="0" spc="200">
              <a:solidFill>
                <a:schemeClr val="accent6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- IP </a:t>
            </a:r>
            <a:r>
              <a:rPr lang="ko-KR" altLang="en-US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스푸핑 공격을 수행할 수 있다</a:t>
            </a: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.</a:t>
            </a:r>
            <a:endParaRPr lang="en-US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en-US" altLang="ko-KR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- IP </a:t>
            </a:r>
            <a:r>
              <a:rPr lang="ko-KR" altLang="en-US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스푸핑 공격을 탐지하고 대응할 수 있다</a:t>
            </a:r>
            <a:r>
              <a:rPr lang="en-US" altLang="ko-KR" sz="1000" kern="0" spc="0">
                <a:solidFill>
                  <a:schemeClr val="bg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.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rot="5400000">
            <a:off x="585225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8" name="타원 47"/>
          <p:cNvSpPr/>
          <p:nvPr/>
        </p:nvSpPr>
        <p:spPr>
          <a:xfrm rot="5400000">
            <a:off x="6263266" y="2090876"/>
            <a:ext cx="730420" cy="730420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9" name="Picture 8" descr="cent os 아이콘 이미지 검색결과"/>
          <p:cNvPicPr>
            <a:picLocks noChangeAspect="1" noChangeArrowheads="1"/>
          </p:cNvPicPr>
          <p:nvPr/>
        </p:nvPicPr>
        <p:blipFill rotWithShape="1">
          <a:blip r:embed="rId4"/>
          <a:srcRect r="47700" b="-400"/>
          <a:stretch>
            <a:fillRect/>
          </a:stretch>
        </p:blipFill>
        <p:spPr>
          <a:xfrm>
            <a:off x="6394394" y="2199019"/>
            <a:ext cx="499434" cy="500681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7178875" y="2105495"/>
            <a:ext cx="4432682" cy="8388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1200" b="1" kern="0" spc="20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실습</a:t>
            </a:r>
            <a:r>
              <a:rPr lang="ko-KR" altLang="en-US" sz="1200" b="1" kern="0" spc="200">
                <a:solidFill>
                  <a:schemeClr val="accent2">
                    <a:lumMod val="75000"/>
                  </a:schemeClr>
                </a:solidFill>
                <a:effectLst/>
                <a:latin typeface="맑은 고딕"/>
                <a:ea typeface="맑은 고딕"/>
              </a:rPr>
              <a:t>환경</a:t>
            </a:r>
            <a:endParaRPr lang="ko-KR" altLang="en-US" sz="1200" b="1" kern="0" spc="200">
              <a:solidFill>
                <a:schemeClr val="accent2">
                  <a:lumMod val="75000"/>
                </a:schemeClr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  </a:t>
            </a:r>
            <a:r>
              <a:rPr lang="sv-SE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Victim : (CentOS 6.6 / 10.10.1.101) + DDWRT(10.10.1.1)</a:t>
            </a:r>
            <a:endParaRPr lang="sv-SE" altLang="ko-KR" sz="1000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>
              <a:lnSpc>
                <a:spcPct val="140000"/>
              </a:lnSpc>
              <a:defRPr/>
            </a:pPr>
            <a:r>
              <a:rPr lang="sv-SE" altLang="ko-KR" sz="1000" kern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sv-SE" altLang="ko-KR" sz="1000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Attacker : (Kali Linux/ 10.10.1.166)</a:t>
            </a:r>
            <a:endParaRPr lang="ko-KR" altLang="en-US" sz="1000"/>
          </a:p>
        </p:txBody>
      </p:sp>
      <p:sp>
        <p:nvSpPr>
          <p:cNvPr id="17" name="화살표: 오른쪽 16">
            <a:hlinkClick r:id="" action="ppaction://noaction"/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8" name="Picture 10" descr="question icon 이미지 검색결과"/>
          <p:cNvPicPr>
            <a:picLocks noChangeAspect="1" noChangeArrowheads="1"/>
          </p:cNvPicPr>
          <p:nvPr/>
        </p:nvPicPr>
        <p:blipFill rotWithShape="1">
          <a:blip r:embed="rId5"/>
          <a:srcRect l="19600" t="17410" r="19470" b="25310"/>
          <a:stretch>
            <a:fillRect/>
          </a:stretch>
        </p:blipFill>
        <p:spPr>
          <a:xfrm>
            <a:off x="717195" y="3461755"/>
            <a:ext cx="456918" cy="463916"/>
          </a:xfrm>
          <a:prstGeom prst="rect">
            <a:avLst/>
          </a:prstGeom>
          <a:noFill/>
        </p:spPr>
      </p:pic>
      <p:grpSp>
        <p:nvGrpSpPr>
          <p:cNvPr id="16" name="그룹 15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9" name="사각형: 둥근 모서리 18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" name="화살표: 오른쪽 20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1. </a:t>
            </a:r>
            <a:r>
              <a:rPr lang="ko-KR" altLang="en-US" sz="1000"/>
              <a:t>실습 서버를 대상으로 데이터 크기가 </a:t>
            </a:r>
            <a:r>
              <a:rPr lang="en-US" altLang="ko-KR" sz="1000"/>
              <a:t>100 </a:t>
            </a:r>
            <a:r>
              <a:rPr lang="ko-KR" altLang="en-US" sz="1000"/>
              <a:t>바이트인 </a:t>
            </a:r>
            <a:r>
              <a:rPr lang="en-US" altLang="ko-KR" sz="1000"/>
              <a:t>ICMP </a:t>
            </a:r>
            <a:r>
              <a:rPr lang="ko-KR" altLang="en-US" sz="1000"/>
              <a:t>패킷을 플러딩 한다</a:t>
            </a:r>
            <a:r>
              <a:rPr lang="en-US" altLang="ko-KR" sz="1000"/>
              <a:t>.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    # hping3 –a 192.168.99.11 --icmp –d 100 10.10.1.101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 2. Wireshark</a:t>
            </a:r>
            <a:r>
              <a:rPr lang="ko-KR" altLang="en-US" sz="1000"/>
              <a:t>로 </a:t>
            </a:r>
            <a:r>
              <a:rPr lang="en-US" altLang="ko-KR" sz="1000"/>
              <a:t>192.168.99.11</a:t>
            </a:r>
            <a:r>
              <a:rPr lang="ko-KR" altLang="en-US" sz="1000"/>
              <a:t>로 패킷이 나가는지 확인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097" name="_x19718699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8984" y="943233"/>
            <a:ext cx="5400675" cy="914400"/>
          </a:xfrm>
          <a:prstGeom prst="rect">
            <a:avLst/>
          </a:prstGeom>
          <a:noFill/>
        </p:spPr>
      </p:pic>
      <p:pic>
        <p:nvPicPr>
          <p:cNvPr id="4099" name="_x19719203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8984" y="2431868"/>
            <a:ext cx="5400675" cy="2320925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marL="228600" indent="-228600">
              <a:lnSpc>
                <a:spcPct val="140000"/>
              </a:lnSpc>
              <a:buAutoNum type="arabicPeriod"/>
              <a:defRPr/>
            </a:pPr>
            <a:r>
              <a:rPr lang="en-US" altLang="ko-KR" sz="1000"/>
              <a:t># acheck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(* history –w </a:t>
            </a:r>
            <a:r>
              <a:rPr lang="ko-KR" altLang="en-US" sz="1000"/>
              <a:t>실행하여 </a:t>
            </a:r>
            <a:r>
              <a:rPr lang="en-US" altLang="ko-KR" sz="1000"/>
              <a:t>history</a:t>
            </a:r>
            <a:r>
              <a:rPr lang="ko-KR" altLang="en-US" sz="1000"/>
              <a:t>에 저장</a:t>
            </a:r>
            <a:r>
              <a:rPr lang="en-US" altLang="ko-KR" sz="1000"/>
              <a:t>)</a:t>
            </a:r>
            <a:endParaRPr lang="ko-KR" altLang="en-US" sz="1000"/>
          </a:p>
        </p:txBody>
      </p:sp>
      <p:pic>
        <p:nvPicPr>
          <p:cNvPr id="14" name="_x1971921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3524" y="943233"/>
            <a:ext cx="3946525" cy="495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hlinkClick r:id="" action="ppaction://noaction"/>
          </p:cNvPr>
          <p:cNvSpPr/>
          <p:nvPr/>
        </p:nvSpPr>
        <p:spPr>
          <a:xfrm flipH="1">
            <a:off x="134367" y="97585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2122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&lt;</a:t>
            </a:r>
            <a:r>
              <a:rPr lang="ko-KR" altLang="en-US" sz="1000"/>
              <a:t>학생 화면</a:t>
            </a:r>
            <a:r>
              <a:rPr lang="en-US" altLang="ko-KR" sz="1000"/>
              <a:t>&gt;</a:t>
            </a: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en-US" altLang="ko-KR" sz="1000"/>
              <a:t>  </a:t>
            </a:r>
            <a:r>
              <a:rPr lang="ko-KR" altLang="en-US" sz="1000"/>
              <a:t> 교관공격 버튼 클릭 후 </a:t>
            </a:r>
            <a:r>
              <a:rPr lang="en-US" altLang="ko-KR" sz="1000"/>
              <a:t>Setup </a:t>
            </a:r>
            <a:r>
              <a:rPr lang="ko-KR" altLang="en-US" sz="1000"/>
              <a:t>확인</a:t>
            </a:r>
            <a:endParaRPr lang="ko-KR" altLang="en-US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endParaRPr lang="en-US" altLang="ko-KR" sz="1000"/>
          </a:p>
          <a:p>
            <a:pPr>
              <a:lnSpc>
                <a:spcPct val="140000"/>
              </a:lnSpc>
              <a:defRPr/>
            </a:pPr>
            <a:r>
              <a:rPr lang="ko-KR" altLang="en-US" sz="1000"/>
              <a:t> </a:t>
            </a:r>
            <a:r>
              <a:rPr lang="en-US" altLang="ko-KR" sz="1000"/>
              <a:t>1. </a:t>
            </a:r>
            <a:r>
              <a:rPr lang="ko-KR" altLang="en-US" sz="1000"/>
              <a:t>관리자 화면에서 왼쪽 ‘교관 공격‘ 탭 클릭 </a:t>
            </a:r>
            <a:r>
              <a:rPr lang="en-US" altLang="ko-KR" sz="1000"/>
              <a:t>-&gt; </a:t>
            </a:r>
            <a:r>
              <a:rPr lang="ko-KR" altLang="en-US" sz="1000"/>
              <a:t>공격하고자 하는 해당 문제번호와 할당 </a:t>
            </a:r>
            <a:r>
              <a:rPr lang="en-US" altLang="ko-KR" sz="1000"/>
              <a:t>VM</a:t>
            </a:r>
            <a:r>
              <a:rPr lang="ko-KR" altLang="en-US" sz="1000"/>
              <a:t>을 확인 후 체크박스에 체크를 하고 공격실행 버튼 클릭</a:t>
            </a:r>
            <a:endParaRPr lang="ko-KR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6183088" y="368998"/>
            <a:ext cx="5616792" cy="61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altLang="ko-KR" sz="1000"/>
              <a:t>2. ‘</a:t>
            </a:r>
            <a:r>
              <a:rPr lang="ko-KR" altLang="en-US" sz="1000"/>
              <a:t>공격 실행’ 버튼 클릭 시 아래와 같이 완료 화면이 나오고 공격상태가 ‘공격 중’ 으로 변경 됨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 rot="0"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/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화살표: 오른쪽 7">
              <a:hlinkClick r:id="" action="ppaction://noaction"/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8195" name="_x20826320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0180" y="2584448"/>
            <a:ext cx="5400675" cy="1689100"/>
          </a:xfrm>
          <a:prstGeom prst="rect">
            <a:avLst/>
          </a:prstGeom>
          <a:noFill/>
        </p:spPr>
      </p:pic>
      <p:pic>
        <p:nvPicPr>
          <p:cNvPr id="8197" name="_x208263760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91262" y="679233"/>
            <a:ext cx="4221163" cy="1219200"/>
          </a:xfrm>
          <a:prstGeom prst="rect">
            <a:avLst/>
          </a:prstGeom>
          <a:noFill/>
        </p:spPr>
      </p:pic>
      <p:pic>
        <p:nvPicPr>
          <p:cNvPr id="8199" name="_x208262880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91262" y="1958793"/>
            <a:ext cx="5400675" cy="1700213"/>
          </a:xfrm>
          <a:prstGeom prst="rect">
            <a:avLst/>
          </a:prstGeom>
          <a:noFill/>
        </p:spPr>
      </p:pic>
      <p:pic>
        <p:nvPicPr>
          <p:cNvPr id="5121" name="_x19718819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0180" y="934995"/>
            <a:ext cx="5400675" cy="9048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567</ep:Words>
  <ep:PresentationFormat>화면 슬라이드 쇼(4:3)</ep:PresentationFormat>
  <ep:Paragraphs>100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국방 사이버 보안</vt:lpstr>
      <vt:lpstr>/Training/Unit/Net/9  9. ARP Spoofing</vt:lpstr>
      <vt:lpstr>슬라이드 3</vt:lpstr>
      <vt:lpstr>슬라이드 4</vt:lpstr>
      <vt:lpstr>/Training/Unit/Net/9  9. ARP Spoofing -대응</vt:lpstr>
      <vt:lpstr>슬라이드 6</vt:lpstr>
      <vt:lpstr>/Training/Unit/Net/10  10. IP Spoofing</vt:lpstr>
      <vt:lpstr>슬라이드 8</vt:lpstr>
      <vt:lpstr>슬라이드 9</vt:lpstr>
      <vt:lpstr>/Training/Unit/Net/10  10. IP Spoofing -대응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2021-05-24T03:20:10.097</dcterms:created>
  <dc:creator>user</dc:creator>
  <cp:lastModifiedBy>user</cp:lastModifiedBy>
  <dcterms:modified xsi:type="dcterms:W3CDTF">2021-05-24T03:23:55.494</dcterms:modified>
  <cp:revision>3</cp:revision>
  <dc:title>국방 사이버 보안</dc:title>
  <cp:version>1000.0100.01</cp:version>
</cp:coreProperties>
</file>