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7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FA972-78E1-4777-9942-637698DF8615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26209-54FE-4DB8-A6AB-64C27252C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785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174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753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54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520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558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13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175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705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073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729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64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2501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207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4679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717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677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6456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3123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1744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5232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4739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224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374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4917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5672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3251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2557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687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9978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1438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058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5776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04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9167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611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4273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9028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162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406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2281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1051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6083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238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787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773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528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167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516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40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730FA-B2F9-44FE-A940-B40AAB1CF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39DBBC-3F15-4929-8D53-C6A436B34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10206-96DD-470B-8DB3-3B22CA58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4ED1-AFF7-4A61-A2AC-F79CD816EF48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1BDF63-42EE-46C9-BE67-13DB6EBA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9AD75-ABB1-4D83-83F4-4C4D2FE4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438-263B-4007-8C8F-BD46497C3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67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C5582-7F24-4245-8127-B7B99597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2217F0-1C82-48C0-96A7-BAE7DDB88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D01E5A-5251-48EB-B6DD-84EE62A7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4ED1-AFF7-4A61-A2AC-F79CD816EF48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48F9-7D29-4440-8230-2B0AB3A1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5FDB03-245D-464C-8472-327D1BC8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438-263B-4007-8C8F-BD46497C3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15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4037A0-678B-4256-98D9-8E3796564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7DB0D6-C740-454D-A1E2-C03800CDA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47427-D814-4055-AAF0-9D4E984A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4ED1-AFF7-4A61-A2AC-F79CD816EF48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7EBC8-6629-43B4-B564-77C1BE037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8E0BAC-5734-40F3-96E4-C167550C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438-263B-4007-8C8F-BD46497C3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940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 descr="1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97"/>
          <a:stretch>
            <a:fillRect/>
          </a:stretch>
        </p:blipFill>
        <p:spPr bwMode="auto">
          <a:xfrm flipV="1">
            <a:off x="1" y="836712"/>
            <a:ext cx="12192001" cy="65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9304707" y="11663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정보보호 개론</a:t>
            </a:r>
          </a:p>
        </p:txBody>
      </p:sp>
      <p:sp>
        <p:nvSpPr>
          <p:cNvPr id="6" name="슬라이드 번호 개체 틀 8">
            <a:extLst>
              <a:ext uri="{FF2B5EF4-FFF2-40B4-BE49-F238E27FC236}">
                <a16:creationId xmlns:a16="http://schemas.microsoft.com/office/drawing/2014/main" id="{F3BEA099-E33F-4430-A3D8-E058D12E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91159"/>
            <a:ext cx="2844800" cy="365125"/>
          </a:xfrm>
          <a:prstGeom prst="rect">
            <a:avLst/>
          </a:prstGeom>
        </p:spPr>
        <p:txBody>
          <a:bodyPr anchor="ctr"/>
          <a:lstStyle>
            <a:lvl1pPr algn="r">
              <a:defRPr sz="1600" b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298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6" descr="1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97"/>
          <a:stretch>
            <a:fillRect/>
          </a:stretch>
        </p:blipFill>
        <p:spPr bwMode="auto">
          <a:xfrm flipV="1">
            <a:off x="1" y="836712"/>
            <a:ext cx="12192001" cy="65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9304707" y="11663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정보보호 개론</a:t>
            </a:r>
          </a:p>
        </p:txBody>
      </p:sp>
      <p:sp>
        <p:nvSpPr>
          <p:cNvPr id="4" name="슬라이드 번호 개체 틀 8">
            <a:extLst>
              <a:ext uri="{FF2B5EF4-FFF2-40B4-BE49-F238E27FC236}">
                <a16:creationId xmlns:a16="http://schemas.microsoft.com/office/drawing/2014/main" id="{F3BEA099-E33F-4430-A3D8-E058D12E6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7200" y="6491159"/>
            <a:ext cx="2844800" cy="365125"/>
          </a:xfrm>
          <a:prstGeom prst="rect">
            <a:avLst/>
          </a:prstGeom>
        </p:spPr>
        <p:txBody>
          <a:bodyPr anchor="ctr"/>
          <a:lstStyle>
            <a:lvl1pPr algn="r">
              <a:defRPr sz="1600" b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948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4A1A2-AB6E-4F15-8D6A-6B2DFFBB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008C3-4726-4B1C-AFC1-86AF228A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D0E38-CE58-49D2-8E6D-805E7368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4ED1-AFF7-4A61-A2AC-F79CD816EF48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3B602-60A6-444B-91DD-C031FB52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B4730B-640E-4D4A-8C9C-D2A3578A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438-263B-4007-8C8F-BD46497C3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77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CCEBF-827F-4427-8398-F46195D3C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E81CA1-26D0-4F07-820C-1D125613D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AB0F4A-F494-49D1-BB75-9A92AF25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4ED1-AFF7-4A61-A2AC-F79CD816EF48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85EA6-5FB7-42D4-BE45-1D07F97EF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FCF1E2-AC2E-45F6-BDBD-2D79396B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438-263B-4007-8C8F-BD46497C3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12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13D02-E98B-4634-9EC7-7ACDDD8F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DC06F-4F4C-483A-99F4-FC41A62AC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B52407-12C9-410B-9159-EAED8A9F3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FE3429-6A00-44B6-8416-F7ACD910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4ED1-AFF7-4A61-A2AC-F79CD816EF48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5319C2-4E0E-441E-9E01-F4C46CFA7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EB4042-7A9F-49ED-9C2A-7189B833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438-263B-4007-8C8F-BD46497C3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45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165E2-8658-40F1-A92A-1AFDCF72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63303F-C9A4-483A-B1C1-DD4452385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3F600E-A976-4701-B392-1CCCB5941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155AF5-69B9-419A-8A40-467AE0DD1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8BC241-9A09-4D72-B9C7-3DE887BE3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F5FB7B-3B66-4EFC-B183-3AECBAB8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4ED1-AFF7-4A61-A2AC-F79CD816EF48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8A9660-67A0-4AA1-9AA9-10FCC883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8E0E60-7C1A-4C57-9A58-D8662432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438-263B-4007-8C8F-BD46497C3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5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AEFBB-2D19-4E5A-86AD-97C06924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7923A7-40BC-41F0-98E6-44BB3668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4ED1-AFF7-4A61-A2AC-F79CD816EF48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A96D39-C0B5-4BC9-B18E-46788676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20B8FA-0FA6-4478-A380-9C6D8816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438-263B-4007-8C8F-BD46497C3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09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A60036-0387-44E2-A054-E316F5CF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4ED1-AFF7-4A61-A2AC-F79CD816EF48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EBFCED-2B16-49A0-9D59-FDD02D81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5D66BF-1030-4934-A15E-3097911FF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438-263B-4007-8C8F-BD46497C3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31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51D57-7F32-47F6-96A0-C269C1AF9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F0702E-3B68-4411-817E-C19219049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765FD5-5AAB-4789-A109-C411F5CAC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9056DB-8C93-4405-906D-0A3DBD0A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4ED1-AFF7-4A61-A2AC-F79CD816EF48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16891-868D-438E-A85B-CB4A3200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45C0E4-F25C-46AA-8040-A9666C61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438-263B-4007-8C8F-BD46497C3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00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8A434-B4E5-4122-A9DD-60396395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2932A0-04DB-441F-B8F8-91EC58450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17E959-348B-4BF9-93BC-BED6F5D53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D82961-C398-4BB8-A699-E2BEA86B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4ED1-AFF7-4A61-A2AC-F79CD816EF48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80B469-CF42-42E9-AF88-F44865DB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D155B8-D333-4FC4-8175-1C1AB934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438-263B-4007-8C8F-BD46497C3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7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A88DFA-5BEF-488C-BAE2-E31602CB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F23F66-34FA-40BC-BCB9-7BB58D421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1CB400-58A5-4329-895D-39FEE7EB6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C4ED1-AFF7-4A61-A2AC-F79CD816EF48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381FB-C669-4F4C-992A-977298447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45F120-C066-4CF6-ADC7-33CEB0448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D7438-263B-4007-8C8F-BD46497C3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75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C3FF9-0DAA-4D07-8080-DB4B9CD8A4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정보보호 </a:t>
            </a:r>
            <a:r>
              <a:rPr lang="en-US" altLang="ko-KR"/>
              <a:t>8</a:t>
            </a:r>
            <a:r>
              <a:rPr lang="ko-KR" altLang="en-US"/>
              <a:t>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2864F3-6F5B-4D07-9873-29AF11807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5576"/>
            <a:ext cx="9144000" cy="912223"/>
          </a:xfrm>
        </p:spPr>
        <p:txBody>
          <a:bodyPr/>
          <a:lstStyle/>
          <a:p>
            <a:r>
              <a:rPr lang="ko-KR" altLang="en-US"/>
              <a:t>사이버과학과 백도우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590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DoS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공격 기법 종류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(SYN Flooding Attack)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DoS/DDoS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공격유형</a:t>
              </a:r>
            </a:p>
          </p:txBody>
        </p:sp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7CE12D00-1BE1-4987-890A-320254E729D8}"/>
              </a:ext>
            </a:extLst>
          </p:cNvPr>
          <p:cNvSpPr txBox="1"/>
          <p:nvPr/>
        </p:nvSpPr>
        <p:spPr>
          <a:xfrm>
            <a:off x="1896571" y="2258410"/>
            <a:ext cx="8280009" cy="842834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공격자가 송신자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IP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주소를 존재하지 않거나 다른 시스템의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IP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주소로 위장하여 목적 시스템으로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SYN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패킷을 연속해서 보내는 방법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  <p:pic>
        <p:nvPicPr>
          <p:cNvPr id="37889" name="_x226146984" descr="EMB00002058252c">
            <a:extLst>
              <a:ext uri="{FF2B5EF4-FFF2-40B4-BE49-F238E27FC236}">
                <a16:creationId xmlns:a16="http://schemas.microsoft.com/office/drawing/2014/main" id="{9532D78D-6EF0-4840-B4AB-5CA211AB0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42" y="3284984"/>
            <a:ext cx="8426838" cy="320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257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DoS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공격 기법 종류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(Smurf Attack)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DoS/DDoS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공격유형</a:t>
              </a:r>
            </a:p>
          </p:txBody>
        </p:sp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7CE12D00-1BE1-4987-890A-320254E729D8}"/>
              </a:ext>
            </a:extLst>
          </p:cNvPr>
          <p:cNvSpPr txBox="1"/>
          <p:nvPr/>
        </p:nvSpPr>
        <p:spPr>
          <a:xfrm>
            <a:off x="1896571" y="2258410"/>
            <a:ext cx="8280009" cy="842834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공격자가 공격대상의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IP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주소로 위장하여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중계 네트워크에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ICMP Echo </a:t>
            </a:r>
            <a:r>
              <a:rPr lang="en-US" altLang="ko-KR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Reqest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패킷을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브로드캐스트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주소로 전송하는 방법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  <p:pic>
        <p:nvPicPr>
          <p:cNvPr id="38913" name="_x226146984" descr="EMB000020582530">
            <a:extLst>
              <a:ext uri="{FF2B5EF4-FFF2-40B4-BE49-F238E27FC236}">
                <a16:creationId xmlns:a16="http://schemas.microsoft.com/office/drawing/2014/main" id="{2C04E3BF-DF7F-4A61-947B-DC5B3199E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41" y="3202911"/>
            <a:ext cx="8212719" cy="317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68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DoS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공격 기법 종류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(Land Attack)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DoS/DDoS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공격유형</a:t>
              </a:r>
            </a:p>
          </p:txBody>
        </p:sp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7CE12D00-1BE1-4987-890A-320254E729D8}"/>
              </a:ext>
            </a:extLst>
          </p:cNvPr>
          <p:cNvSpPr txBox="1"/>
          <p:nvPr/>
        </p:nvSpPr>
        <p:spPr>
          <a:xfrm>
            <a:off x="1896571" y="2258410"/>
            <a:ext cx="8280009" cy="842834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송신자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IP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주소와 수신자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IP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주소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송신자 포트와 수신자 포트가 동일하게 조작된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SYN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패킷을 공격 대상에 전송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  <p:pic>
        <p:nvPicPr>
          <p:cNvPr id="39937" name="_x226146984" descr="EMB000020582534">
            <a:extLst>
              <a:ext uri="{FF2B5EF4-FFF2-40B4-BE49-F238E27FC236}">
                <a16:creationId xmlns:a16="http://schemas.microsoft.com/office/drawing/2014/main" id="{21A408F6-F204-4297-BE98-80834DE3C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42" y="3356993"/>
            <a:ext cx="8354830" cy="302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822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DoS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공격 기법 종류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(Teardrop Attack)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DoS/DDoS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공격유형</a:t>
              </a:r>
            </a:p>
          </p:txBody>
        </p:sp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7CE12D00-1BE1-4987-890A-320254E729D8}"/>
              </a:ext>
            </a:extLst>
          </p:cNvPr>
          <p:cNvSpPr txBox="1"/>
          <p:nvPr/>
        </p:nvSpPr>
        <p:spPr>
          <a:xfrm>
            <a:off x="1896571" y="2258410"/>
            <a:ext cx="8280009" cy="842834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연속적인 인터넷 프로토콜 패킷에 있는 길이 오프셋 필드와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프레그멘테이션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필드를 조작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1285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DDoS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공격 기법 종류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DoS/DDoS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공격유형</a:t>
              </a:r>
            </a:p>
          </p:txBody>
        </p:sp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7CE12D00-1BE1-4987-890A-320254E729D8}"/>
              </a:ext>
            </a:extLst>
          </p:cNvPr>
          <p:cNvSpPr txBox="1"/>
          <p:nvPr/>
        </p:nvSpPr>
        <p:spPr>
          <a:xfrm>
            <a:off x="1896571" y="2258411"/>
            <a:ext cx="8280009" cy="1271157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640373" indent="-34290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Trin00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제일 처음 나타난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DDoS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공격 툴로써 사용하는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DOS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공격 형태는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UDP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피킷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Flooding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임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07E0F7-08C9-46F3-AC11-75A531DE6A22}"/>
              </a:ext>
            </a:extLst>
          </p:cNvPr>
          <p:cNvGraphicFramePr>
            <a:graphicFrameLocks noGrp="1"/>
          </p:cNvGraphicFramePr>
          <p:nvPr/>
        </p:nvGraphicFramePr>
        <p:xfrm>
          <a:off x="1989641" y="3745431"/>
          <a:ext cx="8280009" cy="91579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8280009">
                  <a:extLst>
                    <a:ext uri="{9D8B030D-6E8A-4147-A177-3AD203B41FA5}">
                      <a16:colId xmlns:a16="http://schemas.microsoft.com/office/drawing/2014/main" val="3068688209"/>
                    </a:ext>
                  </a:extLst>
                </a:gridCol>
              </a:tblGrid>
              <a:tr h="9157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Intruder - 27665/</a:t>
                      </a:r>
                      <a:r>
                        <a:rPr lang="en-US" sz="140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tcp</a:t>
                      </a:r>
                      <a:r>
                        <a:rPr lang="en-US" sz="14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--&gt; Handler</a:t>
                      </a:r>
                      <a:endParaRPr lang="en-US" sz="1050" kern="0" spc="-50" dirty="0"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Handler - 27444/</a:t>
                      </a:r>
                      <a:r>
                        <a:rPr lang="en-US" sz="140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udp</a:t>
                      </a:r>
                      <a:r>
                        <a:rPr lang="en-US" sz="14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--&gt; Agent</a:t>
                      </a:r>
                      <a:endParaRPr lang="en-US" sz="1050" kern="0" spc="-50" dirty="0"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Agent -31335/</a:t>
                      </a:r>
                      <a:r>
                        <a:rPr lang="en-US" sz="140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udp</a:t>
                      </a:r>
                      <a:r>
                        <a:rPr lang="en-US" sz="14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--&gt; Handler</a:t>
                      </a:r>
                      <a:endParaRPr 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982073699"/>
                  </a:ext>
                </a:extLst>
              </a:tr>
            </a:tbl>
          </a:graphicData>
        </a:graphic>
      </p:graphicFrame>
      <p:sp>
        <p:nvSpPr>
          <p:cNvPr id="17" name="object 7">
            <a:extLst>
              <a:ext uri="{FF2B5EF4-FFF2-40B4-BE49-F238E27FC236}">
                <a16:creationId xmlns:a16="http://schemas.microsoft.com/office/drawing/2014/main" id="{1B2796E9-A82A-45A8-B446-DFB814698AA9}"/>
              </a:ext>
            </a:extLst>
          </p:cNvPr>
          <p:cNvSpPr txBox="1"/>
          <p:nvPr/>
        </p:nvSpPr>
        <p:spPr>
          <a:xfrm>
            <a:off x="1844303" y="4688617"/>
            <a:ext cx="8280009" cy="1699479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TFN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r>
              <a:rPr lang="en-US" altLang="ko-KR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Trinoo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의 약간 발전된 형태로 </a:t>
            </a:r>
            <a:r>
              <a:rPr lang="en-US" altLang="ko-KR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Mixter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라는 사람이 개발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Teletubby Flood Network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라고도 불리며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en-US" altLang="ko-KR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Trinoo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처럼 </a:t>
            </a:r>
            <a:r>
              <a:rPr lang="en-US" altLang="ko-KR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statd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en-US" altLang="ko-KR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cmsd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en-US" altLang="ko-KR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ttdb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데몬의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취약점을 공격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6671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DDoS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공격 기법 종류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DoS/DDoS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공격유형</a:t>
              </a:r>
            </a:p>
          </p:txBody>
        </p:sp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7CE12D00-1BE1-4987-890A-320254E729D8}"/>
              </a:ext>
            </a:extLst>
          </p:cNvPr>
          <p:cNvSpPr txBox="1"/>
          <p:nvPr/>
        </p:nvSpPr>
        <p:spPr>
          <a:xfrm>
            <a:off x="1896571" y="2258410"/>
            <a:ext cx="8280009" cy="2971622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TFN2K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TFN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의 발전된 형태로 통신에 특정 포트를 사용하지 않고 암호화되어 있으며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프로그램을 통해 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UDP, TCP, ICMP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를 복합적으로 사용하며 포트도 임의로 결정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297473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IP Fragmentation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IP 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데이터 그램이 네트워크를 통해 전송될 때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전송되는 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IP 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데이터그램의 크기가 해당 전송매체에서 전송될 수 있는 최대 크기 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MTU 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보다 클 경우 발생함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5545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855658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‘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속여먹다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 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골탕 먹이다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’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라는 뜻을 지닌 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‘Spoof’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에서 나온 말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해커가 악용하려는 호스트의 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IP 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주소나 이메일 주소를 바꾸어서 이를 통해 해킹하는 것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4400" y="6491159"/>
            <a:ext cx="2133600" cy="365125"/>
          </a:xfrm>
        </p:spPr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Spoofing Attack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43009" name="_x226146984" descr="EMB00002058253a">
            <a:extLst>
              <a:ext uri="{FF2B5EF4-FFF2-40B4-BE49-F238E27FC236}">
                <a16:creationId xmlns:a16="http://schemas.microsoft.com/office/drawing/2014/main" id="{43496C35-45F7-4EE9-82CF-4CFF4E9D9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42" y="4489050"/>
            <a:ext cx="8280009" cy="213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bject 7">
            <a:extLst>
              <a:ext uri="{FF2B5EF4-FFF2-40B4-BE49-F238E27FC236}">
                <a16:creationId xmlns:a16="http://schemas.microsoft.com/office/drawing/2014/main" id="{9DE25518-7DE9-4E1B-A778-D1FEFF2FB349}"/>
              </a:ext>
            </a:extLst>
          </p:cNvPr>
          <p:cNvSpPr txBox="1"/>
          <p:nvPr/>
        </p:nvSpPr>
        <p:spPr>
          <a:xfrm>
            <a:off x="1995079" y="2730851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IP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스푸핑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546736F7-C564-4A51-820D-A8F5A5A36221}"/>
              </a:ext>
            </a:extLst>
          </p:cNvPr>
          <p:cNvSpPr txBox="1"/>
          <p:nvPr/>
        </p:nvSpPr>
        <p:spPr>
          <a:xfrm>
            <a:off x="1896571" y="3092757"/>
            <a:ext cx="8280009" cy="1271157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TCP/IP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의 구조적인 허점을 이용한 공격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신뢰관게에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있는 두개의 호스트 사이에서 하나의 시스템을 마비시킨 후 마치 자신이 신뢰관계에 있는 호스트인 것처럼 속이는 것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096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Spoofing Attack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9DE25518-7DE9-4E1B-A778-D1FEFF2FB349}"/>
              </a:ext>
            </a:extLst>
          </p:cNvPr>
          <p:cNvSpPr txBox="1"/>
          <p:nvPr/>
        </p:nvSpPr>
        <p:spPr>
          <a:xfrm>
            <a:off x="1955996" y="1890088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IP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스푸핑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grpSp>
        <p:nvGrpSpPr>
          <p:cNvPr id="18" name="Group 4"/>
          <p:cNvGrpSpPr>
            <a:grpSpLocks/>
          </p:cNvGrpSpPr>
          <p:nvPr/>
        </p:nvGrpSpPr>
        <p:grpSpPr bwMode="auto">
          <a:xfrm>
            <a:off x="2423593" y="2636913"/>
            <a:ext cx="6905625" cy="3463925"/>
            <a:chOff x="414" y="1776"/>
            <a:chExt cx="4350" cy="2182"/>
          </a:xfrm>
        </p:grpSpPr>
        <p:pic>
          <p:nvPicPr>
            <p:cNvPr id="19" name="Picture 5" descr="server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0" y="1993"/>
              <a:ext cx="766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6" descr="04-compute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" y="2089"/>
              <a:ext cx="941" cy="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7" descr="attacker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1" y="3054"/>
              <a:ext cx="795" cy="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Line 8"/>
            <p:cNvSpPr>
              <a:spLocks noChangeShapeType="1"/>
            </p:cNvSpPr>
            <p:nvPr/>
          </p:nvSpPr>
          <p:spPr bwMode="auto">
            <a:xfrm flipH="1" flipV="1">
              <a:off x="1483" y="2647"/>
              <a:ext cx="812" cy="6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 anchor="ctr"/>
            <a:lstStyle/>
            <a:p>
              <a:endParaRPr lang="ko-KR" altLang="en-US"/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 flipH="1">
              <a:off x="1623" y="2345"/>
              <a:ext cx="21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 anchor="ctr"/>
            <a:lstStyle/>
            <a:p>
              <a:endParaRPr lang="ko-KR" altLang="en-US"/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 flipV="1">
              <a:off x="3147" y="2717"/>
              <a:ext cx="746" cy="5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 anchor="ctr"/>
            <a:lstStyle/>
            <a:p>
              <a:endParaRPr lang="ko-KR" altLang="en-US"/>
            </a:p>
          </p:txBody>
        </p:sp>
        <p:sp>
          <p:nvSpPr>
            <p:cNvPr id="26" name="Line 11"/>
            <p:cNvSpPr>
              <a:spLocks noChangeShapeType="1"/>
            </p:cNvSpPr>
            <p:nvPr/>
          </p:nvSpPr>
          <p:spPr bwMode="auto">
            <a:xfrm flipV="1">
              <a:off x="3243" y="2813"/>
              <a:ext cx="746" cy="5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 anchor="ctr"/>
            <a:lstStyle/>
            <a:p>
              <a:endParaRPr lang="ko-KR" altLang="en-US"/>
            </a:p>
          </p:txBody>
        </p:sp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414" y="1776"/>
              <a:ext cx="9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lg" len="sm"/>
                  <a:tailEnd type="none" w="lg" len="sm"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50000"/>
                </a:spcBef>
              </a:pPr>
              <a:r>
                <a:rPr kumimoji="0" lang="en-US" altLang="ko-KR" sz="1400" b="1"/>
                <a:t>Trusted host B</a:t>
              </a:r>
            </a:p>
          </p:txBody>
        </p: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3766" y="1776"/>
              <a:ext cx="9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lg" len="sm"/>
                  <a:tailEnd type="none" w="lg" len="sm"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50000"/>
                </a:spcBef>
              </a:pPr>
              <a:r>
                <a:rPr kumimoji="0" lang="en-US" altLang="ko-KR" sz="1400" b="1"/>
                <a:t>Trusted host A</a:t>
              </a:r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1124" y="3024"/>
              <a:ext cx="9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lg" len="sm"/>
                  <a:tailEnd type="none" w="lg" len="sm"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50000"/>
                </a:spcBef>
              </a:pPr>
              <a:r>
                <a:rPr kumimoji="0" lang="en-US" altLang="ko-KR" sz="1400" b="1"/>
                <a:t>DoS attack</a:t>
              </a:r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3481" y="3058"/>
              <a:ext cx="844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lg" len="sm"/>
                  <a:tailEnd type="none" w="lg" len="sm"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altLang="ko-KR" sz="1400" b="1"/>
                <a:t>Send SYN</a:t>
              </a:r>
            </a:p>
            <a:p>
              <a:pPr algn="ctr" latinLnBrk="0"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altLang="ko-KR" sz="1400" b="1"/>
                <a:t>and</a:t>
              </a:r>
            </a:p>
            <a:p>
              <a:pPr algn="ctr" latinLnBrk="0"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altLang="ko-KR" sz="1400" b="1"/>
                <a:t>Sed data</a:t>
              </a:r>
            </a:p>
          </p:txBody>
        </p:sp>
        <p:sp>
          <p:nvSpPr>
            <p:cNvPr id="31" name="Text Box 16"/>
            <p:cNvSpPr txBox="1">
              <a:spLocks noChangeArrowheads="1"/>
            </p:cNvSpPr>
            <p:nvPr/>
          </p:nvSpPr>
          <p:spPr bwMode="auto">
            <a:xfrm>
              <a:off x="2149" y="2092"/>
              <a:ext cx="9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lg" len="sm"/>
                  <a:tailEnd type="none" w="lg" len="sm"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50000"/>
                </a:spcBef>
              </a:pPr>
              <a:r>
                <a:rPr kumimoji="0" lang="en-US" altLang="ko-KR" sz="1400" b="1"/>
                <a:t>Send SYN/ACK</a:t>
              </a:r>
            </a:p>
          </p:txBody>
        </p:sp>
        <p:cxnSp>
          <p:nvCxnSpPr>
            <p:cNvPr id="32" name="AutoShape 17"/>
            <p:cNvCxnSpPr>
              <a:cxnSpLocks noChangeShapeType="1"/>
            </p:cNvCxnSpPr>
            <p:nvPr/>
          </p:nvCxnSpPr>
          <p:spPr bwMode="auto">
            <a:xfrm rot="-5400000">
              <a:off x="3053" y="2117"/>
              <a:ext cx="623" cy="1251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 type="none" w="lg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Rectangle 18"/>
            <p:cNvSpPr>
              <a:spLocks noChangeArrowheads="1"/>
            </p:cNvSpPr>
            <p:nvPr/>
          </p:nvSpPr>
          <p:spPr bwMode="auto">
            <a:xfrm>
              <a:off x="2309" y="2603"/>
              <a:ext cx="12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lg" len="sm"/>
                  <a:tailEnd type="none" w="lg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kumimoji="0" lang="en-US" altLang="ko-KR" sz="1400" b="1"/>
                <a:t>Send guessed SYN/ACK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8419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Spoofing Attack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9DE25518-7DE9-4E1B-A778-D1FEFF2FB349}"/>
              </a:ext>
            </a:extLst>
          </p:cNvPr>
          <p:cNvSpPr txBox="1"/>
          <p:nvPr/>
        </p:nvSpPr>
        <p:spPr>
          <a:xfrm>
            <a:off x="1955996" y="1890088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TCP/IP Packet</a:t>
            </a:r>
          </a:p>
        </p:txBody>
      </p:sp>
      <p:grpSp>
        <p:nvGrpSpPr>
          <p:cNvPr id="34" name="Group 4"/>
          <p:cNvGrpSpPr>
            <a:grpSpLocks/>
          </p:cNvGrpSpPr>
          <p:nvPr/>
        </p:nvGrpSpPr>
        <p:grpSpPr bwMode="auto">
          <a:xfrm>
            <a:off x="2567608" y="2636913"/>
            <a:ext cx="7239000" cy="3108325"/>
            <a:chOff x="576" y="1056"/>
            <a:chExt cx="4560" cy="1958"/>
          </a:xfrm>
        </p:grpSpPr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576" y="1910"/>
              <a:ext cx="4560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760" y="2150"/>
              <a:ext cx="9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400"/>
                <a:t>IP Header</a:t>
              </a:r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2144" y="2150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400"/>
                <a:t>TCP Header</a:t>
              </a:r>
            </a:p>
          </p:txBody>
        </p:sp>
        <p:sp>
          <p:nvSpPr>
            <p:cNvPr id="38" name="Text Box 8"/>
            <p:cNvSpPr txBox="1">
              <a:spLocks noChangeArrowheads="1"/>
            </p:cNvSpPr>
            <p:nvPr/>
          </p:nvSpPr>
          <p:spPr bwMode="auto">
            <a:xfrm>
              <a:off x="3552" y="2160"/>
              <a:ext cx="1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2400"/>
                <a:t>TCP Data</a:t>
              </a:r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>
              <a:off x="1872" y="191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" name="Text Box 10"/>
            <p:cNvSpPr txBox="1">
              <a:spLocks noChangeArrowheads="1"/>
            </p:cNvSpPr>
            <p:nvPr/>
          </p:nvSpPr>
          <p:spPr bwMode="auto">
            <a:xfrm>
              <a:off x="768" y="2726"/>
              <a:ext cx="7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20 bytes</a:t>
              </a:r>
            </a:p>
          </p:txBody>
        </p:sp>
        <p:sp>
          <p:nvSpPr>
            <p:cNvPr id="41" name="Text Box 11"/>
            <p:cNvSpPr txBox="1">
              <a:spLocks noChangeArrowheads="1"/>
            </p:cNvSpPr>
            <p:nvPr/>
          </p:nvSpPr>
          <p:spPr bwMode="auto">
            <a:xfrm>
              <a:off x="2208" y="2726"/>
              <a:ext cx="7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20 bytes</a:t>
              </a:r>
            </a:p>
          </p:txBody>
        </p:sp>
        <p:sp>
          <p:nvSpPr>
            <p:cNvPr id="42" name="Line 12"/>
            <p:cNvSpPr>
              <a:spLocks noChangeShapeType="1"/>
            </p:cNvSpPr>
            <p:nvPr/>
          </p:nvSpPr>
          <p:spPr bwMode="auto">
            <a:xfrm>
              <a:off x="3408" y="191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>
              <a:off x="624" y="1344"/>
              <a:ext cx="4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" name="Line 14"/>
            <p:cNvSpPr>
              <a:spLocks noChangeShapeType="1"/>
            </p:cNvSpPr>
            <p:nvPr/>
          </p:nvSpPr>
          <p:spPr bwMode="auto">
            <a:xfrm>
              <a:off x="624" y="12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" name="Line 15"/>
            <p:cNvSpPr>
              <a:spLocks noChangeShapeType="1"/>
            </p:cNvSpPr>
            <p:nvPr/>
          </p:nvSpPr>
          <p:spPr bwMode="auto">
            <a:xfrm>
              <a:off x="1872" y="15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" name="Line 16"/>
            <p:cNvSpPr>
              <a:spLocks noChangeShapeType="1"/>
            </p:cNvSpPr>
            <p:nvPr/>
          </p:nvSpPr>
          <p:spPr bwMode="auto">
            <a:xfrm>
              <a:off x="5136" y="15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" name="Line 17"/>
            <p:cNvSpPr>
              <a:spLocks noChangeShapeType="1"/>
            </p:cNvSpPr>
            <p:nvPr/>
          </p:nvSpPr>
          <p:spPr bwMode="auto">
            <a:xfrm>
              <a:off x="5136" y="12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" name="Line 18"/>
            <p:cNvSpPr>
              <a:spLocks noChangeShapeType="1"/>
            </p:cNvSpPr>
            <p:nvPr/>
          </p:nvSpPr>
          <p:spPr bwMode="auto">
            <a:xfrm>
              <a:off x="1872" y="1728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" name="Text Box 19"/>
            <p:cNvSpPr txBox="1">
              <a:spLocks noChangeArrowheads="1"/>
            </p:cNvSpPr>
            <p:nvPr/>
          </p:nvSpPr>
          <p:spPr bwMode="auto">
            <a:xfrm>
              <a:off x="2880" y="1440"/>
              <a:ext cx="12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2400" b="1"/>
                <a:t>TCP segment</a:t>
              </a:r>
            </a:p>
          </p:txBody>
        </p:sp>
        <p:sp>
          <p:nvSpPr>
            <p:cNvPr id="50" name="Text Box 20"/>
            <p:cNvSpPr txBox="1">
              <a:spLocks noChangeArrowheads="1"/>
            </p:cNvSpPr>
            <p:nvPr/>
          </p:nvSpPr>
          <p:spPr bwMode="auto">
            <a:xfrm>
              <a:off x="2208" y="1056"/>
              <a:ext cx="11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2400" b="1"/>
                <a:t>IP datagram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6432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Spoofing Attack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9DE25518-7DE9-4E1B-A778-D1FEFF2FB349}"/>
              </a:ext>
            </a:extLst>
          </p:cNvPr>
          <p:cNvSpPr txBox="1"/>
          <p:nvPr/>
        </p:nvSpPr>
        <p:spPr>
          <a:xfrm>
            <a:off x="1955996" y="1890088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TCP/IP Packet</a:t>
            </a:r>
          </a:p>
        </p:txBody>
      </p:sp>
      <p:grpSp>
        <p:nvGrpSpPr>
          <p:cNvPr id="27" name="Group 4"/>
          <p:cNvGrpSpPr>
            <a:grpSpLocks/>
          </p:cNvGrpSpPr>
          <p:nvPr/>
        </p:nvGrpSpPr>
        <p:grpSpPr bwMode="auto">
          <a:xfrm>
            <a:off x="2351584" y="2708920"/>
            <a:ext cx="7162800" cy="3657600"/>
            <a:chOff x="576" y="1288"/>
            <a:chExt cx="4512" cy="2304"/>
          </a:xfrm>
        </p:grpSpPr>
        <p:sp>
          <p:nvSpPr>
            <p:cNvPr id="28" name="Line 5"/>
            <p:cNvSpPr>
              <a:spLocks noChangeShapeType="1"/>
            </p:cNvSpPr>
            <p:nvPr/>
          </p:nvSpPr>
          <p:spPr bwMode="auto">
            <a:xfrm>
              <a:off x="1008" y="1576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" name="Line 6"/>
            <p:cNvSpPr>
              <a:spLocks noChangeShapeType="1"/>
            </p:cNvSpPr>
            <p:nvPr/>
          </p:nvSpPr>
          <p:spPr bwMode="auto">
            <a:xfrm>
              <a:off x="4608" y="1576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576" y="1288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2400"/>
                <a:t>Host A</a:t>
              </a:r>
            </a:p>
          </p:txBody>
        </p:sp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4176" y="1288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2400"/>
                <a:t>Host B</a:t>
              </a:r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>
              <a:off x="1056" y="1768"/>
              <a:ext cx="350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 flipH="1">
              <a:off x="1056" y="2296"/>
              <a:ext cx="355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1008" y="2968"/>
              <a:ext cx="355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 rot="306538">
              <a:off x="2160" y="1672"/>
              <a:ext cx="1440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b="1"/>
                <a:t>Segment 1 : SYN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ko-KR" b="1"/>
                <a:t>Seq: 1200, ack: --</a:t>
              </a:r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auto">
            <a:xfrm rot="-349536">
              <a:off x="2016" y="2248"/>
              <a:ext cx="1728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b="1"/>
                <a:t>Segment 2 : SYN+ACK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ko-KR" b="1"/>
                <a:t>Seq: 4800, ack: 1201</a:t>
              </a:r>
            </a:p>
          </p:txBody>
        </p:sp>
        <p:sp>
          <p:nvSpPr>
            <p:cNvPr id="54" name="Text Box 14"/>
            <p:cNvSpPr txBox="1">
              <a:spLocks noChangeArrowheads="1"/>
            </p:cNvSpPr>
            <p:nvPr/>
          </p:nvSpPr>
          <p:spPr bwMode="auto">
            <a:xfrm rot="404337">
              <a:off x="2112" y="2957"/>
              <a:ext cx="1536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b="1"/>
                <a:t>Segment 3 : ACK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ko-KR" b="1"/>
                <a:t>Seq: 1201, ack: 4801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269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DoS/DDoS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개념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DoS/DDoS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공격</a:t>
              </a:r>
            </a:p>
          </p:txBody>
        </p:sp>
      </p:grpSp>
      <p:sp>
        <p:nvSpPr>
          <p:cNvPr id="22" name="object 7">
            <a:extLst>
              <a:ext uri="{FF2B5EF4-FFF2-40B4-BE49-F238E27FC236}">
                <a16:creationId xmlns:a16="http://schemas.microsoft.com/office/drawing/2014/main" id="{02566E22-D1D4-45C8-A585-B9A1007597B2}"/>
              </a:ext>
            </a:extLst>
          </p:cNvPr>
          <p:cNvSpPr txBox="1"/>
          <p:nvPr/>
        </p:nvSpPr>
        <p:spPr>
          <a:xfrm>
            <a:off x="1896571" y="2258410"/>
            <a:ext cx="8280009" cy="2556124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DoS(Denial of Service attack)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해킹수법의 하나로 한 명 또는 그 이상의 사용자가 시스템의 리소스를 독점하거나 파괴함으로써 시스템이 더 이상 정상적인 서비스를 할 수 없도록 만든 공격방식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endParaRPr lang="en-US" altLang="ko-KR" spc="-150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Tx/>
              <a:buChar char="-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640373" indent="-34290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DDoS(Distributed Denial of Service)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여러 대의 컴퓨터를 일제히 동작하게 하여 특정 사이트를 공격하는 방식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4297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Spoofing Attack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9DE25518-7DE9-4E1B-A778-D1FEFF2FB349}"/>
              </a:ext>
            </a:extLst>
          </p:cNvPr>
          <p:cNvSpPr txBox="1"/>
          <p:nvPr/>
        </p:nvSpPr>
        <p:spPr>
          <a:xfrm>
            <a:off x="1955996" y="1890088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TCP/IP Packet</a:t>
            </a:r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1990983" y="2924945"/>
            <a:ext cx="8374062" cy="3297237"/>
            <a:chOff x="281" y="845"/>
            <a:chExt cx="5275" cy="2077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4876" y="1169"/>
              <a:ext cx="596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Aft>
                  <a:spcPct val="25000"/>
                </a:spcAft>
              </a:pPr>
              <a:r>
                <a:rPr lang="en-US" altLang="ko-KR" sz="1500" b="1"/>
                <a:t>CRC</a:t>
              </a:r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2744" y="1169"/>
              <a:ext cx="2132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Aft>
                  <a:spcPct val="25000"/>
                </a:spcAft>
              </a:pPr>
              <a:r>
                <a:rPr lang="en-US" altLang="ko-KR" sz="1500" b="1"/>
                <a:t>data</a:t>
              </a:r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2109" y="1169"/>
              <a:ext cx="635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Aft>
                  <a:spcPct val="25000"/>
                </a:spcAft>
              </a:pPr>
              <a:r>
                <a:rPr lang="en-US" altLang="ko-KR" sz="1500" b="1"/>
                <a:t>type</a:t>
              </a:r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1202" y="1169"/>
              <a:ext cx="907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50000"/>
                </a:lnSpc>
                <a:spcAft>
                  <a:spcPct val="25000"/>
                </a:spcAft>
              </a:pPr>
              <a:r>
                <a:rPr lang="en-US" altLang="ko-KR" sz="1500" b="1"/>
                <a:t>Source</a:t>
              </a:r>
            </a:p>
            <a:p>
              <a:pPr algn="ctr" eaLnBrk="1" hangingPunct="1">
                <a:lnSpc>
                  <a:spcPct val="50000"/>
                </a:lnSpc>
                <a:spcAft>
                  <a:spcPct val="25000"/>
                </a:spcAft>
              </a:pPr>
              <a:r>
                <a:rPr lang="en-US" altLang="ko-KR" sz="1500" b="1"/>
                <a:t>MAC addr</a:t>
              </a:r>
            </a:p>
          </p:txBody>
        </p:sp>
        <p:sp>
          <p:nvSpPr>
            <p:cNvPr id="34" name="Rectangle 9"/>
            <p:cNvSpPr>
              <a:spLocks noChangeArrowheads="1"/>
            </p:cNvSpPr>
            <p:nvPr/>
          </p:nvSpPr>
          <p:spPr bwMode="auto">
            <a:xfrm>
              <a:off x="288" y="1169"/>
              <a:ext cx="914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50000"/>
                </a:lnSpc>
                <a:spcAft>
                  <a:spcPct val="25000"/>
                </a:spcAft>
              </a:pPr>
              <a:r>
                <a:rPr lang="en-US" altLang="ko-KR" sz="1500" b="1"/>
                <a:t>Destination</a:t>
              </a:r>
            </a:p>
            <a:p>
              <a:pPr algn="ctr" eaLnBrk="1" hangingPunct="1">
                <a:lnSpc>
                  <a:spcPct val="50000"/>
                </a:lnSpc>
                <a:spcAft>
                  <a:spcPct val="25000"/>
                </a:spcAft>
              </a:pPr>
              <a:r>
                <a:rPr lang="en-US" altLang="ko-KR" sz="1500" b="1"/>
                <a:t>MAC addr</a:t>
              </a:r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288" y="1169"/>
              <a:ext cx="0" cy="26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ko-KR" altLang="en-US"/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>
              <a:off x="1202" y="1169"/>
              <a:ext cx="0" cy="2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ko-KR" altLang="en-US"/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2109" y="1169"/>
              <a:ext cx="0" cy="2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ko-KR" altLang="en-US"/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2744" y="1169"/>
              <a:ext cx="0" cy="2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ko-KR" altLang="en-US"/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>
              <a:off x="4876" y="1169"/>
              <a:ext cx="0" cy="2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ko-KR" altLang="en-US"/>
            </a:p>
          </p:txBody>
        </p:sp>
        <p:sp>
          <p:nvSpPr>
            <p:cNvPr id="40" name="Line 15"/>
            <p:cNvSpPr>
              <a:spLocks noChangeShapeType="1"/>
            </p:cNvSpPr>
            <p:nvPr/>
          </p:nvSpPr>
          <p:spPr bwMode="auto">
            <a:xfrm>
              <a:off x="5472" y="1169"/>
              <a:ext cx="0" cy="26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ko-KR" altLang="en-US"/>
            </a:p>
          </p:txBody>
        </p:sp>
        <p:sp>
          <p:nvSpPr>
            <p:cNvPr id="41" name="Line 16"/>
            <p:cNvSpPr>
              <a:spLocks noChangeShapeType="1"/>
            </p:cNvSpPr>
            <p:nvPr/>
          </p:nvSpPr>
          <p:spPr bwMode="auto">
            <a:xfrm>
              <a:off x="288" y="1169"/>
              <a:ext cx="51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ko-KR" altLang="en-US"/>
            </a:p>
          </p:txBody>
        </p:sp>
        <p:sp>
          <p:nvSpPr>
            <p:cNvPr id="42" name="Line 17"/>
            <p:cNvSpPr>
              <a:spLocks noChangeShapeType="1"/>
            </p:cNvSpPr>
            <p:nvPr/>
          </p:nvSpPr>
          <p:spPr bwMode="auto">
            <a:xfrm>
              <a:off x="288" y="1444"/>
              <a:ext cx="51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ko-KR" altLang="en-US"/>
            </a:p>
          </p:txBody>
        </p:sp>
        <p:sp>
          <p:nvSpPr>
            <p:cNvPr id="43" name="Line 18"/>
            <p:cNvSpPr>
              <a:spLocks noChangeShapeType="1"/>
            </p:cNvSpPr>
            <p:nvPr/>
          </p:nvSpPr>
          <p:spPr bwMode="auto">
            <a:xfrm>
              <a:off x="281" y="1489"/>
              <a:ext cx="0" cy="27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auto">
            <a:xfrm>
              <a:off x="1202" y="1489"/>
              <a:ext cx="0" cy="27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45" name="Line 20"/>
            <p:cNvSpPr>
              <a:spLocks noChangeShapeType="1"/>
            </p:cNvSpPr>
            <p:nvPr/>
          </p:nvSpPr>
          <p:spPr bwMode="auto">
            <a:xfrm>
              <a:off x="2109" y="1489"/>
              <a:ext cx="0" cy="27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46" name="Line 21"/>
            <p:cNvSpPr>
              <a:spLocks noChangeShapeType="1"/>
            </p:cNvSpPr>
            <p:nvPr/>
          </p:nvSpPr>
          <p:spPr bwMode="auto">
            <a:xfrm>
              <a:off x="2744" y="1489"/>
              <a:ext cx="0" cy="27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4876" y="1489"/>
              <a:ext cx="0" cy="27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48" name="Line 23"/>
            <p:cNvSpPr>
              <a:spLocks noChangeShapeType="1"/>
            </p:cNvSpPr>
            <p:nvPr/>
          </p:nvSpPr>
          <p:spPr bwMode="auto">
            <a:xfrm>
              <a:off x="5465" y="1489"/>
              <a:ext cx="0" cy="27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49" name="Line 24"/>
            <p:cNvSpPr>
              <a:spLocks noChangeShapeType="1"/>
            </p:cNvSpPr>
            <p:nvPr/>
          </p:nvSpPr>
          <p:spPr bwMode="auto">
            <a:xfrm>
              <a:off x="288" y="1624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50" name="Line 25"/>
            <p:cNvSpPr>
              <a:spLocks noChangeShapeType="1"/>
            </p:cNvSpPr>
            <p:nvPr/>
          </p:nvSpPr>
          <p:spPr bwMode="auto">
            <a:xfrm>
              <a:off x="1202" y="1624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55" name="Line 26"/>
            <p:cNvSpPr>
              <a:spLocks noChangeShapeType="1"/>
            </p:cNvSpPr>
            <p:nvPr/>
          </p:nvSpPr>
          <p:spPr bwMode="auto">
            <a:xfrm>
              <a:off x="2109" y="1624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56" name="Line 27"/>
            <p:cNvSpPr>
              <a:spLocks noChangeShapeType="1"/>
            </p:cNvSpPr>
            <p:nvPr/>
          </p:nvSpPr>
          <p:spPr bwMode="auto">
            <a:xfrm>
              <a:off x="2744" y="1624"/>
              <a:ext cx="21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57" name="Line 28"/>
            <p:cNvSpPr>
              <a:spLocks noChangeShapeType="1"/>
            </p:cNvSpPr>
            <p:nvPr/>
          </p:nvSpPr>
          <p:spPr bwMode="auto">
            <a:xfrm>
              <a:off x="4876" y="1624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58" name="Text Box 29"/>
            <p:cNvSpPr txBox="1">
              <a:spLocks noChangeArrowheads="1"/>
            </p:cNvSpPr>
            <p:nvPr/>
          </p:nvSpPr>
          <p:spPr bwMode="auto">
            <a:xfrm>
              <a:off x="340" y="1670"/>
              <a:ext cx="7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50000"/>
                </a:spcBef>
              </a:pPr>
              <a:r>
                <a:rPr kumimoji="0" lang="en-US" altLang="ko-KR" sz="1200"/>
                <a:t>6 byte</a:t>
              </a:r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1272" y="1670"/>
              <a:ext cx="7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50000"/>
                </a:spcBef>
              </a:pPr>
              <a:r>
                <a:rPr kumimoji="0" lang="en-US" altLang="ko-KR" sz="1200"/>
                <a:t>6 byte</a:t>
              </a:r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2053" y="1670"/>
              <a:ext cx="7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50000"/>
                </a:spcBef>
              </a:pPr>
              <a:r>
                <a:rPr kumimoji="0" lang="en-US" altLang="ko-KR" sz="1200"/>
                <a:t>2 byte</a:t>
              </a:r>
            </a:p>
          </p:txBody>
        </p:sp>
        <p:sp>
          <p:nvSpPr>
            <p:cNvPr id="61" name="Text Box 32"/>
            <p:cNvSpPr txBox="1">
              <a:spLocks noChangeArrowheads="1"/>
            </p:cNvSpPr>
            <p:nvPr/>
          </p:nvSpPr>
          <p:spPr bwMode="auto">
            <a:xfrm>
              <a:off x="3152" y="1670"/>
              <a:ext cx="14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50000"/>
                </a:spcBef>
              </a:pPr>
              <a:r>
                <a:rPr kumimoji="0" lang="en-US" altLang="ko-KR" sz="1200"/>
                <a:t>46~1500 byte</a:t>
              </a:r>
            </a:p>
          </p:txBody>
        </p:sp>
        <p:sp>
          <p:nvSpPr>
            <p:cNvPr id="62" name="Text Box 33"/>
            <p:cNvSpPr txBox="1">
              <a:spLocks noChangeArrowheads="1"/>
            </p:cNvSpPr>
            <p:nvPr/>
          </p:nvSpPr>
          <p:spPr bwMode="auto">
            <a:xfrm>
              <a:off x="4785" y="1670"/>
              <a:ext cx="7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50000"/>
                </a:spcBef>
              </a:pPr>
              <a:r>
                <a:rPr kumimoji="0" lang="en-US" altLang="ko-KR" sz="1200"/>
                <a:t>4 byte</a:t>
              </a:r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>
              <a:off x="2743" y="1933"/>
              <a:ext cx="214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Aft>
                  <a:spcPct val="25000"/>
                </a:spcAft>
              </a:pPr>
              <a:r>
                <a:rPr lang="en-US" altLang="ko-KR" sz="1500" b="1"/>
                <a:t>IP Datagram 46~1500</a:t>
              </a:r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>
              <a:off x="2118" y="1933"/>
              <a:ext cx="62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Aft>
                  <a:spcPct val="25000"/>
                </a:spcAft>
              </a:pPr>
              <a:r>
                <a:rPr lang="en-US" altLang="ko-KR" sz="1500" b="1"/>
                <a:t>0800</a:t>
              </a:r>
            </a:p>
          </p:txBody>
        </p:sp>
        <p:sp>
          <p:nvSpPr>
            <p:cNvPr id="65" name="Line 36"/>
            <p:cNvSpPr>
              <a:spLocks noChangeShapeType="1"/>
            </p:cNvSpPr>
            <p:nvPr/>
          </p:nvSpPr>
          <p:spPr bwMode="auto">
            <a:xfrm>
              <a:off x="2118" y="1933"/>
              <a:ext cx="276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66" name="Line 37"/>
            <p:cNvSpPr>
              <a:spLocks noChangeShapeType="1"/>
            </p:cNvSpPr>
            <p:nvPr/>
          </p:nvSpPr>
          <p:spPr bwMode="auto">
            <a:xfrm>
              <a:off x="2118" y="2115"/>
              <a:ext cx="276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67" name="Line 38"/>
            <p:cNvSpPr>
              <a:spLocks noChangeShapeType="1"/>
            </p:cNvSpPr>
            <p:nvPr/>
          </p:nvSpPr>
          <p:spPr bwMode="auto">
            <a:xfrm>
              <a:off x="2118" y="1933"/>
              <a:ext cx="0" cy="18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68" name="Line 39"/>
            <p:cNvSpPr>
              <a:spLocks noChangeShapeType="1"/>
            </p:cNvSpPr>
            <p:nvPr/>
          </p:nvSpPr>
          <p:spPr bwMode="auto">
            <a:xfrm>
              <a:off x="2743" y="1933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69" name="Line 40"/>
            <p:cNvSpPr>
              <a:spLocks noChangeShapeType="1"/>
            </p:cNvSpPr>
            <p:nvPr/>
          </p:nvSpPr>
          <p:spPr bwMode="auto">
            <a:xfrm>
              <a:off x="4885" y="1933"/>
              <a:ext cx="0" cy="18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>
              <a:off x="4260" y="2251"/>
              <a:ext cx="62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Aft>
                  <a:spcPct val="25000"/>
                </a:spcAft>
              </a:pPr>
              <a:r>
                <a:rPr lang="en-US" altLang="ko-KR" sz="1500" b="1"/>
                <a:t>PAD</a:t>
              </a:r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>
              <a:off x="2743" y="2251"/>
              <a:ext cx="151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Aft>
                  <a:spcPct val="25000"/>
                </a:spcAft>
              </a:pPr>
              <a:r>
                <a:rPr lang="en-US" altLang="ko-KR" sz="1500" b="1"/>
                <a:t>ARP request/reply</a:t>
              </a:r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>
              <a:off x="2118" y="2251"/>
              <a:ext cx="62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Aft>
                  <a:spcPct val="25000"/>
                </a:spcAft>
              </a:pPr>
              <a:r>
                <a:rPr lang="en-US" altLang="ko-KR" sz="1500" b="1"/>
                <a:t>0806</a:t>
              </a:r>
            </a:p>
          </p:txBody>
        </p:sp>
        <p:sp>
          <p:nvSpPr>
            <p:cNvPr id="73" name="Line 44"/>
            <p:cNvSpPr>
              <a:spLocks noChangeShapeType="1"/>
            </p:cNvSpPr>
            <p:nvPr/>
          </p:nvSpPr>
          <p:spPr bwMode="auto">
            <a:xfrm>
              <a:off x="2118" y="2251"/>
              <a:ext cx="2767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74" name="Line 45"/>
            <p:cNvSpPr>
              <a:spLocks noChangeShapeType="1"/>
            </p:cNvSpPr>
            <p:nvPr/>
          </p:nvSpPr>
          <p:spPr bwMode="auto">
            <a:xfrm>
              <a:off x="2118" y="2441"/>
              <a:ext cx="2767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75" name="Line 46"/>
            <p:cNvSpPr>
              <a:spLocks noChangeShapeType="1"/>
            </p:cNvSpPr>
            <p:nvPr/>
          </p:nvSpPr>
          <p:spPr bwMode="auto">
            <a:xfrm>
              <a:off x="2118" y="2251"/>
              <a:ext cx="0" cy="187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76" name="Line 47"/>
            <p:cNvSpPr>
              <a:spLocks noChangeShapeType="1"/>
            </p:cNvSpPr>
            <p:nvPr/>
          </p:nvSpPr>
          <p:spPr bwMode="auto">
            <a:xfrm>
              <a:off x="2743" y="2251"/>
              <a:ext cx="0" cy="187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77" name="Line 48"/>
            <p:cNvSpPr>
              <a:spLocks noChangeShapeType="1"/>
            </p:cNvSpPr>
            <p:nvPr/>
          </p:nvSpPr>
          <p:spPr bwMode="auto">
            <a:xfrm>
              <a:off x="4260" y="2251"/>
              <a:ext cx="0" cy="187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78" name="Line 49"/>
            <p:cNvSpPr>
              <a:spLocks noChangeShapeType="1"/>
            </p:cNvSpPr>
            <p:nvPr/>
          </p:nvSpPr>
          <p:spPr bwMode="auto">
            <a:xfrm>
              <a:off x="4885" y="2251"/>
              <a:ext cx="0" cy="187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>
              <a:off x="4260" y="2589"/>
              <a:ext cx="62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Aft>
                  <a:spcPct val="25000"/>
                </a:spcAft>
              </a:pPr>
              <a:r>
                <a:rPr lang="en-US" altLang="ko-KR" sz="1500" b="1"/>
                <a:t>PAD</a:t>
              </a:r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>
              <a:off x="2743" y="2589"/>
              <a:ext cx="151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Aft>
                  <a:spcPct val="25000"/>
                </a:spcAft>
              </a:pPr>
              <a:r>
                <a:rPr lang="en-US" altLang="ko-KR" sz="1500" b="1"/>
                <a:t>RARP request/reply</a:t>
              </a:r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>
              <a:off x="2118" y="2589"/>
              <a:ext cx="62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Aft>
                  <a:spcPct val="25000"/>
                </a:spcAft>
              </a:pPr>
              <a:r>
                <a:rPr lang="en-US" altLang="ko-KR" sz="1500" b="1"/>
                <a:t>0835</a:t>
              </a:r>
            </a:p>
          </p:txBody>
        </p:sp>
        <p:sp>
          <p:nvSpPr>
            <p:cNvPr id="82" name="Line 53"/>
            <p:cNvSpPr>
              <a:spLocks noChangeShapeType="1"/>
            </p:cNvSpPr>
            <p:nvPr/>
          </p:nvSpPr>
          <p:spPr bwMode="auto">
            <a:xfrm>
              <a:off x="2118" y="2589"/>
              <a:ext cx="2767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83" name="Line 54"/>
            <p:cNvSpPr>
              <a:spLocks noChangeShapeType="1"/>
            </p:cNvSpPr>
            <p:nvPr/>
          </p:nvSpPr>
          <p:spPr bwMode="auto">
            <a:xfrm>
              <a:off x="2118" y="2771"/>
              <a:ext cx="2767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84" name="Line 55"/>
            <p:cNvSpPr>
              <a:spLocks noChangeShapeType="1"/>
            </p:cNvSpPr>
            <p:nvPr/>
          </p:nvSpPr>
          <p:spPr bwMode="auto">
            <a:xfrm>
              <a:off x="2118" y="2589"/>
              <a:ext cx="0" cy="184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85" name="Line 56"/>
            <p:cNvSpPr>
              <a:spLocks noChangeShapeType="1"/>
            </p:cNvSpPr>
            <p:nvPr/>
          </p:nvSpPr>
          <p:spPr bwMode="auto">
            <a:xfrm>
              <a:off x="2743" y="2589"/>
              <a:ext cx="0" cy="184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86" name="Line 57"/>
            <p:cNvSpPr>
              <a:spLocks noChangeShapeType="1"/>
            </p:cNvSpPr>
            <p:nvPr/>
          </p:nvSpPr>
          <p:spPr bwMode="auto">
            <a:xfrm>
              <a:off x="4260" y="2589"/>
              <a:ext cx="0" cy="184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87" name="Line 58"/>
            <p:cNvSpPr>
              <a:spLocks noChangeShapeType="1"/>
            </p:cNvSpPr>
            <p:nvPr/>
          </p:nvSpPr>
          <p:spPr bwMode="auto">
            <a:xfrm>
              <a:off x="4885" y="2589"/>
              <a:ext cx="0" cy="184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88" name="Text Box 59"/>
            <p:cNvSpPr txBox="1">
              <a:spLocks noChangeArrowheads="1"/>
            </p:cNvSpPr>
            <p:nvPr/>
          </p:nvSpPr>
          <p:spPr bwMode="auto">
            <a:xfrm>
              <a:off x="3116" y="2435"/>
              <a:ext cx="7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50000"/>
                </a:spcBef>
              </a:pPr>
              <a:r>
                <a:rPr kumimoji="0" lang="en-US" altLang="ko-KR" sz="1200"/>
                <a:t>28 byte</a:t>
              </a:r>
            </a:p>
          </p:txBody>
        </p:sp>
        <p:sp>
          <p:nvSpPr>
            <p:cNvPr id="89" name="Text Box 60"/>
            <p:cNvSpPr txBox="1">
              <a:spLocks noChangeArrowheads="1"/>
            </p:cNvSpPr>
            <p:nvPr/>
          </p:nvSpPr>
          <p:spPr bwMode="auto">
            <a:xfrm>
              <a:off x="3116" y="2744"/>
              <a:ext cx="7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50000"/>
                </a:spcBef>
              </a:pPr>
              <a:r>
                <a:rPr kumimoji="0" lang="en-US" altLang="ko-KR" sz="1200"/>
                <a:t>28 byte</a:t>
              </a:r>
            </a:p>
          </p:txBody>
        </p:sp>
        <p:sp>
          <p:nvSpPr>
            <p:cNvPr id="90" name="Text Box 61"/>
            <p:cNvSpPr txBox="1">
              <a:spLocks noChangeArrowheads="1"/>
            </p:cNvSpPr>
            <p:nvPr/>
          </p:nvSpPr>
          <p:spPr bwMode="auto">
            <a:xfrm>
              <a:off x="4205" y="2440"/>
              <a:ext cx="7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50000"/>
                </a:spcBef>
              </a:pPr>
              <a:r>
                <a:rPr kumimoji="0" lang="en-US" altLang="ko-KR" sz="1200"/>
                <a:t>8 byte</a:t>
              </a:r>
            </a:p>
          </p:txBody>
        </p:sp>
        <p:sp>
          <p:nvSpPr>
            <p:cNvPr id="91" name="Text Box 62"/>
            <p:cNvSpPr txBox="1">
              <a:spLocks noChangeArrowheads="1"/>
            </p:cNvSpPr>
            <p:nvPr/>
          </p:nvSpPr>
          <p:spPr bwMode="auto">
            <a:xfrm>
              <a:off x="4205" y="2749"/>
              <a:ext cx="7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50000"/>
                </a:spcBef>
              </a:pPr>
              <a:r>
                <a:rPr kumimoji="0" lang="en-US" altLang="ko-KR" sz="1200"/>
                <a:t>8 byte</a:t>
              </a:r>
            </a:p>
          </p:txBody>
        </p:sp>
        <p:sp>
          <p:nvSpPr>
            <p:cNvPr id="92" name="Line 63"/>
            <p:cNvSpPr>
              <a:spLocks noChangeShapeType="1"/>
            </p:cNvSpPr>
            <p:nvPr/>
          </p:nvSpPr>
          <p:spPr bwMode="auto">
            <a:xfrm>
              <a:off x="281" y="845"/>
              <a:ext cx="0" cy="27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93" name="Line 64"/>
            <p:cNvSpPr>
              <a:spLocks noChangeShapeType="1"/>
            </p:cNvSpPr>
            <p:nvPr/>
          </p:nvSpPr>
          <p:spPr bwMode="auto">
            <a:xfrm>
              <a:off x="2744" y="845"/>
              <a:ext cx="0" cy="27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94" name="Line 65"/>
            <p:cNvSpPr>
              <a:spLocks noChangeShapeType="1"/>
            </p:cNvSpPr>
            <p:nvPr/>
          </p:nvSpPr>
          <p:spPr bwMode="auto">
            <a:xfrm>
              <a:off x="295" y="1026"/>
              <a:ext cx="2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95" name="Text Box 66"/>
            <p:cNvSpPr txBox="1">
              <a:spLocks noChangeArrowheads="1"/>
            </p:cNvSpPr>
            <p:nvPr/>
          </p:nvSpPr>
          <p:spPr bwMode="auto">
            <a:xfrm>
              <a:off x="839" y="853"/>
              <a:ext cx="1406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50000"/>
                </a:spcBef>
              </a:pPr>
              <a:r>
                <a:rPr kumimoji="0" lang="en-US" altLang="ko-KR" sz="1300"/>
                <a:t>Ethernet Header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3269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ARP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스푸핑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4400" y="6491159"/>
            <a:ext cx="2133600" cy="365125"/>
          </a:xfrm>
        </p:spPr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Spoofing Attack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44033" name="_x226146984" descr="EMB00002058253e">
            <a:extLst>
              <a:ext uri="{FF2B5EF4-FFF2-40B4-BE49-F238E27FC236}">
                <a16:creationId xmlns:a16="http://schemas.microsoft.com/office/drawing/2014/main" id="{23F087D4-AE16-4D38-88AA-42E3328DE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42" y="3954996"/>
            <a:ext cx="8186937" cy="276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bject 7">
            <a:extLst>
              <a:ext uri="{FF2B5EF4-FFF2-40B4-BE49-F238E27FC236}">
                <a16:creationId xmlns:a16="http://schemas.microsoft.com/office/drawing/2014/main" id="{933056A1-F396-4D2B-AF4F-FF2ADFCC11F8}"/>
              </a:ext>
            </a:extLst>
          </p:cNvPr>
          <p:cNvSpPr txBox="1"/>
          <p:nvPr/>
        </p:nvSpPr>
        <p:spPr>
          <a:xfrm>
            <a:off x="1896571" y="2258411"/>
            <a:ext cx="8280009" cy="1686655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로컬에서 통신하고 있는 서버와 클라이언트의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IP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주소에 대한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2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계층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MAC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구조를 공격자의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MAC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주소로 속임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클라이언트가 서버로 가는 패킷이나 서버에서 클라이언트로 가는 패킷이 공격자에게 향하도록 함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75754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DNS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스푸핑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4400" y="6491159"/>
            <a:ext cx="2133600" cy="365125"/>
          </a:xfrm>
        </p:spPr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Spoofing Attack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45057" name="_x390670464" descr="EMB000020582543">
            <a:extLst>
              <a:ext uri="{FF2B5EF4-FFF2-40B4-BE49-F238E27FC236}">
                <a16:creationId xmlns:a16="http://schemas.microsoft.com/office/drawing/2014/main" id="{10DA99A5-7AD0-4F71-86EC-5259BFEBF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42" y="3567382"/>
            <a:ext cx="8186937" cy="292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bject 7">
            <a:extLst>
              <a:ext uri="{FF2B5EF4-FFF2-40B4-BE49-F238E27FC236}">
                <a16:creationId xmlns:a16="http://schemas.microsoft.com/office/drawing/2014/main" id="{70F99286-A88E-473E-BF3C-020099F31BF1}"/>
              </a:ext>
            </a:extLst>
          </p:cNvPr>
          <p:cNvSpPr txBox="1"/>
          <p:nvPr/>
        </p:nvSpPr>
        <p:spPr>
          <a:xfrm>
            <a:off x="1896571" y="2258410"/>
            <a:ext cx="8280009" cy="842834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공격 대상이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DNS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서버의 도메인 이름에 대한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IP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주소를 물어 볼 때 공격자는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DNS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질의 패킷을 탐지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283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4400" y="6491159"/>
            <a:ext cx="2133600" cy="365125"/>
          </a:xfrm>
        </p:spPr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Session Hijacking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46081" name="_x226147144" descr="EMB000020582546">
            <a:extLst>
              <a:ext uri="{FF2B5EF4-FFF2-40B4-BE49-F238E27FC236}">
                <a16:creationId xmlns:a16="http://schemas.microsoft.com/office/drawing/2014/main" id="{A7A25BB1-C9B0-42D3-AF0D-DD77FD0ED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42" y="2924945"/>
            <a:ext cx="8280008" cy="367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bject 7">
            <a:extLst>
              <a:ext uri="{FF2B5EF4-FFF2-40B4-BE49-F238E27FC236}">
                <a16:creationId xmlns:a16="http://schemas.microsoft.com/office/drawing/2014/main" id="{C52B4F94-8970-460A-A964-747E9C9C1CCE}"/>
              </a:ext>
            </a:extLst>
          </p:cNvPr>
          <p:cNvSpPr txBox="1"/>
          <p:nvPr/>
        </p:nvSpPr>
        <p:spPr>
          <a:xfrm>
            <a:off x="1995079" y="1870336"/>
            <a:ext cx="8280009" cy="855658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세션을 가로채는 공격 방법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이론적 배경은 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IP Spoofing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의 시퀀스 넘버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8629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4400" y="6491159"/>
            <a:ext cx="2133600" cy="365125"/>
          </a:xfrm>
        </p:spPr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Session Hijacking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17" name="Picture 3" descr="Image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64" y="1862190"/>
            <a:ext cx="6483553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6960096" y="2708921"/>
            <a:ext cx="3363574" cy="23971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lg" len="sm"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2800" rIns="4572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Char char="•"/>
            </a:pPr>
            <a:r>
              <a:rPr kumimoji="0" lang="en-US" altLang="ko-KR" sz="1200"/>
              <a:t> SVR_SEQ : </a:t>
            </a:r>
            <a:r>
              <a:rPr kumimoji="0" lang="ko-KR" altLang="en-US" sz="1200"/>
              <a:t>서버에 의해서 송신되어질 다음 바이트의 일련번호</a:t>
            </a:r>
          </a:p>
          <a:p>
            <a:pPr latinLnBrk="0">
              <a:spcBef>
                <a:spcPct val="50000"/>
              </a:spcBef>
              <a:buFontTx/>
              <a:buChar char="•"/>
            </a:pPr>
            <a:r>
              <a:rPr kumimoji="0" lang="ko-KR" altLang="en-US" sz="1200"/>
              <a:t> </a:t>
            </a:r>
            <a:r>
              <a:rPr kumimoji="0" lang="en-US" altLang="ko-KR" sz="1200"/>
              <a:t>SVR_ACK : </a:t>
            </a:r>
            <a:r>
              <a:rPr kumimoji="0" lang="ko-KR" altLang="en-US" sz="1200"/>
              <a:t>서버에 의해 수신될 다음 바이트 </a:t>
            </a:r>
            <a:r>
              <a:rPr kumimoji="0" lang="en-US" altLang="ko-KR" sz="1200"/>
              <a:t>(</a:t>
            </a:r>
            <a:r>
              <a:rPr kumimoji="0" lang="ko-KR" altLang="en-US" sz="1200"/>
              <a:t>마지막 수신된 바이트의 일련번호 </a:t>
            </a:r>
            <a:r>
              <a:rPr kumimoji="0" lang="en-US" altLang="ko-KR" sz="1200"/>
              <a:t>+ 1)</a:t>
            </a:r>
          </a:p>
          <a:p>
            <a:pPr latinLnBrk="0">
              <a:spcBef>
                <a:spcPct val="50000"/>
              </a:spcBef>
              <a:buFontTx/>
              <a:buChar char="•"/>
            </a:pPr>
            <a:r>
              <a:rPr kumimoji="0" lang="en-US" altLang="ko-KR" sz="1200"/>
              <a:t> SVR_WIND : </a:t>
            </a:r>
            <a:r>
              <a:rPr kumimoji="0" lang="ko-KR" altLang="en-US" sz="1200"/>
              <a:t>서버의 수신 윈도우</a:t>
            </a:r>
          </a:p>
          <a:p>
            <a:pPr latinLnBrk="0">
              <a:spcBef>
                <a:spcPct val="50000"/>
              </a:spcBef>
              <a:buFontTx/>
              <a:buChar char="•"/>
            </a:pPr>
            <a:r>
              <a:rPr kumimoji="0" lang="ko-KR" altLang="en-US" sz="1200"/>
              <a:t> </a:t>
            </a:r>
            <a:r>
              <a:rPr kumimoji="0" lang="en-US" altLang="ko-KR" sz="1200"/>
              <a:t>CLT_SEQ : </a:t>
            </a:r>
            <a:r>
              <a:rPr kumimoji="0" lang="ko-KR" altLang="en-US" sz="1200"/>
              <a:t>클라이언트에 의해서 송신되어질 다음 바이트의 일련번호</a:t>
            </a:r>
          </a:p>
          <a:p>
            <a:pPr latinLnBrk="0">
              <a:spcBef>
                <a:spcPct val="50000"/>
              </a:spcBef>
              <a:buFontTx/>
              <a:buChar char="•"/>
            </a:pPr>
            <a:r>
              <a:rPr kumimoji="0" lang="ko-KR" altLang="en-US" sz="1200"/>
              <a:t> </a:t>
            </a:r>
            <a:r>
              <a:rPr kumimoji="0" lang="en-US" altLang="ko-KR" sz="1200"/>
              <a:t>CLT_ACK : </a:t>
            </a:r>
            <a:r>
              <a:rPr kumimoji="0" lang="ko-KR" altLang="en-US" sz="1200"/>
              <a:t>클라이언트에 의해 수신될 다음 바이트</a:t>
            </a:r>
            <a:r>
              <a:rPr kumimoji="0" lang="en-US" altLang="ko-KR" sz="1200"/>
              <a:t>(</a:t>
            </a:r>
            <a:r>
              <a:rPr kumimoji="0" lang="ko-KR" altLang="en-US" sz="1200"/>
              <a:t>마지막 수신된 바이트의 일련번호 </a:t>
            </a:r>
            <a:r>
              <a:rPr kumimoji="0" lang="en-US" altLang="ko-KR" sz="1200"/>
              <a:t>+ 1)</a:t>
            </a:r>
          </a:p>
          <a:p>
            <a:pPr latinLnBrk="0">
              <a:spcBef>
                <a:spcPct val="50000"/>
              </a:spcBef>
              <a:buFontTx/>
              <a:buChar char="•"/>
            </a:pPr>
            <a:r>
              <a:rPr kumimoji="0" lang="en-US" altLang="ko-KR" sz="1200"/>
              <a:t> SVR_WIND : </a:t>
            </a:r>
            <a:r>
              <a:rPr kumimoji="0" lang="ko-KR" altLang="en-US" sz="1200"/>
              <a:t>클라이언트의 수신 윈도우 </a:t>
            </a:r>
          </a:p>
        </p:txBody>
      </p:sp>
    </p:spTree>
    <p:extLst>
      <p:ext uri="{BB962C8B-B14F-4D97-AF65-F5344CB8AC3E}">
        <p14:creationId xmlns:p14="http://schemas.microsoft.com/office/powerpoint/2010/main" val="3040732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4400" y="6491159"/>
            <a:ext cx="2133600" cy="365125"/>
          </a:xfrm>
        </p:spPr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스니핑</a:t>
              </a:r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(Sniffing)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7" name="object 7">
            <a:extLst>
              <a:ext uri="{FF2B5EF4-FFF2-40B4-BE49-F238E27FC236}">
                <a16:creationId xmlns:a16="http://schemas.microsoft.com/office/drawing/2014/main" id="{7CC9CE13-633B-4420-91A5-6837BA82ADEF}"/>
              </a:ext>
            </a:extLst>
          </p:cNvPr>
          <p:cNvSpPr txBox="1"/>
          <p:nvPr/>
        </p:nvSpPr>
        <p:spPr>
          <a:xfrm>
            <a:off x="1995079" y="1870336"/>
            <a:ext cx="8280009" cy="842834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통신하는 두 당사자 사이에 끼어들어 당사자들이 교환하는 공개 정보를 자기 것과 바꿔 들키지 않고 도청하거나 통신내용을 바꾸는 수법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BB06BA1A-B12C-406B-BFCD-1DDCB8A1918C}"/>
              </a:ext>
            </a:extLst>
          </p:cNvPr>
          <p:cNvSpPr txBox="1"/>
          <p:nvPr/>
        </p:nvSpPr>
        <p:spPr>
          <a:xfrm>
            <a:off x="2063553" y="2895523"/>
            <a:ext cx="8280009" cy="3348648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20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스위칭 환경에서의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스니핑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Switch Jamming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ICMP Redirect Attack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ARP Spoofing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ARP Redirect</a:t>
            </a:r>
          </a:p>
          <a:p>
            <a:pPr marL="328254" indent="-316531" algn="just">
              <a:lnSpc>
                <a:spcPct val="20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99144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09950" y="5382587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4400" y="6491159"/>
            <a:ext cx="2133600" cy="365125"/>
          </a:xfrm>
        </p:spPr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스니핑</a:t>
              </a:r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(Sniffing)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47105" name="_x226146824" descr="EMB00002058254a">
            <a:extLst>
              <a:ext uri="{FF2B5EF4-FFF2-40B4-BE49-F238E27FC236}">
                <a16:creationId xmlns:a16="http://schemas.microsoft.com/office/drawing/2014/main" id="{54CE9B47-77FF-4818-98E1-F312D5311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950" y="3700692"/>
            <a:ext cx="8280009" cy="260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bject 7">
            <a:extLst>
              <a:ext uri="{FF2B5EF4-FFF2-40B4-BE49-F238E27FC236}">
                <a16:creationId xmlns:a16="http://schemas.microsoft.com/office/drawing/2014/main" id="{32700D17-AA2B-4E4C-A938-FD4C5288D72D}"/>
              </a:ext>
            </a:extLst>
          </p:cNvPr>
          <p:cNvSpPr txBox="1"/>
          <p:nvPr/>
        </p:nvSpPr>
        <p:spPr>
          <a:xfrm>
            <a:off x="1915387" y="2066439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ARP Redirect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공격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748A75F-7ADF-4F53-AABF-D4BADD5A25F4}"/>
              </a:ext>
            </a:extLst>
          </p:cNvPr>
          <p:cNvSpPr txBox="1"/>
          <p:nvPr/>
        </p:nvSpPr>
        <p:spPr>
          <a:xfrm>
            <a:off x="1816879" y="2428345"/>
            <a:ext cx="8280009" cy="1271157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위조된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ARP Reply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를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브로드캐스트로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네트워크에 주기적으로 보내어 다른 모든 호스트들이 공격자 호스트를 라우터로 믿게 함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모든 트래픽을 공격자의 호스트를 지나가게 하여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스니핑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함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7116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4400" y="6491159"/>
            <a:ext cx="2133600" cy="365125"/>
          </a:xfrm>
        </p:spPr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스니핑</a:t>
              </a:r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(Sniffing)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588" y="2536202"/>
            <a:ext cx="7454900" cy="392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object 7">
            <a:extLst>
              <a:ext uri="{FF2B5EF4-FFF2-40B4-BE49-F238E27FC236}">
                <a16:creationId xmlns:a16="http://schemas.microsoft.com/office/drawing/2014/main" id="{BB06BA1A-B12C-406B-BFCD-1DDCB8A1918C}"/>
              </a:ext>
            </a:extLst>
          </p:cNvPr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ARP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Protocol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동작 방식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78975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4400" y="6491159"/>
            <a:ext cx="2133600" cy="365125"/>
          </a:xfrm>
        </p:spPr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스니핑</a:t>
              </a:r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(Sniffing)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BB06BA1A-B12C-406B-BFCD-1DDCB8A1918C}"/>
              </a:ext>
            </a:extLst>
          </p:cNvPr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ARP Spoofing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공격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pic>
        <p:nvPicPr>
          <p:cNvPr id="48129" name="_x226146984" descr="EMB00002058254e">
            <a:extLst>
              <a:ext uri="{FF2B5EF4-FFF2-40B4-BE49-F238E27FC236}">
                <a16:creationId xmlns:a16="http://schemas.microsoft.com/office/drawing/2014/main" id="{45DB1BA6-9D3E-4B42-B3CB-168ADF891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571" y="3429001"/>
            <a:ext cx="8378517" cy="306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bject 7">
            <a:extLst>
              <a:ext uri="{FF2B5EF4-FFF2-40B4-BE49-F238E27FC236}">
                <a16:creationId xmlns:a16="http://schemas.microsoft.com/office/drawing/2014/main" id="{378E1FE7-C901-4D98-942E-5D261BE9781D}"/>
              </a:ext>
            </a:extLst>
          </p:cNvPr>
          <p:cNvSpPr txBox="1"/>
          <p:nvPr/>
        </p:nvSpPr>
        <p:spPr>
          <a:xfrm>
            <a:off x="1896571" y="2258410"/>
            <a:ext cx="8280009" cy="842834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ARP Redirect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와 비슷한 공격 방법으로 다른 세그먼트에 존재하는 호스트 간의 트래픽을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스니핑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하고자 할 때 사용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0465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4400" y="6491159"/>
            <a:ext cx="2133600" cy="365125"/>
          </a:xfrm>
        </p:spPr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스니핑</a:t>
              </a:r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(Sniffing)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BB06BA1A-B12C-406B-BFCD-1DDCB8A1918C}"/>
              </a:ext>
            </a:extLst>
          </p:cNvPr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ICMP Redirect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공격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pic>
        <p:nvPicPr>
          <p:cNvPr id="49153" name="_x226148424" descr="EMB000020582552">
            <a:extLst>
              <a:ext uri="{FF2B5EF4-FFF2-40B4-BE49-F238E27FC236}">
                <a16:creationId xmlns:a16="http://schemas.microsoft.com/office/drawing/2014/main" id="{2574F4FF-B15E-4853-B5E7-4A8494D2B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3444049"/>
            <a:ext cx="7560840" cy="293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bject 7">
            <a:extLst>
              <a:ext uri="{FF2B5EF4-FFF2-40B4-BE49-F238E27FC236}">
                <a16:creationId xmlns:a16="http://schemas.microsoft.com/office/drawing/2014/main" id="{CEDB6BBA-A213-4E3F-9C59-839F2E335FEC}"/>
              </a:ext>
            </a:extLst>
          </p:cNvPr>
          <p:cNvSpPr txBox="1"/>
          <p:nvPr/>
        </p:nvSpPr>
        <p:spPr>
          <a:xfrm>
            <a:off x="1896571" y="2258410"/>
            <a:ext cx="8280009" cy="842834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Tx/>
              <a:buChar char="-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네트워크 에러 메시지를 전송하거나 네트워크 흐름을 통제하기 위한 프로토콜로 이를 이용하여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스니핑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할 수 있는 방법이 존재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536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DoS/DDoS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증상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DoS/DDoS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공격</a:t>
              </a:r>
            </a:p>
          </p:txBody>
        </p:sp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6262DB97-8802-4B07-9812-6A0206D6A729}"/>
              </a:ext>
            </a:extLst>
          </p:cNvPr>
          <p:cNvSpPr txBox="1"/>
          <p:nvPr/>
        </p:nvSpPr>
        <p:spPr>
          <a:xfrm>
            <a:off x="1896571" y="2258410"/>
            <a:ext cx="8280009" cy="2997270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비정상적인 네트워크 성능 저하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특정 웹사이트의 접근 불가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모든 웹사이트에 접근 불가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특정 전자 우편의 급속한 증가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5758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4400" y="6491159"/>
            <a:ext cx="2133600" cy="365125"/>
          </a:xfrm>
        </p:spPr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7E56E6B-038C-4BEC-9F63-64F704D4CD32}"/>
              </a:ext>
            </a:extLst>
          </p:cNvPr>
          <p:cNvGrpSpPr/>
          <p:nvPr/>
        </p:nvGrpSpPr>
        <p:grpSpPr>
          <a:xfrm>
            <a:off x="1775520" y="1194808"/>
            <a:ext cx="4464496" cy="532832"/>
            <a:chOff x="2167176" y="996746"/>
            <a:chExt cx="4792663" cy="713079"/>
          </a:xfrm>
        </p:grpSpPr>
        <p:grpSp>
          <p:nvGrpSpPr>
            <p:cNvPr id="19" name="Group 8">
              <a:extLst>
                <a:ext uri="{FF2B5EF4-FFF2-40B4-BE49-F238E27FC236}">
                  <a16:creationId xmlns:a16="http://schemas.microsoft.com/office/drawing/2014/main" id="{A9D9B3A9-07F0-4302-97E2-AE849747F8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22" name="AutoShape 9">
                <a:extLst>
                  <a:ext uri="{FF2B5EF4-FFF2-40B4-BE49-F238E27FC236}">
                    <a16:creationId xmlns:a16="http://schemas.microsoft.com/office/drawing/2014/main" id="{6AC6D06B-C356-4FA9-80EF-564A63F10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3" name="AutoShape 10">
                <a:extLst>
                  <a:ext uri="{FF2B5EF4-FFF2-40B4-BE49-F238E27FC236}">
                    <a16:creationId xmlns:a16="http://schemas.microsoft.com/office/drawing/2014/main" id="{78880C5D-E088-4834-BB64-E9F96B25D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20" name="모서리가 둥근 직사각형 8">
              <a:extLst>
                <a:ext uri="{FF2B5EF4-FFF2-40B4-BE49-F238E27FC236}">
                  <a16:creationId xmlns:a16="http://schemas.microsoft.com/office/drawing/2014/main" id="{15FAA470-001F-4029-8B1B-BDF3205BC4B7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APT(Advanced Persistent Threat)</a:t>
              </a:r>
              <a:endParaRPr lang="ko-KR" altLang="en-US" sz="1600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25" name="object 7">
            <a:extLst>
              <a:ext uri="{FF2B5EF4-FFF2-40B4-BE49-F238E27FC236}">
                <a16:creationId xmlns:a16="http://schemas.microsoft.com/office/drawing/2014/main" id="{EEA51749-8CAE-4405-87AE-6AB92B7CAA76}"/>
              </a:ext>
            </a:extLst>
          </p:cNvPr>
          <p:cNvSpPr txBox="1"/>
          <p:nvPr/>
        </p:nvSpPr>
        <p:spPr>
          <a:xfrm>
            <a:off x="1995079" y="1870336"/>
            <a:ext cx="8280009" cy="2740790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특수목적을 가진 조직이 국가기반 시설 또는 주요업체 등을 표적으로 삼고 다양한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IT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기술과 방식을 이용해 지속적으로 정보를 수집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취약점을 파악하여 공격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z="800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APT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공격 절차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침투→탐색→수집→유출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제어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)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APT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공격 기법 종류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F6A36B1-63A5-4DB3-8922-35947E843FEC}"/>
              </a:ext>
            </a:extLst>
          </p:cNvPr>
          <p:cNvGraphicFramePr>
            <a:graphicFrameLocks noGrp="1"/>
          </p:cNvGraphicFramePr>
          <p:nvPr/>
        </p:nvGraphicFramePr>
        <p:xfrm>
          <a:off x="1989642" y="4558516"/>
          <a:ext cx="7994791" cy="2234438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431459">
                  <a:extLst>
                    <a:ext uri="{9D8B030D-6E8A-4147-A177-3AD203B41FA5}">
                      <a16:colId xmlns:a16="http://schemas.microsoft.com/office/drawing/2014/main" val="3885154953"/>
                    </a:ext>
                  </a:extLst>
                </a:gridCol>
                <a:gridCol w="5563332">
                  <a:extLst>
                    <a:ext uri="{9D8B030D-6E8A-4147-A177-3AD203B41FA5}">
                      <a16:colId xmlns:a16="http://schemas.microsoft.com/office/drawing/2014/main" val="2464553943"/>
                    </a:ext>
                  </a:extLst>
                </a:gridCol>
              </a:tblGrid>
              <a:tr h="1972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공격 방법</a:t>
                      </a:r>
                      <a:endParaRPr lang="ko-KR" altLang="en-US" sz="10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내용</a:t>
                      </a:r>
                      <a:endParaRPr lang="ko-KR" altLang="en-US" sz="10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76432"/>
                  </a:ext>
                </a:extLst>
              </a:tr>
              <a:tr h="3816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스피어</a:t>
                      </a:r>
                      <a:r>
                        <a:rPr lang="ko-KR" altLang="en-US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피싱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US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Spear Phishing)</a:t>
                      </a:r>
                      <a:endParaRPr lang="en-US" sz="10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특정인</a:t>
                      </a:r>
                      <a:r>
                        <a:rPr lang="en-US" altLang="ko-KR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유명인사</a:t>
                      </a:r>
                      <a:r>
                        <a:rPr lang="en-US" altLang="ko-KR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사이트 사용자를 대상으로 한 </a:t>
                      </a:r>
                      <a:r>
                        <a:rPr lang="ko-KR" altLang="en-US" sz="100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피싱공격</a:t>
                      </a:r>
                      <a:endParaRPr lang="ko-KR" altLang="en-US" sz="10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77893"/>
                  </a:ext>
                </a:extLst>
              </a:tr>
              <a:tr h="3816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PLC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(Programmable Logic Controller)</a:t>
                      </a:r>
                      <a:endParaRPr lang="en-US" sz="10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의도한 결과를 얻기 위해 오랜 기간동안 정보를 수집하는 침투공격 </a:t>
                      </a:r>
                      <a:endParaRPr lang="ko-KR" altLang="en-US" sz="10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725268"/>
                  </a:ext>
                </a:extLst>
              </a:tr>
              <a:tr h="3816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익스플로잇</a:t>
                      </a:r>
                      <a:endParaRPr lang="ko-KR" altLang="en-US" sz="1000" kern="0" spc="-50" dirty="0"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US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Exploit)</a:t>
                      </a:r>
                      <a:endParaRPr lang="en-US" sz="10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공격 타깃이 가지고 있는 취약점을 이용한 전용 제로 데이 공격</a:t>
                      </a:r>
                      <a:endParaRPr lang="ko-KR" altLang="en-US" sz="10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25568"/>
                  </a:ext>
                </a:extLst>
              </a:tr>
              <a:tr h="1972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내부자 위협</a:t>
                      </a:r>
                      <a:endParaRPr lang="ko-KR" altLang="en-US" sz="1000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스피어</a:t>
                      </a:r>
                      <a:r>
                        <a:rPr lang="ko-KR" altLang="en-US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피싱 기술을 이용하여</a:t>
                      </a:r>
                      <a:r>
                        <a:rPr lang="en-US" altLang="ko-KR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내부자의 중요 정보획득</a:t>
                      </a:r>
                      <a:endParaRPr lang="ko-KR" altLang="en-US" sz="10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08330765"/>
                  </a:ext>
                </a:extLst>
              </a:tr>
              <a:tr h="1972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APT </a:t>
                      </a:r>
                      <a:r>
                        <a:rPr lang="ko-KR" altLang="en-US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라이프 사이클</a:t>
                      </a:r>
                      <a:endParaRPr lang="ko-KR" altLang="en-US" sz="10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수확단계에서도 새로운</a:t>
                      </a:r>
                      <a:r>
                        <a:rPr lang="en-US" altLang="ko-KR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/</a:t>
                      </a:r>
                      <a:r>
                        <a:rPr lang="ko-KR" altLang="en-US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즉각적 공격 침투</a:t>
                      </a:r>
                      <a:endParaRPr lang="ko-KR" altLang="en-US" sz="10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323033"/>
                  </a:ext>
                </a:extLst>
              </a:tr>
              <a:tr h="3816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사회공학적 기법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US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Social Engineering)</a:t>
                      </a:r>
                      <a:endParaRPr lang="en-US" sz="10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신뢰하는 개인</a:t>
                      </a:r>
                      <a:r>
                        <a:rPr lang="en-US" altLang="ko-KR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0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조직을 가장하여 악성코드 전송</a:t>
                      </a:r>
                      <a:endParaRPr lang="ko-KR" altLang="en-US" sz="10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14045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670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4400" y="6491159"/>
            <a:ext cx="2133600" cy="365125"/>
          </a:xfrm>
        </p:spPr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스턱스넷</a:t>
              </a:r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(Stuxnet)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B371ECC-1C80-4F21-BDC2-1B15D5EE22C4}"/>
              </a:ext>
            </a:extLst>
          </p:cNvPr>
          <p:cNvGrpSpPr/>
          <p:nvPr/>
        </p:nvGrpSpPr>
        <p:grpSpPr>
          <a:xfrm>
            <a:off x="1775520" y="3510050"/>
            <a:ext cx="4464496" cy="532832"/>
            <a:chOff x="2167176" y="996746"/>
            <a:chExt cx="4792663" cy="713079"/>
          </a:xfrm>
        </p:grpSpPr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0EE25DA6-E796-43CC-A7C1-2455B9FA4E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27" name="AutoShape 9">
                <a:extLst>
                  <a:ext uri="{FF2B5EF4-FFF2-40B4-BE49-F238E27FC236}">
                    <a16:creationId xmlns:a16="http://schemas.microsoft.com/office/drawing/2014/main" id="{ACA83CD9-EC84-49D9-9B08-AAD9188AC2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8" name="AutoShape 10">
                <a:extLst>
                  <a:ext uri="{FF2B5EF4-FFF2-40B4-BE49-F238E27FC236}">
                    <a16:creationId xmlns:a16="http://schemas.microsoft.com/office/drawing/2014/main" id="{E37B2DDB-5714-4ED5-9512-2483ECF27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26" name="모서리가 둥근 직사각형 8">
              <a:extLst>
                <a:ext uri="{FF2B5EF4-FFF2-40B4-BE49-F238E27FC236}">
                  <a16:creationId xmlns:a16="http://schemas.microsoft.com/office/drawing/2014/main" id="{0B3C3573-DE93-4981-856D-BD4B47A7B5A8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중간자 공격</a:t>
              </a:r>
              <a:r>
                <a:rPr lang="en-US" altLang="ko-KR" sz="1600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(Man In Middle Attack)</a:t>
              </a:r>
              <a:endParaRPr lang="ko-KR" altLang="en-US" sz="1600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21D3EB58-DD8D-4DCD-9EF1-2A7CCF3A9EB4}"/>
              </a:ext>
            </a:extLst>
          </p:cNvPr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국가 및 산업의 중요 기반 시설을 제어하는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SCADA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시스템을 대상으로 한 웜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CF3FC56D-A13E-45F9-AE7F-572AA8C24380}"/>
              </a:ext>
            </a:extLst>
          </p:cNvPr>
          <p:cNvSpPr txBox="1"/>
          <p:nvPr/>
        </p:nvSpPr>
        <p:spPr>
          <a:xfrm>
            <a:off x="1989642" y="4180748"/>
            <a:ext cx="8280009" cy="1699479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네트워크 통신을 조작하여 통신 내용을 도청하거나 조작하는 공격 기법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중간자 공격은 통신을 연결하는 두 사람 사이에 중간자가 침입하여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두 사람은 상대방에게 연결했다고 생각하지만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실제로는 중간자에 연결되어 도청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82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4.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무선 네트워크 보안</a:t>
            </a:r>
            <a:endParaRPr lang="ko-KR" altLang="en-US" sz="30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CBFC37EE-2B5C-4192-A633-1419C2AA2E5A}"/>
              </a:ext>
            </a:extLst>
          </p:cNvPr>
          <p:cNvSpPr txBox="1"/>
          <p:nvPr/>
        </p:nvSpPr>
        <p:spPr>
          <a:xfrm>
            <a:off x="1989642" y="1983463"/>
            <a:ext cx="8280009" cy="4230941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WPAN(Wireless Personal Area Network)</a:t>
            </a: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-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단거리 통신에 사용되는 개인용 무선 네트워크로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블루투스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(Bluetooth)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및 소형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저전력 디지털 라디오를 이용해 개인 통신망을 구성하여 통신하기 위한 표준 기술인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지그비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</a:t>
            </a:r>
            <a:r>
              <a:rPr lang="en-US" altLang="ko-KR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Zigbee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)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가 대표적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WLAN(Wireless Local Area Network)</a:t>
            </a: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-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기존 네트워크 케이블이나 전화선 등 케이블 대신에 전파를 이용해 컴퓨터 간 네트워크를 구축하는 방식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WMAN(Wireless Metropolitan Area Network)</a:t>
            </a: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-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도시 규모의 지역 내에서 무선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광대역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접속기능을 통해 사용자간 연결 기능을 제공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0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무선랜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보안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8899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4.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무선 네트워크 보안</a:t>
            </a:r>
            <a:endParaRPr lang="ko-KR" altLang="en-US" sz="30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CBFC37EE-2B5C-4192-A633-1419C2AA2E5A}"/>
              </a:ext>
            </a:extLst>
          </p:cNvPr>
          <p:cNvSpPr txBox="1"/>
          <p:nvPr/>
        </p:nvSpPr>
        <p:spPr>
          <a:xfrm>
            <a:off x="1989642" y="1983463"/>
            <a:ext cx="8280009" cy="3853915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단말기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무선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AP(Access Point)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무선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브릿지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무선랜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카드 및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무선랜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안테나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인증서버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	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0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무선랜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구성요소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4498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4.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무선 네트워크 보안</a:t>
            </a:r>
            <a:endParaRPr lang="ko-KR" altLang="en-US" sz="30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34</a:t>
            </a:fld>
            <a:endParaRPr lang="ko-KR" altLang="en-US" dirty="0"/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CBFC37EE-2B5C-4192-A633-1419C2AA2E5A}"/>
              </a:ext>
            </a:extLst>
          </p:cNvPr>
          <p:cNvSpPr txBox="1"/>
          <p:nvPr/>
        </p:nvSpPr>
        <p:spPr>
          <a:xfrm>
            <a:off x="1989642" y="1983463"/>
            <a:ext cx="8280009" cy="1283981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무선랜의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물리적 보안 취약점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무선랜의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기술적 보안 취약점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무선 암호화 방식 취약점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0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무선랜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보안 취약점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48506296" descr="EMB000056a8638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151" y="3770943"/>
            <a:ext cx="7632848" cy="261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131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4.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무선 </a:t>
            </a:r>
            <a:r>
              <a:rPr lang="ko-KR" altLang="en-US" sz="3600" dirty="0" err="1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네크워크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보안</a:t>
            </a:r>
            <a:endParaRPr lang="ko-KR" altLang="en-US" sz="30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35</a:t>
            </a:fld>
            <a:endParaRPr lang="ko-KR" altLang="en-US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862979" y="1867579"/>
            <a:ext cx="8474075" cy="383420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무선환경의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물리적 특성</a:t>
            </a:r>
          </a:p>
          <a:p>
            <a:pPr lvl="1"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Char char="ü"/>
            </a:pP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강한 전파로 인한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지역외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전송</a:t>
            </a:r>
          </a:p>
          <a:p>
            <a:pPr lvl="1"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Char char="ü"/>
            </a:pP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보안 관리어려움으로 인한 불법 침입 가능성</a:t>
            </a:r>
          </a:p>
          <a:p>
            <a:pPr lvl="1"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Char char="ü"/>
            </a:pP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불법 장비 설치 가능성</a:t>
            </a:r>
          </a:p>
          <a:p>
            <a:pPr lvl="1"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Char char="ü"/>
            </a:pP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장비 이동의 자유로움으로 인한 도난 가능성</a:t>
            </a:r>
          </a:p>
          <a:p>
            <a:pPr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인증 및 암호 메커니즘의 취약성</a:t>
            </a:r>
          </a:p>
          <a:p>
            <a:pPr lvl="1"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Char char="ü"/>
            </a:pP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보안 기능 취약</a:t>
            </a:r>
          </a:p>
          <a:p>
            <a:pPr lvl="1"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Char char="ü"/>
            </a:pP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낮은 암호화 수준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4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6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7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무선랜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보안 취약점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211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4.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무선 </a:t>
            </a:r>
            <a:r>
              <a:rPr lang="ko-KR" altLang="en-US" sz="3600" dirty="0" err="1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네크워크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보안</a:t>
            </a:r>
            <a:endParaRPr lang="ko-KR" altLang="en-US" sz="30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36</a:t>
            </a:fld>
            <a:endParaRPr lang="ko-KR" altLang="en-US" dirty="0"/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CBFC37EE-2B5C-4192-A633-1419C2AA2E5A}"/>
              </a:ext>
            </a:extLst>
          </p:cNvPr>
          <p:cNvSpPr txBox="1"/>
          <p:nvPr/>
        </p:nvSpPr>
        <p:spPr>
          <a:xfrm>
            <a:off x="1989642" y="1772817"/>
            <a:ext cx="8280009" cy="2114977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‘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움직일 수 있는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’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이라는 뜻으로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정보통신에서의 모바일은 스마트폰과 태블릿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pc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등과 같이 이동중 사용이 가능한 컴퓨터 환경을 뜻함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일반적으로는 사람이 휴대하면서 사용할 수 있는 소형화된 전자 기기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즉 모바일 기기 혹은 단말을 나타냄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9" y="4077072"/>
            <a:ext cx="7548563" cy="243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0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5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모바일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보안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35577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4.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무선 </a:t>
            </a:r>
            <a:r>
              <a:rPr lang="ko-KR" altLang="en-US" sz="3600" dirty="0" err="1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네크워크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보안</a:t>
            </a:r>
            <a:endParaRPr lang="ko-KR" altLang="en-US" sz="30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37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775520" y="1194808"/>
            <a:ext cx="5112568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0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1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 latinLnBrk="0"/>
              <a:r>
                <a:rPr lang="en-US" altLang="ko-KR" dirty="0">
                  <a:solidFill>
                    <a:srgbClr val="FFC000"/>
                  </a:solidFill>
                </a:rPr>
                <a:t>Wireless Application Environment(WAE) </a:t>
              </a:r>
              <a:r>
                <a:rPr lang="ko-KR" altLang="en-US" dirty="0">
                  <a:solidFill>
                    <a:srgbClr val="FFC000"/>
                  </a:solidFill>
                </a:rPr>
                <a:t>이해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018220" y="1715098"/>
            <a:ext cx="8496944" cy="405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0">
              <a:lnSpc>
                <a:spcPct val="230000"/>
              </a:lnSpc>
              <a:buFont typeface="Wingdings" panose="05000000000000000000" pitchFamily="2" charset="2"/>
              <a:buChar char="l"/>
            </a:pP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WAE</a:t>
            </a:r>
            <a:r>
              <a:rPr lang="ko-KR" altLang="en-US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WWW</a:t>
            </a:r>
            <a:r>
              <a:rPr lang="ko-KR" altLang="en-US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와 이동통신에 기반한 애플리케이션 환경이며 주 목적이 서비스 공급자들과 개발자들이 다양한 무선 환경에서 효율적으로 애플리케이션과 서비스를 개발하도록 </a:t>
            </a:r>
            <a:r>
              <a:rPr lang="ko-KR" altLang="en-US" sz="1400" kern="100" dirty="0" err="1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호환적인</a:t>
            </a:r>
            <a:r>
              <a:rPr lang="ko-KR" altLang="en-US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환경을 제공하는 것을 목적으로 하기 때문에 무선인터넷 서비스를 개발하기 위해서는 반드시 필요</a:t>
            </a:r>
            <a:endParaRPr lang="ko-KR" altLang="en-US" sz="1400" kern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fontAlgn="base" latinLnBrk="0">
              <a:lnSpc>
                <a:spcPct val="230000"/>
              </a:lnSpc>
              <a:buFont typeface="Wingdings" panose="05000000000000000000" pitchFamily="2" charset="2"/>
              <a:buChar char="l"/>
            </a:pP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WAE</a:t>
            </a:r>
            <a:r>
              <a:rPr lang="ko-KR" altLang="en-US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다음과 같은 포맷을 인식할 수 있는 환경을 제공한다</a:t>
            </a: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fontAlgn="base" latinLnBrk="0">
              <a:lnSpc>
                <a:spcPct val="230000"/>
              </a:lnSpc>
              <a:buFont typeface="Wingdings" panose="05000000000000000000" pitchFamily="2" charset="2"/>
              <a:buChar char="ü"/>
            </a:pP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WAP </a:t>
            </a:r>
            <a:r>
              <a:rPr lang="ko-KR" altLang="en-US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게이트웨이에서의 </a:t>
            </a: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WAE</a:t>
            </a:r>
            <a:endParaRPr lang="ko-KR" altLang="en-US" sz="1400" kern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fontAlgn="base" latinLnBrk="0">
              <a:lnSpc>
                <a:spcPct val="230000"/>
              </a:lnSpc>
              <a:buFont typeface="Wingdings" panose="05000000000000000000" pitchFamily="2" charset="2"/>
              <a:buChar char="ü"/>
            </a:pP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WAP </a:t>
            </a:r>
            <a:r>
              <a:rPr lang="ko-KR" altLang="en-US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클라이언트에서의 </a:t>
            </a: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WAE</a:t>
            </a:r>
            <a:endParaRPr lang="ko-KR" altLang="en-US" sz="1400" kern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fontAlgn="base" latinLnBrk="0">
              <a:lnSpc>
                <a:spcPct val="230000"/>
              </a:lnSpc>
              <a:buFont typeface="Wingdings" panose="05000000000000000000" pitchFamily="2" charset="2"/>
              <a:buChar char="ü"/>
            </a:pP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WML : HTML </a:t>
            </a:r>
            <a:r>
              <a:rPr lang="ko-KR" altLang="en-US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 유사한 가벼운</a:t>
            </a: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(light-weight) </a:t>
            </a:r>
            <a:r>
              <a:rPr lang="ko-KR" altLang="en-US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언어</a:t>
            </a: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무선 단말기를 위해 최적화 되어야 한다</a:t>
            </a: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fontAlgn="base" latinLnBrk="0">
              <a:lnSpc>
                <a:spcPct val="230000"/>
              </a:lnSpc>
              <a:buFont typeface="Wingdings" panose="05000000000000000000" pitchFamily="2" charset="2"/>
              <a:buChar char="ü"/>
            </a:pP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WML Script : Java Script </a:t>
            </a:r>
            <a:r>
              <a:rPr lang="ko-KR" altLang="en-US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언어와 유사한 가벼운 스크립트 언어</a:t>
            </a: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7841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4.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무선 </a:t>
            </a:r>
            <a:r>
              <a:rPr lang="ko-KR" altLang="en-US" sz="3600" dirty="0" err="1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네크워크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보안</a:t>
            </a:r>
            <a:endParaRPr lang="ko-KR" altLang="en-US" sz="30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775520" y="1194808"/>
            <a:ext cx="3960440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0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1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 latinLnBrk="0"/>
              <a:r>
                <a:rPr lang="en-US" altLang="ko-KR" dirty="0">
                  <a:solidFill>
                    <a:srgbClr val="FFC000"/>
                  </a:solidFill>
                </a:rPr>
                <a:t>Wireless Session Layer(WSL) </a:t>
              </a:r>
              <a:r>
                <a:rPr lang="ko-KR" altLang="en-US" dirty="0">
                  <a:solidFill>
                    <a:srgbClr val="FFC000"/>
                  </a:solidFill>
                </a:rPr>
                <a:t>이해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991544" y="1881545"/>
            <a:ext cx="849694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WSP(Wireless Session Protocol)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session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서비스에 대한 일관적인 인터페이스로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WAP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애플리케이션 레이어를 제공한다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이러한 세션 서비스는 연결 기반 서비스와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비연결기반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서비스로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연결기반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서비스는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WTP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상에서 동작하고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비연결기반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서비스는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WDP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위에서 동작한다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775520" y="3129695"/>
            <a:ext cx="5256584" cy="532832"/>
            <a:chOff x="2167176" y="996746"/>
            <a:chExt cx="4792663" cy="713079"/>
          </a:xfrm>
        </p:grpSpPr>
        <p:grpSp>
          <p:nvGrpSpPr>
            <p:cNvPr id="13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6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13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 latinLnBrk="0"/>
              <a:r>
                <a:rPr lang="en-US" altLang="ko-KR" dirty="0">
                  <a:solidFill>
                    <a:srgbClr val="FFC000"/>
                  </a:solidFill>
                </a:rPr>
                <a:t>Wireless Transport Layer Security(WTLS) </a:t>
              </a:r>
              <a:r>
                <a:rPr lang="ko-KR" altLang="en-US" dirty="0">
                  <a:solidFill>
                    <a:srgbClr val="FFC000"/>
                  </a:solidFill>
                </a:rPr>
                <a:t>이해</a:t>
              </a: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2063552" y="3789041"/>
            <a:ext cx="817240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WTLS(Wireless Transport Layer Security)</a:t>
            </a:r>
            <a:r>
              <a:rPr lang="ko-KR" altLang="en-US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SSL(Secure Socket Layer)</a:t>
            </a:r>
            <a:r>
              <a:rPr lang="ko-KR" altLang="en-US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알려진 산업 표준인 </a:t>
            </a: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TLS </a:t>
            </a:r>
            <a:r>
              <a:rPr lang="ko-KR" altLang="en-US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프로토콜에 기반한다</a:t>
            </a: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WTLS</a:t>
            </a:r>
            <a:r>
              <a:rPr lang="ko-KR" altLang="en-US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WAP</a:t>
            </a:r>
            <a:r>
              <a:rPr lang="ko-KR" altLang="en-US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위해 설계되었으며 좁은 밴드의 통신 채널에 맞도록 최적화되었다</a:t>
            </a: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WTLS</a:t>
            </a:r>
            <a:r>
              <a:rPr lang="ko-KR" altLang="en-US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특징은 다음과 같다</a:t>
            </a: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fontAlgn="base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Data integrity</a:t>
            </a:r>
            <a:endParaRPr lang="en-US" altLang="ko-KR" sz="1400" kern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fontAlgn="base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Privacy</a:t>
            </a:r>
            <a:endParaRPr lang="en-US" altLang="ko-KR" sz="1400" kern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fontAlgn="base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Authentication</a:t>
            </a:r>
            <a:endParaRPr lang="en-US" altLang="ko-KR" sz="1400" kern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fontAlgn="base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kern="1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Denial of service protection</a:t>
            </a:r>
            <a:endParaRPr lang="en-US" altLang="ko-KR" sz="1400" kern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635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4.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무선 </a:t>
            </a:r>
            <a:r>
              <a:rPr lang="ko-KR" altLang="en-US" sz="3600" dirty="0" err="1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네크워크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보안</a:t>
            </a:r>
            <a:endParaRPr lang="ko-KR" altLang="en-US" sz="30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39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775520" y="1194808"/>
            <a:ext cx="4752528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0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1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 latinLnBrk="0"/>
              <a:r>
                <a:rPr lang="en-US" altLang="ko-KR" dirty="0">
                  <a:solidFill>
                    <a:srgbClr val="FFC000"/>
                  </a:solidFill>
                </a:rPr>
                <a:t>WDP( Wireless Datagram Protocol ) layer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982162" y="1763564"/>
            <a:ext cx="84969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다양한 네트워크에 의해 지원되는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bearer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서비스를 이용하는 데이터 위에서 작동한다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일반적인 통신 서비스로써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WDP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상위레이어로 일관적인 서비스를 제공하며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bearer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서비스위에서 작동한다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WDP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프로토콜이 상위 레이어 프로토콜에 대하여 통상의 인터페이스를 제공하기 때문에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Security, Session, Application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레이어는 무선망에 대하여 독립적으로 작동할 수 있다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815848" y="3304521"/>
            <a:ext cx="5256584" cy="532832"/>
            <a:chOff x="2167176" y="996746"/>
            <a:chExt cx="4792663" cy="713079"/>
          </a:xfrm>
        </p:grpSpPr>
        <p:grpSp>
          <p:nvGrpSpPr>
            <p:cNvPr id="13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6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13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 latinLnBrk="0"/>
              <a:r>
                <a:rPr lang="en-US" altLang="ko-KR" dirty="0">
                  <a:solidFill>
                    <a:srgbClr val="FFC000"/>
                  </a:solidFill>
                </a:rPr>
                <a:t>Wireless Transport Layer(WTP) </a:t>
              </a:r>
              <a:r>
                <a:rPr lang="ko-KR" altLang="en-US" dirty="0">
                  <a:solidFill>
                    <a:srgbClr val="FFC000"/>
                  </a:solidFill>
                </a:rPr>
                <a:t>이해</a:t>
              </a: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998012" y="3868081"/>
            <a:ext cx="8172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WTP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datagram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서비스의 위에서 동작한다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client(mobile station)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구현하기에 적합한 가벼운 트랜잭션 기반의 프로토콜을 제공한다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 marL="285750" indent="-285750" fontAlgn="base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WTP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안전성이 보장되거나 보장되지 않는 무선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데이터그램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망에서 효과적으로 동작한다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 fontAlgn="base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fontAlgn="base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WTP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특징은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종류의 트랜잭션 서비스를 제공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신뢰성이 없는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단방향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요구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신뢰성 있는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단방향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요구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신뢰성 있는 양방향 요구 응답</a:t>
            </a:r>
          </a:p>
        </p:txBody>
      </p:sp>
    </p:spTree>
    <p:extLst>
      <p:ext uri="{BB962C8B-B14F-4D97-AF65-F5344CB8AC3E}">
        <p14:creationId xmlns:p14="http://schemas.microsoft.com/office/powerpoint/2010/main" val="23498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DoS/DDoS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공격 유형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DoS/DDoS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공격</a:t>
              </a:r>
            </a:p>
          </p:txBody>
        </p:sp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AAE7DA01-9287-496D-96CA-88AD13F25DCA}"/>
              </a:ext>
            </a:extLst>
          </p:cNvPr>
          <p:cNvSpPr txBox="1"/>
          <p:nvPr/>
        </p:nvSpPr>
        <p:spPr>
          <a:xfrm>
            <a:off x="1896571" y="2258411"/>
            <a:ext cx="8280009" cy="3625647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서비스 거부 공격은 라우터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웹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전자우편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DNS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서버 등 모든 네트워크 장비를 대상으로 이루어짐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297473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z="500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전산 자원을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소진시킴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468923" indent="-1714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endParaRPr lang="en-US" altLang="ko-KR" sz="500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구성 정보를 교란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468923" indent="-1714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endParaRPr lang="en-US" altLang="ko-KR" sz="500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상태 정보를 교란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468923" indent="-1714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endParaRPr lang="en-US" altLang="ko-KR" sz="500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물리적 전산망 요소를 교란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468923" indent="-1714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endParaRPr lang="en-US" altLang="ko-KR" sz="500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원래 사용자와 타깃 사이의 통신 매체를 차단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46223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4.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무선 </a:t>
            </a:r>
            <a:r>
              <a:rPr lang="ko-KR" altLang="en-US" sz="3600" dirty="0" err="1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네크워크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보안</a:t>
            </a:r>
            <a:endParaRPr lang="ko-KR" altLang="en-US" sz="30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40</a:t>
            </a:fld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A5C2B1-D2DC-4CBC-85D9-02FA6B9EB439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4" name="Group 8">
              <a:extLst>
                <a:ext uri="{FF2B5EF4-FFF2-40B4-BE49-F238E27FC236}">
                  <a16:creationId xmlns:a16="http://schemas.microsoft.com/office/drawing/2014/main" id="{BF01389F-5A22-4CD1-A07F-A0DE15AC06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6" name="AutoShape 9">
                <a:extLst>
                  <a:ext uri="{FF2B5EF4-FFF2-40B4-BE49-F238E27FC236}">
                    <a16:creationId xmlns:a16="http://schemas.microsoft.com/office/drawing/2014/main" id="{087BB7A5-6E48-4592-BD5D-A765CB9A5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7" name="AutoShape 10">
                <a:extLst>
                  <a:ext uri="{FF2B5EF4-FFF2-40B4-BE49-F238E27FC236}">
                    <a16:creationId xmlns:a16="http://schemas.microsoft.com/office/drawing/2014/main" id="{E929704A-A659-41C8-B827-84CFD7875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5" name="모서리가 둥근 직사각형 8">
              <a:extLst>
                <a:ext uri="{FF2B5EF4-FFF2-40B4-BE49-F238E27FC236}">
                  <a16:creationId xmlns:a16="http://schemas.microsoft.com/office/drawing/2014/main" id="{4B36AE2C-E297-4102-BA21-2F8B567EBA74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iOS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의 보안 체계</a:t>
              </a:r>
            </a:p>
          </p:txBody>
        </p:sp>
      </p:grpSp>
      <p:sp>
        <p:nvSpPr>
          <p:cNvPr id="18" name="object 7">
            <a:extLst>
              <a:ext uri="{FF2B5EF4-FFF2-40B4-BE49-F238E27FC236}">
                <a16:creationId xmlns:a16="http://schemas.microsoft.com/office/drawing/2014/main" id="{CBFC37EE-2B5C-4192-A633-1419C2AA2E5A}"/>
              </a:ext>
            </a:extLst>
          </p:cNvPr>
          <p:cNvSpPr txBox="1"/>
          <p:nvPr/>
        </p:nvSpPr>
        <p:spPr>
          <a:xfrm>
            <a:off x="1995079" y="1870336"/>
            <a:ext cx="8280009" cy="4684912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안전한 부팅 절차 확보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iOS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를 사용하는 모바일 기기에서 모든 소프트웨어는 애플 암호화 로직의 서명된 방식에 의해 무결성이 확인된 후에만 동작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시스템 소프트웨어 개인화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모든 소프트웨어를 아이튠즈를 통해 일괄적으로 배포하며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보안상의 문제에 즉각적으로 대응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응용 프로그램에 대한 서명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애플은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iOS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에 설치되는 모든 앱에 대해 코드 무결성 사인을 등록시킴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709851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4.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무선 </a:t>
            </a:r>
            <a:r>
              <a:rPr lang="ko-KR" altLang="en-US" sz="3600" dirty="0" err="1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네크워크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보안</a:t>
            </a:r>
            <a:endParaRPr lang="ko-KR" altLang="en-US" sz="30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41</a:t>
            </a:fld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A5C2B1-D2DC-4CBC-85D9-02FA6B9EB439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4" name="Group 8">
              <a:extLst>
                <a:ext uri="{FF2B5EF4-FFF2-40B4-BE49-F238E27FC236}">
                  <a16:creationId xmlns:a16="http://schemas.microsoft.com/office/drawing/2014/main" id="{BF01389F-5A22-4CD1-A07F-A0DE15AC06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6" name="AutoShape 9">
                <a:extLst>
                  <a:ext uri="{FF2B5EF4-FFF2-40B4-BE49-F238E27FC236}">
                    <a16:creationId xmlns:a16="http://schemas.microsoft.com/office/drawing/2014/main" id="{087BB7A5-6E48-4592-BD5D-A765CB9A5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7" name="AutoShape 10">
                <a:extLst>
                  <a:ext uri="{FF2B5EF4-FFF2-40B4-BE49-F238E27FC236}">
                    <a16:creationId xmlns:a16="http://schemas.microsoft.com/office/drawing/2014/main" id="{E929704A-A659-41C8-B827-84CFD7875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5" name="모서리가 둥근 직사각형 8">
              <a:extLst>
                <a:ext uri="{FF2B5EF4-FFF2-40B4-BE49-F238E27FC236}">
                  <a16:creationId xmlns:a16="http://schemas.microsoft.com/office/drawing/2014/main" id="{4B36AE2C-E297-4102-BA21-2F8B567EBA74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iOS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의 보안 체계</a:t>
              </a:r>
            </a:p>
          </p:txBody>
        </p:sp>
      </p:grpSp>
      <p:sp>
        <p:nvSpPr>
          <p:cNvPr id="18" name="object 7">
            <a:extLst>
              <a:ext uri="{FF2B5EF4-FFF2-40B4-BE49-F238E27FC236}">
                <a16:creationId xmlns:a16="http://schemas.microsoft.com/office/drawing/2014/main" id="{CBFC37EE-2B5C-4192-A633-1419C2AA2E5A}"/>
              </a:ext>
            </a:extLst>
          </p:cNvPr>
          <p:cNvSpPr txBox="1"/>
          <p:nvPr/>
        </p:nvSpPr>
        <p:spPr>
          <a:xfrm>
            <a:off x="1995079" y="1870337"/>
            <a:ext cx="8280009" cy="4256589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샌드박스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활용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샌드박스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-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응용프로그램이 실행될 때 일종의 가상머신 안에서 실행되는 것처럼 원래의 운영체제와 완전히 독립되어 실행되는 형태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멀티태스킹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금지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354623" indent="-34290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iOS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는 기본적으로 음악을 듣는 것 이외의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멀티태스킹을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금지함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원격지에서 </a:t>
            </a:r>
            <a:r>
              <a:rPr lang="en-US" altLang="ko-KR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Ios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로그인 금지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iOS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는 기본적으로 유닉스에 바탕을 두고 있으므로 일반 유닉스처럼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SSH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서버를 실행할 수 있고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SSH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서버에 로컬 또는 원격지에서 로그인 할 수 있음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39735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4.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무선 </a:t>
            </a:r>
            <a:r>
              <a:rPr lang="ko-KR" altLang="en-US" sz="3600" dirty="0" err="1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네크워크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보안</a:t>
            </a:r>
            <a:endParaRPr lang="ko-KR" altLang="en-US" sz="30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42</a:t>
            </a:fld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A5C2B1-D2DC-4CBC-85D9-02FA6B9EB439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4" name="Group 8">
              <a:extLst>
                <a:ext uri="{FF2B5EF4-FFF2-40B4-BE49-F238E27FC236}">
                  <a16:creationId xmlns:a16="http://schemas.microsoft.com/office/drawing/2014/main" id="{BF01389F-5A22-4CD1-A07F-A0DE15AC06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6" name="AutoShape 9">
                <a:extLst>
                  <a:ext uri="{FF2B5EF4-FFF2-40B4-BE49-F238E27FC236}">
                    <a16:creationId xmlns:a16="http://schemas.microsoft.com/office/drawing/2014/main" id="{087BB7A5-6E48-4592-BD5D-A765CB9A5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7" name="AutoShape 10">
                <a:extLst>
                  <a:ext uri="{FF2B5EF4-FFF2-40B4-BE49-F238E27FC236}">
                    <a16:creationId xmlns:a16="http://schemas.microsoft.com/office/drawing/2014/main" id="{E929704A-A659-41C8-B827-84CFD7875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5" name="모서리가 둥근 직사각형 8">
              <a:extLst>
                <a:ext uri="{FF2B5EF4-FFF2-40B4-BE49-F238E27FC236}">
                  <a16:creationId xmlns:a16="http://schemas.microsoft.com/office/drawing/2014/main" id="{4B36AE2C-E297-4102-BA21-2F8B567EBA74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iOS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의 취약점</a:t>
              </a:r>
            </a:p>
          </p:txBody>
        </p:sp>
      </p:grpSp>
      <p:pic>
        <p:nvPicPr>
          <p:cNvPr id="6145" name="_x381654904" descr="EMB000019180755">
            <a:extLst>
              <a:ext uri="{FF2B5EF4-FFF2-40B4-BE49-F238E27FC236}">
                <a16:creationId xmlns:a16="http://schemas.microsoft.com/office/drawing/2014/main" id="{F332E3CE-3CCE-4485-A0B1-456A59871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42" y="3675270"/>
            <a:ext cx="8280008" cy="283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7">
            <a:extLst>
              <a:ext uri="{FF2B5EF4-FFF2-40B4-BE49-F238E27FC236}">
                <a16:creationId xmlns:a16="http://schemas.microsoft.com/office/drawing/2014/main" id="{0A3BA1CF-5C26-493A-9572-BE9A15DF1ED1}"/>
              </a:ext>
            </a:extLst>
          </p:cNvPr>
          <p:cNvSpPr txBox="1"/>
          <p:nvPr/>
        </p:nvSpPr>
        <p:spPr>
          <a:xfrm>
            <a:off x="1995079" y="1870337"/>
            <a:ext cx="8280009" cy="1699479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보안상의 문제점은 대부분 탈옥한 기기에서 발생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애플이 공식적으로 지원하지 않는 기능을 사용하기 위함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그러한 기능에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IOS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내부시스템 파일 및 응용 프로그램파일에 대한 접근과 외부관리 인터페이스가 포함됨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35286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4.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무선 </a:t>
            </a:r>
            <a:r>
              <a:rPr lang="ko-KR" altLang="en-US" sz="3600" dirty="0" err="1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네크워크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보안</a:t>
            </a:r>
            <a:endParaRPr lang="ko-KR" altLang="en-US" sz="30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43</a:t>
            </a:fld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A5C2B1-D2DC-4CBC-85D9-02FA6B9EB439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4" name="Group 8">
              <a:extLst>
                <a:ext uri="{FF2B5EF4-FFF2-40B4-BE49-F238E27FC236}">
                  <a16:creationId xmlns:a16="http://schemas.microsoft.com/office/drawing/2014/main" id="{BF01389F-5A22-4CD1-A07F-A0DE15AC06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6" name="AutoShape 9">
                <a:extLst>
                  <a:ext uri="{FF2B5EF4-FFF2-40B4-BE49-F238E27FC236}">
                    <a16:creationId xmlns:a16="http://schemas.microsoft.com/office/drawing/2014/main" id="{087BB7A5-6E48-4592-BD5D-A765CB9A5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7" name="AutoShape 10">
                <a:extLst>
                  <a:ext uri="{FF2B5EF4-FFF2-40B4-BE49-F238E27FC236}">
                    <a16:creationId xmlns:a16="http://schemas.microsoft.com/office/drawing/2014/main" id="{E929704A-A659-41C8-B827-84CFD7875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5" name="모서리가 둥근 직사각형 8">
              <a:extLst>
                <a:ext uri="{FF2B5EF4-FFF2-40B4-BE49-F238E27FC236}">
                  <a16:creationId xmlns:a16="http://schemas.microsoft.com/office/drawing/2014/main" id="{4B36AE2C-E297-4102-BA21-2F8B567EBA74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안드로이드 보안체계</a:t>
              </a:r>
            </a:p>
          </p:txBody>
        </p:sp>
      </p:grpSp>
      <p:pic>
        <p:nvPicPr>
          <p:cNvPr id="9217" name="_x381656824" descr="EMB000019180759">
            <a:extLst>
              <a:ext uri="{FF2B5EF4-FFF2-40B4-BE49-F238E27FC236}">
                <a16:creationId xmlns:a16="http://schemas.microsoft.com/office/drawing/2014/main" id="{D24AEDCC-4D11-4E44-B050-0D88E1288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42" y="2708920"/>
            <a:ext cx="8280009" cy="356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7">
            <a:extLst>
              <a:ext uri="{FF2B5EF4-FFF2-40B4-BE49-F238E27FC236}">
                <a16:creationId xmlns:a16="http://schemas.microsoft.com/office/drawing/2014/main" id="{D4131743-81A2-464E-9559-0136D7C97F47}"/>
              </a:ext>
            </a:extLst>
          </p:cNvPr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리눅스 커널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(2.5.25)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을 기반으로 한 모바일 운영체제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19254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4.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무선 </a:t>
            </a:r>
            <a:r>
              <a:rPr lang="ko-KR" altLang="en-US" sz="3600" dirty="0" err="1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네크워크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보안</a:t>
            </a:r>
            <a:endParaRPr lang="ko-KR" altLang="en-US" sz="30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44</a:t>
            </a:fld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A5C2B1-D2DC-4CBC-85D9-02FA6B9EB439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4" name="Group 8">
              <a:extLst>
                <a:ext uri="{FF2B5EF4-FFF2-40B4-BE49-F238E27FC236}">
                  <a16:creationId xmlns:a16="http://schemas.microsoft.com/office/drawing/2014/main" id="{BF01389F-5A22-4CD1-A07F-A0DE15AC06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6" name="AutoShape 9">
                <a:extLst>
                  <a:ext uri="{FF2B5EF4-FFF2-40B4-BE49-F238E27FC236}">
                    <a16:creationId xmlns:a16="http://schemas.microsoft.com/office/drawing/2014/main" id="{087BB7A5-6E48-4592-BD5D-A765CB9A5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7" name="AutoShape 10">
                <a:extLst>
                  <a:ext uri="{FF2B5EF4-FFF2-40B4-BE49-F238E27FC236}">
                    <a16:creationId xmlns:a16="http://schemas.microsoft.com/office/drawing/2014/main" id="{E929704A-A659-41C8-B827-84CFD7875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5" name="모서리가 둥근 직사각형 8">
              <a:extLst>
                <a:ext uri="{FF2B5EF4-FFF2-40B4-BE49-F238E27FC236}">
                  <a16:creationId xmlns:a16="http://schemas.microsoft.com/office/drawing/2014/main" id="{4B36AE2C-E297-4102-BA21-2F8B567EBA74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안드로이드 보안체계</a:t>
              </a:r>
            </a:p>
          </p:txBody>
        </p:sp>
      </p:grpSp>
      <p:sp>
        <p:nvSpPr>
          <p:cNvPr id="11" name="object 7">
            <a:extLst>
              <a:ext uri="{FF2B5EF4-FFF2-40B4-BE49-F238E27FC236}">
                <a16:creationId xmlns:a16="http://schemas.microsoft.com/office/drawing/2014/main" id="{1C4CB232-92C4-47C8-9CB1-D2E6A1EA4885}"/>
              </a:ext>
            </a:extLst>
          </p:cNvPr>
          <p:cNvSpPr txBox="1"/>
          <p:nvPr/>
        </p:nvSpPr>
        <p:spPr>
          <a:xfrm>
            <a:off x="1995079" y="1870337"/>
            <a:ext cx="8280009" cy="3853915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응용 프로그램의 권한 관리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안드로이드에 설치된 모든 응용 프로그램은 일반 사용자 권한으로 실행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응용 프로그램에 대한 서명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애플과 마찬가지로 설치되는 응용 프로그램에 대해 서명을 함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샌드박스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활용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애플과 마찬가지로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샌드박스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프로세스 내부에서 실행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기본적으로 다름 어플리케이션에 접근하는 것을 통제 함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68050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4.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무선 </a:t>
            </a:r>
            <a:r>
              <a:rPr lang="ko-KR" altLang="en-US" sz="3600" dirty="0" err="1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네크워크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보안</a:t>
            </a:r>
            <a:endParaRPr lang="ko-KR" altLang="en-US" sz="30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A5C2B1-D2DC-4CBC-85D9-02FA6B9EB439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4" name="Group 8">
              <a:extLst>
                <a:ext uri="{FF2B5EF4-FFF2-40B4-BE49-F238E27FC236}">
                  <a16:creationId xmlns:a16="http://schemas.microsoft.com/office/drawing/2014/main" id="{BF01389F-5A22-4CD1-A07F-A0DE15AC06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6" name="AutoShape 9">
                <a:extLst>
                  <a:ext uri="{FF2B5EF4-FFF2-40B4-BE49-F238E27FC236}">
                    <a16:creationId xmlns:a16="http://schemas.microsoft.com/office/drawing/2014/main" id="{087BB7A5-6E48-4592-BD5D-A765CB9A5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7" name="AutoShape 10">
                <a:extLst>
                  <a:ext uri="{FF2B5EF4-FFF2-40B4-BE49-F238E27FC236}">
                    <a16:creationId xmlns:a16="http://schemas.microsoft.com/office/drawing/2014/main" id="{E929704A-A659-41C8-B827-84CFD7875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5" name="모서리가 둥근 직사각형 8">
              <a:extLst>
                <a:ext uri="{FF2B5EF4-FFF2-40B4-BE49-F238E27FC236}">
                  <a16:creationId xmlns:a16="http://schemas.microsoft.com/office/drawing/2014/main" id="{4B36AE2C-E297-4102-BA21-2F8B567EBA74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안드로이드 보안 취약점</a:t>
              </a: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2AA445B-7DDA-455A-B969-B3B289F5D75F}"/>
              </a:ext>
            </a:extLst>
          </p:cNvPr>
          <p:cNvGraphicFramePr>
            <a:graphicFrameLocks noGrp="1"/>
          </p:cNvGraphicFramePr>
          <p:nvPr/>
        </p:nvGraphicFramePr>
        <p:xfrm>
          <a:off x="1993447" y="3688093"/>
          <a:ext cx="8208912" cy="287690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647097">
                  <a:extLst>
                    <a:ext uri="{9D8B030D-6E8A-4147-A177-3AD203B41FA5}">
                      <a16:colId xmlns:a16="http://schemas.microsoft.com/office/drawing/2014/main" val="3038843541"/>
                    </a:ext>
                  </a:extLst>
                </a:gridCol>
                <a:gridCol w="3566176">
                  <a:extLst>
                    <a:ext uri="{9D8B030D-6E8A-4147-A177-3AD203B41FA5}">
                      <a16:colId xmlns:a16="http://schemas.microsoft.com/office/drawing/2014/main" val="1732478776"/>
                    </a:ext>
                  </a:extLst>
                </a:gridCol>
                <a:gridCol w="2995639">
                  <a:extLst>
                    <a:ext uri="{9D8B030D-6E8A-4147-A177-3AD203B41FA5}">
                      <a16:colId xmlns:a16="http://schemas.microsoft.com/office/drawing/2014/main" val="1381575944"/>
                    </a:ext>
                  </a:extLst>
                </a:gridCol>
              </a:tblGrid>
              <a:tr h="2427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구분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iOS</a:t>
                      </a:r>
                      <a:endParaRPr 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안드로이드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152369"/>
                  </a:ext>
                </a:extLst>
              </a:tr>
              <a:tr h="4764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운영체제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Darwin UNIX</a:t>
                      </a: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에서 파생하여 발전한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OSX</a:t>
                      </a: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의 모바일 버전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리눅스 커널</a:t>
                      </a:r>
                      <a:r>
                        <a:rPr lang="en-US" altLang="ko-KR" sz="11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(2.5.25)</a:t>
                      </a:r>
                      <a:r>
                        <a:rPr lang="ko-KR" altLang="en-US" sz="11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을 기반으로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만들어진 모바일 운영체제</a:t>
                      </a: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531513"/>
                  </a:ext>
                </a:extLst>
              </a:tr>
              <a:tr h="2427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보안 통제권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애플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개발자 또는 사용자</a:t>
                      </a: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366132"/>
                  </a:ext>
                </a:extLst>
              </a:tr>
              <a:tr h="2427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프로그램 실행 권한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관리자</a:t>
                      </a:r>
                      <a:r>
                        <a:rPr lang="en-US" altLang="ko-KR" sz="11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US" sz="11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root)</a:t>
                      </a:r>
                      <a:endParaRPr lang="en-US" sz="1100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일반 사용자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160382"/>
                  </a:ext>
                </a:extLst>
              </a:tr>
              <a:tr h="4764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응용프로그램에 대한 서명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애플이 자신의 </a:t>
                      </a:r>
                      <a:r>
                        <a:rPr lang="en-US" altLang="ko-KR" sz="11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CA</a:t>
                      </a:r>
                      <a:r>
                        <a:rPr lang="ko-KR" altLang="en-US" sz="11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를 통해 각 응용프로그램을 서명하여 배포</a:t>
                      </a: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개발자가 서명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588501"/>
                  </a:ext>
                </a:extLst>
              </a:tr>
              <a:tr h="4764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샌드박스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엄격하게 프로그램 간 데이터 통신 통제</a:t>
                      </a: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iOS</a:t>
                      </a: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에 비해 상대적으로 자유로운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형태의 어플리케이션의 실행이 가능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124103"/>
                  </a:ext>
                </a:extLst>
              </a:tr>
              <a:tr h="4764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부팅 절차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암호화 로직으로 서명된 방식에 의한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안전한 부팅 절차 확보</a:t>
                      </a: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</a:t>
                      </a:r>
                      <a:endParaRPr 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390469"/>
                  </a:ext>
                </a:extLst>
              </a:tr>
              <a:tr h="2427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소프트웨어 관리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단말 기기별 고유한 소프트웨어 설치 키 관리</a:t>
                      </a: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</a:t>
                      </a:r>
                      <a:endParaRPr 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87832900"/>
                  </a:ext>
                </a:extLst>
              </a:tr>
            </a:tbl>
          </a:graphicData>
        </a:graphic>
      </p:graphicFrame>
      <p:sp>
        <p:nvSpPr>
          <p:cNvPr id="11" name="object 7">
            <a:extLst>
              <a:ext uri="{FF2B5EF4-FFF2-40B4-BE49-F238E27FC236}">
                <a16:creationId xmlns:a16="http://schemas.microsoft.com/office/drawing/2014/main" id="{7BED1912-2EA8-4A65-B33C-479157CB5AB0}"/>
              </a:ext>
            </a:extLst>
          </p:cNvPr>
          <p:cNvSpPr txBox="1"/>
          <p:nvPr/>
        </p:nvSpPr>
        <p:spPr>
          <a:xfrm>
            <a:off x="1995079" y="1870337"/>
            <a:ext cx="8280009" cy="1712303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응용 프로그램의 권한 관리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안드로이드는 사용자의 선택에 따라 보안수준을 선택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자유로운 개발과 변경이 가능한 동시에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IOS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에 비해 상대적으로 보안에 취약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IOS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의 탈옥과 비슷한 개념의 </a:t>
            </a:r>
            <a:r>
              <a:rPr lang="en-US" altLang="ko-KR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Rootiong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을 할 수 있음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00318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4.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무선 </a:t>
            </a:r>
            <a:r>
              <a:rPr lang="ko-KR" altLang="en-US" sz="3600" dirty="0" err="1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네크워크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보안</a:t>
            </a:r>
            <a:endParaRPr lang="ko-KR" altLang="en-US" sz="30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46</a:t>
            </a:fld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A5C2B1-D2DC-4CBC-85D9-02FA6B9EB439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4" name="Group 8">
              <a:extLst>
                <a:ext uri="{FF2B5EF4-FFF2-40B4-BE49-F238E27FC236}">
                  <a16:creationId xmlns:a16="http://schemas.microsoft.com/office/drawing/2014/main" id="{BF01389F-5A22-4CD1-A07F-A0DE15AC06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6" name="AutoShape 9">
                <a:extLst>
                  <a:ext uri="{FF2B5EF4-FFF2-40B4-BE49-F238E27FC236}">
                    <a16:creationId xmlns:a16="http://schemas.microsoft.com/office/drawing/2014/main" id="{087BB7A5-6E48-4592-BD5D-A765CB9A5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7" name="AutoShape 10">
                <a:extLst>
                  <a:ext uri="{FF2B5EF4-FFF2-40B4-BE49-F238E27FC236}">
                    <a16:creationId xmlns:a16="http://schemas.microsoft.com/office/drawing/2014/main" id="{E929704A-A659-41C8-B827-84CFD7875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5" name="모서리가 둥근 직사각형 8">
              <a:extLst>
                <a:ext uri="{FF2B5EF4-FFF2-40B4-BE49-F238E27FC236}">
                  <a16:creationId xmlns:a16="http://schemas.microsoft.com/office/drawing/2014/main" id="{4B36AE2C-E297-4102-BA21-2F8B567EBA74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모바일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보안 위협</a:t>
              </a:r>
            </a:p>
          </p:txBody>
        </p:sp>
      </p:grpSp>
      <p:sp>
        <p:nvSpPr>
          <p:cNvPr id="12" name="object 7">
            <a:extLst>
              <a:ext uri="{FF2B5EF4-FFF2-40B4-BE49-F238E27FC236}">
                <a16:creationId xmlns:a16="http://schemas.microsoft.com/office/drawing/2014/main" id="{2412CFEC-D3E9-4DDB-8AFD-94A0CE1A0536}"/>
              </a:ext>
            </a:extLst>
          </p:cNvPr>
          <p:cNvSpPr txBox="1"/>
          <p:nvPr/>
        </p:nvSpPr>
        <p:spPr>
          <a:xfrm>
            <a:off x="1995079" y="1870336"/>
            <a:ext cx="8280009" cy="3399944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20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피싱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20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멀웨어와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랜섬웨어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20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크립토재킹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</a:t>
            </a:r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Cryptojacking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)</a:t>
            </a:r>
          </a:p>
          <a:p>
            <a:pPr marL="297473" indent="-285750" algn="just">
              <a:lnSpc>
                <a:spcPct val="20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안전하지 않은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와이파이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20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오래된 운영 체제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20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물리적인 기기 침해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01507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4.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무선 </a:t>
            </a:r>
            <a:r>
              <a:rPr lang="ko-KR" altLang="en-US" sz="3600" dirty="0" err="1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네크워크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보안</a:t>
            </a:r>
            <a:endParaRPr lang="ko-KR" altLang="en-US" sz="30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47</a:t>
            </a:fld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A5C2B1-D2DC-4CBC-85D9-02FA6B9EB439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4" name="Group 8">
              <a:extLst>
                <a:ext uri="{FF2B5EF4-FFF2-40B4-BE49-F238E27FC236}">
                  <a16:creationId xmlns:a16="http://schemas.microsoft.com/office/drawing/2014/main" id="{BF01389F-5A22-4CD1-A07F-A0DE15AC06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6" name="AutoShape 9">
                <a:extLst>
                  <a:ext uri="{FF2B5EF4-FFF2-40B4-BE49-F238E27FC236}">
                    <a16:creationId xmlns:a16="http://schemas.microsoft.com/office/drawing/2014/main" id="{087BB7A5-6E48-4592-BD5D-A765CB9A5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7" name="AutoShape 10">
                <a:extLst>
                  <a:ext uri="{FF2B5EF4-FFF2-40B4-BE49-F238E27FC236}">
                    <a16:creationId xmlns:a16="http://schemas.microsoft.com/office/drawing/2014/main" id="{E929704A-A659-41C8-B827-84CFD7875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5" name="모서리가 둥근 직사각형 8">
              <a:extLst>
                <a:ext uri="{FF2B5EF4-FFF2-40B4-BE49-F238E27FC236}">
                  <a16:creationId xmlns:a16="http://schemas.microsoft.com/office/drawing/2014/main" id="{4B36AE2C-E297-4102-BA21-2F8B567EBA74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블루투스 보안 위협</a:t>
              </a:r>
            </a:p>
          </p:txBody>
        </p: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13E3546-AB61-4EF7-80B9-6BEF4E9F43D4}"/>
              </a:ext>
            </a:extLst>
          </p:cNvPr>
          <p:cNvGraphicFramePr>
            <a:graphicFrameLocks noGrp="1"/>
          </p:cNvGraphicFramePr>
          <p:nvPr/>
        </p:nvGraphicFramePr>
        <p:xfrm>
          <a:off x="1989642" y="3406469"/>
          <a:ext cx="7699391" cy="297534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313283">
                  <a:extLst>
                    <a:ext uri="{9D8B030D-6E8A-4147-A177-3AD203B41FA5}">
                      <a16:colId xmlns:a16="http://schemas.microsoft.com/office/drawing/2014/main" val="655974924"/>
                    </a:ext>
                  </a:extLst>
                </a:gridCol>
                <a:gridCol w="2556055">
                  <a:extLst>
                    <a:ext uri="{9D8B030D-6E8A-4147-A177-3AD203B41FA5}">
                      <a16:colId xmlns:a16="http://schemas.microsoft.com/office/drawing/2014/main" val="3465019620"/>
                    </a:ext>
                  </a:extLst>
                </a:gridCol>
                <a:gridCol w="2830053">
                  <a:extLst>
                    <a:ext uri="{9D8B030D-6E8A-4147-A177-3AD203B41FA5}">
                      <a16:colId xmlns:a16="http://schemas.microsoft.com/office/drawing/2014/main" val="546934707"/>
                    </a:ext>
                  </a:extLst>
                </a:gridCol>
              </a:tblGrid>
              <a:tr h="5950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클래스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출력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도달거리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505636"/>
                  </a:ext>
                </a:extLst>
              </a:tr>
              <a:tr h="5950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Class 1</a:t>
                      </a:r>
                      <a:endParaRPr lang="en-US" sz="16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100mW</a:t>
                      </a:r>
                      <a:endParaRPr lang="en-US" sz="16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100m </a:t>
                      </a:r>
                      <a:endParaRPr lang="en-US" sz="1600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849511"/>
                  </a:ext>
                </a:extLst>
              </a:tr>
              <a:tr h="5950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Class 2</a:t>
                      </a:r>
                      <a:endParaRPr lang="en-US" sz="16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2.5mW</a:t>
                      </a:r>
                      <a:endParaRPr lang="en-US" sz="16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10m</a:t>
                      </a:r>
                      <a:endParaRPr lang="en-US" sz="16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205282"/>
                  </a:ext>
                </a:extLst>
              </a:tr>
              <a:tr h="5950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Class 3</a:t>
                      </a:r>
                      <a:endParaRPr lang="en-US" sz="16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1mW</a:t>
                      </a:r>
                      <a:endParaRPr lang="en-US" sz="1600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1m </a:t>
                      </a:r>
                      <a:endParaRPr lang="en-US" sz="16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179623"/>
                  </a:ext>
                </a:extLst>
              </a:tr>
              <a:tr h="5950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Class 4</a:t>
                      </a:r>
                      <a:endParaRPr lang="en-US" sz="1600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0.5mW</a:t>
                      </a:r>
                      <a:endParaRPr lang="en-US" sz="16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~0.5m</a:t>
                      </a:r>
                      <a:endParaRPr lang="en-US" sz="16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56572601"/>
                  </a:ext>
                </a:extLst>
              </a:tr>
            </a:tbl>
          </a:graphicData>
        </a:graphic>
      </p:graphicFrame>
      <p:sp>
        <p:nvSpPr>
          <p:cNvPr id="12" name="object 7">
            <a:extLst>
              <a:ext uri="{FF2B5EF4-FFF2-40B4-BE49-F238E27FC236}">
                <a16:creationId xmlns:a16="http://schemas.microsoft.com/office/drawing/2014/main" id="{2412CFEC-D3E9-4DDB-8AFD-94A0CE1A0536}"/>
              </a:ext>
            </a:extLst>
          </p:cNvPr>
          <p:cNvSpPr txBox="1"/>
          <p:nvPr/>
        </p:nvSpPr>
        <p:spPr>
          <a:xfrm>
            <a:off x="1995079" y="1870337"/>
            <a:ext cx="8280009" cy="1283981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199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4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년 </a:t>
            </a:r>
            <a:r>
              <a:rPr lang="ko-KR" altLang="en-US" spc="-150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에릭슨이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개발한 디지털 통신 기기를 위한 개인 근거리 무선 통신 산업 표준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지원 장비는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어떤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장비든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한 클래스 분류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쌍방이 같은 클래스일 필요는 없음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88528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4.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무선 </a:t>
            </a:r>
            <a:r>
              <a:rPr lang="ko-KR" altLang="en-US" sz="3600" dirty="0" err="1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네크워크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보안</a:t>
            </a:r>
            <a:endParaRPr lang="ko-KR" altLang="en-US" sz="30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48</a:t>
            </a:fld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A5C2B1-D2DC-4CBC-85D9-02FA6B9EB439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4" name="Group 8">
              <a:extLst>
                <a:ext uri="{FF2B5EF4-FFF2-40B4-BE49-F238E27FC236}">
                  <a16:creationId xmlns:a16="http://schemas.microsoft.com/office/drawing/2014/main" id="{BF01389F-5A22-4CD1-A07F-A0DE15AC06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6" name="AutoShape 9">
                <a:extLst>
                  <a:ext uri="{FF2B5EF4-FFF2-40B4-BE49-F238E27FC236}">
                    <a16:creationId xmlns:a16="http://schemas.microsoft.com/office/drawing/2014/main" id="{087BB7A5-6E48-4592-BD5D-A765CB9A5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7" name="AutoShape 10">
                <a:extLst>
                  <a:ext uri="{FF2B5EF4-FFF2-40B4-BE49-F238E27FC236}">
                    <a16:creationId xmlns:a16="http://schemas.microsoft.com/office/drawing/2014/main" id="{E929704A-A659-41C8-B827-84CFD7875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5" name="모서리가 둥근 직사각형 8">
              <a:extLst>
                <a:ext uri="{FF2B5EF4-FFF2-40B4-BE49-F238E27FC236}">
                  <a16:creationId xmlns:a16="http://schemas.microsoft.com/office/drawing/2014/main" id="{4B36AE2C-E297-4102-BA21-2F8B567EBA74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블루투스 보안 위협</a:t>
              </a: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A36E30E-C761-4293-ACD8-F7B38C510556}"/>
              </a:ext>
            </a:extLst>
          </p:cNvPr>
          <p:cNvGraphicFramePr>
            <a:graphicFrameLocks noGrp="1"/>
          </p:cNvGraphicFramePr>
          <p:nvPr/>
        </p:nvGraphicFramePr>
        <p:xfrm>
          <a:off x="1989642" y="2818624"/>
          <a:ext cx="8280009" cy="367253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155799">
                  <a:extLst>
                    <a:ext uri="{9D8B030D-6E8A-4147-A177-3AD203B41FA5}">
                      <a16:colId xmlns:a16="http://schemas.microsoft.com/office/drawing/2014/main" val="466700871"/>
                    </a:ext>
                  </a:extLst>
                </a:gridCol>
                <a:gridCol w="6124210">
                  <a:extLst>
                    <a:ext uri="{9D8B030D-6E8A-4147-A177-3AD203B41FA5}">
                      <a16:colId xmlns:a16="http://schemas.microsoft.com/office/drawing/2014/main" val="2081723315"/>
                    </a:ext>
                  </a:extLst>
                </a:gridCol>
              </a:tblGrid>
              <a:tr h="2909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취약점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내용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946105"/>
                  </a:ext>
                </a:extLst>
              </a:tr>
              <a:tr h="5629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블루프린팅</a:t>
                      </a:r>
                      <a:endParaRPr lang="ko-KR" altLang="en-US" sz="1050" kern="0" spc="-50" dirty="0"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Blueprinting)</a:t>
                      </a:r>
                      <a:endParaRPr 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공격이 가능한 블루투스 장치들을 검색하고 모델을 확인하는 공격 방식이다</a:t>
                      </a: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926323"/>
                  </a:ext>
                </a:extLst>
              </a:tr>
              <a:tr h="5629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블루스나프</a:t>
                      </a:r>
                      <a:endParaRPr lang="ko-KR" altLang="en-US" sz="1050" kern="0" spc="-50" dirty="0"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US" sz="105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BlueSnarfing</a:t>
                      </a:r>
                      <a:r>
                        <a:rPr 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블루투스 장치의 펌웨어 취약점을 이용하여 장치내에 저장된 데이터에 대한 접근을 허용하는 공격이다</a:t>
                      </a: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 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853629"/>
                  </a:ext>
                </a:extLst>
              </a:tr>
              <a:tr h="5629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블루버그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US" sz="105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BlueBugging</a:t>
                      </a:r>
                      <a:r>
                        <a:rPr 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블루투스 장치의 펌웨어 취약점을 이용하여 블루투스 지원 장치에 대한 접근권한을 획득하는 공격이다</a:t>
                      </a: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129668"/>
                  </a:ext>
                </a:extLst>
              </a:tr>
              <a:tr h="5629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블루재킹</a:t>
                      </a:r>
                      <a:endParaRPr lang="ko-KR" altLang="en-US" sz="1050" kern="0" spc="-50" dirty="0"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Bluejacking)</a:t>
                      </a:r>
                      <a:endParaRPr 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블루투스 지원 모바일 단말기에 </a:t>
                      </a: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SPAM </a:t>
                      </a: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또는 피싱 공격을 시도하는 메시지나 파일을 정송하는 공격이다</a:t>
                      </a: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883454"/>
                  </a:ext>
                </a:extLst>
              </a:tr>
              <a:tr h="11299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블루본</a:t>
                      </a:r>
                      <a:endParaRPr lang="ko-KR" altLang="en-US" sz="1050" kern="0" spc="-50" dirty="0"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US" sz="105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BlueBorne</a:t>
                      </a:r>
                      <a:r>
                        <a:rPr 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Bluetooth</a:t>
                      </a: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와 공중을 의미하는 </a:t>
                      </a: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Airborne</a:t>
                      </a: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의 합성어인데</a:t>
                      </a: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이름에서 알 수 있듯이 블루본은 블루투스의 무선 통신을 이용해서 해킹을 하는 해킹 공격입니다</a:t>
                      </a: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 </a:t>
                      </a: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블루투스가 활성화되면 </a:t>
                      </a: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MAC </a:t>
                      </a: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주소 일부가 공중에 전송된다</a:t>
                      </a: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 </a:t>
                      </a: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근처의 공격자는 블루투스 기기 간 통신을 </a:t>
                      </a:r>
                      <a:r>
                        <a:rPr lang="ko-KR" altLang="en-US" sz="105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스니핑하고</a:t>
                      </a: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하나의 패킷에서 </a:t>
                      </a: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MAC </a:t>
                      </a: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주소의 </a:t>
                      </a: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80%</a:t>
                      </a: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까지 확보할 수 있다</a:t>
                      </a: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 </a:t>
                      </a: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나머지 </a:t>
                      </a: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20%</a:t>
                      </a: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는 무차별 대입</a:t>
                      </a: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(Brute-Force) </a:t>
                      </a: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공격으로 파악한다</a:t>
                      </a: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 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41623597"/>
                  </a:ext>
                </a:extLst>
              </a:tr>
            </a:tbl>
          </a:graphicData>
        </a:graphic>
      </p:graphicFrame>
      <p:sp>
        <p:nvSpPr>
          <p:cNvPr id="12" name="object 7">
            <a:extLst>
              <a:ext uri="{FF2B5EF4-FFF2-40B4-BE49-F238E27FC236}">
                <a16:creationId xmlns:a16="http://schemas.microsoft.com/office/drawing/2014/main" id="{2412CFEC-D3E9-4DDB-8AFD-94A0CE1A0536}"/>
              </a:ext>
            </a:extLst>
          </p:cNvPr>
          <p:cNvSpPr txBox="1"/>
          <p:nvPr/>
        </p:nvSpPr>
        <p:spPr>
          <a:xfrm>
            <a:off x="1995079" y="1870336"/>
            <a:ext cx="8280009" cy="842834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블루투스의 주요 보안 위협 및 취약점으로는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Blueprinting, </a:t>
            </a:r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BlueSnarfing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BlueBugging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Bluejacking, </a:t>
            </a:r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BlueBorne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등이 있음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06149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49</a:t>
            </a:fld>
            <a:endParaRPr lang="ko-KR" altLang="en-US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[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심화 학습</a:t>
            </a: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]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5A6FC0BB-ADBE-4EAC-9A67-99601E8237EA}"/>
              </a:ext>
            </a:extLst>
          </p:cNvPr>
          <p:cNvSpPr txBox="1"/>
          <p:nvPr/>
        </p:nvSpPr>
        <p:spPr>
          <a:xfrm>
            <a:off x="1957682" y="1270384"/>
            <a:ext cx="8280009" cy="4659264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54623" indent="-342900" algn="just">
              <a:lnSpc>
                <a:spcPct val="150000"/>
              </a:lnSpc>
              <a:spcBef>
                <a:spcPts val="92"/>
              </a:spcBef>
              <a:buAutoNum type="arabicPeriod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시스템에서 프로세스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/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스케쥴링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/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교착상태에 대해 설명하고 교착상태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4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가지 조건에 대해 설명한다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354623" indent="-342900" algn="just">
              <a:lnSpc>
                <a:spcPct val="150000"/>
              </a:lnSpc>
              <a:spcBef>
                <a:spcPts val="92"/>
              </a:spcBef>
              <a:buAutoNum type="arabicPeriod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354623" indent="-342900" algn="just">
              <a:lnSpc>
                <a:spcPct val="150000"/>
              </a:lnSpc>
              <a:spcBef>
                <a:spcPts val="92"/>
              </a:spcBef>
              <a:buFontTx/>
              <a:buAutoNum type="arabicPeriod"/>
              <a:tabLst>
                <a:tab pos="327668" algn="l"/>
                <a:tab pos="328254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윈도우 운영체제의 감사 정책을 설명한다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54623" indent="-342900" algn="just">
              <a:lnSpc>
                <a:spcPct val="150000"/>
              </a:lnSpc>
              <a:spcBef>
                <a:spcPts val="92"/>
              </a:spcBef>
              <a:buFontTx/>
              <a:buAutoNum type="arabicPeriod"/>
              <a:tabLst>
                <a:tab pos="327668" algn="l"/>
                <a:tab pos="328254" algn="l"/>
              </a:tabLst>
            </a:pP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54623" indent="-342900" algn="just">
              <a:lnSpc>
                <a:spcPct val="150000"/>
              </a:lnSpc>
              <a:spcBef>
                <a:spcPts val="92"/>
              </a:spcBef>
              <a:buFontTx/>
              <a:buAutoNum type="arabicPeriod"/>
              <a:tabLst>
                <a:tab pos="327668" algn="l"/>
                <a:tab pos="328254" algn="l"/>
              </a:tabLst>
            </a:pP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리눅스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시스템의 네트워크 서비스 보안 강화를 위한 도구인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TCP Wrapper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정의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특징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원리을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설명하고 접근 제어 환경 설정을 위한 파일을 설정 해본다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54623" indent="-342900" algn="just">
              <a:lnSpc>
                <a:spcPct val="150000"/>
              </a:lnSpc>
              <a:spcBef>
                <a:spcPts val="92"/>
              </a:spcBef>
              <a:buFontTx/>
              <a:buAutoNum type="arabicPeriod"/>
              <a:tabLst>
                <a:tab pos="327668" algn="l"/>
                <a:tab pos="328254" algn="l"/>
              </a:tabLst>
            </a:pP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54623" indent="-342900" algn="just">
              <a:lnSpc>
                <a:spcPct val="150000"/>
              </a:lnSpc>
              <a:spcBef>
                <a:spcPts val="92"/>
              </a:spcBef>
              <a:buAutoNum type="arabicPeriod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시스템 침해 공격 유형인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Stack buffer overflow, Buffer overflow attack, </a:t>
            </a:r>
            <a:r>
              <a:rPr lang="en-US" altLang="ko-KR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Fomat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string attack, Race </a:t>
            </a:r>
            <a:r>
              <a:rPr lang="en-US" altLang="ko-KR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condion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attack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기법과 대응 방안에 대하여 기술하기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8857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DoS/DDoS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특징</a:t>
              </a: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2008432" y="1918399"/>
            <a:ext cx="739993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Resource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고갈형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SYN Flooding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Bandwidth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잠식형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Smurf Attack, UDP Diagnostic Port Denial service Attack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Route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ICMP Router Discovery Attack</a:t>
            </a:r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OS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또는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server program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취약점을 이용한 </a:t>
            </a:r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DoS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Land attack, Ping of Death Attack, Teardrop Attack</a:t>
            </a:r>
          </a:p>
        </p:txBody>
      </p:sp>
    </p:spTree>
    <p:extLst>
      <p:ext uri="{BB962C8B-B14F-4D97-AF65-F5344CB8AC3E}">
        <p14:creationId xmlns:p14="http://schemas.microsoft.com/office/powerpoint/2010/main" val="34241645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50</a:t>
            </a:fld>
            <a:endParaRPr lang="ko-KR" altLang="en-US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[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활동 과제</a:t>
            </a: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]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5A6FC0BB-ADBE-4EAC-9A67-99601E8237EA}"/>
              </a:ext>
            </a:extLst>
          </p:cNvPr>
          <p:cNvSpPr txBox="1"/>
          <p:nvPr/>
        </p:nvSpPr>
        <p:spPr>
          <a:xfrm>
            <a:off x="1957682" y="1270384"/>
            <a:ext cx="8280009" cy="46977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54623" indent="-342900" algn="just">
              <a:lnSpc>
                <a:spcPct val="150000"/>
              </a:lnSpc>
              <a:spcBef>
                <a:spcPts val="92"/>
              </a:spcBef>
              <a:buAutoNum type="arabicPeriod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윈도우 사용자 암호정책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계정 잠금 정책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사용자 권한 할당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보안 정책을 설정해 보기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2. Windows 10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에서 윈도우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NetBIOS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취약점 제거 하기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윈도우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방화벽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(Firewall)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 및 해제 하기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4.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윈도우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10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에서 방화벽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(Firewall)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정책 생성 및 적용하기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원도우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로그 및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리눅스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로그 분석과 설정하기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190635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5"/>
          <p:cNvSpPr>
            <a:spLocks noChangeArrowheads="1"/>
          </p:cNvSpPr>
          <p:nvPr/>
        </p:nvSpPr>
        <p:spPr bwMode="auto">
          <a:xfrm>
            <a:off x="2595563" y="3001964"/>
            <a:ext cx="24304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http://isms.kisa.or.kr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02530" y="116633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정보보호 개론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703512" y="2708920"/>
            <a:ext cx="8403976" cy="194421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rgbClr val="307DA0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sz="880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Q&amp;A</a:t>
            </a:r>
            <a:endParaRPr lang="ko-KR" altLang="en-US" sz="880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311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0" y="1194808"/>
            <a:ext cx="3672408" cy="532832"/>
            <a:chOff x="2167176" y="996746"/>
            <a:chExt cx="6326561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6201973" cy="639763"/>
              <a:chOff x="292" y="967"/>
              <a:chExt cx="4920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4920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6326561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</a:rPr>
                <a:t>Distributed Denial of Service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16" name="Picture 3" descr="ddo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319" y="2079685"/>
            <a:ext cx="8361362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26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0" y="1194808"/>
            <a:ext cx="5472572" cy="532832"/>
            <a:chOff x="2167176" y="996746"/>
            <a:chExt cx="9427754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9427754" cy="639763"/>
              <a:chOff x="292" y="967"/>
              <a:chExt cx="7479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7479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8931615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FFC000"/>
                  </a:solidFill>
                </a:rPr>
                <a:t>DRDoS</a:t>
              </a:r>
              <a:r>
                <a:rPr lang="en-US" altLang="ko-KR" dirty="0">
                  <a:solidFill>
                    <a:srgbClr val="FFC000"/>
                  </a:solidFill>
                </a:rPr>
                <a:t>(Distributed Reflection Denial of Service)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17" name="Picture 3" descr="tcp-refle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1888067"/>
            <a:ext cx="7992887" cy="4661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084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DoS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공격 기법 종류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(Ping of Death Attack)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DoS/DDoS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공격유형</a:t>
              </a:r>
            </a:p>
          </p:txBody>
        </p:sp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7CE12D00-1BE1-4987-890A-320254E729D8}"/>
              </a:ext>
            </a:extLst>
          </p:cNvPr>
          <p:cNvSpPr txBox="1"/>
          <p:nvPr/>
        </p:nvSpPr>
        <p:spPr>
          <a:xfrm>
            <a:off x="1896571" y="2258410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몇몇 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OS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들이 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IP Fragment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를 제대로 재조립하지 못하는 취약점을 이용한 공격 기법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  <p:pic>
        <p:nvPicPr>
          <p:cNvPr id="30721" name="_x384276760" descr="EMB000020582528">
            <a:extLst>
              <a:ext uri="{FF2B5EF4-FFF2-40B4-BE49-F238E27FC236}">
                <a16:creationId xmlns:a16="http://schemas.microsoft.com/office/drawing/2014/main" id="{A7AC86EE-6CCD-4601-874D-CE1952B08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42" y="2924944"/>
            <a:ext cx="8426838" cy="356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83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DoS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공격 기법 종류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(Ping of Death Attack)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3. 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기반 공격 유형</a:t>
            </a:r>
            <a:endParaRPr lang="ko-KR" altLang="en-US" sz="25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31D59C-A8AB-4160-B4F6-531EAC1E1D63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F31B477D-729D-4DC4-B304-A3F90557B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3EECE27E-AC68-4681-92B7-CF955938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05603FEA-98EB-45C2-9A14-2526446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4" name="모서리가 둥근 직사각형 8">
              <a:extLst>
                <a:ext uri="{FF2B5EF4-FFF2-40B4-BE49-F238E27FC236}">
                  <a16:creationId xmlns:a16="http://schemas.microsoft.com/office/drawing/2014/main" id="{B2E55369-DC93-432E-9FF4-AF946D990EE9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DoS/DDoS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공격유형</a:t>
              </a:r>
            </a:p>
          </p:txBody>
        </p:sp>
      </p:grpSp>
      <p:pic>
        <p:nvPicPr>
          <p:cNvPr id="17" name="Picture 3" descr="ping_o_deat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0" y="2536201"/>
            <a:ext cx="6916738" cy="395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4478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2789</Words>
  <Application>Microsoft Office PowerPoint</Application>
  <PresentationFormat>와이드스크린</PresentationFormat>
  <Paragraphs>540</Paragraphs>
  <Slides>51</Slides>
  <Notes>49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9" baseType="lpstr">
      <vt:lpstr>HY견고딕</vt:lpstr>
      <vt:lpstr>HY헤드라인M</vt:lpstr>
      <vt:lpstr>맑은 고딕</vt:lpstr>
      <vt:lpstr>문체부 훈민정음체</vt:lpstr>
      <vt:lpstr>Arial</vt:lpstr>
      <vt:lpstr>Times New Roman</vt:lpstr>
      <vt:lpstr>Wingdings</vt:lpstr>
      <vt:lpstr>Office 테마</vt:lpstr>
      <vt:lpstr>정보보호 8강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정보보호 8강</dc:title>
  <dc:creator>Author</dc:creator>
  <cp:lastModifiedBy>dowoo</cp:lastModifiedBy>
  <cp:revision>4</cp:revision>
  <dcterms:created xsi:type="dcterms:W3CDTF">2024-03-22T07:33:14Z</dcterms:created>
  <dcterms:modified xsi:type="dcterms:W3CDTF">2024-03-26T22:41:34Z</dcterms:modified>
</cp:coreProperties>
</file>