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612" r:id="rId4"/>
    <p:sldId id="602" r:id="rId5"/>
    <p:sldId id="616" r:id="rId6"/>
    <p:sldId id="294" r:id="rId7"/>
    <p:sldId id="299" r:id="rId8"/>
    <p:sldId id="30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06B5C-0A30-4288-818E-E9C0818F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D1489F-F433-410B-BD31-3C09D1C90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5EBE1-9573-49FA-8016-4B9ABCD0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2401-9B56-44A9-939D-104B0EBAF134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2FB0A-5A1B-46C6-A690-8496EF8A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D9094-7AD1-4153-90B1-928D8224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6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A2CE3-A710-4768-91A5-E2C8F00D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A09289-C773-4595-B9D6-1BF074733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54B72-0635-421F-B68A-40C6DC9D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2401-9B56-44A9-939D-104B0EBAF134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7B143-1B77-496F-BC89-7A45D0FC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C2051-4794-4F57-AFEB-64BF5C9E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568742-CA54-4D55-BA72-27EF0097C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68E5E-CD8F-46DC-AC07-19AE579C7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D0873-4173-4E3A-8D7E-A9DB0A65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2401-9B56-44A9-939D-104B0EBAF134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8047A-A8E8-4E7C-985C-3B485CBE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082F1-6757-490A-B33C-95586228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33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C883C-05E1-4CC7-93B1-C26AABD9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9229F-90BE-4C69-9623-4999A5439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41946-81C2-46FF-B413-DA47ECFC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2401-9B56-44A9-939D-104B0EBAF134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70443-83F0-46F1-BC3F-DD771569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150CA-A0B5-4A0E-BF1D-E443B4B6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1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E4CBA-CF0F-4384-AA10-E7A10B5D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86085-7AA7-44B3-A943-27997F709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93E6A-1E1A-4A76-9072-92F7BFE7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2401-9B56-44A9-939D-104B0EBAF134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54B5E-E6A1-48C0-9BB8-00A3EA33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DCD39-5642-456F-BD89-A8FA1770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9EE80-E505-4680-9626-A993C3F5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C25B1-70AC-4C5D-A656-55426107D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8FDEB-8B79-4603-ACB9-6628836A4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2B917-C466-498B-B8C9-116FB3FA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2401-9B56-44A9-939D-104B0EBAF134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FF742-73C8-4BE3-98B6-796B5C98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3B3D7-14C9-40FF-939B-69C66276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2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38D23-7A2E-47B2-9AB2-B0772352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FB1E8-A7C2-442C-82F0-8DEDBAF44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E5473-3159-49A7-9C2A-1FB703120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270849-57FC-47BD-B8A2-C6FE5F6F2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1C652B-2590-4C1D-A313-D6FE5F896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2E7A49-EE75-4B97-9CA6-5C4863EB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2401-9B56-44A9-939D-104B0EBAF134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05D647-5B0D-4362-8A6D-3520AC9A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DD5156-5D95-402E-8A29-009718CB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46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B2B48-F58C-4A60-B61E-487B9A0A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2EF09A-DC99-4668-81A6-3125BECE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2401-9B56-44A9-939D-104B0EBAF134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B45F2C-5096-4BF8-80F3-1B542DB6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368821-1D0F-4A8D-9100-85124ED2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1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D291B1-E32F-4DE4-9E89-D2FAF086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2401-9B56-44A9-939D-104B0EBAF134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968DDA-F6F5-4422-B035-F9B8939A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9BE38B-3069-4BF2-9ACA-F9431D0C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7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3B70A-C2CC-4769-99AA-FB617598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1B1EC-F0F5-461F-BC9F-7F62DCAB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55097-655D-4426-9BA3-0CF33EDFF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668554-1297-4BD1-97E4-8FCF9BB0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2401-9B56-44A9-939D-104B0EBAF134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A532CB-BDB2-4BFA-A161-08C38140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FA6562-1E28-4429-B4D2-9451193F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7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18664-B0E9-4D9D-A2DD-DB34BED6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C801B5-09FD-4E23-9B1F-006291B89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BE7155-354B-428A-91C7-48B22C20F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39969F-9A65-44CF-B2D6-11ADFAE3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2401-9B56-44A9-939D-104B0EBAF134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7091E9-F944-4FC8-9B0F-C2360EAA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D13AAA-A54B-4C05-BB01-FFC9C234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9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E7327B-B5E9-44C9-9F8A-5F6F1C2E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6D31DA-1403-4A44-A36D-D2F1B606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45BAD-4BD1-4BA6-8E60-2D0440051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2401-9B56-44A9-939D-104B0EBAF134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48D16-B767-4E07-9279-59EC1B213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1C03D-3FBE-4CF1-9B95-891A27D0A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413B-9F7A-4437-931D-CB0AC08C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9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5A078-A718-4EE3-BCBE-50419A302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정보보호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B2ACD7-A841-4D24-892C-8D72F4F1B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208545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/Training/Unit/Sys/2</a:t>
            </a:r>
            <a:br>
              <a:rPr lang="en-US" altLang="ko-KR" dirty="0"/>
            </a:br>
            <a:r>
              <a:rPr lang="en-US" altLang="ko-KR" dirty="0"/>
              <a:t> 2.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시스템 로그 점검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4"/>
            <a:ext cx="4432683" cy="18000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/var/log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/secure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로그를 점검하여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계정으로 원격 접속을 시도한 호스트의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찾아내시오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9"/>
            <a:ext cx="4432682" cy="18000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내용 검색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grep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키워드 파일명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로그를 점검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ko-KR" altLang="en-US" sz="1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B5D6D54-8014-4712-B111-84FDA5BA6AE8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A40F11-BBF5-48DB-A768-38C602830DB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5E013C-3CB3-44FF-8BEB-18148F542D0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96FC6158-12EB-4ADF-B786-A5D0E1D1FC3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867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/Theory/T2/17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service :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시스템 서비스 조작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6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-al | head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652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4096  3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06:31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10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16  2018 ..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1897  7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22  2011 </a:t>
              </a:r>
              <a:r>
                <a:rPr lang="en-US" altLang="ko-KR" sz="1100" dirty="0" err="1"/>
                <a:t>NetworkManager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1566  2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23  2012 </a:t>
              </a:r>
              <a:r>
                <a:rPr lang="en-US" altLang="ko-KR" sz="1100" dirty="0" err="1"/>
                <a:t>acpid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1441  3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28  2007 </a:t>
              </a:r>
              <a:r>
                <a:rPr lang="en-US" altLang="ko-KR" sz="1100" dirty="0" err="1"/>
                <a:t>anacron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1429  3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14  2007 </a:t>
              </a:r>
              <a:r>
                <a:rPr lang="en-US" altLang="ko-KR" sz="1100" dirty="0" err="1"/>
                <a:t>apmd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1284  1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27  2010 </a:t>
              </a:r>
              <a:r>
                <a:rPr lang="en-US" altLang="ko-KR" sz="1100" dirty="0" err="1"/>
                <a:t>atd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3328  2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23  2012 </a:t>
              </a:r>
              <a:r>
                <a:rPr lang="en-US" altLang="ko-KR" sz="1100" dirty="0" err="1"/>
                <a:t>auditd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3052  4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20  2012 </a:t>
              </a:r>
              <a:r>
                <a:rPr lang="en-US" altLang="ko-KR" sz="1100" dirty="0" err="1"/>
                <a:t>autofs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43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start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ko-KR" altLang="en-US" sz="1100" dirty="0"/>
                <a:t>을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를 시작 중</a:t>
              </a:r>
              <a:r>
                <a:rPr lang="en-US" altLang="ko-KR" sz="1100" dirty="0"/>
                <a:t>: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stop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를 정지 중</a:t>
              </a:r>
              <a:r>
                <a:rPr lang="en-US" altLang="ko-KR" sz="1100" dirty="0"/>
                <a:t>:    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restart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를 정지 중</a:t>
              </a:r>
              <a:r>
                <a:rPr lang="en-US" altLang="ko-KR" sz="1100" dirty="0"/>
                <a:t>:    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ko-KR" altLang="en-US" sz="1100" dirty="0"/>
                <a:t>을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를 시작 중</a:t>
              </a:r>
              <a:r>
                <a:rPr lang="en-US" altLang="ko-KR" sz="1100" dirty="0"/>
                <a:t>: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reload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status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en-US" altLang="ko-KR" sz="1100" dirty="0" err="1"/>
                <a:t>pid</a:t>
              </a:r>
              <a:r>
                <a:rPr lang="en-US" altLang="ko-KR" sz="1100" dirty="0"/>
                <a:t> 6843)</a:t>
              </a:r>
              <a:r>
                <a:rPr lang="ko-KR" altLang="en-US" sz="1100" dirty="0"/>
                <a:t>를 실행 중</a:t>
              </a:r>
              <a:r>
                <a:rPr lang="en-US" altLang="ko-KR" sz="1100" dirty="0"/>
                <a:t>...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–status-all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702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/Theory/T2/22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vi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기본 편집기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cd 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vitest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vi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vitest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 algn="ctr">
                <a:lnSpc>
                  <a:spcPct val="140000"/>
                </a:lnSpc>
              </a:pPr>
              <a:r>
                <a:rPr lang="en-US" altLang="ko-KR" sz="1100" dirty="0"/>
                <a:t>[</a:t>
              </a:r>
              <a:r>
                <a:rPr lang="en-US" altLang="ko-KR" sz="1100" dirty="0">
                  <a:solidFill>
                    <a:srgbClr val="FF0000"/>
                  </a:solidFill>
                </a:rPr>
                <a:t> : </a:t>
              </a:r>
              <a:r>
                <a:rPr lang="en-US" altLang="ko-KR" sz="1100" dirty="0"/>
                <a:t>] &lt;</a:t>
              </a:r>
              <a:r>
                <a:rPr lang="ko-KR" altLang="en-US" sz="1100" dirty="0"/>
                <a:t>명령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 -&gt; &lt;ex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FF0000"/>
                  </a:solidFill>
                </a:rPr>
                <a:t>:q  </a:t>
              </a:r>
              <a:r>
                <a:rPr lang="ko-KR" altLang="en-US" sz="1100" dirty="0"/>
                <a:t>편집기 종료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FF0000"/>
                  </a:solidFill>
                </a:rPr>
                <a:t>:q!  </a:t>
              </a:r>
              <a:r>
                <a:rPr lang="ko-KR" altLang="en-US" sz="1100" dirty="0"/>
                <a:t>변경된 내용이 있더라도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저장하지 않고 무조건 종료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FF0000"/>
                  </a:solidFill>
                </a:rPr>
                <a:t>:</a:t>
              </a:r>
              <a:r>
                <a:rPr lang="en-US" altLang="ko-KR" sz="1100" dirty="0" err="1">
                  <a:solidFill>
                    <a:srgbClr val="FF0000"/>
                  </a:solidFill>
                </a:rPr>
                <a:t>wq</a:t>
              </a:r>
              <a:r>
                <a:rPr lang="ko-KR" altLang="en-US" sz="1100" dirty="0">
                  <a:solidFill>
                    <a:srgbClr val="FF0000"/>
                  </a:solidFill>
                </a:rPr>
                <a:t> </a:t>
              </a:r>
              <a:r>
                <a:rPr lang="ko-KR" altLang="en-US" sz="1100" dirty="0"/>
                <a:t>변경된 내용을 저장하고 종료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 algn="ctr">
                <a:lnSpc>
                  <a:spcPct val="140000"/>
                </a:lnSpc>
              </a:pPr>
              <a:r>
                <a:rPr lang="en-US" altLang="ko-KR" sz="1100" dirty="0"/>
                <a:t>[</a:t>
              </a:r>
              <a:r>
                <a:rPr lang="en-US" altLang="ko-KR" sz="1100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FF0000"/>
                  </a:solidFill>
                </a:rPr>
                <a:t>i</a:t>
              </a:r>
              <a:r>
                <a:rPr lang="en-US" altLang="ko-KR" sz="1100" dirty="0">
                  <a:solidFill>
                    <a:srgbClr val="FF0000"/>
                  </a:solidFill>
                </a:rPr>
                <a:t>, a, o </a:t>
              </a:r>
              <a:r>
                <a:rPr lang="en-US" altLang="ko-KR" sz="1100" dirty="0"/>
                <a:t>] &lt;</a:t>
              </a:r>
              <a:r>
                <a:rPr lang="ko-KR" altLang="en-US" sz="1100" dirty="0"/>
                <a:t>명령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 -&gt; &lt;</a:t>
              </a:r>
              <a:r>
                <a:rPr lang="ko-KR" altLang="en-US" sz="1100" dirty="0"/>
                <a:t>편집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문자열 입력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수정 가능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 algn="ctr">
                <a:lnSpc>
                  <a:spcPct val="140000"/>
                </a:lnSpc>
              </a:pPr>
              <a:r>
                <a:rPr lang="en-US" altLang="ko-KR" sz="1100" dirty="0"/>
                <a:t>[</a:t>
              </a:r>
              <a:r>
                <a:rPr lang="en-US" altLang="ko-KR" sz="1100" dirty="0">
                  <a:solidFill>
                    <a:srgbClr val="FF0000"/>
                  </a:solidFill>
                </a:rPr>
                <a:t> esc</a:t>
              </a:r>
              <a:r>
                <a:rPr lang="ko-KR" altLang="en-US" sz="1100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dirty="0"/>
                <a:t>]  &lt;</a:t>
              </a:r>
              <a:r>
                <a:rPr lang="ko-KR" altLang="en-US" sz="1100" dirty="0"/>
                <a:t>편집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 -&gt; &lt;</a:t>
              </a:r>
              <a:r>
                <a:rPr lang="ko-KR" altLang="en-US" sz="1100" dirty="0"/>
                <a:t>명령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DD6B2FEA-F440-48EB-B6C2-7CC2CAFC62DA}"/>
              </a:ext>
            </a:extLst>
          </p:cNvPr>
          <p:cNvSpPr/>
          <p:nvPr/>
        </p:nvSpPr>
        <p:spPr>
          <a:xfrm>
            <a:off x="6342696" y="2830061"/>
            <a:ext cx="1308016" cy="57528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 </a:t>
            </a:r>
            <a:r>
              <a:rPr lang="ko-KR" altLang="en-US" dirty="0"/>
              <a:t>시작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5028F8-64C1-4D67-B5B6-8315E4B7EE63}"/>
              </a:ext>
            </a:extLst>
          </p:cNvPr>
          <p:cNvSpPr/>
          <p:nvPr/>
        </p:nvSpPr>
        <p:spPr>
          <a:xfrm>
            <a:off x="6342696" y="4231089"/>
            <a:ext cx="1308016" cy="57528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 </a:t>
            </a:r>
            <a:r>
              <a:rPr lang="ko-KR" altLang="en-US" dirty="0"/>
              <a:t>종료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24574C-B760-4467-BF8C-E09108EA280F}"/>
              </a:ext>
            </a:extLst>
          </p:cNvPr>
          <p:cNvGrpSpPr/>
          <p:nvPr/>
        </p:nvGrpSpPr>
        <p:grpSpPr>
          <a:xfrm>
            <a:off x="8318543" y="2444644"/>
            <a:ext cx="1386741" cy="1090897"/>
            <a:chOff x="8580825" y="1522106"/>
            <a:chExt cx="1386741" cy="1090897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06A5064-DCCB-4472-8BB3-39AD09F9A59B}"/>
                </a:ext>
              </a:extLst>
            </p:cNvPr>
            <p:cNvSpPr/>
            <p:nvPr/>
          </p:nvSpPr>
          <p:spPr>
            <a:xfrm>
              <a:off x="8580826" y="1777327"/>
              <a:ext cx="1386740" cy="835676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모드 변경</a:t>
              </a:r>
              <a:r>
                <a:rPr lang="en-US" altLang="ko-KR" sz="1600" b="1" dirty="0"/>
                <a:t>,</a:t>
              </a:r>
            </a:p>
            <a:p>
              <a:pPr algn="ctr"/>
              <a:r>
                <a:rPr lang="ko-KR" altLang="en-US" sz="1600" b="1" dirty="0"/>
                <a:t>복사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이동</a:t>
              </a:r>
              <a:endParaRPr lang="en-US" altLang="ko-KR" sz="16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4FBF0F-9DBE-49B6-AD9C-8F0A981EDAD6}"/>
                </a:ext>
              </a:extLst>
            </p:cNvPr>
            <p:cNvSpPr txBox="1"/>
            <p:nvPr/>
          </p:nvSpPr>
          <p:spPr>
            <a:xfrm>
              <a:off x="8580825" y="1522106"/>
              <a:ext cx="1326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&lt;</a:t>
              </a:r>
              <a:r>
                <a:rPr lang="ko-KR" altLang="en-US" sz="1200" dirty="0"/>
                <a:t> 명령 모드 </a:t>
              </a:r>
              <a:r>
                <a:rPr lang="en-US" altLang="ko-KR" sz="1200" dirty="0"/>
                <a:t>&gt;</a:t>
              </a:r>
              <a:endParaRPr lang="ko-KR" altLang="en-US" sz="12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BEE5521-FD21-4827-AE9B-567B045509CB}"/>
              </a:ext>
            </a:extLst>
          </p:cNvPr>
          <p:cNvGrpSpPr/>
          <p:nvPr/>
        </p:nvGrpSpPr>
        <p:grpSpPr>
          <a:xfrm>
            <a:off x="8318543" y="3878624"/>
            <a:ext cx="1386741" cy="1090897"/>
            <a:chOff x="8580825" y="1522106"/>
            <a:chExt cx="1386741" cy="1090897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866CF1F-A69B-4E44-8242-6CB039B89BC8}"/>
                </a:ext>
              </a:extLst>
            </p:cNvPr>
            <p:cNvSpPr/>
            <p:nvPr/>
          </p:nvSpPr>
          <p:spPr>
            <a:xfrm>
              <a:off x="8580826" y="1777327"/>
              <a:ext cx="1386740" cy="835676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치환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저장 및 종료</a:t>
              </a:r>
              <a:endParaRPr lang="en-US" altLang="ko-KR" sz="16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FBD8BE-C049-450F-9E9F-774BAE22D5A6}"/>
                </a:ext>
              </a:extLst>
            </p:cNvPr>
            <p:cNvSpPr txBox="1"/>
            <p:nvPr/>
          </p:nvSpPr>
          <p:spPr>
            <a:xfrm>
              <a:off x="8580825" y="1522106"/>
              <a:ext cx="1326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&lt;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ex </a:t>
              </a:r>
              <a:r>
                <a:rPr lang="ko-KR" altLang="en-US" sz="1200" dirty="0"/>
                <a:t>모드 </a:t>
              </a:r>
              <a:r>
                <a:rPr lang="en-US" altLang="ko-KR" sz="1200" dirty="0"/>
                <a:t>&gt;</a:t>
              </a:r>
              <a:endParaRPr lang="ko-KR" altLang="en-US" sz="12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C17F36D-1AE7-4897-9DF4-8C21C1B4A8EF}"/>
              </a:ext>
            </a:extLst>
          </p:cNvPr>
          <p:cNvGrpSpPr/>
          <p:nvPr/>
        </p:nvGrpSpPr>
        <p:grpSpPr>
          <a:xfrm>
            <a:off x="10373115" y="2444644"/>
            <a:ext cx="1386741" cy="1090897"/>
            <a:chOff x="8580825" y="1522106"/>
            <a:chExt cx="1386741" cy="1090897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D53C7AD-ADD8-4B56-9F32-66B82A99ADFA}"/>
                </a:ext>
              </a:extLst>
            </p:cNvPr>
            <p:cNvSpPr/>
            <p:nvPr/>
          </p:nvSpPr>
          <p:spPr>
            <a:xfrm>
              <a:off x="8580826" y="1777327"/>
              <a:ext cx="1386740" cy="835676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문서작성</a:t>
              </a:r>
              <a:r>
                <a:rPr lang="en-US" altLang="ko-KR" sz="1600" b="1" dirty="0"/>
                <a:t>,</a:t>
              </a:r>
            </a:p>
            <a:p>
              <a:pPr algn="ctr"/>
              <a:r>
                <a:rPr lang="ko-KR" altLang="en-US" sz="1600" b="1" dirty="0"/>
                <a:t>편집</a:t>
              </a:r>
              <a:endParaRPr lang="en-US" altLang="ko-KR" sz="16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B95D2A-2859-4279-BB9A-01B312CDF7DA}"/>
                </a:ext>
              </a:extLst>
            </p:cNvPr>
            <p:cNvSpPr txBox="1"/>
            <p:nvPr/>
          </p:nvSpPr>
          <p:spPr>
            <a:xfrm>
              <a:off x="8580825" y="1522106"/>
              <a:ext cx="1326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&lt;</a:t>
              </a:r>
              <a:r>
                <a:rPr lang="ko-KR" altLang="en-US" sz="1200" dirty="0"/>
                <a:t> 편집 모드 </a:t>
              </a:r>
              <a:r>
                <a:rPr lang="en-US" altLang="ko-KR" sz="1200" dirty="0"/>
                <a:t>&gt;</a:t>
              </a:r>
              <a:endParaRPr lang="ko-KR" altLang="en-US" sz="1200" dirty="0"/>
            </a:p>
          </p:txBody>
        </p:sp>
      </p:grp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394DB85-90E3-4387-8150-857A171FFECB}"/>
              </a:ext>
            </a:extLst>
          </p:cNvPr>
          <p:cNvSpPr/>
          <p:nvPr/>
        </p:nvSpPr>
        <p:spPr>
          <a:xfrm>
            <a:off x="7832381" y="3005674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847AB51D-6EDD-497F-BA0D-9C517477047C}"/>
              </a:ext>
            </a:extLst>
          </p:cNvPr>
          <p:cNvSpPr/>
          <p:nvPr/>
        </p:nvSpPr>
        <p:spPr>
          <a:xfrm rot="10800000">
            <a:off x="7854432" y="4453254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99C8D319-809D-47E1-96AC-C5D8A88AF528}"/>
              </a:ext>
            </a:extLst>
          </p:cNvPr>
          <p:cNvSpPr/>
          <p:nvPr/>
        </p:nvSpPr>
        <p:spPr>
          <a:xfrm>
            <a:off x="9898118" y="2830061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614DAF29-4A61-4A7F-B5AB-4114F9BDC074}"/>
              </a:ext>
            </a:extLst>
          </p:cNvPr>
          <p:cNvSpPr/>
          <p:nvPr/>
        </p:nvSpPr>
        <p:spPr>
          <a:xfrm rot="10800000">
            <a:off x="9898118" y="3181288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977CA9-94D2-43AA-B42D-F0F1E85FF619}"/>
              </a:ext>
            </a:extLst>
          </p:cNvPr>
          <p:cNvSpPr txBox="1"/>
          <p:nvPr/>
        </p:nvSpPr>
        <p:spPr>
          <a:xfrm>
            <a:off x="9675005" y="2512804"/>
            <a:ext cx="667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i</a:t>
            </a:r>
            <a:r>
              <a:rPr lang="en-US" altLang="ko-KR" sz="1000" dirty="0">
                <a:solidFill>
                  <a:srgbClr val="FF0000"/>
                </a:solidFill>
              </a:rPr>
              <a:t>, a, o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683103-3B2A-45F0-9D2F-7BD9529D4F24}"/>
              </a:ext>
            </a:extLst>
          </p:cNvPr>
          <p:cNvSpPr txBox="1"/>
          <p:nvPr/>
        </p:nvSpPr>
        <p:spPr>
          <a:xfrm>
            <a:off x="9790462" y="3409403"/>
            <a:ext cx="567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>
                <a:solidFill>
                  <a:srgbClr val="FF0000"/>
                </a:solidFill>
              </a:rPr>
              <a:t> ESC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7AA074-A11C-4379-840D-A23BA7E0EEEC}"/>
              </a:ext>
            </a:extLst>
          </p:cNvPr>
          <p:cNvSpPr txBox="1"/>
          <p:nvPr/>
        </p:nvSpPr>
        <p:spPr>
          <a:xfrm>
            <a:off x="8408962" y="3599491"/>
            <a:ext cx="386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>
                <a:solidFill>
                  <a:srgbClr val="FF0000"/>
                </a:solidFill>
              </a:rPr>
              <a:t> :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065A0B67-BBF1-4952-9971-E3CEAA85DB02}"/>
              </a:ext>
            </a:extLst>
          </p:cNvPr>
          <p:cNvSpPr/>
          <p:nvPr/>
        </p:nvSpPr>
        <p:spPr>
          <a:xfrm rot="5400000">
            <a:off x="8768477" y="3659681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887D4E-84D6-4D9F-AE42-BA8181B6783B}"/>
              </a:ext>
            </a:extLst>
          </p:cNvPr>
          <p:cNvSpPr txBox="1"/>
          <p:nvPr/>
        </p:nvSpPr>
        <p:spPr>
          <a:xfrm>
            <a:off x="7726332" y="4171730"/>
            <a:ext cx="516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>
                <a:solidFill>
                  <a:srgbClr val="FF0000"/>
                </a:solidFill>
              </a:rPr>
              <a:t> :</a:t>
            </a:r>
            <a:r>
              <a:rPr lang="en-US" altLang="ko-KR" sz="1000" dirty="0" err="1">
                <a:solidFill>
                  <a:srgbClr val="FF0000"/>
                </a:solidFill>
              </a:rPr>
              <a:t>wq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0D2EE2D-E6EC-41A9-B30D-6F25B6DCEE51}"/>
              </a:ext>
            </a:extLst>
          </p:cNvPr>
          <p:cNvSpPr/>
          <p:nvPr/>
        </p:nvSpPr>
        <p:spPr>
          <a:xfrm rot="16200000">
            <a:off x="8994653" y="3658036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07409E-E44A-4471-86BE-F6F765F26CDA}"/>
              </a:ext>
            </a:extLst>
          </p:cNvPr>
          <p:cNvSpPr txBox="1"/>
          <p:nvPr/>
        </p:nvSpPr>
        <p:spPr>
          <a:xfrm>
            <a:off x="9248468" y="3599491"/>
            <a:ext cx="386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>
                <a:solidFill>
                  <a:srgbClr val="FF0000"/>
                </a:solidFill>
              </a:rPr>
              <a:t> 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2254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/Theory/T2/22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vi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기본 편집기</a:t>
            </a:r>
            <a:endParaRPr lang="ko-KR" altLang="en-US" dirty="0"/>
          </a:p>
        </p:txBody>
      </p: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0" name="내용 개체 틀 3">
            <a:extLst>
              <a:ext uri="{FF2B5EF4-FFF2-40B4-BE49-F238E27FC236}">
                <a16:creationId xmlns:a16="http://schemas.microsoft.com/office/drawing/2014/main" id="{D0530845-4185-455A-9514-70D5BAA7BC4E}"/>
              </a:ext>
            </a:extLst>
          </p:cNvPr>
          <p:cNvGraphicFramePr>
            <a:graphicFrameLocks/>
          </p:cNvGraphicFramePr>
          <p:nvPr/>
        </p:nvGraphicFramePr>
        <p:xfrm>
          <a:off x="1743398" y="2663161"/>
          <a:ext cx="7951664" cy="1531678"/>
        </p:xfrm>
        <a:graphic>
          <a:graphicData uri="http://schemas.openxmlformats.org/drawingml/2006/table">
            <a:tbl>
              <a:tblPr/>
              <a:tblGrid>
                <a:gridCol w="2529175">
                  <a:extLst>
                    <a:ext uri="{9D8B030D-6E8A-4147-A177-3AD203B41FA5}">
                      <a16:colId xmlns:a16="http://schemas.microsoft.com/office/drawing/2014/main" val="1593522546"/>
                    </a:ext>
                  </a:extLst>
                </a:gridCol>
                <a:gridCol w="5422489">
                  <a:extLst>
                    <a:ext uri="{9D8B030D-6E8A-4147-A177-3AD203B41FA5}">
                      <a16:colId xmlns:a16="http://schemas.microsoft.com/office/drawing/2014/main" val="1964046374"/>
                    </a:ext>
                  </a:extLst>
                </a:gridCol>
              </a:tblGrid>
              <a:tr h="1579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706695"/>
                  </a:ext>
                </a:extLst>
              </a:tr>
              <a:tr h="157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u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직전에 내린 명령을 취소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85991"/>
                  </a:ext>
                </a:extLst>
              </a:tr>
              <a:tr h="3002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/exp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‘exp’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와 같은 문자열을 현재 커서가 위치한 곳부터 아래 방향으로 검색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651176"/>
                  </a:ext>
                </a:extLst>
              </a:tr>
              <a:tr h="15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?exp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‘exp’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와 같은 문자열을 뒤에서부터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윗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방향으로 검색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01460"/>
                  </a:ext>
                </a:extLst>
              </a:tr>
              <a:tr h="157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찾은 문자 중에서 다음 문자로 이동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18544"/>
                  </a:ext>
                </a:extLst>
              </a:tr>
              <a:tr h="1575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N,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shift + 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찾은 문자 중에서 이전 문자로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3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83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/Training/Unit/Sys/3</a:t>
            </a:r>
            <a:br>
              <a:rPr lang="en-US" altLang="ko-KR" dirty="0"/>
            </a:br>
            <a:r>
              <a:rPr lang="en-US" altLang="ko-KR" dirty="0"/>
              <a:t> 3.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R-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명령어 제한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196706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실습서버의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R-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(rlogin,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rsh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rexec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중지하고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수록된 호스트 정보를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호스트 정보 파일의 소유자 외에는 접근할 수 없도록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9"/>
            <a:ext cx="4432682" cy="198199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파일 편집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vi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접근 권한 변경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접근권한 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재시작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service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restart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R-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제한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618166-9E63-4D61-BB05-67E2EDD7002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E415D15-689F-4E27-9B8C-C8BBE51D13C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F42726-15C6-4903-9EED-3C825915EF4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0D766A5A-57E3-4447-B6E7-1840A49E7586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246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/Training/Unit/Sys/4</a:t>
            </a:r>
            <a:br>
              <a:rPr lang="en-US" altLang="ko-KR" dirty="0"/>
            </a:br>
            <a:r>
              <a:rPr lang="en-US" altLang="ko-KR" dirty="0"/>
              <a:t> 4.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계정 원격 접속 탐지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FTP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서비스에 접속하여 사용 중인 사용자를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패킷 분석 도구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tshark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알아내고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vsftpd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설정을 통해 해당 계정의 접속을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차단하시오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패킷 캡처 및 저장 시작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tshark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-c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패킷수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–w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저장된 패킷 보기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tshark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–r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vsftpd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차단 사용자 목록 파일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/etc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vsftpd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/user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_list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4)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재시작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service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restart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원격 접속을 탐지하고 대응할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7A45B3D-2CB8-453B-8D79-65C1065A79DA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218C406-B480-452C-B3B9-2E255F46DA6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9C9462-9415-46AA-A63D-09128298265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E90C56FA-1520-44BB-864E-6B7C29FF30D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97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/Training/Unit/Sys/5</a:t>
            </a:r>
            <a:br>
              <a:rPr lang="en-US" altLang="ko-KR" dirty="0"/>
            </a:br>
            <a:r>
              <a:rPr lang="en-US" altLang="ko-KR" dirty="0"/>
              <a:t> 5.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계정 우회 접속 탐지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서버에 계정 우회 접속하여 사용 중인 사용자를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패킷 분석 도구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tshark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알아내고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제한하시오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접속 로그 파일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/var/log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/secure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2)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 제한 설정 파일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/etc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pam.d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우회 접속을 탐지하고 대응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5E9CCA2-7560-45A5-8A46-ED28BB2E650A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F76DE843-9ABD-435E-A5FF-7D5520B7854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69AAD6-9176-402D-BFC2-B19F8F1F524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02EF713-5D02-4251-A324-8B9EADC68DA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79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951</Words>
  <Application>Microsoft Office PowerPoint</Application>
  <PresentationFormat>와이드스크린</PresentationFormat>
  <Paragraphs>146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함초롬바탕</vt:lpstr>
      <vt:lpstr>Arial</vt:lpstr>
      <vt:lpstr>Office 테마</vt:lpstr>
      <vt:lpstr>정보보호</vt:lpstr>
      <vt:lpstr>/Training/Unit/Sys/2  2. 시스템 로그 점검</vt:lpstr>
      <vt:lpstr>/Theory/T2/17  # service : 시스템 서비스 조작</vt:lpstr>
      <vt:lpstr>/Theory/T2/22  # vi : 리눅스 기본 편집기</vt:lpstr>
      <vt:lpstr>/Theory/T2/22  # vi : 리눅스 기본 편집기</vt:lpstr>
      <vt:lpstr>/Training/Unit/Sys/3  3. R-명령어 제한</vt:lpstr>
      <vt:lpstr>/Training/Unit/Sys/4  4. 계정 원격 접속 탐지</vt:lpstr>
      <vt:lpstr>/Training/Unit/Sys/5  5. 계정 우회 접속 탐지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</dc:title>
  <dc:creator>도우</dc:creator>
  <cp:lastModifiedBy>도우</cp:lastModifiedBy>
  <cp:revision>1</cp:revision>
  <dcterms:created xsi:type="dcterms:W3CDTF">2021-04-04T20:44:15Z</dcterms:created>
  <dcterms:modified xsi:type="dcterms:W3CDTF">2021-04-04T20:47:52Z</dcterms:modified>
</cp:coreProperties>
</file>