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569" r:id="rId4"/>
    <p:sldId id="573" r:id="rId5"/>
    <p:sldId id="287" r:id="rId6"/>
    <p:sldId id="444" r:id="rId7"/>
    <p:sldId id="445" r:id="rId8"/>
    <p:sldId id="446" r:id="rId9"/>
    <p:sldId id="447" r:id="rId10"/>
    <p:sldId id="448" r:id="rId11"/>
    <p:sldId id="558" r:id="rId12"/>
    <p:sldId id="561" r:id="rId13"/>
    <p:sldId id="560" r:id="rId14"/>
    <p:sldId id="568" r:id="rId15"/>
    <p:sldId id="5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764A6-FEC4-4845-99B4-8E57A3558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BE6F3-CF81-4287-A620-B4147B32A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C0B57-AE3E-403E-82DB-4B3C51F5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ACBDC-ABEE-4CCA-A72A-0A79DFB7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A2ABC-C7C3-42A5-A1C6-9361825A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4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AF291-85CD-4A76-919A-67A847ED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462F46-B997-41AE-86FD-957118A9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7B545-32B2-4C8D-8B69-A867FBF1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53ABA-CADB-40A7-B6AB-360A0090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6E79A-3BBB-499F-847E-1D529951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A56B44-6BE7-4F64-B829-2358797FE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69C8-CD61-4B1C-B70C-EF39E5D88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5A11D-466F-437B-9716-BB4439F3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DA310-EA78-426B-B2EE-05EBB58D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F15C6-7F03-460F-BAC6-9B6E0374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2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691F-A243-4262-B899-4F7EFF00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B4E53-CF21-4D59-B59D-00109549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66649-D2E2-4DA1-8D70-66079FDF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6B99F-CD70-404B-A200-70C33F26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200ED-D33C-4B74-84EA-FD410F7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3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4F1CC-3BD8-4734-BBCF-5F3B299B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9762D-AE7F-44D8-87F3-AC7224F71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77EAD-FEA6-4604-BD2A-60B3A703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61720-30F6-4D9B-B41A-2596AA2A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59249-3185-4C64-AB0E-65FB1F1F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8826B-CDA3-46D6-87FA-39AC9667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CE10C-5D30-447C-9448-6CCE75952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2C9F7-B1BE-45C0-9809-2E397D927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EA189-867D-4AAF-8C78-ED7D6406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30C49-6BC1-495D-BFD2-08C6E5A7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8299D-0DC9-4714-BA62-5B204E2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864AE-D0AB-469F-A819-6427D4DB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A4A94-A6EE-410B-B724-F719BC2F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67329-FF3C-4B33-A880-97F7F9A6D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438D8-F1D3-4938-8A62-2767A5C85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B69F6-5687-4203-87D4-D76691DB1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B7E69-5F7C-4CF9-8A6F-E97A508B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2AAC7-8154-43C1-9DB5-9A3348D0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14E4C2-4280-468D-8242-7E9F5EC8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F824-0F80-41E7-B383-B2B1754F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2836C-611C-4846-A266-22723DBA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E9CDF-BBA2-4349-BA7E-B8C49378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44CD3-53E8-4027-8D9D-F1CD2795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4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B4B311-0518-48E5-B2ED-5F88285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C4613-0B84-4C79-9401-8651B1B9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23322-8531-489D-97DD-31634926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45A6B-A7A4-4443-A642-893C9EB7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7C5DE-134A-4BD4-82E8-BBE6AA8B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90FA2-6913-4335-BB65-6FF214464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1E99C-C98A-43CC-A598-DF12A2E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1F9D7-22AC-481F-8C0C-CC767479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3FC20-16D4-4A4A-98B3-03504BD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4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F3355-321A-44F9-AC38-5EDBD41F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83573-1506-4DE4-8F7D-D64BDE2AB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8E7D7-FE1C-4ED6-B43C-A3BB791F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C1CE4-9CD0-41AB-92ED-CD03AFE1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09DFC-6942-43D2-8757-9D1B5CC0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04DE2-C928-4FCD-880E-766FD644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1688F5-AD8A-4F37-A8AD-66C37B51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056B6-52A3-41EE-9F69-BA6F2402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B70F4-0146-4CC7-BDD6-4BB55907B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B99F0-31E2-4249-960E-A6A227772A25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F3600-5C51-4E3E-ACDB-14E93F0F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85B94-2C68-49D5-BA01-B2C67BEF1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43CB-0052-4828-ACE8-F6AD6D56B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rizona95/HackerSchoolFTZ/blob/master/FTZ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wnable.kr/" TargetMode="External"/><Relationship Id="rId2" Type="http://schemas.openxmlformats.org/officeDocument/2006/relationships/hyperlink" Target="http://ko.nacker.wikidok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hyperlink" Target="https://webhacking.k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itribob.kr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kitribob.wiki/wiki/%EB%B0%B1%EB%8F%84%EC%9A%B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999252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E834-3335-429C-91CD-52886C7A4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EF8C2-31E1-4BC7-8BCD-D7AF31982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6DC06A-1855-4F66-A848-88A81E5B4927}"/>
              </a:ext>
            </a:extLst>
          </p:cNvPr>
          <p:cNvCxnSpPr>
            <a:cxnSpLocks/>
          </p:cNvCxnSpPr>
          <p:nvPr/>
        </p:nvCxnSpPr>
        <p:spPr>
          <a:xfrm>
            <a:off x="37324" y="5469296"/>
            <a:ext cx="12192000" cy="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/Intro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교수소개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53214-8D93-4425-BE9B-4EA3C9B11863}"/>
              </a:ext>
            </a:extLst>
          </p:cNvPr>
          <p:cNvSpPr txBox="1"/>
          <p:nvPr/>
        </p:nvSpPr>
        <p:spPr>
          <a:xfrm>
            <a:off x="-3123210" y="2567243"/>
            <a:ext cx="637417" cy="17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EA3498-44D9-4126-8ADF-3899C1F69090}"/>
              </a:ext>
            </a:extLst>
          </p:cNvPr>
          <p:cNvSpPr/>
          <p:nvPr/>
        </p:nvSpPr>
        <p:spPr>
          <a:xfrm>
            <a:off x="10918603" y="5135580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2021</a:t>
            </a:r>
            <a:endParaRPr lang="ko-KR" altLang="en-US" sz="11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8CCDF5A-85A5-4C98-9665-F315AF2A0CD8}"/>
              </a:ext>
            </a:extLst>
          </p:cNvPr>
          <p:cNvSpPr/>
          <p:nvPr/>
        </p:nvSpPr>
        <p:spPr>
          <a:xfrm>
            <a:off x="9749761" y="5341772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8B84A-1565-4608-9272-50A6A6565E4D}"/>
              </a:ext>
            </a:extLst>
          </p:cNvPr>
          <p:cNvSpPr txBox="1"/>
          <p:nvPr/>
        </p:nvSpPr>
        <p:spPr>
          <a:xfrm>
            <a:off x="8641462" y="4337979"/>
            <a:ext cx="250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해군사관학교 </a:t>
            </a:r>
            <a:endParaRPr lang="en-US" altLang="ko-KR" sz="1400" dirty="0"/>
          </a:p>
          <a:p>
            <a:pPr algn="ctr"/>
            <a:r>
              <a:rPr lang="ko-KR" altLang="en-US" sz="1400" dirty="0"/>
              <a:t>교수사관 전임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610B8D-63E4-47ED-B185-FA21102B7FA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889720" y="4940622"/>
            <a:ext cx="0" cy="40115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DFAA55-7EBF-4AC8-8AE6-8EDF8B76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0" y="1690688"/>
            <a:ext cx="8238727" cy="49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7A51D5-22DB-475F-9EE7-7862374BCCB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A5028EF-A74A-4D44-9757-A4DFA000DE0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CB728A-E4C5-453D-B698-1E5661DC404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C75D22BD-CB67-46A4-9A24-D1F7C35FA47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59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/Environ/HackerSchool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HackerSchool</a:t>
            </a:r>
            <a:r>
              <a:rPr lang="en-US" altLang="ko-KR" dirty="0"/>
              <a:t> FTZ </a:t>
            </a:r>
            <a:r>
              <a:rPr lang="ko-KR" altLang="en-US" dirty="0"/>
              <a:t>설치</a:t>
            </a:r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>
                <a:hlinkClick r:id="rId2"/>
              </a:rPr>
              <a:t>해커스쿨 </a:t>
            </a:r>
            <a:r>
              <a:rPr lang="en-US" altLang="ko-KR" sz="1000" dirty="0">
                <a:hlinkClick r:id="rId2"/>
              </a:rPr>
              <a:t>FTZ </a:t>
            </a:r>
            <a:r>
              <a:rPr lang="ko-KR" altLang="en-US" sz="1000" dirty="0">
                <a:hlinkClick r:id="rId2"/>
              </a:rPr>
              <a:t>이미지 파일  </a:t>
            </a:r>
            <a:r>
              <a:rPr lang="ko-KR" altLang="en-US" sz="1000" dirty="0"/>
              <a:t>접속</a:t>
            </a:r>
            <a:r>
              <a:rPr lang="en-US" altLang="ko-KR" sz="1000" dirty="0"/>
              <a:t> -&gt; download </a:t>
            </a:r>
            <a:r>
              <a:rPr lang="ko-KR" altLang="en-US" sz="1000" dirty="0"/>
              <a:t>클릭  </a:t>
            </a:r>
            <a:r>
              <a:rPr lang="en-US" altLang="ko-KR" sz="1000" dirty="0"/>
              <a:t>-&gt; </a:t>
            </a:r>
            <a:r>
              <a:rPr lang="ko-KR" altLang="en-US" sz="1000" dirty="0"/>
              <a:t>압축 해제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두개의 파일이 있음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ftz.iso</a:t>
            </a:r>
            <a:r>
              <a:rPr lang="en-US" altLang="ko-KR" sz="1000" dirty="0"/>
              <a:t> </a:t>
            </a:r>
            <a:r>
              <a:rPr lang="ko-KR" altLang="en-US" sz="1000" dirty="0"/>
              <a:t>와 </a:t>
            </a:r>
            <a:r>
              <a:rPr lang="en-US" altLang="ko-KR" sz="1000" dirty="0"/>
              <a:t>, Vmware_Redhat_9_FTZ.Zip  -&gt; </a:t>
            </a:r>
            <a:r>
              <a:rPr lang="ko-KR" altLang="en-US" sz="1000" dirty="0"/>
              <a:t>압축 해제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5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압축을 풀면</a:t>
            </a:r>
            <a:r>
              <a:rPr lang="en-US" altLang="ko-KR" sz="1000" dirty="0"/>
              <a:t>, Red Hat </a:t>
            </a:r>
            <a:r>
              <a:rPr lang="en-US" altLang="ko-KR" sz="1000" dirty="0" err="1"/>
              <a:t>Linux.vmx</a:t>
            </a:r>
            <a:r>
              <a:rPr lang="en-US" altLang="ko-KR" sz="1000" dirty="0"/>
              <a:t> </a:t>
            </a:r>
            <a:r>
              <a:rPr lang="ko-KR" altLang="en-US" sz="1000" dirty="0"/>
              <a:t>파일이 있음</a:t>
            </a:r>
            <a:r>
              <a:rPr lang="en-US" altLang="ko-KR" sz="1000" dirty="0"/>
              <a:t>. -&gt; </a:t>
            </a:r>
            <a:r>
              <a:rPr lang="ko-KR" altLang="en-US" sz="1000" dirty="0"/>
              <a:t>해당 파일 </a:t>
            </a:r>
            <a:r>
              <a:rPr lang="ko-KR" altLang="en-US" sz="1000" dirty="0" err="1"/>
              <a:t>더블클릭하여</a:t>
            </a:r>
            <a:r>
              <a:rPr lang="ko-KR" altLang="en-US" sz="1000" dirty="0"/>
              <a:t> 실행한다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VMware </a:t>
            </a:r>
            <a:r>
              <a:rPr lang="ko-KR" altLang="en-US" sz="1000" dirty="0"/>
              <a:t>을 처음 사용한다면</a:t>
            </a:r>
            <a:r>
              <a:rPr lang="en-US" altLang="ko-KR" sz="1000" dirty="0"/>
              <a:t>,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‘Use VMware Workstation 16 Player for free for non-commercial use’ </a:t>
            </a:r>
            <a:r>
              <a:rPr lang="ko-KR" altLang="en-US" sz="1000" dirty="0"/>
              <a:t>클릭</a:t>
            </a:r>
            <a:endParaRPr lang="en-US" altLang="ko-KR" sz="1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2EDA8-D8B8-4978-A34B-FB3E864741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ED62BE-78F1-42F1-877D-81A91F71D7C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1C2B-0210-4299-9D18-81E4FAD988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72BC4D30-220C-4E9E-937D-E15AAE54B9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717927E-3029-4192-BDFE-07162D4A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2" y="2209891"/>
            <a:ext cx="5385591" cy="1410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B50932-C69C-4B3B-BC38-CF7FC1B4BE16}"/>
              </a:ext>
            </a:extLst>
          </p:cNvPr>
          <p:cNvSpPr/>
          <p:nvPr/>
        </p:nvSpPr>
        <p:spPr>
          <a:xfrm>
            <a:off x="5097982" y="2985961"/>
            <a:ext cx="404602" cy="21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24F418-AC00-4697-9B10-8AF3A915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08" y="4248726"/>
            <a:ext cx="3419475" cy="19240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6F3A773-EE78-415B-A1CA-096EC0266D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09" b="27147"/>
          <a:stretch/>
        </p:blipFill>
        <p:spPr>
          <a:xfrm>
            <a:off x="6656924" y="2364905"/>
            <a:ext cx="4089299" cy="10640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4A787E-3817-4666-8466-DB8326ADE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244" y="4129281"/>
            <a:ext cx="2662182" cy="22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 startAt="4"/>
            </a:pPr>
            <a:r>
              <a:rPr lang="en-US" altLang="ko-KR" sz="1000" dirty="0"/>
              <a:t>‘I Copied It’ </a:t>
            </a:r>
            <a:r>
              <a:rPr lang="ko-KR" altLang="en-US" sz="1000" dirty="0"/>
              <a:t>클릭 한 후 </a:t>
            </a:r>
            <a:r>
              <a:rPr lang="en-US" altLang="ko-KR" sz="1000" dirty="0"/>
              <a:t>3</a:t>
            </a:r>
            <a:r>
              <a:rPr lang="ko-KR" altLang="en-US" sz="1000" dirty="0"/>
              <a:t>분간 기다림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4"/>
            </a:pPr>
            <a:r>
              <a:rPr lang="ko-KR" altLang="en-US" sz="1000" dirty="0"/>
              <a:t>부팅이 완료되어 다음과 같은 화면이 나오면 설치완료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된것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아이디 </a:t>
            </a:r>
            <a:r>
              <a:rPr lang="en-US" altLang="ko-KR" sz="1000" dirty="0"/>
              <a:t>/  </a:t>
            </a:r>
            <a:r>
              <a:rPr lang="ko-KR" altLang="en-US" sz="1000" dirty="0"/>
              <a:t>패스워드 </a:t>
            </a:r>
            <a:r>
              <a:rPr lang="en-US" altLang="ko-KR" sz="1000" dirty="0"/>
              <a:t>: </a:t>
            </a:r>
            <a:r>
              <a:rPr lang="en-US" altLang="ko-KR" sz="1000" dirty="0">
                <a:solidFill>
                  <a:srgbClr val="7030A0"/>
                </a:solidFill>
              </a:rPr>
              <a:t>root /</a:t>
            </a:r>
            <a:r>
              <a:rPr lang="ko-KR" altLang="en-US" sz="1000" dirty="0">
                <a:solidFill>
                  <a:srgbClr val="7030A0"/>
                </a:solidFill>
              </a:rPr>
              <a:t> </a:t>
            </a:r>
            <a:r>
              <a:rPr lang="en-US" altLang="ko-KR" sz="1000" dirty="0" err="1">
                <a:solidFill>
                  <a:srgbClr val="7030A0"/>
                </a:solidFill>
              </a:rPr>
              <a:t>hackerschool</a:t>
            </a:r>
            <a:r>
              <a:rPr lang="en-US" altLang="ko-KR" sz="1000" dirty="0">
                <a:solidFill>
                  <a:srgbClr val="7030A0"/>
                </a:solidFill>
              </a:rPr>
              <a:t> </a:t>
            </a:r>
            <a:r>
              <a:rPr lang="ko-KR" altLang="en-US" sz="1000" dirty="0"/>
              <a:t>로 로그인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6. ifconfig</a:t>
            </a:r>
            <a:r>
              <a:rPr lang="ko-KR" altLang="en-US" sz="1000" dirty="0"/>
              <a:t> 명령어를 입력하여 서버 아이피를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en-US" altLang="ko-KR" sz="1000" dirty="0">
                <a:hlinkClick r:id="rId2"/>
              </a:rPr>
              <a:t>Putty </a:t>
            </a:r>
            <a:r>
              <a:rPr lang="ko-KR" altLang="en-US" sz="1000" dirty="0">
                <a:hlinkClick r:id="rId2"/>
              </a:rPr>
              <a:t>다운로드 </a:t>
            </a:r>
            <a:r>
              <a:rPr lang="ko-KR" altLang="en-US" sz="1000" dirty="0"/>
              <a:t>접속 </a:t>
            </a:r>
            <a:r>
              <a:rPr lang="en-US" altLang="ko-KR" sz="1000" dirty="0"/>
              <a:t>-&gt; </a:t>
            </a:r>
            <a:r>
              <a:rPr lang="ko-KR" altLang="en-US" sz="1000" dirty="0"/>
              <a:t>자신의 컴퓨터에 맞는 </a:t>
            </a:r>
            <a:r>
              <a:rPr lang="en-US" altLang="ko-KR" sz="1000" dirty="0"/>
              <a:t>putty </a:t>
            </a:r>
            <a:r>
              <a:rPr lang="ko-KR" altLang="en-US" sz="1000" dirty="0"/>
              <a:t>다운로드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37778F-67BB-405B-AC96-6E98989F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58" y="909975"/>
            <a:ext cx="3705225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233F60-6B12-46BE-95E8-3BBE10946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7" y="3789973"/>
            <a:ext cx="5407419" cy="13706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36AF56-68C0-466A-81A3-750F61E91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67" y="5311099"/>
            <a:ext cx="5407419" cy="82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94D64-6990-4F3C-895C-1D84AE687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519" y="724853"/>
            <a:ext cx="5377713" cy="28761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1BDEE-D188-45DB-8C81-7763F8EACC7C}"/>
              </a:ext>
            </a:extLst>
          </p:cNvPr>
          <p:cNvSpPr/>
          <p:nvPr/>
        </p:nvSpPr>
        <p:spPr>
          <a:xfrm>
            <a:off x="7646973" y="1683143"/>
            <a:ext cx="1043873" cy="1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DF890C-83DD-4C34-BEA2-65A2ECB8A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808" y="4115912"/>
            <a:ext cx="4519027" cy="234197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E700E-E79A-498C-A615-44C81A9705B6}"/>
              </a:ext>
            </a:extLst>
          </p:cNvPr>
          <p:cNvSpPr/>
          <p:nvPr/>
        </p:nvSpPr>
        <p:spPr>
          <a:xfrm>
            <a:off x="7783189" y="5509319"/>
            <a:ext cx="1546928" cy="31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4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</a:t>
            </a:r>
            <a:r>
              <a:rPr lang="ko-KR" altLang="en-US" sz="1000" dirty="0"/>
              <a:t>다운받은 </a:t>
            </a:r>
            <a:r>
              <a:rPr lang="en-US" altLang="ko-KR" sz="1000" dirty="0"/>
              <a:t>putty </a:t>
            </a:r>
            <a:r>
              <a:rPr lang="ko-KR" altLang="en-US" sz="1000" dirty="0"/>
              <a:t>설치  </a:t>
            </a:r>
            <a:r>
              <a:rPr lang="en-US" altLang="ko-KR" sz="1000" dirty="0"/>
              <a:t>(</a:t>
            </a:r>
            <a:r>
              <a:rPr lang="ko-KR" altLang="en-US" sz="1000" dirty="0"/>
              <a:t>그냥 </a:t>
            </a:r>
            <a:r>
              <a:rPr lang="en-US" altLang="ko-KR" sz="1000" dirty="0"/>
              <a:t>Next </a:t>
            </a:r>
            <a:r>
              <a:rPr lang="ko-KR" altLang="en-US" sz="1000" dirty="0"/>
              <a:t>누르면 설치됨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9. putty </a:t>
            </a:r>
            <a:r>
              <a:rPr lang="ko-KR" altLang="en-US" sz="1000" dirty="0" err="1"/>
              <a:t>실행후</a:t>
            </a:r>
            <a:r>
              <a:rPr lang="en-US" altLang="ko-KR" sz="1000" dirty="0"/>
              <a:t>, FTZ</a:t>
            </a:r>
            <a:r>
              <a:rPr lang="ko-KR" altLang="en-US" sz="1000" dirty="0"/>
              <a:t> 서버 </a:t>
            </a:r>
            <a:r>
              <a:rPr lang="en-US" altLang="ko-KR" sz="1000" dirty="0"/>
              <a:t>IP</a:t>
            </a:r>
            <a:r>
              <a:rPr lang="ko-KR" altLang="en-US" sz="1000" dirty="0"/>
              <a:t> </a:t>
            </a:r>
            <a:r>
              <a:rPr lang="en-US" altLang="ko-KR" sz="1000" dirty="0"/>
              <a:t>( 6</a:t>
            </a:r>
            <a:r>
              <a:rPr lang="ko-KR" altLang="en-US" sz="1000" dirty="0"/>
              <a:t>번에서 확인한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</a:t>
            </a:r>
            <a:r>
              <a:rPr lang="en-US" altLang="ko-KR" sz="1000" dirty="0"/>
              <a:t>) </a:t>
            </a:r>
            <a:r>
              <a:rPr lang="ko-KR" altLang="en-US" sz="1000" dirty="0"/>
              <a:t>를 입력한다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10. Window -&gt; Translation </a:t>
            </a:r>
            <a:r>
              <a:rPr lang="ko-KR" altLang="en-US" sz="1000" dirty="0"/>
              <a:t>탭에 들어가서</a:t>
            </a:r>
            <a:r>
              <a:rPr lang="en-US" altLang="ko-KR" sz="1000" dirty="0"/>
              <a:t>, UTF-8</a:t>
            </a:r>
            <a:r>
              <a:rPr lang="ko-KR" altLang="en-US" sz="1000" dirty="0"/>
              <a:t> 을 </a:t>
            </a:r>
            <a:r>
              <a:rPr lang="en-US" altLang="ko-KR" sz="1000" dirty="0"/>
              <a:t>Use font encoding </a:t>
            </a:r>
            <a:r>
              <a:rPr lang="ko-KR" altLang="en-US" sz="1000" dirty="0"/>
              <a:t>으로 바꾼다</a:t>
            </a:r>
            <a:r>
              <a:rPr lang="en-US" altLang="ko-KR" sz="1000" dirty="0"/>
              <a:t>. </a:t>
            </a:r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CCDDE00-4F30-400E-992D-50E9102B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55" y="957937"/>
            <a:ext cx="4276725" cy="41814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A143DE-58E0-48B2-85E9-315D74454FE3}"/>
              </a:ext>
            </a:extLst>
          </p:cNvPr>
          <p:cNvSpPr/>
          <p:nvPr/>
        </p:nvSpPr>
        <p:spPr>
          <a:xfrm>
            <a:off x="2620470" y="1981191"/>
            <a:ext cx="972394" cy="227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B66E87-603D-464F-BEE9-77A1F5E4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28" y="844550"/>
            <a:ext cx="435353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3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11. Window -&gt; Appearance </a:t>
            </a:r>
            <a:r>
              <a:rPr lang="ko-KR" altLang="en-US" sz="1000" dirty="0"/>
              <a:t>에 가서</a:t>
            </a:r>
            <a:r>
              <a:rPr lang="en-US" altLang="ko-KR" sz="1000" dirty="0"/>
              <a:t>, Change </a:t>
            </a:r>
            <a:r>
              <a:rPr lang="ko-KR" altLang="en-US" sz="1000" dirty="0"/>
              <a:t>를 누른다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12. </a:t>
            </a:r>
            <a:r>
              <a:rPr lang="ko-KR" altLang="en-US" sz="1000" dirty="0"/>
              <a:t>원하는 글꼴로 바꾸고</a:t>
            </a:r>
            <a:r>
              <a:rPr lang="en-US" altLang="ko-KR" sz="1000" dirty="0"/>
              <a:t>, </a:t>
            </a:r>
            <a:r>
              <a:rPr lang="ko-KR" altLang="en-US" sz="1000" dirty="0"/>
              <a:t>스크립트를 한글로 바꾼다</a:t>
            </a:r>
            <a:r>
              <a:rPr lang="en-US" altLang="ko-KR" sz="1000" dirty="0"/>
              <a:t>.  -&gt; </a:t>
            </a:r>
            <a:r>
              <a:rPr lang="ko-KR" altLang="en-US" sz="1000" dirty="0"/>
              <a:t>확인 클릭 </a:t>
            </a:r>
            <a:r>
              <a:rPr lang="en-US" altLang="ko-KR" sz="1000" dirty="0"/>
              <a:t>-&gt; Session </a:t>
            </a:r>
            <a:r>
              <a:rPr lang="ko-KR" altLang="en-US" sz="1000" dirty="0"/>
              <a:t>으로 다시 간다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8BDD3E6-CBDE-46AD-9B82-7BFC4220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3" y="739451"/>
            <a:ext cx="4295775" cy="4181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B579E7B-6DC4-4814-B2FE-5789B22E4941}"/>
              </a:ext>
            </a:extLst>
          </p:cNvPr>
          <p:cNvSpPr/>
          <p:nvPr/>
        </p:nvSpPr>
        <p:spPr>
          <a:xfrm>
            <a:off x="4337331" y="2548991"/>
            <a:ext cx="647363" cy="242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185558-F351-40A0-90EC-770AA5EA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29" y="739451"/>
            <a:ext cx="4000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16.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EC0D99-882D-4848-8D0F-896764C5B7F0}"/>
              </a:ext>
            </a:extLst>
          </p:cNvPr>
          <p:cNvSpPr txBox="1">
            <a:spLocks/>
          </p:cNvSpPr>
          <p:nvPr/>
        </p:nvSpPr>
        <p:spPr>
          <a:xfrm>
            <a:off x="392120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13. </a:t>
            </a:r>
            <a:r>
              <a:rPr lang="ko-KR" altLang="en-US" sz="1000" dirty="0"/>
              <a:t>설정을 저장한다</a:t>
            </a:r>
            <a:r>
              <a:rPr lang="en-US" altLang="ko-KR" sz="1000" dirty="0"/>
              <a:t>. FTZ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Save</a:t>
            </a:r>
            <a:r>
              <a:rPr lang="ko-KR" altLang="en-US" sz="1000" dirty="0"/>
              <a:t> 버튼을 누른다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14. Open </a:t>
            </a:r>
            <a:r>
              <a:rPr lang="ko-KR" altLang="en-US" sz="1000" dirty="0"/>
              <a:t>을 클릭하여 </a:t>
            </a:r>
            <a:r>
              <a:rPr lang="en-US" altLang="ko-KR" sz="1000" dirty="0"/>
              <a:t>FTZ </a:t>
            </a:r>
            <a:r>
              <a:rPr lang="ko-KR" altLang="en-US" sz="1000" dirty="0"/>
              <a:t>서버로 접속한다</a:t>
            </a:r>
            <a:r>
              <a:rPr lang="en-US" altLang="ko-KR" sz="1000" dirty="0"/>
              <a:t>. ( </a:t>
            </a:r>
            <a:r>
              <a:rPr lang="ko-KR" altLang="en-US" sz="1000" dirty="0"/>
              <a:t>어떤 메시지가 나오면 </a:t>
            </a:r>
            <a:r>
              <a:rPr lang="en-US" altLang="ko-KR" sz="1000" dirty="0"/>
              <a:t>‘</a:t>
            </a:r>
            <a:r>
              <a:rPr lang="ko-KR" altLang="en-US" sz="1000" dirty="0"/>
              <a:t>예</a:t>
            </a:r>
            <a:r>
              <a:rPr lang="en-US" altLang="ko-KR" sz="1000" dirty="0"/>
              <a:t>’ or</a:t>
            </a:r>
            <a:r>
              <a:rPr lang="ko-KR" altLang="en-US" sz="1000" dirty="0"/>
              <a:t> </a:t>
            </a:r>
            <a:r>
              <a:rPr lang="en-US" altLang="ko-KR" sz="1000" dirty="0"/>
              <a:t>‘yes’ </a:t>
            </a:r>
            <a:r>
              <a:rPr lang="ko-KR" altLang="en-US" sz="1000" dirty="0"/>
              <a:t>클릭 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15. </a:t>
            </a:r>
            <a:r>
              <a:rPr lang="ko-KR" altLang="en-US" sz="1000" dirty="0"/>
              <a:t>로그인 화면이 나타나면</a:t>
            </a:r>
            <a:r>
              <a:rPr lang="en-US" altLang="ko-KR" sz="1000" dirty="0"/>
              <a:t>, </a:t>
            </a:r>
            <a:r>
              <a:rPr lang="ko-KR" altLang="en-US" sz="1000" dirty="0"/>
              <a:t>성공</a:t>
            </a:r>
            <a:r>
              <a:rPr lang="en-US" altLang="ko-KR" sz="1000" dirty="0"/>
              <a:t>! </a:t>
            </a:r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10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해커스쿨은</a:t>
            </a:r>
            <a:r>
              <a:rPr lang="en-US" altLang="ko-KR" sz="1000" dirty="0"/>
              <a:t>, level1 ~ 30 </a:t>
            </a:r>
            <a:r>
              <a:rPr lang="ko-KR" altLang="en-US" sz="1000" dirty="0"/>
              <a:t>으로 되어 있으며</a:t>
            </a:r>
            <a:r>
              <a:rPr lang="en-US" altLang="ko-KR" sz="1000" dirty="0"/>
              <a:t>, level1 </a:t>
            </a:r>
            <a:r>
              <a:rPr lang="ko-KR" altLang="en-US" sz="1000" dirty="0"/>
              <a:t>의 </a:t>
            </a:r>
            <a:r>
              <a:rPr lang="en-US" altLang="ko-KR" sz="1000" dirty="0"/>
              <a:t>id </a:t>
            </a:r>
            <a:r>
              <a:rPr lang="ko-KR" altLang="en-US" sz="1000" dirty="0"/>
              <a:t>는</a:t>
            </a:r>
            <a:r>
              <a:rPr lang="en-US" altLang="ko-KR" sz="1000" dirty="0"/>
              <a:t>, </a:t>
            </a:r>
            <a:r>
              <a:rPr lang="en-US" altLang="ko-KR" sz="1000" dirty="0">
                <a:solidFill>
                  <a:srgbClr val="7030A0"/>
                </a:solidFill>
              </a:rPr>
              <a:t>level1 / level1 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로그인을 시도해본다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A2CF06-B951-490D-9C69-F18AD64F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81" y="847051"/>
            <a:ext cx="2733675" cy="1362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45BCCC-0353-41BC-81CB-8C0824FF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81" y="2687179"/>
            <a:ext cx="2790825" cy="9620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2DF6D4-8C5A-4948-9CE4-0C73BA95D819}"/>
              </a:ext>
            </a:extLst>
          </p:cNvPr>
          <p:cNvSpPr/>
          <p:nvPr/>
        </p:nvSpPr>
        <p:spPr>
          <a:xfrm>
            <a:off x="2460210" y="3384903"/>
            <a:ext cx="795718" cy="248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01A4CF9-A37F-41FB-A056-B41F1CFD3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1" y="4544461"/>
            <a:ext cx="5327266" cy="10751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829F7F-A5F6-4BD1-A88E-75884C2E9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55" y="723534"/>
            <a:ext cx="5344450" cy="19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/Plan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/Circles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문화부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계획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정보보호반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ED559A-5CA8-4324-B002-5A50B0FAF039}"/>
              </a:ext>
            </a:extLst>
          </p:cNvPr>
          <p:cNvGraphicFramePr>
            <a:graphicFrameLocks noGrp="1"/>
          </p:cNvGraphicFramePr>
          <p:nvPr/>
        </p:nvGraphicFramePr>
        <p:xfrm>
          <a:off x="1646344" y="1814697"/>
          <a:ext cx="8674601" cy="3501813"/>
        </p:xfrm>
        <a:graphic>
          <a:graphicData uri="http://schemas.openxmlformats.org/drawingml/2006/table">
            <a:tbl>
              <a:tblPr/>
              <a:tblGrid>
                <a:gridCol w="1921850">
                  <a:extLst>
                    <a:ext uri="{9D8B030D-6E8A-4147-A177-3AD203B41FA5}">
                      <a16:colId xmlns:a16="http://schemas.microsoft.com/office/drawing/2014/main" val="3623680942"/>
                    </a:ext>
                  </a:extLst>
                </a:gridCol>
                <a:gridCol w="1855239">
                  <a:extLst>
                    <a:ext uri="{9D8B030D-6E8A-4147-A177-3AD203B41FA5}">
                      <a16:colId xmlns:a16="http://schemas.microsoft.com/office/drawing/2014/main" val="1126213368"/>
                    </a:ext>
                  </a:extLst>
                </a:gridCol>
                <a:gridCol w="2448756">
                  <a:extLst>
                    <a:ext uri="{9D8B030D-6E8A-4147-A177-3AD203B41FA5}">
                      <a16:colId xmlns:a16="http://schemas.microsoft.com/office/drawing/2014/main" val="3922511956"/>
                    </a:ext>
                  </a:extLst>
                </a:gridCol>
                <a:gridCol w="2448756">
                  <a:extLst>
                    <a:ext uri="{9D8B030D-6E8A-4147-A177-3AD203B41FA5}">
                      <a16:colId xmlns:a16="http://schemas.microsoft.com/office/drawing/2014/main" val="98228301"/>
                    </a:ext>
                  </a:extLst>
                </a:gridCol>
              </a:tblGrid>
              <a:tr h="674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2~3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주차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~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88386"/>
                  </a:ext>
                </a:extLst>
              </a:tr>
              <a:tr h="90134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정보보호 동아리 소개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 OT 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7030A0"/>
                          </a:solidFill>
                        </a:rPr>
                        <a:t>3.18 1600 : </a:t>
                      </a:r>
                      <a:r>
                        <a:rPr lang="ko-KR" altLang="en-US" sz="1050" dirty="0" err="1">
                          <a:solidFill>
                            <a:srgbClr val="7030A0"/>
                          </a:solidFill>
                        </a:rPr>
                        <a:t>백도우</a:t>
                      </a:r>
                      <a:endParaRPr lang="en-US" altLang="ko-KR" sz="105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7030A0"/>
                          </a:solidFill>
                        </a:rPr>
                        <a:t>3.16 1900 : </a:t>
                      </a:r>
                      <a:r>
                        <a:rPr lang="ko-KR" altLang="en-US" sz="1050" dirty="0">
                          <a:solidFill>
                            <a:srgbClr val="7030A0"/>
                          </a:solidFill>
                        </a:rPr>
                        <a:t>이원철</a:t>
                      </a:r>
                      <a:endParaRPr lang="en-US" altLang="ko-KR" sz="1050" dirty="0">
                        <a:solidFill>
                          <a:srgbClr val="7030A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프로그래밍 문제풀이 기초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rgbClr val="00B050"/>
                          </a:solidFill>
                        </a:rPr>
                        <a:t>BaekJoon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7030A0"/>
                          </a:solidFill>
                        </a:rPr>
                        <a:t>이원철</a:t>
                      </a:r>
                      <a:endParaRPr lang="en-US" altLang="ko-KR" sz="1050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시스템 보안 기초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rgbClr val="00B050"/>
                          </a:solidFill>
                        </a:rPr>
                        <a:t>HackerSchool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 FTZ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solidFill>
                            <a:srgbClr val="7030A0"/>
                          </a:solidFill>
                        </a:rPr>
                        <a:t>백도우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국제 프로그래밍 대회</a:t>
                      </a:r>
                      <a:r>
                        <a:rPr lang="en-US" altLang="ko-KR" sz="1050" dirty="0"/>
                        <a:t>(ICPC)</a:t>
                      </a:r>
                      <a:r>
                        <a:rPr lang="ko-KR" altLang="en-US" sz="1050" dirty="0"/>
                        <a:t> 실전 준비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월 예선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ICPC 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참가 가능한 인원</a:t>
                      </a:r>
                      <a:endParaRPr lang="en-US" altLang="ko-KR" sz="1050" dirty="0">
                        <a:solidFill>
                          <a:srgbClr val="FF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ICPC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참가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예선 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9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본선 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11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월</a:t>
                      </a:r>
                      <a:endParaRPr lang="en-US" altLang="ko-KR" sz="1050" dirty="0">
                        <a:solidFill>
                          <a:srgbClr val="00B05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060801"/>
                  </a:ext>
                </a:extLst>
              </a:tr>
              <a:tr h="9013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프로그래밍 문제풀이 심화</a:t>
                      </a:r>
                      <a:endParaRPr lang="en-US" altLang="ko-KR" sz="105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/>
                        <a:t>코드게이트</a:t>
                      </a:r>
                      <a:r>
                        <a:rPr lang="ko-KR" altLang="en-US" sz="1050" dirty="0"/>
                        <a:t> 참가 </a:t>
                      </a:r>
                      <a:r>
                        <a:rPr lang="en-US" altLang="ko-KR" sz="1050" dirty="0"/>
                        <a:t>? </a:t>
                      </a:r>
                      <a:r>
                        <a:rPr lang="en-US" altLang="ko-KR" sz="105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accent1"/>
                          </a:solidFill>
                        </a:rPr>
                        <a:t>미정</a:t>
                      </a:r>
                      <a:r>
                        <a:rPr lang="en-US" altLang="ko-KR" sz="1050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9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, 2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일간</a:t>
                      </a:r>
                      <a:endParaRPr lang="en-US" altLang="ko-KR" sz="105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159294"/>
                  </a:ext>
                </a:extLst>
              </a:tr>
              <a:tr h="9323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정보보안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 </a:t>
                      </a:r>
                      <a:r>
                        <a:rPr lang="ko-KR" altLang="en-US" sz="1050" dirty="0" err="1"/>
                        <a:t>시스템해킹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웹해킹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리버싱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실전 문제 풀이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Pwnable.kr   Rebersing.kr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안보지원사 해킹대회 참가</a:t>
                      </a:r>
                      <a:endParaRPr lang="en-US" altLang="ko-KR" sz="1050" dirty="0"/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아직 일정 없음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통상 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5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월</a:t>
                      </a:r>
                      <a:endParaRPr lang="en-US" altLang="ko-KR" sz="1050" dirty="0">
                        <a:solidFill>
                          <a:srgbClr val="00B05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74338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88BC01D4-AEBA-4939-AD5A-C5320D55658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F995A5-22F1-4E4F-960E-0BE5C2EABE3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4C03CA-8C8A-425C-8B12-6938E60979C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C16DA224-F6A2-4E26-A959-4E563A57081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2AE09C-085D-457A-9C0A-5981786EA18E}"/>
              </a:ext>
            </a:extLst>
          </p:cNvPr>
          <p:cNvSpPr txBox="1"/>
          <p:nvPr/>
        </p:nvSpPr>
        <p:spPr>
          <a:xfrm>
            <a:off x="2080980" y="5358703"/>
            <a:ext cx="617719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주차 까지는 자유롭게 두 분반 모두 듣고 결정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주차 부터 </a:t>
            </a:r>
            <a:r>
              <a:rPr lang="en-US" altLang="ko-KR" dirty="0"/>
              <a:t>3</a:t>
            </a:r>
            <a:r>
              <a:rPr lang="ko-KR" altLang="en-US" dirty="0"/>
              <a:t>분반 중 하나 결정하여 활동 참여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반장 송재경 주관 인원 분배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686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601EF1B-DA07-49A4-A3FB-6483AC33EA87}"/>
              </a:ext>
            </a:extLst>
          </p:cNvPr>
          <p:cNvGraphicFramePr>
            <a:graphicFrameLocks noGrp="1"/>
          </p:cNvGraphicFramePr>
          <p:nvPr/>
        </p:nvGraphicFramePr>
        <p:xfrm>
          <a:off x="687822" y="1763889"/>
          <a:ext cx="10665979" cy="4837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6495">
                  <a:extLst>
                    <a:ext uri="{9D8B030D-6E8A-4147-A177-3AD203B41FA5}">
                      <a16:colId xmlns:a16="http://schemas.microsoft.com/office/drawing/2014/main" val="1125923139"/>
                    </a:ext>
                  </a:extLst>
                </a:gridCol>
                <a:gridCol w="2666495">
                  <a:extLst>
                    <a:ext uri="{9D8B030D-6E8A-4147-A177-3AD203B41FA5}">
                      <a16:colId xmlns:a16="http://schemas.microsoft.com/office/drawing/2014/main" val="2753735827"/>
                    </a:ext>
                  </a:extLst>
                </a:gridCol>
                <a:gridCol w="5332989">
                  <a:extLst>
                    <a:ext uri="{9D8B030D-6E8A-4147-A177-3AD203B41FA5}">
                      <a16:colId xmlns:a16="http://schemas.microsoft.com/office/drawing/2014/main" val="2379220699"/>
                    </a:ext>
                  </a:extLst>
                </a:gridCol>
              </a:tblGrid>
              <a:tr h="4350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정보보호반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65978"/>
                  </a:ext>
                </a:extLst>
              </a:tr>
              <a:tr h="2753416"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74314"/>
                  </a:ext>
                </a:extLst>
              </a:tr>
              <a:tr h="549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3318"/>
                  </a:ext>
                </a:extLst>
              </a:tr>
              <a:tr h="5497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 ~ 9</a:t>
                      </a:r>
                      <a:r>
                        <a:rPr lang="ko-KR" altLang="en-US" dirty="0"/>
                        <a:t>명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배수</a:t>
                      </a:r>
                      <a:r>
                        <a:rPr lang="en-US" altLang="ko-KR" dirty="0"/>
                        <a:t>)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제한 없음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 ~ 9</a:t>
                      </a:r>
                      <a:r>
                        <a:rPr lang="ko-KR" altLang="en-US" dirty="0"/>
                        <a:t>명</a:t>
                      </a:r>
                      <a:endParaRPr lang="en-US" altLang="ko-K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72413"/>
                  </a:ext>
                </a:extLst>
              </a:tr>
              <a:tr h="5497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대위 이원철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교육사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 err="1"/>
                        <a:t>백도우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해사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0964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/Plan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/Circles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문화부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계획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정보보호반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BC01D4-AEBA-4939-AD5A-C5320D55658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F995A5-22F1-4E4F-960E-0BE5C2EABE3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4C03CA-8C8A-425C-8B12-6938E60979C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C16DA224-F6A2-4E26-A959-4E563A57081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공지능과 데이터분석을 위한 파이썬 프로그래밍 : (주)러닝클루">
            <a:extLst>
              <a:ext uri="{FF2B5EF4-FFF2-40B4-BE49-F238E27FC236}">
                <a16:creationId xmlns:a16="http://schemas.microsoft.com/office/drawing/2014/main" id="{6EF9B824-4D47-4EF9-9258-48D3E427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43" y="2238915"/>
            <a:ext cx="4496010" cy="2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pedm20: 악성코드 분석 - Bundestrojaner [2]">
            <a:extLst>
              <a:ext uri="{FF2B5EF4-FFF2-40B4-BE49-F238E27FC236}">
                <a16:creationId xmlns:a16="http://schemas.microsoft.com/office/drawing/2014/main" id="{060D8DAE-9E7A-42F1-A306-D03EBB9BF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5" r="98" b="7041"/>
          <a:stretch/>
        </p:blipFill>
        <p:spPr bwMode="auto">
          <a:xfrm>
            <a:off x="6193569" y="2238915"/>
            <a:ext cx="5028916" cy="2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5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601EF1B-DA07-49A4-A3FB-6483AC33EA87}"/>
              </a:ext>
            </a:extLst>
          </p:cNvPr>
          <p:cNvGraphicFramePr>
            <a:graphicFrameLocks noGrp="1"/>
          </p:cNvGraphicFramePr>
          <p:nvPr/>
        </p:nvGraphicFramePr>
        <p:xfrm>
          <a:off x="687822" y="1602044"/>
          <a:ext cx="10665979" cy="4960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2990">
                  <a:extLst>
                    <a:ext uri="{9D8B030D-6E8A-4147-A177-3AD203B41FA5}">
                      <a16:colId xmlns:a16="http://schemas.microsoft.com/office/drawing/2014/main" val="1125923139"/>
                    </a:ext>
                  </a:extLst>
                </a:gridCol>
                <a:gridCol w="5332989">
                  <a:extLst>
                    <a:ext uri="{9D8B030D-6E8A-4147-A177-3AD203B41FA5}">
                      <a16:colId xmlns:a16="http://schemas.microsoft.com/office/drawing/2014/main" val="2379220699"/>
                    </a:ext>
                  </a:extLst>
                </a:gridCol>
              </a:tblGrid>
              <a:tr h="396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프로그래밍반 </a:t>
                      </a:r>
                      <a:r>
                        <a:rPr lang="en-US" altLang="ko-KR" dirty="0"/>
                        <a:t>( -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정보보호반 </a:t>
                      </a:r>
                      <a:r>
                        <a:rPr lang="en-US" altLang="ko-KR" dirty="0"/>
                        <a:t>( 3~9</a:t>
                      </a:r>
                      <a:r>
                        <a:rPr lang="ko-KR" altLang="en-US" dirty="0"/>
                        <a:t>명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65978"/>
                  </a:ext>
                </a:extLst>
              </a:tr>
              <a:tr h="423281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2800" dirty="0"/>
                        <a:t>3/19 (</a:t>
                      </a:r>
                      <a:r>
                        <a:rPr lang="ko-KR" altLang="en-US" sz="2800" dirty="0"/>
                        <a:t>금</a:t>
                      </a:r>
                      <a:r>
                        <a:rPr lang="en-US" altLang="ko-KR" sz="2800" dirty="0"/>
                        <a:t>) 1900</a:t>
                      </a:r>
                      <a:r>
                        <a:rPr lang="ko-KR" altLang="en-US" sz="2800" dirty="0"/>
                        <a:t>시</a:t>
                      </a:r>
                      <a:r>
                        <a:rPr lang="en-US" altLang="ko-KR" sz="2800" dirty="0"/>
                        <a:t> OT </a:t>
                      </a:r>
                      <a:r>
                        <a:rPr lang="ko-KR" altLang="en-US" sz="2800" dirty="0"/>
                        <a:t>진행</a:t>
                      </a:r>
                      <a:r>
                        <a:rPr lang="en-US" altLang="ko-KR" sz="2800" dirty="0"/>
                        <a:t>!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 </a:t>
                      </a:r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3/19 1830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시</a:t>
                      </a:r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Zoom </a:t>
                      </a:r>
                      <a:r>
                        <a:rPr lang="ko-KR" alt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방 번호 반장이 전파</a:t>
                      </a:r>
                      <a:endParaRPr lang="en-US" altLang="ko-KR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임시 </a:t>
                      </a:r>
                      <a:r>
                        <a:rPr lang="ko-KR" altLang="en-US" dirty="0" err="1"/>
                        <a:t>위키방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>
                          <a:hlinkClick r:id="rId2"/>
                        </a:rPr>
                        <a:t>http://ko.nacker.wikidok.net/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반장 팀 </a:t>
                      </a:r>
                      <a:r>
                        <a:rPr lang="en-US" altLang="ko-KR" dirty="0"/>
                        <a:t>: Team Red : </a:t>
                      </a:r>
                      <a:r>
                        <a:rPr lang="ko-KR" altLang="en-US" dirty="0" err="1"/>
                        <a:t>시스탬</a:t>
                      </a:r>
                      <a:r>
                        <a:rPr lang="ko-KR" altLang="en-US" dirty="0"/>
                        <a:t> 해킹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포너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부반장 팀 </a:t>
                      </a:r>
                      <a:r>
                        <a:rPr lang="en-US" altLang="ko-KR" dirty="0"/>
                        <a:t>: Team Blue : </a:t>
                      </a:r>
                      <a:r>
                        <a:rPr lang="ko-KR" altLang="en-US" dirty="0"/>
                        <a:t>웹 해킹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웹해커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hlinkClick r:id="rId3"/>
                        </a:rPr>
                        <a:t>http://pwnable.kr/</a:t>
                      </a:r>
                      <a:r>
                        <a:rPr lang="en-US" altLang="ko-KR" dirty="0"/>
                        <a:t> 1~3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문제당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점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hlinkClick r:id="rId4"/>
                        </a:rPr>
                        <a:t>https://webhacking.kr/</a:t>
                      </a:r>
                      <a:r>
                        <a:rPr lang="en-US" altLang="ko-KR" dirty="0"/>
                        <a:t>  1~ 5</a:t>
                      </a:r>
                      <a:r>
                        <a:rPr lang="ko-KR" altLang="en-US" dirty="0"/>
                        <a:t>번 문제당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점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/>
                        <a:t>HackerSchoolFTZ</a:t>
                      </a:r>
                      <a:r>
                        <a:rPr lang="en-US" altLang="ko-KR" dirty="0"/>
                        <a:t>  1 ~ 10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문제당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점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각 팀별로 </a:t>
                      </a:r>
                      <a:r>
                        <a:rPr lang="ko-KR" altLang="en-US" dirty="0" err="1"/>
                        <a:t>그주간</a:t>
                      </a:r>
                      <a:r>
                        <a:rPr lang="ko-KR" altLang="en-US" dirty="0"/>
                        <a:t> 풀이에 성공한 풀이를 발표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발표가 끝나면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상대편에서 풀이에 대한 질문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질문에 방어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100%, </a:t>
                      </a:r>
                      <a:r>
                        <a:rPr lang="ko-KR" altLang="en-US" dirty="0" err="1"/>
                        <a:t>실패시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 </a:t>
                      </a:r>
                      <a:r>
                        <a:rPr lang="ko-KR" altLang="en-US" dirty="0"/>
                        <a:t>획득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74314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/Plan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/Circles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문화부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계획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정보보호반</a:t>
            </a:r>
            <a:endParaRPr lang="ko-KR" altLang="en-US" dirty="0"/>
          </a:p>
        </p:txBody>
      </p:sp>
      <p:sp>
        <p:nvSpPr>
          <p:cNvPr id="7" name="화살표: 오른쪽 6">
            <a:hlinkClick r:id="rId5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BC01D4-AEBA-4939-AD5A-C5320D55658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F995A5-22F1-4E4F-960E-0BE5C2EABE3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4C03CA-8C8A-425C-8B12-6938E60979C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C16DA224-F6A2-4E26-A959-4E563A57081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39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/Intro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교수소개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836F1E8-B09C-4452-90B0-5B18362E287E}"/>
              </a:ext>
            </a:extLst>
          </p:cNvPr>
          <p:cNvCxnSpPr>
            <a:cxnSpLocks/>
          </p:cNvCxnSpPr>
          <p:nvPr/>
        </p:nvCxnSpPr>
        <p:spPr>
          <a:xfrm>
            <a:off x="37324" y="5469296"/>
            <a:ext cx="12192000" cy="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AD810FA-42AA-4269-B82E-CB829D0E5B9B}"/>
              </a:ext>
            </a:extLst>
          </p:cNvPr>
          <p:cNvSpPr/>
          <p:nvPr/>
        </p:nvSpPr>
        <p:spPr>
          <a:xfrm>
            <a:off x="10918603" y="5135580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2021</a:t>
            </a:r>
            <a:endParaRPr lang="ko-KR" altLang="en-US" sz="11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0C3FF1-B250-41AD-9B02-337842DFD5B2}"/>
              </a:ext>
            </a:extLst>
          </p:cNvPr>
          <p:cNvSpPr/>
          <p:nvPr/>
        </p:nvSpPr>
        <p:spPr>
          <a:xfrm>
            <a:off x="8251824" y="5127140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2020</a:t>
            </a:r>
            <a:endParaRPr lang="ko-KR" altLang="en-US" sz="11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25FE651-843B-4791-9816-708A8A1B4DC8}"/>
              </a:ext>
            </a:extLst>
          </p:cNvPr>
          <p:cNvSpPr/>
          <p:nvPr/>
        </p:nvSpPr>
        <p:spPr>
          <a:xfrm>
            <a:off x="5484101" y="5135580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2019</a:t>
            </a:r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13668D-C4B1-461B-852B-0479BBAAC041}"/>
              </a:ext>
            </a:extLst>
          </p:cNvPr>
          <p:cNvSpPr/>
          <p:nvPr/>
        </p:nvSpPr>
        <p:spPr>
          <a:xfrm>
            <a:off x="2348241" y="5127139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2018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A6BE-9B2D-4B84-896B-437FB5407800}"/>
              </a:ext>
            </a:extLst>
          </p:cNvPr>
          <p:cNvSpPr/>
          <p:nvPr/>
        </p:nvSpPr>
        <p:spPr>
          <a:xfrm>
            <a:off x="3295601" y="5327710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95CA4-CE81-4119-A34F-680C72211655}"/>
              </a:ext>
            </a:extLst>
          </p:cNvPr>
          <p:cNvSpPr txBox="1"/>
          <p:nvPr/>
        </p:nvSpPr>
        <p:spPr>
          <a:xfrm>
            <a:off x="2252618" y="4323917"/>
            <a:ext cx="236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고려대학교 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사이버국방학과 졸업</a:t>
            </a:r>
            <a:endParaRPr lang="en-US" altLang="ko-KR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6FD550-84D0-43D9-B504-B6F60E2967C8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435560" y="4926560"/>
            <a:ext cx="0" cy="40115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CC17BEA-5D87-426A-AC11-0455D9C2BED0}"/>
              </a:ext>
            </a:extLst>
          </p:cNvPr>
          <p:cNvSpPr/>
          <p:nvPr/>
        </p:nvSpPr>
        <p:spPr>
          <a:xfrm>
            <a:off x="4110401" y="5327409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F3A6E-7E4A-47F6-B7FA-AD2EF7E6AD1D}"/>
              </a:ext>
            </a:extLst>
          </p:cNvPr>
          <p:cNvSpPr txBox="1"/>
          <p:nvPr/>
        </p:nvSpPr>
        <p:spPr>
          <a:xfrm>
            <a:off x="3067418" y="6105629"/>
            <a:ext cx="236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전문사관 </a:t>
            </a:r>
            <a:r>
              <a:rPr lang="en-US" altLang="ko-KR" sz="1400" dirty="0"/>
              <a:t>24</a:t>
            </a:r>
            <a:r>
              <a:rPr lang="ko-KR" altLang="en-US" sz="1400" dirty="0"/>
              <a:t>기 임관</a:t>
            </a:r>
            <a:endParaRPr lang="en-US" altLang="ko-KR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A07F16-F577-444C-824B-64C0CB228CB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4250360" y="5607327"/>
            <a:ext cx="0" cy="448236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63191A7F-43F0-4D9A-8C12-38C26ADBE410}"/>
              </a:ext>
            </a:extLst>
          </p:cNvPr>
          <p:cNvSpPr/>
          <p:nvPr/>
        </p:nvSpPr>
        <p:spPr>
          <a:xfrm>
            <a:off x="4611364" y="5327710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635E5-C3DB-4E01-B0B8-3F9DED11E2BF}"/>
              </a:ext>
            </a:extLst>
          </p:cNvPr>
          <p:cNvSpPr txBox="1"/>
          <p:nvPr/>
        </p:nvSpPr>
        <p:spPr>
          <a:xfrm>
            <a:off x="3575519" y="3800697"/>
            <a:ext cx="236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국방과학연구소</a:t>
            </a:r>
            <a:endParaRPr lang="en-US" altLang="ko-KR" sz="1400" dirty="0"/>
          </a:p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본부 </a:t>
            </a:r>
            <a:r>
              <a:rPr lang="en-US" altLang="ko-KR" sz="1400" dirty="0"/>
              <a:t>3</a:t>
            </a:r>
            <a:r>
              <a:rPr lang="ko-KR" altLang="en-US" sz="1400" dirty="0"/>
              <a:t>부 파견</a:t>
            </a:r>
            <a:endParaRPr lang="en-US" altLang="ko-KR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A39363-128D-4C8D-9894-8F6319F3369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751323" y="4422713"/>
            <a:ext cx="0" cy="904997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718D96-D0D2-4F8D-8E3C-10E0653667E3}"/>
              </a:ext>
            </a:extLst>
          </p:cNvPr>
          <p:cNvSpPr/>
          <p:nvPr/>
        </p:nvSpPr>
        <p:spPr>
          <a:xfrm>
            <a:off x="6539858" y="5332367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57A4A9-5E25-46C6-98EC-39B35AE8B86E}"/>
              </a:ext>
            </a:extLst>
          </p:cNvPr>
          <p:cNvSpPr txBox="1"/>
          <p:nvPr/>
        </p:nvSpPr>
        <p:spPr>
          <a:xfrm>
            <a:off x="5496875" y="4328574"/>
            <a:ext cx="250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고려대학교 정보보호대학원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석사과정</a:t>
            </a:r>
            <a:endParaRPr lang="en-US" altLang="ko-KR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A6D836-0DFE-468D-A267-53364D599956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679817" y="4931217"/>
            <a:ext cx="0" cy="40115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D32D985-F3F4-41DC-B457-850D87688A1C}"/>
              </a:ext>
            </a:extLst>
          </p:cNvPr>
          <p:cNvSpPr/>
          <p:nvPr/>
        </p:nvSpPr>
        <p:spPr>
          <a:xfrm>
            <a:off x="9749761" y="5341772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36C3A-6EF7-4DCC-AD72-76FBEC62D1D7}"/>
              </a:ext>
            </a:extLst>
          </p:cNvPr>
          <p:cNvSpPr txBox="1"/>
          <p:nvPr/>
        </p:nvSpPr>
        <p:spPr>
          <a:xfrm>
            <a:off x="8641462" y="4337979"/>
            <a:ext cx="250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해군사관학교 </a:t>
            </a:r>
            <a:endParaRPr lang="en-US" altLang="ko-KR" sz="1400" dirty="0"/>
          </a:p>
          <a:p>
            <a:pPr algn="ctr"/>
            <a:r>
              <a:rPr lang="ko-KR" altLang="en-US" sz="1400" dirty="0"/>
              <a:t>교수사관 전임</a:t>
            </a:r>
            <a:endParaRPr lang="en-US" altLang="ko-KR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7412FC-1A9B-4228-BB35-831DDF997D0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9889720" y="4940622"/>
            <a:ext cx="0" cy="40115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BECE8CBF-704B-4098-9038-19C03F30A5E7}"/>
              </a:ext>
            </a:extLst>
          </p:cNvPr>
          <p:cNvSpPr/>
          <p:nvPr/>
        </p:nvSpPr>
        <p:spPr>
          <a:xfrm>
            <a:off x="7514946" y="5321186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E55D0-984F-46DC-969A-BD0DF20DBA6E}"/>
              </a:ext>
            </a:extLst>
          </p:cNvPr>
          <p:cNvSpPr txBox="1"/>
          <p:nvPr/>
        </p:nvSpPr>
        <p:spPr>
          <a:xfrm>
            <a:off x="6471963" y="6099406"/>
            <a:ext cx="236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IEEE AI </a:t>
            </a:r>
            <a:r>
              <a:rPr lang="ko-KR" altLang="en-US" sz="1400" dirty="0"/>
              <a:t>학회</a:t>
            </a:r>
            <a:r>
              <a:rPr lang="en-US" altLang="ko-KR" sz="1400" dirty="0"/>
              <a:t> </a:t>
            </a:r>
            <a:r>
              <a:rPr lang="ko-KR" altLang="en-US" sz="1400" dirty="0"/>
              <a:t>논문 등록</a:t>
            </a:r>
            <a:endParaRPr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902757-49CE-4253-9EC4-ABB63C9345EB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7654905" y="5601104"/>
            <a:ext cx="0" cy="448236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9A2666-7E35-416F-BBE5-E794D31E2A89}"/>
              </a:ext>
            </a:extLst>
          </p:cNvPr>
          <p:cNvSpPr txBox="1"/>
          <p:nvPr/>
        </p:nvSpPr>
        <p:spPr>
          <a:xfrm>
            <a:off x="7439555" y="1810799"/>
            <a:ext cx="3229307" cy="1989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이름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백도우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계급 </a:t>
            </a:r>
            <a:r>
              <a:rPr lang="en-US" altLang="ko-KR" sz="1400" dirty="0"/>
              <a:t>: </a:t>
            </a:r>
            <a:r>
              <a:rPr lang="ko-KR" altLang="en-US" sz="1400" dirty="0"/>
              <a:t>대위</a:t>
            </a:r>
            <a:r>
              <a:rPr lang="en-US" altLang="ko-KR" sz="1400" dirty="0"/>
              <a:t>(</a:t>
            </a:r>
            <a:r>
              <a:rPr lang="ko-KR" altLang="en-US" sz="1400" dirty="0"/>
              <a:t>진</a:t>
            </a:r>
            <a:r>
              <a:rPr lang="en-US" altLang="ko-KR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나이 </a:t>
            </a:r>
            <a:r>
              <a:rPr lang="en-US" altLang="ko-KR" sz="1400" dirty="0"/>
              <a:t>: 27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병과 </a:t>
            </a:r>
            <a:r>
              <a:rPr lang="en-US" altLang="ko-KR" sz="1400" dirty="0"/>
              <a:t>: </a:t>
            </a:r>
            <a:r>
              <a:rPr lang="ko-KR" altLang="en-US" sz="1400" dirty="0"/>
              <a:t>정통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직책 </a:t>
            </a:r>
            <a:r>
              <a:rPr lang="en-US" altLang="ko-KR" sz="1400" dirty="0"/>
              <a:t>: 1. </a:t>
            </a:r>
            <a:r>
              <a:rPr lang="ko-KR" altLang="en-US" sz="1400" dirty="0" err="1"/>
              <a:t>교수부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이학처</a:t>
            </a:r>
            <a:r>
              <a:rPr lang="ko-KR" altLang="en-US" sz="1400" dirty="0"/>
              <a:t> 전산과학과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2. </a:t>
            </a:r>
            <a:r>
              <a:rPr lang="ko-KR" altLang="en-US" sz="1400" dirty="0"/>
              <a:t>사이버전 연구센터 모의훈련</a:t>
            </a:r>
            <a:r>
              <a:rPr lang="en-US" altLang="ko-KR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AC8A2A-027B-4D07-8289-7DD20F67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16" y="1824575"/>
            <a:ext cx="1536839" cy="1975936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DAA7FED8-C31F-4531-AC25-E86DB731BDB0}"/>
              </a:ext>
            </a:extLst>
          </p:cNvPr>
          <p:cNvSpPr/>
          <p:nvPr/>
        </p:nvSpPr>
        <p:spPr>
          <a:xfrm>
            <a:off x="1526554" y="5131434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2016</a:t>
            </a:r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4479684-3B6A-4A99-B67D-8BD7B1066C11}"/>
              </a:ext>
            </a:extLst>
          </p:cNvPr>
          <p:cNvSpPr/>
          <p:nvPr/>
        </p:nvSpPr>
        <p:spPr>
          <a:xfrm>
            <a:off x="686296" y="5328164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C76A9-D8D1-4DD3-A102-53A1789FFA25}"/>
              </a:ext>
            </a:extLst>
          </p:cNvPr>
          <p:cNvSpPr txBox="1"/>
          <p:nvPr/>
        </p:nvSpPr>
        <p:spPr>
          <a:xfrm>
            <a:off x="-293767" y="4367617"/>
            <a:ext cx="236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Best Of Best 5</a:t>
            </a:r>
            <a:r>
              <a:rPr lang="ko-KR" altLang="en-US" sz="1400" dirty="0"/>
              <a:t>기</a:t>
            </a:r>
            <a:endParaRPr lang="en-US" altLang="ko-KR" sz="1400" dirty="0"/>
          </a:p>
          <a:p>
            <a:pPr algn="ctr"/>
            <a:r>
              <a:rPr lang="ko-KR" altLang="en-US" sz="1400" dirty="0"/>
              <a:t>취약점트랙</a:t>
            </a:r>
            <a:endParaRPr lang="en-US" altLang="ko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7F38A4C-BE69-4E52-B701-DBEDE8C8C4F4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26255" y="4927014"/>
            <a:ext cx="0" cy="40115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B7A0603-229C-4E9D-8BCB-2A63AD79F49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8F448C0-C5C8-499B-B96A-291D7F8127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2131B6-A8D1-4C83-B9B4-356DF075172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3" name="화살표: 오른쪽 52">
              <a:hlinkClick r:id="" action="ppaction://noaction"/>
              <a:extLst>
                <a:ext uri="{FF2B5EF4-FFF2-40B4-BE49-F238E27FC236}">
                  <a16:creationId xmlns:a16="http://schemas.microsoft.com/office/drawing/2014/main" id="{E24709AD-D754-4282-B699-7176AD277DE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9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6DC06A-1855-4F66-A848-88A81E5B4927}"/>
              </a:ext>
            </a:extLst>
          </p:cNvPr>
          <p:cNvCxnSpPr>
            <a:cxnSpLocks/>
          </p:cNvCxnSpPr>
          <p:nvPr/>
        </p:nvCxnSpPr>
        <p:spPr>
          <a:xfrm>
            <a:off x="37324" y="5469296"/>
            <a:ext cx="12192000" cy="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/Intro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교수소개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23B0D-630D-4C0C-99C3-D619003E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4" y="2036618"/>
            <a:ext cx="5222694" cy="38772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E81B3C-0693-4544-9264-957EFF2B86E0}"/>
              </a:ext>
            </a:extLst>
          </p:cNvPr>
          <p:cNvSpPr/>
          <p:nvPr/>
        </p:nvSpPr>
        <p:spPr>
          <a:xfrm>
            <a:off x="3705100" y="4304806"/>
            <a:ext cx="837211" cy="178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FD7FA-0972-477C-B597-72D6C45B67CB}"/>
              </a:ext>
            </a:extLst>
          </p:cNvPr>
          <p:cNvSpPr txBox="1"/>
          <p:nvPr/>
        </p:nvSpPr>
        <p:spPr>
          <a:xfrm>
            <a:off x="2534862" y="6028764"/>
            <a:ext cx="544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https://kitribob.wiki/wiki/%EB%B0%B1%EB%8F%84%EC%9A%B0</a:t>
            </a:r>
            <a:endParaRPr lang="ko-KR" altLang="en-US" sz="1400" dirty="0"/>
          </a:p>
        </p:txBody>
      </p:sp>
      <p:pic>
        <p:nvPicPr>
          <p:cNvPr id="1026" name="Picture 2" descr="제2기 차세대 보안리더 양성 프로그램(Best of the Best)... - 한국정보기술연구원 'Best of the Best'">
            <a:extLst>
              <a:ext uri="{FF2B5EF4-FFF2-40B4-BE49-F238E27FC236}">
                <a16:creationId xmlns:a16="http://schemas.microsoft.com/office/drawing/2014/main" id="{C7EF3FB9-C729-4B6A-8333-0956DFF5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5" y="2945493"/>
            <a:ext cx="1482082" cy="138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AC5D134A-0B4D-494F-8C49-F9BD261C73B9}"/>
              </a:ext>
            </a:extLst>
          </p:cNvPr>
          <p:cNvSpPr/>
          <p:nvPr/>
        </p:nvSpPr>
        <p:spPr>
          <a:xfrm>
            <a:off x="1526554" y="5131434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2016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D4B6C07-6AD5-4A5D-B61C-4DB051517BAD}"/>
              </a:ext>
            </a:extLst>
          </p:cNvPr>
          <p:cNvSpPr/>
          <p:nvPr/>
        </p:nvSpPr>
        <p:spPr>
          <a:xfrm>
            <a:off x="686296" y="5328164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9A1D73-CFB7-4D50-BEED-3D8EF9C63818}"/>
              </a:ext>
            </a:extLst>
          </p:cNvPr>
          <p:cNvSpPr txBox="1"/>
          <p:nvPr/>
        </p:nvSpPr>
        <p:spPr>
          <a:xfrm>
            <a:off x="-293767" y="4367617"/>
            <a:ext cx="236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Best Of Best 5</a:t>
            </a:r>
            <a:r>
              <a:rPr lang="ko-KR" altLang="en-US" sz="1400" dirty="0"/>
              <a:t>기</a:t>
            </a:r>
            <a:endParaRPr lang="en-US" altLang="ko-KR" sz="1400" dirty="0"/>
          </a:p>
          <a:p>
            <a:pPr algn="ctr"/>
            <a:r>
              <a:rPr lang="ko-KR" altLang="en-US" sz="1400" dirty="0"/>
              <a:t>취약점트랙</a:t>
            </a:r>
            <a:endParaRPr lang="en-US" altLang="ko-KR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D73CF56-CE85-4AC5-9721-048971D2CD4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26255" y="4927014"/>
            <a:ext cx="0" cy="40115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FCF514F-E568-48EA-AABA-A6248AFD0D57}"/>
              </a:ext>
            </a:extLst>
          </p:cNvPr>
          <p:cNvSpPr txBox="1"/>
          <p:nvPr/>
        </p:nvSpPr>
        <p:spPr>
          <a:xfrm>
            <a:off x="-11756" y="2780465"/>
            <a:ext cx="2195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6"/>
              </a:rPr>
              <a:t>https://www.kitribob.kr/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214921-FDF1-42E2-9571-A3D7834FB195}"/>
              </a:ext>
            </a:extLst>
          </p:cNvPr>
          <p:cNvSpPr/>
          <p:nvPr/>
        </p:nvSpPr>
        <p:spPr>
          <a:xfrm>
            <a:off x="3487849" y="2816671"/>
            <a:ext cx="837211" cy="178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차세대 보안리더 양성 프로그램(BoB) 9기 모집 중… 6월 5일 마감 - 세계일보">
            <a:extLst>
              <a:ext uri="{FF2B5EF4-FFF2-40B4-BE49-F238E27FC236}">
                <a16:creationId xmlns:a16="http://schemas.microsoft.com/office/drawing/2014/main" id="{E34F036E-E6DB-41F6-A22D-1E81DB71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75" y="1388703"/>
            <a:ext cx="3683116" cy="52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634C5A-EF1B-4F55-BE15-B1EC577EAA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A3B2020-95D0-48DA-B02A-046EB54AB2B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A6CFFB-E056-4675-B246-8194C46AA5A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1453E09-E646-42B3-BEB9-21673E2C1F8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98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6DC06A-1855-4F66-A848-88A81E5B4927}"/>
              </a:ext>
            </a:extLst>
          </p:cNvPr>
          <p:cNvCxnSpPr>
            <a:cxnSpLocks/>
          </p:cNvCxnSpPr>
          <p:nvPr/>
        </p:nvCxnSpPr>
        <p:spPr>
          <a:xfrm>
            <a:off x="37324" y="5469296"/>
            <a:ext cx="12192000" cy="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/Intro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교수소개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7CF78D7-B18E-4382-B520-5CEE04C197E8}"/>
              </a:ext>
            </a:extLst>
          </p:cNvPr>
          <p:cNvSpPr/>
          <p:nvPr/>
        </p:nvSpPr>
        <p:spPr>
          <a:xfrm>
            <a:off x="2348241" y="5127139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2018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158657-F38E-4C68-A9FD-CCFB6E13D379}"/>
              </a:ext>
            </a:extLst>
          </p:cNvPr>
          <p:cNvSpPr/>
          <p:nvPr/>
        </p:nvSpPr>
        <p:spPr>
          <a:xfrm>
            <a:off x="3295601" y="5327710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F07B68-D1B4-484D-AA2A-7C07C5F73970}"/>
              </a:ext>
            </a:extLst>
          </p:cNvPr>
          <p:cNvSpPr txBox="1"/>
          <p:nvPr/>
        </p:nvSpPr>
        <p:spPr>
          <a:xfrm>
            <a:off x="2252618" y="4323917"/>
            <a:ext cx="236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고려대학교 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사이버국방학과 졸업 </a:t>
            </a:r>
            <a:r>
              <a:rPr lang="en-US" altLang="ko-KR" sz="1400" dirty="0"/>
              <a:t>(3</a:t>
            </a:r>
            <a:r>
              <a:rPr lang="ko-KR" altLang="en-US" sz="1400" dirty="0"/>
              <a:t>기</a:t>
            </a:r>
            <a:r>
              <a:rPr lang="en-US" altLang="ko-KR" sz="1400" dirty="0"/>
              <a:t>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A5E407-9071-45B6-BB5C-D24793E19F8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435560" y="4926560"/>
            <a:ext cx="0" cy="40115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정보보호대학원 | 사이버국방학과 | 학과소개">
            <a:extLst>
              <a:ext uri="{FF2B5EF4-FFF2-40B4-BE49-F238E27FC236}">
                <a16:creationId xmlns:a16="http://schemas.microsoft.com/office/drawing/2014/main" id="{901CEC74-A516-49F2-9585-853878CC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32" y="1914168"/>
            <a:ext cx="4127654" cy="23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고려대 사이버국방학과">
            <a:extLst>
              <a:ext uri="{FF2B5EF4-FFF2-40B4-BE49-F238E27FC236}">
                <a16:creationId xmlns:a16="http://schemas.microsoft.com/office/drawing/2014/main" id="{5832F971-281D-46BC-A901-B98A0CAE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18" y="1669010"/>
            <a:ext cx="4781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AD7E0E-E9BB-4FEE-8A02-026C7D915E6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66790C4-32EE-4937-A071-FF870FF4495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E9176-6B46-47C0-85C9-C5D5063A1BE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BF12A068-FC2C-42AE-BAE8-D956AAE3980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55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6DC06A-1855-4F66-A848-88A81E5B4927}"/>
              </a:ext>
            </a:extLst>
          </p:cNvPr>
          <p:cNvCxnSpPr>
            <a:cxnSpLocks/>
          </p:cNvCxnSpPr>
          <p:nvPr/>
        </p:nvCxnSpPr>
        <p:spPr>
          <a:xfrm>
            <a:off x="37324" y="5469296"/>
            <a:ext cx="12192000" cy="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/Intro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교수소개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C1BC5A-6C74-4D83-ACDE-B41F38D7A407}"/>
              </a:ext>
            </a:extLst>
          </p:cNvPr>
          <p:cNvSpPr/>
          <p:nvPr/>
        </p:nvSpPr>
        <p:spPr>
          <a:xfrm>
            <a:off x="4110401" y="5327409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98565-DD5C-47B2-9C81-EE5918146ECC}"/>
              </a:ext>
            </a:extLst>
          </p:cNvPr>
          <p:cNvSpPr txBox="1"/>
          <p:nvPr/>
        </p:nvSpPr>
        <p:spPr>
          <a:xfrm>
            <a:off x="3067418" y="6105629"/>
            <a:ext cx="236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전문사관 </a:t>
            </a:r>
            <a:r>
              <a:rPr lang="en-US" altLang="ko-KR" sz="1400" dirty="0"/>
              <a:t>24</a:t>
            </a:r>
            <a:r>
              <a:rPr lang="ko-KR" altLang="en-US" sz="1400" dirty="0"/>
              <a:t>기 임관</a:t>
            </a:r>
            <a:endParaRPr lang="en-US" altLang="ko-KR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3028D1-6A38-4386-A521-036625C6C851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250360" y="5607327"/>
            <a:ext cx="0" cy="448236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전문사관 24기 임관식 괴산에 있는 아들 군대 훈련소 다녀왔습니다. : 네이버 블로그">
            <a:extLst>
              <a:ext uri="{FF2B5EF4-FFF2-40B4-BE49-F238E27FC236}">
                <a16:creationId xmlns:a16="http://schemas.microsoft.com/office/drawing/2014/main" id="{A2101780-9A11-40BC-B2F2-873BD2D74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61" y="1690688"/>
            <a:ext cx="6655485" cy="44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2F1C54-A6A8-4875-B01C-0953677360E1}"/>
              </a:ext>
            </a:extLst>
          </p:cNvPr>
          <p:cNvSpPr/>
          <p:nvPr/>
        </p:nvSpPr>
        <p:spPr>
          <a:xfrm>
            <a:off x="6166925" y="3629889"/>
            <a:ext cx="314696" cy="843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4CC1E-EABC-4EB1-815D-10B03818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37" y="1690688"/>
            <a:ext cx="2756522" cy="4975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53214-8D93-4425-BE9B-4EA3C9B11863}"/>
              </a:ext>
            </a:extLst>
          </p:cNvPr>
          <p:cNvSpPr txBox="1"/>
          <p:nvPr/>
        </p:nvSpPr>
        <p:spPr>
          <a:xfrm>
            <a:off x="-3123210" y="2567243"/>
            <a:ext cx="637417" cy="17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4325EB-4002-4F1B-ABB1-70FD0CC717D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8109F1D-37B2-4B9F-A1E5-250D473AB78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6A8103-E784-4FC2-8FDA-5D723E26323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화살표: 오른쪽 16">
              <a:hlinkClick r:id="" action="ppaction://noaction"/>
              <a:extLst>
                <a:ext uri="{FF2B5EF4-FFF2-40B4-BE49-F238E27FC236}">
                  <a16:creationId xmlns:a16="http://schemas.microsoft.com/office/drawing/2014/main" id="{96B33839-AA97-4DFB-BB28-4B01CF8558A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6DC06A-1855-4F66-A848-88A81E5B4927}"/>
              </a:ext>
            </a:extLst>
          </p:cNvPr>
          <p:cNvCxnSpPr>
            <a:cxnSpLocks/>
          </p:cNvCxnSpPr>
          <p:nvPr/>
        </p:nvCxnSpPr>
        <p:spPr>
          <a:xfrm>
            <a:off x="37324" y="5469296"/>
            <a:ext cx="12192000" cy="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/Intro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교수소개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53214-8D93-4425-BE9B-4EA3C9B11863}"/>
              </a:ext>
            </a:extLst>
          </p:cNvPr>
          <p:cNvSpPr txBox="1"/>
          <p:nvPr/>
        </p:nvSpPr>
        <p:spPr>
          <a:xfrm>
            <a:off x="-3123210" y="2567243"/>
            <a:ext cx="637417" cy="17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03EF22-1F43-4BA2-802B-035798714593}"/>
              </a:ext>
            </a:extLst>
          </p:cNvPr>
          <p:cNvSpPr/>
          <p:nvPr/>
        </p:nvSpPr>
        <p:spPr>
          <a:xfrm>
            <a:off x="5484101" y="5135580"/>
            <a:ext cx="667913" cy="667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/>
              <a:t>2019</a:t>
            </a:r>
            <a:endParaRPr lang="ko-KR" altLang="en-US" sz="11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F206B3A-240C-4F18-AC71-245AC16E94A1}"/>
              </a:ext>
            </a:extLst>
          </p:cNvPr>
          <p:cNvSpPr/>
          <p:nvPr/>
        </p:nvSpPr>
        <p:spPr>
          <a:xfrm>
            <a:off x="4611364" y="5327710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C8A16-26B1-4B6E-AA5B-2B2DEB775197}"/>
              </a:ext>
            </a:extLst>
          </p:cNvPr>
          <p:cNvSpPr txBox="1"/>
          <p:nvPr/>
        </p:nvSpPr>
        <p:spPr>
          <a:xfrm>
            <a:off x="3575519" y="3800697"/>
            <a:ext cx="236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국방과학연구소</a:t>
            </a:r>
            <a:endParaRPr lang="en-US" altLang="ko-KR" sz="1400" dirty="0"/>
          </a:p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본부 </a:t>
            </a:r>
            <a:r>
              <a:rPr lang="en-US" altLang="ko-KR" sz="1400" dirty="0"/>
              <a:t>3</a:t>
            </a:r>
            <a:r>
              <a:rPr lang="ko-KR" altLang="en-US" sz="1400" dirty="0"/>
              <a:t>부 파견</a:t>
            </a:r>
            <a:endParaRPr lang="en-US" altLang="ko-KR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3CBAC4-8B67-42F9-9607-49B5A5914F1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51323" y="4422713"/>
            <a:ext cx="0" cy="904997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415A46-B843-4F0F-AC2E-B89C8654E544}"/>
              </a:ext>
            </a:extLst>
          </p:cNvPr>
          <p:cNvSpPr/>
          <p:nvPr/>
        </p:nvSpPr>
        <p:spPr>
          <a:xfrm>
            <a:off x="7514946" y="5321186"/>
            <a:ext cx="279918" cy="279918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2E5C3-6766-429C-B263-F7B57A3A455F}"/>
              </a:ext>
            </a:extLst>
          </p:cNvPr>
          <p:cNvSpPr txBox="1"/>
          <p:nvPr/>
        </p:nvSpPr>
        <p:spPr>
          <a:xfrm>
            <a:off x="6471963" y="6099406"/>
            <a:ext cx="236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IEEE AI </a:t>
            </a:r>
            <a:r>
              <a:rPr lang="ko-KR" altLang="en-US" sz="1400" dirty="0"/>
              <a:t>학회</a:t>
            </a:r>
            <a:r>
              <a:rPr lang="en-US" altLang="ko-KR" sz="1400" dirty="0"/>
              <a:t> </a:t>
            </a:r>
            <a:r>
              <a:rPr lang="ko-KR" altLang="en-US" sz="1400" dirty="0"/>
              <a:t>논문 등록</a:t>
            </a:r>
            <a:endParaRPr lang="en-US" altLang="ko-KR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7471F3-3B10-4136-855C-593685FE5A71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7654905" y="5601104"/>
            <a:ext cx="0" cy="448236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국방과학연구소 사이버 연수원 – Apps i Google Play">
            <a:extLst>
              <a:ext uri="{FF2B5EF4-FFF2-40B4-BE49-F238E27FC236}">
                <a16:creationId xmlns:a16="http://schemas.microsoft.com/office/drawing/2014/main" id="{948E1B46-875D-4968-A193-286FC63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24" y="2550902"/>
            <a:ext cx="1200397" cy="12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국방과학연구소 연구원 퇴직 때 기밀 68만건 빼내…수사 착수 :: 공감언론 뉴시스통신사 ::">
            <a:extLst>
              <a:ext uri="{FF2B5EF4-FFF2-40B4-BE49-F238E27FC236}">
                <a16:creationId xmlns:a16="http://schemas.microsoft.com/office/drawing/2014/main" id="{5877791A-11B3-4B78-885F-1A0B7FD2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1" y="2814429"/>
            <a:ext cx="2897203" cy="19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2A30F-992E-49F9-9352-7D153FD0D5B6}"/>
              </a:ext>
            </a:extLst>
          </p:cNvPr>
          <p:cNvSpPr txBox="1"/>
          <p:nvPr/>
        </p:nvSpPr>
        <p:spPr>
          <a:xfrm>
            <a:off x="1286213" y="4871439"/>
            <a:ext cx="216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서울 </a:t>
            </a:r>
            <a:r>
              <a:rPr lang="en-US" altLang="ko-KR" sz="1400" dirty="0"/>
              <a:t>2</a:t>
            </a:r>
            <a:r>
              <a:rPr lang="ko-KR" altLang="en-US" sz="1400" dirty="0"/>
              <a:t>본부 </a:t>
            </a:r>
            <a:r>
              <a:rPr lang="en-US" altLang="ko-KR" sz="1400" dirty="0"/>
              <a:t>3</a:t>
            </a:r>
            <a:r>
              <a:rPr lang="ko-KR" altLang="en-US" sz="1400" dirty="0"/>
              <a:t>부 </a:t>
            </a:r>
            <a:r>
              <a:rPr lang="en-US" altLang="ko-KR" sz="1400" dirty="0"/>
              <a:t>- </a:t>
            </a:r>
            <a:r>
              <a:rPr lang="ko-KR" altLang="en-US" sz="1400" dirty="0"/>
              <a:t>사이버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DF5B89-29AB-4583-AA0A-2FC756E18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171" y="1141302"/>
            <a:ext cx="5074530" cy="3714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7D774-AFFF-44F4-8FF6-DFE4F739CA4E}"/>
              </a:ext>
            </a:extLst>
          </p:cNvPr>
          <p:cNvSpPr txBox="1"/>
          <p:nvPr/>
        </p:nvSpPr>
        <p:spPr>
          <a:xfrm>
            <a:off x="6665578" y="4901788"/>
            <a:ext cx="565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6"/>
              </a:rPr>
              <a:t>https://ieeexplore.ieee.org/document/8999252</a:t>
            </a:r>
            <a:endParaRPr lang="ko-KR" alt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3E2738-58D8-4FF0-8EBB-271C94E7BEA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3F57075-B468-4D16-AF1C-B068219586FA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0B2CF3-2FCD-4C98-BA1E-CB48E9DB2792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화살표: 오른쪽 23">
              <a:hlinkClick r:id="" action="ppaction://noaction"/>
              <a:extLst>
                <a:ext uri="{FF2B5EF4-FFF2-40B4-BE49-F238E27FC236}">
                  <a16:creationId xmlns:a16="http://schemas.microsoft.com/office/drawing/2014/main" id="{6026BBCE-FDF6-4655-AECA-E69FBEC847A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8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822</Words>
  <Application>Microsoft Office PowerPoint</Application>
  <PresentationFormat>와이드스크린</PresentationFormat>
  <Paragraphs>230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함초롬바탕</vt:lpstr>
      <vt:lpstr>Arial</vt:lpstr>
      <vt:lpstr>Office 테마</vt:lpstr>
      <vt:lpstr>정보보호반</vt:lpstr>
      <vt:lpstr>/Plan/Circles  문화부 계획 – 정보보호반</vt:lpstr>
      <vt:lpstr>/Plan/Circles  문화부 계획 – 정보보호반</vt:lpstr>
      <vt:lpstr>/Plan/Circles  문화부 계획 – 정보보호반</vt:lpstr>
      <vt:lpstr>/Intro  교수소개</vt:lpstr>
      <vt:lpstr>/Intro  교수소개</vt:lpstr>
      <vt:lpstr>/Intro  교수소개</vt:lpstr>
      <vt:lpstr>/Intro  교수소개</vt:lpstr>
      <vt:lpstr>/Intro  교수소개</vt:lpstr>
      <vt:lpstr>/Intro  교수소개</vt:lpstr>
      <vt:lpstr>/Environ/HackerSchool   HackerSchool FTZ 설치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정보보호반</dc:title>
  <dc:creator>arizona95</dc:creator>
  <cp:lastModifiedBy>arizona95</cp:lastModifiedBy>
  <cp:revision>1</cp:revision>
  <dcterms:created xsi:type="dcterms:W3CDTF">2021-03-18T02:14:48Z</dcterms:created>
  <dcterms:modified xsi:type="dcterms:W3CDTF">2021-03-18T02:16:23Z</dcterms:modified>
</cp:coreProperties>
</file>