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96" r:id="rId2"/>
    <p:sldId id="487" r:id="rId3"/>
    <p:sldId id="484" r:id="rId4"/>
    <p:sldId id="393" r:id="rId5"/>
    <p:sldId id="458" r:id="rId6"/>
    <p:sldId id="459" r:id="rId7"/>
    <p:sldId id="460" r:id="rId8"/>
    <p:sldId id="462" r:id="rId9"/>
    <p:sldId id="426" r:id="rId10"/>
    <p:sldId id="440" r:id="rId11"/>
    <p:sldId id="465" r:id="rId12"/>
    <p:sldId id="468" r:id="rId13"/>
    <p:sldId id="467" r:id="rId14"/>
    <p:sldId id="466" r:id="rId15"/>
    <p:sldId id="469" r:id="rId16"/>
    <p:sldId id="470" r:id="rId17"/>
    <p:sldId id="471" r:id="rId18"/>
    <p:sldId id="485" r:id="rId19"/>
    <p:sldId id="486" r:id="rId20"/>
    <p:sldId id="472" r:id="rId21"/>
    <p:sldId id="474" r:id="rId22"/>
    <p:sldId id="475" r:id="rId23"/>
    <p:sldId id="477" r:id="rId24"/>
    <p:sldId id="476" r:id="rId25"/>
    <p:sldId id="400" r:id="rId26"/>
    <p:sldId id="392" r:id="rId27"/>
    <p:sldId id="478" r:id="rId28"/>
  </p:sldIdLst>
  <p:sldSz cx="12192000" cy="6858000"/>
  <p:notesSz cx="6797675" cy="9928225"/>
  <p:embeddedFontLst>
    <p:embeddedFont>
      <p:font typeface="맑은 고딕" panose="020B0503020000020004" pitchFamily="50" charset="-127"/>
      <p:regular r:id="rId30"/>
      <p:bold r:id="rId31"/>
    </p:embeddedFont>
    <p:embeddedFont>
      <p:font typeface="Abadi" panose="020B0604020104020204" pitchFamily="34" charset="0"/>
      <p:regular r:id="rId32"/>
    </p:embeddedFont>
    <p:embeddedFont>
      <p:font typeface="Algerian" panose="04020705040A02060702" pitchFamily="82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Monotype Corsiva" panose="03010101010201010101" pitchFamily="66" charset="0"/>
      <p:italic r:id="rId39"/>
    </p:embeddedFont>
    <p:embeddedFont>
      <p:font typeface="Tahoma" panose="020B0604030504040204" pitchFamily="34" charset="0"/>
      <p:regular r:id="rId40"/>
      <p:bold r:id="rId41"/>
    </p:embeddedFont>
    <p:embeddedFont>
      <p:font typeface="Wingdings 2" panose="050201020105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BFBFBF"/>
    <a:srgbClr val="E7E7E7"/>
    <a:srgbClr val="E46C0A"/>
    <a:srgbClr val="DDD9C3"/>
    <a:srgbClr val="FFC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7465" autoAdjust="0"/>
  </p:normalViewPr>
  <p:slideViewPr>
    <p:cSldViewPr>
      <p:cViewPr varScale="1">
        <p:scale>
          <a:sx n="76" d="100"/>
          <a:sy n="76" d="100"/>
        </p:scale>
        <p:origin x="120" y="20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92" y="10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12AA2874-6429-4F37-AF3F-A602A459D14C}" type="datetimeFigureOut">
              <a:rPr lang="ko-KR" altLang="en-US" smtClean="0"/>
              <a:pPr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B573D1B3-AFBE-4795-A7B1-63C922230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3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3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73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5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6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5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4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1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2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4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gray">
          <a:xfrm>
            <a:off x="0" y="78420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 noChangeAspect="1"/>
          </p:cNvGrpSpPr>
          <p:nvPr/>
        </p:nvGrpSpPr>
        <p:grpSpPr bwMode="gray">
          <a:xfrm rot="5400000">
            <a:off x="183904" y="27642"/>
            <a:ext cx="598018" cy="775411"/>
            <a:chOff x="42" y="4085"/>
            <a:chExt cx="224" cy="224"/>
          </a:xfrm>
          <a:solidFill>
            <a:schemeClr val="bg2">
              <a:lumMod val="50000"/>
              <a:alpha val="30000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142853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72" y="6473952"/>
            <a:ext cx="2844800" cy="301752"/>
          </a:xfrm>
        </p:spPr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>
            <a:lvl1pPr algn="just">
              <a:buClr>
                <a:schemeClr val="accent1">
                  <a:lumMod val="75000"/>
                </a:schemeClr>
              </a:buCl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just">
              <a:buClr>
                <a:schemeClr val="bg2">
                  <a:lumMod val="50000"/>
                </a:schemeClr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Clr>
                <a:schemeClr val="bg2">
                  <a:lumMod val="25000"/>
                </a:schemeClr>
              </a:buClr>
              <a:buFont typeface="궁서" pitchFamily="18" charset="-127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57213" y="152400"/>
            <a:ext cx="10725187" cy="561956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1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3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13.png"/><Relationship Id="rId3" Type="http://schemas.openxmlformats.org/officeDocument/2006/relationships/image" Target="../media/image106.png"/><Relationship Id="rId7" Type="http://schemas.openxmlformats.org/officeDocument/2006/relationships/image" Target="../media/image84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5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9376" y="2276872"/>
            <a:ext cx="11305256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/>
              <a:t>Equilibrium Point Learning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CE9F9C8-0F7F-443F-8AD6-448025D8FDA7}"/>
              </a:ext>
            </a:extLst>
          </p:cNvPr>
          <p:cNvSpPr txBox="1">
            <a:spLocks/>
          </p:cNvSpPr>
          <p:nvPr/>
        </p:nvSpPr>
        <p:spPr bwMode="black">
          <a:xfrm>
            <a:off x="3071664" y="5013176"/>
            <a:ext cx="5928320" cy="93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/>
              <a:t>ACML</a:t>
            </a:r>
            <a:r>
              <a:rPr lang="ko-KR" altLang="en-US" sz="2800" dirty="0"/>
              <a:t> </a:t>
            </a:r>
            <a:r>
              <a:rPr lang="en-US" altLang="ko-KR" sz="2800" dirty="0"/>
              <a:t>2023</a:t>
            </a:r>
          </a:p>
          <a:p>
            <a:pPr algn="ctr"/>
            <a:r>
              <a:rPr lang="en-US" altLang="ko-KR" sz="2800" dirty="0" err="1"/>
              <a:t>Baik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Dowoo</a:t>
            </a:r>
            <a:r>
              <a:rPr lang="en-US" altLang="ko-KR" sz="2800" dirty="0"/>
              <a:t>   ,   Ji Won Yoon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"self-learning" version of DEQ</a:t>
            </a:r>
            <a:endParaRPr lang="en-US" altLang="ko-KR" sz="2400" dirty="0">
              <a:latin typeface="Abadi" panose="020B0604020104020204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</a:t>
            </a:r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9E75DCFB-F5C7-B0AE-1126-7C9ED5E1775E}"/>
              </a:ext>
            </a:extLst>
          </p:cNvPr>
          <p:cNvSpPr/>
          <p:nvPr/>
        </p:nvSpPr>
        <p:spPr>
          <a:xfrm rot="16200000">
            <a:off x="6704843" y="3696028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/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FA8427-CD08-2356-55B5-C03140FFC0A8}"/>
              </a:ext>
            </a:extLst>
          </p:cNvPr>
          <p:cNvCxnSpPr>
            <a:cxnSpLocks/>
            <a:stCxn id="35" idx="3"/>
            <a:endCxn id="31" idx="0"/>
          </p:cNvCxnSpPr>
          <p:nvPr/>
        </p:nvCxnSpPr>
        <p:spPr>
          <a:xfrm>
            <a:off x="6568528" y="4083066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62A873-94AB-874A-F274-E51604AC0AAE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flipV="1">
            <a:off x="7670655" y="4084263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/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7D15A2B-4F83-23F7-86A2-246B772D16A9}"/>
              </a:ext>
            </a:extLst>
          </p:cNvPr>
          <p:cNvCxnSpPr>
            <a:cxnSpLocks/>
            <a:stCxn id="32" idx="0"/>
            <a:endCxn id="38" idx="0"/>
          </p:cNvCxnSpPr>
          <p:nvPr/>
        </p:nvCxnSpPr>
        <p:spPr>
          <a:xfrm rot="16200000" flipH="1" flipV="1">
            <a:off x="7806729" y="3354817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/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/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68685BE-B80D-0D25-B151-A7491A46F535}"/>
              </a:ext>
            </a:extLst>
          </p:cNvPr>
          <p:cNvSpPr txBox="1"/>
          <p:nvPr/>
        </p:nvSpPr>
        <p:spPr>
          <a:xfrm>
            <a:off x="7041304" y="4798893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0" name="순서도: 수동 연산 39">
            <a:extLst>
              <a:ext uri="{FF2B5EF4-FFF2-40B4-BE49-F238E27FC236}">
                <a16:creationId xmlns:a16="http://schemas.microsoft.com/office/drawing/2014/main" id="{B0A6FCC2-D4CE-D43A-805A-1DA7441F2ABB}"/>
              </a:ext>
            </a:extLst>
          </p:cNvPr>
          <p:cNvSpPr/>
          <p:nvPr/>
        </p:nvSpPr>
        <p:spPr>
          <a:xfrm rot="16200000">
            <a:off x="3046443" y="369603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/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580517-0E9D-C5D1-CCA0-D3349FA3D7D9}"/>
              </a:ext>
            </a:extLst>
          </p:cNvPr>
          <p:cNvCxnSpPr>
            <a:cxnSpLocks/>
            <a:stCxn id="44" idx="3"/>
            <a:endCxn id="40" idx="0"/>
          </p:cNvCxnSpPr>
          <p:nvPr/>
        </p:nvCxnSpPr>
        <p:spPr>
          <a:xfrm>
            <a:off x="2866538" y="4087312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148E2A-6A3F-97EF-02D3-0634ADDB05B5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>
            <a:off x="4012255" y="4087313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/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5A2302-7D5B-D941-56CD-58290B8C13CF}"/>
              </a:ext>
            </a:extLst>
          </p:cNvPr>
          <p:cNvCxnSpPr>
            <a:cxnSpLocks/>
            <a:stCxn id="41" idx="0"/>
            <a:endCxn id="47" idx="0"/>
          </p:cNvCxnSpPr>
          <p:nvPr/>
        </p:nvCxnSpPr>
        <p:spPr>
          <a:xfrm rot="16200000" flipH="1" flipV="1">
            <a:off x="4038632" y="3460074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/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/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blipFill>
                <a:blip r:embed="rId10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9A65082-BD85-6149-3B6B-D069664E744F}"/>
              </a:ext>
            </a:extLst>
          </p:cNvPr>
          <p:cNvSpPr txBox="1"/>
          <p:nvPr/>
        </p:nvSpPr>
        <p:spPr>
          <a:xfrm>
            <a:off x="2827568" y="4798893"/>
            <a:ext cx="210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Back-propagation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498AB-2E23-D5E1-73EF-EEDF9C5D1D6F}"/>
              </a:ext>
            </a:extLst>
          </p:cNvPr>
          <p:cNvSpPr txBox="1"/>
          <p:nvPr/>
        </p:nvSpPr>
        <p:spPr>
          <a:xfrm>
            <a:off x="4474594" y="344561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424532-5947-0962-8AF4-A685814B55E7}"/>
              </a:ext>
            </a:extLst>
          </p:cNvPr>
          <p:cNvSpPr/>
          <p:nvPr/>
        </p:nvSpPr>
        <p:spPr>
          <a:xfrm>
            <a:off x="5476335" y="4004914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304141-9D17-2875-EED5-40D7765A0FF5}"/>
              </a:ext>
            </a:extLst>
          </p:cNvPr>
          <p:cNvSpPr/>
          <p:nvPr/>
        </p:nvSpPr>
        <p:spPr>
          <a:xfrm>
            <a:off x="4251594" y="2724053"/>
            <a:ext cx="368058" cy="6516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C0E63F3-0778-EB98-E33C-B805DF5511C2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4390583" y="2494985"/>
            <a:ext cx="274108" cy="184029"/>
          </a:xfrm>
          <a:prstGeom prst="curved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/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lgerian" panose="04020705040A02060702" pitchFamily="82" charset="0"/>
                          </a:rPr>
                          <m:t>ℓ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den>
                    </m:f>
                    <m:r>
                      <a:rPr kumimoji="0" lang="en-US" altLang="ko-KR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0" lang="ko-KR" altLang="en-US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∗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ko-KR" sz="1800" b="0" i="0" u="none" strike="noStrike" kern="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-1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blipFill>
                <a:blip r:embed="rId11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meaning of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∗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8878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8878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308197" r="-8878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08197" r="-8878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9977A747-561A-CB49-EA3B-445E1B9A0086}"/>
              </a:ext>
            </a:extLst>
          </p:cNvPr>
          <p:cNvSpPr/>
          <p:nvPr/>
        </p:nvSpPr>
        <p:spPr>
          <a:xfrm rot="16200000">
            <a:off x="7064883" y="212539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/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5F2FC7-EC31-4FF5-E81D-D6F0A2E77373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6928568" y="2512428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8AB29C-13C0-ADDA-C03C-E2F0A09A8080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flipV="1">
            <a:off x="8030695" y="2513625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/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8E98C9-00F7-EF45-1492-78C75A38A33F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H="1" flipV="1">
            <a:off x="8166769" y="1784179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/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/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3E5F4F-E0C2-C06E-976C-B537D74B9881}"/>
              </a:ext>
            </a:extLst>
          </p:cNvPr>
          <p:cNvSpPr txBox="1"/>
          <p:nvPr/>
        </p:nvSpPr>
        <p:spPr>
          <a:xfrm>
            <a:off x="7401344" y="322825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순서도: 수동 연산 21">
            <a:extLst>
              <a:ext uri="{FF2B5EF4-FFF2-40B4-BE49-F238E27FC236}">
                <a16:creationId xmlns:a16="http://schemas.microsoft.com/office/drawing/2014/main" id="{3E4C8EA5-DC14-761C-B06E-01D3164AA240}"/>
              </a:ext>
            </a:extLst>
          </p:cNvPr>
          <p:cNvSpPr/>
          <p:nvPr/>
        </p:nvSpPr>
        <p:spPr>
          <a:xfrm rot="16200000">
            <a:off x="3406483" y="2125392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/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105FDD-7747-28F3-18BA-88856FC23C2E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226578" y="2516674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300D7D-3C0C-DCC8-62A9-AD446566382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4372295" y="2516675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/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544ACD1-A0FB-753C-89EB-00E8E7310419}"/>
              </a:ext>
            </a:extLst>
          </p:cNvPr>
          <p:cNvCxnSpPr>
            <a:cxnSpLocks/>
            <a:stCxn id="23" idx="0"/>
            <a:endCxn id="29" idx="0"/>
          </p:cNvCxnSpPr>
          <p:nvPr/>
        </p:nvCxnSpPr>
        <p:spPr>
          <a:xfrm rot="16200000" flipH="1" flipV="1">
            <a:off x="4398672" y="1889436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/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/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blipFill>
                <a:blip r:embed="rId11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1B5DA6-6516-14F5-17E9-30BCB5DB7B8D}"/>
              </a:ext>
            </a:extLst>
          </p:cNvPr>
          <p:cNvSpPr txBox="1"/>
          <p:nvPr/>
        </p:nvSpPr>
        <p:spPr>
          <a:xfrm>
            <a:off x="3187608" y="3228255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E8B3A-C8FA-10B2-287E-B61D7D24B7B8}"/>
              </a:ext>
            </a:extLst>
          </p:cNvPr>
          <p:cNvSpPr txBox="1"/>
          <p:nvPr/>
        </p:nvSpPr>
        <p:spPr>
          <a:xfrm>
            <a:off x="4834634" y="1874975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ED93BBA-4B14-C684-E29E-E7FBBEDF45B1}"/>
              </a:ext>
            </a:extLst>
          </p:cNvPr>
          <p:cNvSpPr/>
          <p:nvPr/>
        </p:nvSpPr>
        <p:spPr>
          <a:xfrm>
            <a:off x="5836375" y="2434276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7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8D086976-CE87-9281-742B-2A44A272DE52}"/>
              </a:ext>
            </a:extLst>
          </p:cNvPr>
          <p:cNvSpPr/>
          <p:nvPr/>
        </p:nvSpPr>
        <p:spPr>
          <a:xfrm rot="16200000">
            <a:off x="3521229" y="1896787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B20E8DAD-A94F-3903-781F-0A8639FB1678}"/>
              </a:ext>
            </a:extLst>
          </p:cNvPr>
          <p:cNvSpPr/>
          <p:nvPr/>
        </p:nvSpPr>
        <p:spPr>
          <a:xfrm rot="16200000">
            <a:off x="706202" y="1850954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/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0CAFFA-CBFC-B8BD-384D-D24910E2CEF2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569887" y="2237992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DF2F5D-FF62-0D0F-06C4-2794BEFCB29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V="1">
            <a:off x="1672014" y="2239189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/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FCB7D79-E5EC-20AF-D6CB-0DD2D689A062}"/>
              </a:ext>
            </a:extLst>
          </p:cNvPr>
          <p:cNvCxnSpPr>
            <a:cxnSpLocks/>
            <a:stCxn id="7" idx="0"/>
            <a:endCxn id="15" idx="0"/>
          </p:cNvCxnSpPr>
          <p:nvPr/>
        </p:nvCxnSpPr>
        <p:spPr>
          <a:xfrm rot="16200000" flipH="1" flipV="1">
            <a:off x="1808088" y="1509743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/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/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31AB3-C401-55AA-18D5-6EDFDB379087}"/>
              </a:ext>
            </a:extLst>
          </p:cNvPr>
          <p:cNvSpPr txBox="1"/>
          <p:nvPr/>
        </p:nvSpPr>
        <p:spPr>
          <a:xfrm>
            <a:off x="2394814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ECB71-76BF-203A-9B8B-B143C738EC5B}"/>
              </a:ext>
            </a:extLst>
          </p:cNvPr>
          <p:cNvSpPr txBox="1"/>
          <p:nvPr/>
        </p:nvSpPr>
        <p:spPr>
          <a:xfrm>
            <a:off x="3622326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796D3-53C2-7B3E-C269-D854CBDCA170}"/>
              </a:ext>
            </a:extLst>
          </p:cNvPr>
          <p:cNvSpPr txBox="1"/>
          <p:nvPr/>
        </p:nvSpPr>
        <p:spPr>
          <a:xfrm>
            <a:off x="3622837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BDE3FC-52A7-2A44-F5CC-AB704FDA66C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41619" y="3544831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A3500D-C995-A5AA-D338-A1618358B4A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3781717" y="3145922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0859F1-E54E-3EC1-F3FE-FCE4A897031C}"/>
              </a:ext>
            </a:extLst>
          </p:cNvPr>
          <p:cNvSpPr txBox="1"/>
          <p:nvPr/>
        </p:nvSpPr>
        <p:spPr>
          <a:xfrm>
            <a:off x="2982697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7558D-2D5D-6DB7-06CE-A58B30D6A168}"/>
              </a:ext>
            </a:extLst>
          </p:cNvPr>
          <p:cNvSpPr txBox="1"/>
          <p:nvPr/>
        </p:nvSpPr>
        <p:spPr>
          <a:xfrm>
            <a:off x="2980892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64111B-7840-EDD4-66A6-CFC229D370ED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flipH="1">
            <a:off x="3299674" y="3544831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23E3ED-0ED2-CA46-05C4-1B51F14302AA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2713596" y="3544831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51DE89-A98C-7AB1-23C6-4B9FDD04BE4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140283" y="3145922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A31477-6E2F-B37A-DF6B-2FFBA6545FAE}"/>
              </a:ext>
            </a:extLst>
          </p:cNvPr>
          <p:cNvCxnSpPr>
            <a:cxnSpLocks/>
            <a:stCxn id="62" idx="0"/>
            <a:endCxn id="18" idx="0"/>
          </p:cNvCxnSpPr>
          <p:nvPr/>
        </p:nvCxnSpPr>
        <p:spPr>
          <a:xfrm rot="16200000" flipV="1">
            <a:off x="4972818" y="1585489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8302A8-C006-BFC8-64CB-9BEC80E19D61}"/>
              </a:ext>
            </a:extLst>
          </p:cNvPr>
          <p:cNvSpPr txBox="1"/>
          <p:nvPr/>
        </p:nvSpPr>
        <p:spPr>
          <a:xfrm>
            <a:off x="4232698" y="1605563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431F7-E2AB-70AD-14C2-8BE7C38FF645}"/>
              </a:ext>
            </a:extLst>
          </p:cNvPr>
          <p:cNvSpPr txBox="1"/>
          <p:nvPr/>
        </p:nvSpPr>
        <p:spPr>
          <a:xfrm>
            <a:off x="2102519" y="3685615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4E515-FF11-2356-F01B-C1D617D98068}"/>
              </a:ext>
            </a:extLst>
          </p:cNvPr>
          <p:cNvSpPr/>
          <p:nvPr/>
        </p:nvSpPr>
        <p:spPr>
          <a:xfrm>
            <a:off x="4781582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01D13-A823-054D-059D-1773AF1A8027}"/>
              </a:ext>
            </a:extLst>
          </p:cNvPr>
          <p:cNvSpPr txBox="1"/>
          <p:nvPr/>
        </p:nvSpPr>
        <p:spPr>
          <a:xfrm>
            <a:off x="4696493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4ABE46-F7C8-9F9B-A571-5103232C8C3A}"/>
              </a:ext>
            </a:extLst>
          </p:cNvPr>
          <p:cNvSpPr/>
          <p:nvPr/>
        </p:nvSpPr>
        <p:spPr>
          <a:xfrm>
            <a:off x="5091971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B0119-B710-0E01-0471-6CCA7C184208}"/>
              </a:ext>
            </a:extLst>
          </p:cNvPr>
          <p:cNvSpPr txBox="1"/>
          <p:nvPr/>
        </p:nvSpPr>
        <p:spPr>
          <a:xfrm>
            <a:off x="5006882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DA4736-C081-6911-9AE4-65378036F19A}"/>
              </a:ext>
            </a:extLst>
          </p:cNvPr>
          <p:cNvSpPr/>
          <p:nvPr/>
        </p:nvSpPr>
        <p:spPr>
          <a:xfrm>
            <a:off x="542752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D327C-5CFD-4B7C-4141-97E8B6F9BB9E}"/>
              </a:ext>
            </a:extLst>
          </p:cNvPr>
          <p:cNvSpPr txBox="1"/>
          <p:nvPr/>
        </p:nvSpPr>
        <p:spPr>
          <a:xfrm>
            <a:off x="534243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A784BF-F3B3-E8C7-788D-905164273F50}"/>
              </a:ext>
            </a:extLst>
          </p:cNvPr>
          <p:cNvSpPr/>
          <p:nvPr/>
        </p:nvSpPr>
        <p:spPr>
          <a:xfrm>
            <a:off x="574630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EFB9F2-0EBE-6FB3-CF25-9DD9F58FE8AA}"/>
              </a:ext>
            </a:extLst>
          </p:cNvPr>
          <p:cNvSpPr txBox="1"/>
          <p:nvPr/>
        </p:nvSpPr>
        <p:spPr>
          <a:xfrm>
            <a:off x="566121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5D7C35-1954-3BE5-AB52-992E7C20293C}"/>
              </a:ext>
            </a:extLst>
          </p:cNvPr>
          <p:cNvSpPr/>
          <p:nvPr/>
        </p:nvSpPr>
        <p:spPr>
          <a:xfrm>
            <a:off x="4453880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0DBC77-852C-5D54-E4EE-2959AB3F9B20}"/>
              </a:ext>
            </a:extLst>
          </p:cNvPr>
          <p:cNvSpPr txBox="1"/>
          <p:nvPr/>
        </p:nvSpPr>
        <p:spPr>
          <a:xfrm>
            <a:off x="4368791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7B3718-6976-8C8E-9966-290C1EDD5F33}"/>
              </a:ext>
            </a:extLst>
          </p:cNvPr>
          <p:cNvCxnSpPr>
            <a:cxnSpLocks/>
          </p:cNvCxnSpPr>
          <p:nvPr/>
        </p:nvCxnSpPr>
        <p:spPr>
          <a:xfrm>
            <a:off x="4696493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473FB4-2751-BFED-7EAC-2C44A8D984C4}"/>
              </a:ext>
            </a:extLst>
          </p:cNvPr>
          <p:cNvSpPr txBox="1"/>
          <p:nvPr/>
        </p:nvSpPr>
        <p:spPr>
          <a:xfrm>
            <a:off x="4343172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AC087267-D64A-56FD-06A9-234411950A92}"/>
              </a:ext>
            </a:extLst>
          </p:cNvPr>
          <p:cNvSpPr/>
          <p:nvPr/>
        </p:nvSpPr>
        <p:spPr>
          <a:xfrm>
            <a:off x="4232698" y="4560033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A45E5D-086F-BF21-CDC8-F69A96F79625}"/>
              </a:ext>
            </a:extLst>
          </p:cNvPr>
          <p:cNvCxnSpPr>
            <a:cxnSpLocks/>
          </p:cNvCxnSpPr>
          <p:nvPr/>
        </p:nvCxnSpPr>
        <p:spPr>
          <a:xfrm>
            <a:off x="5000662" y="3573706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8A0C37-D54D-99CD-2B22-5CED9F440330}"/>
              </a:ext>
            </a:extLst>
          </p:cNvPr>
          <p:cNvSpPr txBox="1"/>
          <p:nvPr/>
        </p:nvSpPr>
        <p:spPr>
          <a:xfrm>
            <a:off x="4647341" y="402133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A653A9-76E6-2731-8061-9D1ED1AD059A}"/>
              </a:ext>
            </a:extLst>
          </p:cNvPr>
          <p:cNvCxnSpPr>
            <a:cxnSpLocks/>
          </p:cNvCxnSpPr>
          <p:nvPr/>
        </p:nvCxnSpPr>
        <p:spPr>
          <a:xfrm>
            <a:off x="5335251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795549-ABED-FB41-DAA0-71332786EB56}"/>
              </a:ext>
            </a:extLst>
          </p:cNvPr>
          <p:cNvSpPr txBox="1"/>
          <p:nvPr/>
        </p:nvSpPr>
        <p:spPr>
          <a:xfrm>
            <a:off x="4981930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CAB2735-6F87-4DDD-277C-DC670981F7C9}"/>
              </a:ext>
            </a:extLst>
          </p:cNvPr>
          <p:cNvCxnSpPr>
            <a:cxnSpLocks/>
          </p:cNvCxnSpPr>
          <p:nvPr/>
        </p:nvCxnSpPr>
        <p:spPr>
          <a:xfrm>
            <a:off x="5662208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45F50F-A194-2382-1DF1-16250A6DBFB7}"/>
              </a:ext>
            </a:extLst>
          </p:cNvPr>
          <p:cNvSpPr txBox="1"/>
          <p:nvPr/>
        </p:nvSpPr>
        <p:spPr>
          <a:xfrm>
            <a:off x="5308887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D09118-0523-07A0-5482-4819F7791132}"/>
              </a:ext>
            </a:extLst>
          </p:cNvPr>
          <p:cNvCxnSpPr>
            <a:cxnSpLocks/>
          </p:cNvCxnSpPr>
          <p:nvPr/>
        </p:nvCxnSpPr>
        <p:spPr>
          <a:xfrm>
            <a:off x="5980924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2BFBB50-48A5-2C0B-D1E6-B5A474669E32}"/>
              </a:ext>
            </a:extLst>
          </p:cNvPr>
          <p:cNvSpPr txBox="1"/>
          <p:nvPr/>
        </p:nvSpPr>
        <p:spPr>
          <a:xfrm>
            <a:off x="5627603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B67943-ADCC-FE19-C295-6E2AC75F1A74}"/>
              </a:ext>
            </a:extLst>
          </p:cNvPr>
          <p:cNvCxnSpPr>
            <a:cxnSpLocks/>
          </p:cNvCxnSpPr>
          <p:nvPr/>
        </p:nvCxnSpPr>
        <p:spPr>
          <a:xfrm>
            <a:off x="5328910" y="4792662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E18C01D-DE26-6A1B-5258-848840DE38B2}"/>
              </a:ext>
            </a:extLst>
          </p:cNvPr>
          <p:cNvSpPr txBox="1"/>
          <p:nvPr/>
        </p:nvSpPr>
        <p:spPr>
          <a:xfrm>
            <a:off x="4836929" y="5400021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901B0-05DE-29A4-3703-1CD6CBCCAA82}"/>
              </a:ext>
            </a:extLst>
          </p:cNvPr>
          <p:cNvSpPr txBox="1"/>
          <p:nvPr/>
        </p:nvSpPr>
        <p:spPr>
          <a:xfrm>
            <a:off x="5198358" y="5079358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0AA5B-CEEA-7AF1-088D-30EDA14E7B98}"/>
              </a:ext>
            </a:extLst>
          </p:cNvPr>
          <p:cNvSpPr txBox="1"/>
          <p:nvPr/>
        </p:nvSpPr>
        <p:spPr>
          <a:xfrm>
            <a:off x="6511896" y="3337066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04AD2E-8BC5-80E7-FD81-C468FBAEA33D}"/>
              </a:ext>
            </a:extLst>
          </p:cNvPr>
          <p:cNvSpPr txBox="1"/>
          <p:nvPr/>
        </p:nvSpPr>
        <p:spPr>
          <a:xfrm>
            <a:off x="5946816" y="2836655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AD2AFB-83A0-2D0C-2178-5730312766D8}"/>
              </a:ext>
            </a:extLst>
          </p:cNvPr>
          <p:cNvSpPr txBox="1"/>
          <p:nvPr/>
        </p:nvSpPr>
        <p:spPr>
          <a:xfrm>
            <a:off x="4868270" y="6084004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2CF40B-606C-0435-DCD3-A3DCF4311E4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344797" y="5808280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DBFD0-89DF-5689-16C2-364DCE0D3E8A}"/>
              </a:ext>
            </a:extLst>
          </p:cNvPr>
          <p:cNvSpPr txBox="1"/>
          <p:nvPr/>
        </p:nvSpPr>
        <p:spPr>
          <a:xfrm>
            <a:off x="7417632" y="2502070"/>
            <a:ext cx="40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</a:t>
            </a:r>
            <a:r>
              <a:rPr lang="en-US" altLang="ko-KR" sz="1200" dirty="0"/>
              <a:t>( These [ Implicit Layer , </a:t>
            </a:r>
            <a:r>
              <a:rPr lang="el-GR" altLang="ko-KR" sz="1200" dirty="0"/>
              <a:t>θ</a:t>
            </a:r>
            <a:r>
              <a:rPr lang="en-US" altLang="ko-KR" sz="1200" dirty="0"/>
              <a:t> ] really exist? 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80A11-05DE-2544-52B0-E12BA99F4F5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00306" y="2686736"/>
            <a:ext cx="1517326" cy="698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A625F7-D24D-146D-3AF4-646C752DA53D}"/>
              </a:ext>
            </a:extLst>
          </p:cNvPr>
          <p:cNvSpPr txBox="1"/>
          <p:nvPr/>
        </p:nvSpPr>
        <p:spPr>
          <a:xfrm>
            <a:off x="7471185" y="51044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</a:t>
            </a:r>
            <a:r>
              <a:rPr lang="en-US" altLang="ko-KR" sz="1400" dirty="0"/>
              <a:t>of Exploration Equilibrium Point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1E9DC5-3B02-9C10-8454-98F57C116BB2}"/>
              </a:ext>
            </a:extLst>
          </p:cNvPr>
          <p:cNvCxnSpPr>
            <a:cxnSpLocks/>
            <a:stCxn id="22" idx="1"/>
            <a:endCxn id="61" idx="3"/>
          </p:cNvCxnSpPr>
          <p:nvPr/>
        </p:nvCxnSpPr>
        <p:spPr>
          <a:xfrm flipH="1" flipV="1">
            <a:off x="5570960" y="5264024"/>
            <a:ext cx="1900225" cy="2511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5D5E9A-3566-4CED-32B8-B3FBB8D268CB}"/>
              </a:ext>
            </a:extLst>
          </p:cNvPr>
          <p:cNvSpPr txBox="1"/>
          <p:nvPr/>
        </p:nvSpPr>
        <p:spPr>
          <a:xfrm>
            <a:off x="7406401" y="333706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en-US" altLang="ko-KR" sz="1400" dirty="0"/>
              <a:t>Equilibrium Point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7EE095-5468-955B-78F0-7D51675D678C}"/>
              </a:ext>
            </a:extLst>
          </p:cNvPr>
          <p:cNvCxnSpPr>
            <a:cxnSpLocks/>
            <a:stCxn id="30" idx="1"/>
            <a:endCxn id="62" idx="3"/>
          </p:cNvCxnSpPr>
          <p:nvPr/>
        </p:nvCxnSpPr>
        <p:spPr>
          <a:xfrm flipH="1">
            <a:off x="6936893" y="3521732"/>
            <a:ext cx="469508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F20CEC-6AD6-9179-C6E0-99F76789A4A0}"/>
              </a:ext>
            </a:extLst>
          </p:cNvPr>
          <p:cNvSpPr txBox="1"/>
          <p:nvPr/>
        </p:nvSpPr>
        <p:spPr>
          <a:xfrm>
            <a:off x="7471185" y="4522732"/>
            <a:ext cx="180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Activation Layer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62DE57-74B2-3E4C-0114-C0666507B42D}"/>
              </a:ext>
            </a:extLst>
          </p:cNvPr>
          <p:cNvSpPr txBox="1"/>
          <p:nvPr/>
        </p:nvSpPr>
        <p:spPr>
          <a:xfrm>
            <a:off x="7421851" y="2849101"/>
            <a:ext cx="230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Constant Matrix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53AF75-B5AF-0D4F-3DE1-774402448818}"/>
              </a:ext>
            </a:extLst>
          </p:cNvPr>
          <p:cNvCxnSpPr>
            <a:cxnSpLocks/>
            <a:stCxn id="57" idx="1"/>
            <a:endCxn id="49" idx="3"/>
          </p:cNvCxnSpPr>
          <p:nvPr/>
        </p:nvCxnSpPr>
        <p:spPr>
          <a:xfrm flipH="1" flipV="1">
            <a:off x="6217293" y="4661823"/>
            <a:ext cx="1253892" cy="1479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755314-308F-6090-83DE-A10DCD19C50A}"/>
              </a:ext>
            </a:extLst>
          </p:cNvPr>
          <p:cNvCxnSpPr>
            <a:cxnSpLocks/>
            <a:stCxn id="65" idx="1"/>
            <a:endCxn id="26" idx="3"/>
          </p:cNvCxnSpPr>
          <p:nvPr/>
        </p:nvCxnSpPr>
        <p:spPr>
          <a:xfrm flipH="1" flipV="1">
            <a:off x="3301479" y="2961256"/>
            <a:ext cx="4120372" cy="4173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6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Supervised, Unsupervised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F3083-0C0A-0133-C106-D3917E98131F}"/>
              </a:ext>
            </a:extLst>
          </p:cNvPr>
          <p:cNvSpPr txBox="1"/>
          <p:nvPr/>
        </p:nvSpPr>
        <p:spPr>
          <a:xfrm>
            <a:off x="6630352" y="22661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Learning by 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/>
              <a:t>” - Unsupervised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E2C72-613F-3E3A-CD05-B462143507B6}"/>
              </a:ext>
            </a:extLst>
          </p:cNvPr>
          <p:cNvSpPr txBox="1"/>
          <p:nvPr/>
        </p:nvSpPr>
        <p:spPr>
          <a:xfrm>
            <a:off x="6630352" y="27125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Learning by “</a:t>
            </a:r>
            <a:r>
              <a:rPr lang="en-US" altLang="ko-KR" dirty="0">
                <a:solidFill>
                  <a:srgbClr val="FF0000"/>
                </a:solidFill>
              </a:rPr>
              <a:t>feedback</a:t>
            </a:r>
            <a:r>
              <a:rPr lang="en-US" altLang="ko-KR" dirty="0"/>
              <a:t>” - Supervised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/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Learning occurs in the following sequence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 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self-learn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supervised-learn</a:t>
                </a:r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blipFill>
                <a:blip r:embed="rId3"/>
                <a:stretch>
                  <a:fillRect l="-470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순서도: 수동 연산 170">
            <a:extLst>
              <a:ext uri="{FF2B5EF4-FFF2-40B4-BE49-F238E27FC236}">
                <a16:creationId xmlns:a16="http://schemas.microsoft.com/office/drawing/2014/main" id="{6644A493-8CC1-1488-8599-E656815B36B9}"/>
              </a:ext>
            </a:extLst>
          </p:cNvPr>
          <p:cNvSpPr/>
          <p:nvPr/>
        </p:nvSpPr>
        <p:spPr>
          <a:xfrm rot="16200000">
            <a:off x="2480849" y="1394181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E0B8C-9932-9876-31AB-A939F233F929}"/>
              </a:ext>
            </a:extLst>
          </p:cNvPr>
          <p:cNvSpPr txBox="1"/>
          <p:nvPr/>
        </p:nvSpPr>
        <p:spPr>
          <a:xfrm>
            <a:off x="1354434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EBD87E-7C85-8BB1-2445-FD0DBE951BF2}"/>
              </a:ext>
            </a:extLst>
          </p:cNvPr>
          <p:cNvSpPr txBox="1"/>
          <p:nvPr/>
        </p:nvSpPr>
        <p:spPr>
          <a:xfrm>
            <a:off x="2581946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B342B1-94EB-C4BB-E5FB-0351A014C7BF}"/>
              </a:ext>
            </a:extLst>
          </p:cNvPr>
          <p:cNvSpPr txBox="1"/>
          <p:nvPr/>
        </p:nvSpPr>
        <p:spPr>
          <a:xfrm>
            <a:off x="2582457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0C06561-161D-6763-0712-24BC2AD7A652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2901239" y="3042225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DCB2FCA-34D1-70BE-156F-C20CACF96BC8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2741337" y="2643316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0A4C850-B39B-98F4-F272-C84369B6192C}"/>
              </a:ext>
            </a:extLst>
          </p:cNvPr>
          <p:cNvSpPr txBox="1"/>
          <p:nvPr/>
        </p:nvSpPr>
        <p:spPr>
          <a:xfrm>
            <a:off x="1942317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B4582E8-FDF8-2D1B-36A9-C6DB8B3CA3B1}"/>
              </a:ext>
            </a:extLst>
          </p:cNvPr>
          <p:cNvSpPr txBox="1"/>
          <p:nvPr/>
        </p:nvSpPr>
        <p:spPr>
          <a:xfrm>
            <a:off x="1940512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2765772-BFC2-ED3D-3FA2-40F578A69D65}"/>
              </a:ext>
            </a:extLst>
          </p:cNvPr>
          <p:cNvCxnSpPr>
            <a:cxnSpLocks/>
            <a:stCxn id="174" idx="1"/>
            <a:endCxn id="178" idx="3"/>
          </p:cNvCxnSpPr>
          <p:nvPr/>
        </p:nvCxnSpPr>
        <p:spPr>
          <a:xfrm flipH="1">
            <a:off x="2259294" y="3042225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237E998-6833-DAF7-CC27-70BDF3006EBF}"/>
              </a:ext>
            </a:extLst>
          </p:cNvPr>
          <p:cNvCxnSpPr>
            <a:cxnSpLocks/>
            <a:stCxn id="178" idx="1"/>
            <a:endCxn id="172" idx="3"/>
          </p:cNvCxnSpPr>
          <p:nvPr/>
        </p:nvCxnSpPr>
        <p:spPr>
          <a:xfrm flipH="1">
            <a:off x="1673216" y="3042225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F5301B7-5FCA-D744-826C-D56286856BCC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>
          <a:xfrm flipH="1">
            <a:off x="2099903" y="2643316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F087F725-6040-0072-F4D8-8E3E56B96935}"/>
              </a:ext>
            </a:extLst>
          </p:cNvPr>
          <p:cNvCxnSpPr>
            <a:cxnSpLocks/>
            <a:stCxn id="209" idx="0"/>
            <a:endCxn id="173" idx="0"/>
          </p:cNvCxnSpPr>
          <p:nvPr/>
        </p:nvCxnSpPr>
        <p:spPr>
          <a:xfrm rot="16200000" flipV="1">
            <a:off x="3932438" y="1082883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F24B2DC-E12D-FD0A-7D71-698CC9FD339C}"/>
              </a:ext>
            </a:extLst>
          </p:cNvPr>
          <p:cNvSpPr txBox="1"/>
          <p:nvPr/>
        </p:nvSpPr>
        <p:spPr>
          <a:xfrm>
            <a:off x="3192318" y="1102957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82CD72-3ABE-31B6-58EA-14BECD2F607D}"/>
              </a:ext>
            </a:extLst>
          </p:cNvPr>
          <p:cNvSpPr txBox="1"/>
          <p:nvPr/>
        </p:nvSpPr>
        <p:spPr>
          <a:xfrm>
            <a:off x="1062139" y="3183009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3E7740-DDEC-EB7D-5520-708802CE60F4}"/>
              </a:ext>
            </a:extLst>
          </p:cNvPr>
          <p:cNvSpPr/>
          <p:nvPr/>
        </p:nvSpPr>
        <p:spPr>
          <a:xfrm>
            <a:off x="3741202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81E6AB2-A066-4DA8-935E-C4FDEC0E9A89}"/>
              </a:ext>
            </a:extLst>
          </p:cNvPr>
          <p:cNvSpPr txBox="1"/>
          <p:nvPr/>
        </p:nvSpPr>
        <p:spPr>
          <a:xfrm>
            <a:off x="3656113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EF8865A-A793-D48E-CE01-E1D4CB8EFB5A}"/>
              </a:ext>
            </a:extLst>
          </p:cNvPr>
          <p:cNvSpPr/>
          <p:nvPr/>
        </p:nvSpPr>
        <p:spPr>
          <a:xfrm>
            <a:off x="4051591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313BE2-0ED5-AB20-ECA4-613C50C33871}"/>
              </a:ext>
            </a:extLst>
          </p:cNvPr>
          <p:cNvSpPr txBox="1"/>
          <p:nvPr/>
        </p:nvSpPr>
        <p:spPr>
          <a:xfrm>
            <a:off x="3966502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DA4BF38-0A8D-BCFC-13A1-AA3E019C3D0F}"/>
              </a:ext>
            </a:extLst>
          </p:cNvPr>
          <p:cNvSpPr/>
          <p:nvPr/>
        </p:nvSpPr>
        <p:spPr>
          <a:xfrm>
            <a:off x="438714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A55DB91-3F78-5563-096B-0F1686E7E642}"/>
              </a:ext>
            </a:extLst>
          </p:cNvPr>
          <p:cNvSpPr txBox="1"/>
          <p:nvPr/>
        </p:nvSpPr>
        <p:spPr>
          <a:xfrm>
            <a:off x="430205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96B4A08-74E3-862C-9D43-DC3CD0A3DD72}"/>
              </a:ext>
            </a:extLst>
          </p:cNvPr>
          <p:cNvSpPr/>
          <p:nvPr/>
        </p:nvSpPr>
        <p:spPr>
          <a:xfrm>
            <a:off x="470592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617E8-91FD-7012-E394-5AFB580DC51A}"/>
              </a:ext>
            </a:extLst>
          </p:cNvPr>
          <p:cNvSpPr txBox="1"/>
          <p:nvPr/>
        </p:nvSpPr>
        <p:spPr>
          <a:xfrm>
            <a:off x="462083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75553FF-C7F3-1B50-EB93-7A261CFB88B1}"/>
              </a:ext>
            </a:extLst>
          </p:cNvPr>
          <p:cNvSpPr/>
          <p:nvPr/>
        </p:nvSpPr>
        <p:spPr>
          <a:xfrm>
            <a:off x="3413500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104F449-4CC8-A716-D4DC-636A96806D9C}"/>
              </a:ext>
            </a:extLst>
          </p:cNvPr>
          <p:cNvSpPr txBox="1"/>
          <p:nvPr/>
        </p:nvSpPr>
        <p:spPr>
          <a:xfrm>
            <a:off x="3328411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BD6476C-A112-B078-9C25-780F7DE9C6FD}"/>
              </a:ext>
            </a:extLst>
          </p:cNvPr>
          <p:cNvCxnSpPr>
            <a:cxnSpLocks/>
          </p:cNvCxnSpPr>
          <p:nvPr/>
        </p:nvCxnSpPr>
        <p:spPr>
          <a:xfrm>
            <a:off x="3656113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2A3211F-8B1D-35BB-4828-0BE42251A777}"/>
              </a:ext>
            </a:extLst>
          </p:cNvPr>
          <p:cNvSpPr txBox="1"/>
          <p:nvPr/>
        </p:nvSpPr>
        <p:spPr>
          <a:xfrm>
            <a:off x="3302792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7" name="순서도: 수동 연산 196">
            <a:extLst>
              <a:ext uri="{FF2B5EF4-FFF2-40B4-BE49-F238E27FC236}">
                <a16:creationId xmlns:a16="http://schemas.microsoft.com/office/drawing/2014/main" id="{7D89BBC4-8097-69B6-4CAB-47177B780482}"/>
              </a:ext>
            </a:extLst>
          </p:cNvPr>
          <p:cNvSpPr/>
          <p:nvPr/>
        </p:nvSpPr>
        <p:spPr>
          <a:xfrm>
            <a:off x="3192318" y="4057427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BF59633-F389-E0F7-3893-3FE9D7832186}"/>
              </a:ext>
            </a:extLst>
          </p:cNvPr>
          <p:cNvCxnSpPr>
            <a:cxnSpLocks/>
          </p:cNvCxnSpPr>
          <p:nvPr/>
        </p:nvCxnSpPr>
        <p:spPr>
          <a:xfrm>
            <a:off x="3960282" y="3071100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6438C93-B9C9-7F14-3884-AA0C02CF9613}"/>
              </a:ext>
            </a:extLst>
          </p:cNvPr>
          <p:cNvSpPr txBox="1"/>
          <p:nvPr/>
        </p:nvSpPr>
        <p:spPr>
          <a:xfrm>
            <a:off x="3606961" y="3518730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8A79A74-82B2-B54A-9490-458F8DB7D7E0}"/>
              </a:ext>
            </a:extLst>
          </p:cNvPr>
          <p:cNvCxnSpPr>
            <a:cxnSpLocks/>
          </p:cNvCxnSpPr>
          <p:nvPr/>
        </p:nvCxnSpPr>
        <p:spPr>
          <a:xfrm>
            <a:off x="4294871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0C85455-9090-FA8C-ECA8-1D8F676265EC}"/>
              </a:ext>
            </a:extLst>
          </p:cNvPr>
          <p:cNvSpPr txBox="1"/>
          <p:nvPr/>
        </p:nvSpPr>
        <p:spPr>
          <a:xfrm>
            <a:off x="3941550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DDDD425-BC61-CCF4-7116-0FA0BC149A76}"/>
              </a:ext>
            </a:extLst>
          </p:cNvPr>
          <p:cNvCxnSpPr>
            <a:cxnSpLocks/>
          </p:cNvCxnSpPr>
          <p:nvPr/>
        </p:nvCxnSpPr>
        <p:spPr>
          <a:xfrm>
            <a:off x="4621828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19260C8-BDA3-D50B-7704-6435F937F188}"/>
              </a:ext>
            </a:extLst>
          </p:cNvPr>
          <p:cNvSpPr txBox="1"/>
          <p:nvPr/>
        </p:nvSpPr>
        <p:spPr>
          <a:xfrm>
            <a:off x="4268507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9DC83FDE-B141-1782-7F8D-BD6B88382711}"/>
              </a:ext>
            </a:extLst>
          </p:cNvPr>
          <p:cNvCxnSpPr>
            <a:cxnSpLocks/>
          </p:cNvCxnSpPr>
          <p:nvPr/>
        </p:nvCxnSpPr>
        <p:spPr>
          <a:xfrm>
            <a:off x="4940544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507B148-4541-36D0-6889-00B0A837A195}"/>
              </a:ext>
            </a:extLst>
          </p:cNvPr>
          <p:cNvSpPr txBox="1"/>
          <p:nvPr/>
        </p:nvSpPr>
        <p:spPr>
          <a:xfrm>
            <a:off x="4587223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5FEC2CC-82B9-9D8A-5B82-F9EB6530BC3F}"/>
              </a:ext>
            </a:extLst>
          </p:cNvPr>
          <p:cNvCxnSpPr>
            <a:cxnSpLocks/>
          </p:cNvCxnSpPr>
          <p:nvPr/>
        </p:nvCxnSpPr>
        <p:spPr>
          <a:xfrm>
            <a:off x="4288530" y="4290056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916BC5D-2C95-DA84-C50F-CC4E659CA6F1}"/>
              </a:ext>
            </a:extLst>
          </p:cNvPr>
          <p:cNvSpPr txBox="1"/>
          <p:nvPr/>
        </p:nvSpPr>
        <p:spPr>
          <a:xfrm>
            <a:off x="3796549" y="4897415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685CADF-8D99-FAF4-0429-95F9CF22DBB1}"/>
              </a:ext>
            </a:extLst>
          </p:cNvPr>
          <p:cNvSpPr txBox="1"/>
          <p:nvPr/>
        </p:nvSpPr>
        <p:spPr>
          <a:xfrm>
            <a:off x="4157978" y="4576752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17B3DA-18D5-334E-F244-F8EEDAF07184}"/>
              </a:ext>
            </a:extLst>
          </p:cNvPr>
          <p:cNvSpPr txBox="1"/>
          <p:nvPr/>
        </p:nvSpPr>
        <p:spPr>
          <a:xfrm>
            <a:off x="5471516" y="2834460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680CF94-D8BC-A583-4E71-C0D0BC5E0751}"/>
              </a:ext>
            </a:extLst>
          </p:cNvPr>
          <p:cNvSpPr txBox="1"/>
          <p:nvPr/>
        </p:nvSpPr>
        <p:spPr>
          <a:xfrm>
            <a:off x="4906436" y="2334049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CB4FCC7-A7D3-571F-785C-B6E7B1CC7702}"/>
              </a:ext>
            </a:extLst>
          </p:cNvPr>
          <p:cNvSpPr txBox="1"/>
          <p:nvPr/>
        </p:nvSpPr>
        <p:spPr>
          <a:xfrm>
            <a:off x="3827890" y="5581398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71FE806-841A-9C01-2A39-9569BF16AB90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4304417" y="5305674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A922682-5536-E321-EEB5-12134C28245A}"/>
              </a:ext>
            </a:extLst>
          </p:cNvPr>
          <p:cNvCxnSpPr>
            <a:cxnSpLocks/>
            <a:stCxn id="215" idx="1"/>
            <a:endCxn id="217" idx="1"/>
          </p:cNvCxnSpPr>
          <p:nvPr/>
        </p:nvCxnSpPr>
        <p:spPr>
          <a:xfrm rot="10800000">
            <a:off x="1970820" y="4672488"/>
            <a:ext cx="220981" cy="1093577"/>
          </a:xfrm>
          <a:prstGeom prst="bentConnector3">
            <a:avLst>
              <a:gd name="adj1" fmla="val 308395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4E13B49-BAB3-46FF-BAD3-72EE27B459FA}"/>
              </a:ext>
            </a:extLst>
          </p:cNvPr>
          <p:cNvSpPr txBox="1"/>
          <p:nvPr/>
        </p:nvSpPr>
        <p:spPr>
          <a:xfrm>
            <a:off x="876826" y="5801038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7030A0"/>
                </a:solidFill>
                <a:latin typeface="맑은 고딕" panose="020F0502020204030204"/>
              </a:rPr>
              <a:t>(feedback)</a:t>
            </a:r>
            <a:endParaRPr lang="ko-KR" altLang="en-US" dirty="0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D2EF4D0-A894-6218-05BA-BCEC92278964}"/>
              </a:ext>
            </a:extLst>
          </p:cNvPr>
          <p:cNvSpPr txBox="1"/>
          <p:nvPr/>
        </p:nvSpPr>
        <p:spPr>
          <a:xfrm>
            <a:off x="2191800" y="5304399"/>
            <a:ext cx="120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Loss </a:t>
            </a:r>
          </a:p>
          <a:p>
            <a:pPr algn="ctr" latinLnBrk="1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</a:rPr>
              <a:t>Or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Reward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A2701F1F-09F3-F819-C899-72CC7F58739E}"/>
              </a:ext>
            </a:extLst>
          </p:cNvPr>
          <p:cNvCxnSpPr>
            <a:cxnSpLocks/>
            <a:stCxn id="211" idx="1"/>
            <a:endCxn id="215" idx="3"/>
          </p:cNvCxnSpPr>
          <p:nvPr/>
        </p:nvCxnSpPr>
        <p:spPr>
          <a:xfrm flipH="1">
            <a:off x="3394816" y="5766064"/>
            <a:ext cx="433074" cy="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417A7FA-9BD4-14D0-E3E9-CD88F54B18BD}"/>
              </a:ext>
            </a:extLst>
          </p:cNvPr>
          <p:cNvSpPr txBox="1"/>
          <p:nvPr/>
        </p:nvSpPr>
        <p:spPr>
          <a:xfrm>
            <a:off x="1970819" y="448782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05AA1F5-EE42-93C6-91FD-06C70C7F8768}"/>
              </a:ext>
            </a:extLst>
          </p:cNvPr>
          <p:cNvCxnSpPr>
            <a:cxnSpLocks/>
          </p:cNvCxnSpPr>
          <p:nvPr/>
        </p:nvCxnSpPr>
        <p:spPr>
          <a:xfrm flipH="1">
            <a:off x="2109228" y="4273578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FBEFBBF1-C432-F674-11F1-8C9F4D6E7502}"/>
              </a:ext>
            </a:extLst>
          </p:cNvPr>
          <p:cNvSpPr txBox="1"/>
          <p:nvPr/>
        </p:nvSpPr>
        <p:spPr>
          <a:xfrm>
            <a:off x="1943910" y="3847129"/>
            <a:ext cx="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F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CCE62E64-2CAF-D8D9-6D0C-FF797C6674C7}"/>
              </a:ext>
            </a:extLst>
          </p:cNvPr>
          <p:cNvCxnSpPr>
            <a:stCxn id="217" idx="3"/>
            <a:endCxn id="174" idx="2"/>
          </p:cNvCxnSpPr>
          <p:nvPr/>
        </p:nvCxnSpPr>
        <p:spPr>
          <a:xfrm flipV="1">
            <a:off x="2289601" y="3226891"/>
            <a:ext cx="452247" cy="1445596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159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Non-diverging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857213" y="3284984"/>
            <a:ext cx="451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Passing through a single Implicit layer, </a:t>
            </a: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even if repeated infinitely, should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not diverge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6D8F4-EF35-1037-7E8C-CB0B62AA084E}"/>
              </a:ext>
            </a:extLst>
          </p:cNvPr>
          <p:cNvSpPr txBox="1"/>
          <p:nvPr/>
        </p:nvSpPr>
        <p:spPr>
          <a:xfrm>
            <a:off x="3064922" y="1365405"/>
            <a:ext cx="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728371" y="2406245"/>
            <a:ext cx="919311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2490222" y="2221579"/>
            <a:ext cx="2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647682" y="2221579"/>
            <a:ext cx="23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3119799" y="1734737"/>
            <a:ext cx="115045" cy="133015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B363B25-4994-0074-7182-F9A19CDD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68" y="1969079"/>
            <a:ext cx="4758463" cy="37038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1C1652-8697-BAA5-41DD-4732E11CCD8C}"/>
              </a:ext>
            </a:extLst>
          </p:cNvPr>
          <p:cNvSpPr txBox="1"/>
          <p:nvPr/>
        </p:nvSpPr>
        <p:spPr>
          <a:xfrm>
            <a:off x="951986" y="5097958"/>
            <a:ext cx="487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There is Energy function  H(x) for x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H(x) &gt; H(x’)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526929-CD7B-CF35-1DF0-D4B121E5CA16}"/>
              </a:ext>
            </a:extLst>
          </p:cNvPr>
          <p:cNvSpPr txBox="1"/>
          <p:nvPr/>
        </p:nvSpPr>
        <p:spPr>
          <a:xfrm>
            <a:off x="623392" y="4291110"/>
            <a:ext cx="49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At first, we designed an implicit layer with the stricter condition of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convergence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1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3B3B8A-870D-1369-CFC9-1161FBF69CA9}"/>
              </a:ext>
            </a:extLst>
          </p:cNvPr>
          <p:cNvSpPr/>
          <p:nvPr/>
        </p:nvSpPr>
        <p:spPr>
          <a:xfrm>
            <a:off x="2169435" y="1600354"/>
            <a:ext cx="714291" cy="152586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Local, External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491799" y="4148695"/>
            <a:ext cx="457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Here, by adding an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External layer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we design a layer where energy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can increase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but it satisfies the non-divergence property.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1850654" y="2336727"/>
            <a:ext cx="1415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1531872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266340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2302274" y="1678084"/>
            <a:ext cx="153998" cy="1317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64C0C-973E-71BA-D71E-E9573A0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11" y="1376823"/>
            <a:ext cx="6134307" cy="344009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0B4668-99AA-8D39-0750-F68A6888E7FC}"/>
              </a:ext>
            </a:extLst>
          </p:cNvPr>
          <p:cNvSpPr/>
          <p:nvPr/>
        </p:nvSpPr>
        <p:spPr>
          <a:xfrm>
            <a:off x="2625376" y="1678084"/>
            <a:ext cx="153998" cy="13172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241F-A0FA-1CE0-A550-250230B26722}"/>
              </a:ext>
            </a:extLst>
          </p:cNvPr>
          <p:cNvSpPr txBox="1"/>
          <p:nvPr/>
        </p:nvSpPr>
        <p:spPr>
          <a:xfrm>
            <a:off x="1040586" y="3364990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F49D6-71B8-5280-0BFC-B45DC621F9B8}"/>
              </a:ext>
            </a:extLst>
          </p:cNvPr>
          <p:cNvSpPr txBox="1"/>
          <p:nvPr/>
        </p:nvSpPr>
        <p:spPr>
          <a:xfrm>
            <a:off x="2625376" y="3371653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5AE6B3-93ED-ED7B-2A12-83B3324C9557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1748429" y="2995370"/>
            <a:ext cx="630844" cy="36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84B9F3-C1FD-8764-9ED5-267584F048B2}"/>
              </a:ext>
            </a:extLst>
          </p:cNvPr>
          <p:cNvCxnSpPr>
            <a:cxnSpLocks/>
            <a:stCxn id="38" idx="0"/>
            <a:endCxn id="31" idx="2"/>
          </p:cNvCxnSpPr>
          <p:nvPr/>
        </p:nvCxnSpPr>
        <p:spPr>
          <a:xfrm flipH="1" flipV="1">
            <a:off x="2702375" y="2995370"/>
            <a:ext cx="938233" cy="37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29B86-0BDA-9F69-3477-9AACA8BEDBCD}"/>
              </a:ext>
            </a:extLst>
          </p:cNvPr>
          <p:cNvSpPr txBox="1"/>
          <p:nvPr/>
        </p:nvSpPr>
        <p:spPr>
          <a:xfrm>
            <a:off x="2373068" y="119215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5090E-2957-C151-F630-D19D38111603}"/>
              </a:ext>
            </a:extLst>
          </p:cNvPr>
          <p:cNvSpPr txBox="1"/>
          <p:nvPr/>
        </p:nvSpPr>
        <p:spPr>
          <a:xfrm>
            <a:off x="491799" y="5241974"/>
            <a:ext cx="1050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External layer</a:t>
            </a:r>
            <a:r>
              <a:rPr lang="en-US" altLang="ko-KR" dirty="0">
                <a:latin typeface="Abadi" panose="020B0604020104020204" pitchFamily="34" charset="0"/>
              </a:rPr>
              <a:t> can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added finite energy</a:t>
            </a:r>
          </a:p>
          <a:p>
            <a:pPr marL="342900" indent="-342900">
              <a:buFontTx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vector x is composed of always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positive elements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energy always decreases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local implicit layer, and this decrease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directly proportional to 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</p:spTree>
    <p:extLst>
      <p:ext uri="{BB962C8B-B14F-4D97-AF65-F5344CB8AC3E}">
        <p14:creationId xmlns:p14="http://schemas.microsoft.com/office/powerpoint/2010/main" val="135744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Design Implicit 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9CB0C-5A5A-DD68-304A-D68A5570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44" y="1347837"/>
            <a:ext cx="4294825" cy="6211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E0126-D952-FBE3-E36B-EF57F0EA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" y="4132994"/>
            <a:ext cx="7560838" cy="9984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C0A25-7282-5514-8FEA-6F0A09DEB20F}"/>
              </a:ext>
            </a:extLst>
          </p:cNvPr>
          <p:cNvSpPr txBox="1"/>
          <p:nvPr/>
        </p:nvSpPr>
        <p:spPr>
          <a:xfrm>
            <a:off x="2131569" y="142027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0EE5A4-5C3B-87ED-278E-2425FFBE30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560575" y="2719999"/>
            <a:ext cx="1571501" cy="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C0DB35-43AB-6021-9B87-C0E71BF1085D}"/>
              </a:ext>
            </a:extLst>
          </p:cNvPr>
          <p:cNvSpPr txBox="1"/>
          <p:nvPr/>
        </p:nvSpPr>
        <p:spPr>
          <a:xfrm>
            <a:off x="881753" y="2535764"/>
            <a:ext cx="6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x, p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/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blipFill>
                <a:blip r:embed="rId5"/>
                <a:stretch>
                  <a:fillRect l="-2632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D5B00C-23BD-16DD-43F5-DDD16F74FE75}"/>
              </a:ext>
            </a:extLst>
          </p:cNvPr>
          <p:cNvSpPr/>
          <p:nvPr/>
        </p:nvSpPr>
        <p:spPr>
          <a:xfrm>
            <a:off x="2046796" y="1836379"/>
            <a:ext cx="526151" cy="163932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E340C5-81B5-2A34-ACF9-50B73B285BDB}"/>
              </a:ext>
            </a:extLst>
          </p:cNvPr>
          <p:cNvCxnSpPr>
            <a:cxnSpLocks/>
          </p:cNvCxnSpPr>
          <p:nvPr/>
        </p:nvCxnSpPr>
        <p:spPr>
          <a:xfrm flipV="1">
            <a:off x="6254460" y="2058180"/>
            <a:ext cx="0" cy="120561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A21E2C-AA4C-F6C2-3B9F-724AF24D0844}"/>
              </a:ext>
            </a:extLst>
          </p:cNvPr>
          <p:cNvCxnSpPr>
            <a:cxnSpLocks/>
          </p:cNvCxnSpPr>
          <p:nvPr/>
        </p:nvCxnSpPr>
        <p:spPr>
          <a:xfrm>
            <a:off x="6254460" y="3277165"/>
            <a:ext cx="399316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3A442F07-C1C6-E783-1E3F-33D82FD3D0EA}"/>
              </a:ext>
            </a:extLst>
          </p:cNvPr>
          <p:cNvSpPr/>
          <p:nvPr/>
        </p:nvSpPr>
        <p:spPr>
          <a:xfrm>
            <a:off x="6414731" y="2169912"/>
            <a:ext cx="1408736" cy="919302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48E666-FC96-D871-9122-2A7AE1505502}"/>
              </a:ext>
            </a:extLst>
          </p:cNvPr>
          <p:cNvSpPr txBox="1"/>
          <p:nvPr/>
        </p:nvSpPr>
        <p:spPr>
          <a:xfrm>
            <a:off x="7787114" y="3369339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Energy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8D0418-30DA-EF2C-6B33-9F9120343CE8}"/>
              </a:ext>
            </a:extLst>
          </p:cNvPr>
          <p:cNvSpPr/>
          <p:nvPr/>
        </p:nvSpPr>
        <p:spPr>
          <a:xfrm>
            <a:off x="7823468" y="2418220"/>
            <a:ext cx="2395634" cy="800242"/>
          </a:xfrm>
          <a:custGeom>
            <a:avLst/>
            <a:gdLst>
              <a:gd name="connsiteX0" fmla="*/ 0 w 2323751"/>
              <a:gd name="connsiteY0" fmla="*/ 327382 h 394511"/>
              <a:gd name="connsiteX1" fmla="*/ 402672 w 2323751"/>
              <a:gd name="connsiteY1" fmla="*/ 50546 h 394511"/>
              <a:gd name="connsiteX2" fmla="*/ 713065 w 2323751"/>
              <a:gd name="connsiteY2" fmla="*/ 394494 h 394511"/>
              <a:gd name="connsiteX3" fmla="*/ 1216404 w 2323751"/>
              <a:gd name="connsiteY3" fmla="*/ 33768 h 394511"/>
              <a:gd name="connsiteX4" fmla="*/ 1526797 w 2323751"/>
              <a:gd name="connsiteY4" fmla="*/ 369327 h 394511"/>
              <a:gd name="connsiteX5" fmla="*/ 2021747 w 2323751"/>
              <a:gd name="connsiteY5" fmla="*/ 212 h 394511"/>
              <a:gd name="connsiteX6" fmla="*/ 2323751 w 2323751"/>
              <a:gd name="connsiteY6" fmla="*/ 327382 h 39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3751" h="394511">
                <a:moveTo>
                  <a:pt x="0" y="327382"/>
                </a:moveTo>
                <a:cubicBezTo>
                  <a:pt x="141914" y="183371"/>
                  <a:pt x="283828" y="39361"/>
                  <a:pt x="402672" y="50546"/>
                </a:cubicBezTo>
                <a:cubicBezTo>
                  <a:pt x="521516" y="61731"/>
                  <a:pt x="577443" y="397290"/>
                  <a:pt x="713065" y="394494"/>
                </a:cubicBezTo>
                <a:cubicBezTo>
                  <a:pt x="848687" y="391698"/>
                  <a:pt x="1080782" y="37962"/>
                  <a:pt x="1216404" y="33768"/>
                </a:cubicBezTo>
                <a:cubicBezTo>
                  <a:pt x="1352026" y="29574"/>
                  <a:pt x="1392573" y="374920"/>
                  <a:pt x="1526797" y="369327"/>
                </a:cubicBezTo>
                <a:cubicBezTo>
                  <a:pt x="1661021" y="363734"/>
                  <a:pt x="1888921" y="7203"/>
                  <a:pt x="2021747" y="212"/>
                </a:cubicBezTo>
                <a:cubicBezTo>
                  <a:pt x="2154573" y="-6779"/>
                  <a:pt x="2239162" y="160301"/>
                  <a:pt x="2323751" y="327382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0F3CC1-6E75-CC50-BECF-9C9F96134371}"/>
              </a:ext>
            </a:extLst>
          </p:cNvPr>
          <p:cNvSpPr/>
          <p:nvPr/>
        </p:nvSpPr>
        <p:spPr>
          <a:xfrm>
            <a:off x="551384" y="4062997"/>
            <a:ext cx="7761693" cy="1150404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029012-ACDF-C524-B277-9E7B7A09047E}"/>
              </a:ext>
            </a:extLst>
          </p:cNvPr>
          <p:cNvCxnSpPr/>
          <p:nvPr/>
        </p:nvCxnSpPr>
        <p:spPr>
          <a:xfrm flipH="1">
            <a:off x="551384" y="3475701"/>
            <a:ext cx="1512168" cy="601371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57BE779-0B0D-7C1F-7BD8-E4200D06D197}"/>
              </a:ext>
            </a:extLst>
          </p:cNvPr>
          <p:cNvCxnSpPr>
            <a:cxnSpLocks/>
          </p:cNvCxnSpPr>
          <p:nvPr/>
        </p:nvCxnSpPr>
        <p:spPr>
          <a:xfrm>
            <a:off x="2433574" y="3475701"/>
            <a:ext cx="5879503" cy="588196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E28360E9-F6EA-BAE0-B29E-43923921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2" y="6063668"/>
            <a:ext cx="10858576" cy="864589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this structure fully explain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movement of molecules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 neuron?</a:t>
            </a:r>
            <a:endParaRPr lang="en-US" altLang="ko-KR" sz="2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719487-31E2-AC57-9AD5-629F1701C9FB}"/>
              </a:ext>
            </a:extLst>
          </p:cNvPr>
          <p:cNvSpPr/>
          <p:nvPr/>
        </p:nvSpPr>
        <p:spPr>
          <a:xfrm>
            <a:off x="1073418" y="4127938"/>
            <a:ext cx="5454629" cy="998465"/>
          </a:xfrm>
          <a:prstGeom prst="rect">
            <a:avLst/>
          </a:prstGeom>
          <a:noFill/>
          <a:ln w="38100" cap="flat" cmpd="sng" algn="ctr">
            <a:solidFill>
              <a:srgbClr val="B9CDE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D57345-5331-FA73-A272-97983AE4527C}"/>
              </a:ext>
            </a:extLst>
          </p:cNvPr>
          <p:cNvSpPr/>
          <p:nvPr/>
        </p:nvSpPr>
        <p:spPr>
          <a:xfrm>
            <a:off x="6586276" y="4127938"/>
            <a:ext cx="1615751" cy="998465"/>
          </a:xfrm>
          <a:prstGeom prst="rect">
            <a:avLst/>
          </a:prstGeom>
          <a:noFill/>
          <a:ln w="571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15A95D-8303-DA3E-CD45-722BB0FC3849}"/>
              </a:ext>
            </a:extLst>
          </p:cNvPr>
          <p:cNvSpPr txBox="1"/>
          <p:nvPr/>
        </p:nvSpPr>
        <p:spPr>
          <a:xfrm>
            <a:off x="3092890" y="5353138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356115-9BEF-D908-D1BA-FB48553AE10C}"/>
              </a:ext>
            </a:extLst>
          </p:cNvPr>
          <p:cNvSpPr txBox="1"/>
          <p:nvPr/>
        </p:nvSpPr>
        <p:spPr>
          <a:xfrm>
            <a:off x="6378920" y="5353137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ECF14D-8562-E287-C523-15EA8F87F6E2}"/>
              </a:ext>
            </a:extLst>
          </p:cNvPr>
          <p:cNvCxnSpPr>
            <a:stCxn id="77" idx="0"/>
            <a:endCxn id="73" idx="2"/>
          </p:cNvCxnSpPr>
          <p:nvPr/>
        </p:nvCxnSpPr>
        <p:spPr>
          <a:xfrm flipV="1">
            <a:off x="3800733" y="5126403"/>
            <a:ext cx="0" cy="226735"/>
          </a:xfrm>
          <a:prstGeom prst="straightConnector1">
            <a:avLst/>
          </a:prstGeom>
          <a:ln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F4A426-C8B8-27ED-8B1E-275F2588A8AA}"/>
              </a:ext>
            </a:extLst>
          </p:cNvPr>
          <p:cNvCxnSpPr>
            <a:stCxn id="78" idx="0"/>
            <a:endCxn id="74" idx="2"/>
          </p:cNvCxnSpPr>
          <p:nvPr/>
        </p:nvCxnSpPr>
        <p:spPr>
          <a:xfrm flipV="1">
            <a:off x="7394152" y="5126403"/>
            <a:ext cx="0" cy="22673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39CAB1-3E5E-9834-F15D-C46FA7AC4C10}"/>
              </a:ext>
            </a:extLst>
          </p:cNvPr>
          <p:cNvSpPr txBox="1"/>
          <p:nvPr/>
        </p:nvSpPr>
        <p:spPr>
          <a:xfrm>
            <a:off x="968696" y="1948607"/>
            <a:ext cx="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B1DC-8617-AE1A-9B5D-76F318CC5B2F}"/>
              </a:ext>
            </a:extLst>
          </p:cNvPr>
          <p:cNvSpPr txBox="1"/>
          <p:nvPr/>
        </p:nvSpPr>
        <p:spPr>
          <a:xfrm>
            <a:off x="3955969" y="1948607"/>
            <a:ext cx="52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X‘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52992-18A7-9FB3-2AAD-41FD9AC8E226}"/>
              </a:ext>
            </a:extLst>
          </p:cNvPr>
          <p:cNvSpPr/>
          <p:nvPr/>
        </p:nvSpPr>
        <p:spPr>
          <a:xfrm>
            <a:off x="2114415" y="1915364"/>
            <a:ext cx="153998" cy="1513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1492B-0339-7FC6-7840-D8A47E0FFBEF}"/>
              </a:ext>
            </a:extLst>
          </p:cNvPr>
          <p:cNvSpPr/>
          <p:nvPr/>
        </p:nvSpPr>
        <p:spPr>
          <a:xfrm>
            <a:off x="2341951" y="1908884"/>
            <a:ext cx="153998" cy="15136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5E480-F648-2EFF-B6B8-E6CD0E21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95" y="1533909"/>
            <a:ext cx="6262974" cy="327476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E6B6F34F-8C47-AEF8-1BCB-6B88B75B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88" y="1920270"/>
            <a:ext cx="5337523" cy="418043"/>
          </a:xfrm>
          <a:prstGeom prst="rect">
            <a:avLst/>
          </a:prstGeom>
        </p:spPr>
      </p:pic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Chemical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pic>
        <p:nvPicPr>
          <p:cNvPr id="108" name="Picture 2" descr="활성화 에너지 - 위키백과, 우리 모두의 백과사전">
            <a:extLst>
              <a:ext uri="{FF2B5EF4-FFF2-40B4-BE49-F238E27FC236}">
                <a16:creationId xmlns:a16="http://schemas.microsoft.com/office/drawing/2014/main" id="{026E6B1E-EBFF-CF3E-12C0-1A1F649B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8" y="4611602"/>
            <a:ext cx="2093256" cy="1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E6FCE904-D3C0-4CF3-34FD-E0084D4C6311}"/>
              </a:ext>
            </a:extLst>
          </p:cNvPr>
          <p:cNvSpPr/>
          <p:nvPr/>
        </p:nvSpPr>
        <p:spPr>
          <a:xfrm>
            <a:off x="6283349" y="497238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C175E2-7D71-3007-3A71-AF08EF9333A8}"/>
              </a:ext>
            </a:extLst>
          </p:cNvPr>
          <p:cNvSpPr/>
          <p:nvPr/>
        </p:nvSpPr>
        <p:spPr>
          <a:xfrm>
            <a:off x="6906544" y="499031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97F4F89-A45D-064A-4382-58F2358FD7C7}"/>
              </a:ext>
            </a:extLst>
          </p:cNvPr>
          <p:cNvSpPr/>
          <p:nvPr/>
        </p:nvSpPr>
        <p:spPr>
          <a:xfrm>
            <a:off x="6023992" y="450975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C39A6D3-BB96-08C3-6F16-5F96ED3B6C77}"/>
              </a:ext>
            </a:extLst>
          </p:cNvPr>
          <p:cNvSpPr/>
          <p:nvPr/>
        </p:nvSpPr>
        <p:spPr>
          <a:xfrm>
            <a:off x="6023992" y="550017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8ED917D-FE57-DB38-4DCC-639D092B7FAB}"/>
              </a:ext>
            </a:extLst>
          </p:cNvPr>
          <p:cNvCxnSpPr>
            <a:cxnSpLocks/>
            <a:stCxn id="109" idx="0"/>
            <a:endCxn id="111" idx="5"/>
          </p:cNvCxnSpPr>
          <p:nvPr/>
        </p:nvCxnSpPr>
        <p:spPr>
          <a:xfrm flipH="1" flipV="1">
            <a:off x="6355626" y="4818720"/>
            <a:ext cx="140667" cy="15366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36E21D-095A-D9C2-A134-E679D47D8B23}"/>
              </a:ext>
            </a:extLst>
          </p:cNvPr>
          <p:cNvCxnSpPr>
            <a:cxnSpLocks/>
            <a:stCxn id="109" idx="2"/>
            <a:endCxn id="112" idx="7"/>
          </p:cNvCxnSpPr>
          <p:nvPr/>
        </p:nvCxnSpPr>
        <p:spPr>
          <a:xfrm flipH="1">
            <a:off x="6355626" y="5369159"/>
            <a:ext cx="140667" cy="184021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DA653-BBF4-B0EA-765A-4524C9C465B2}"/>
              </a:ext>
            </a:extLst>
          </p:cNvPr>
          <p:cNvSpPr txBox="1"/>
          <p:nvPr/>
        </p:nvSpPr>
        <p:spPr>
          <a:xfrm>
            <a:off x="6344610" y="4998362"/>
            <a:ext cx="2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</a:rPr>
              <a:t>r</a:t>
            </a:r>
            <a:endParaRPr lang="ko-KR" altLang="en-US" sz="1400" dirty="0">
              <a:solidFill>
                <a:prstClr val="black"/>
              </a:solidFill>
              <a:latin typeface="맑은 고딕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/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/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57C33AE-09CD-C024-EDA8-30A102D09E67}"/>
              </a:ext>
            </a:extLst>
          </p:cNvPr>
          <p:cNvCxnSpPr>
            <a:cxnSpLocks/>
            <a:stCxn id="110" idx="2"/>
            <a:endCxn id="109" idx="3"/>
          </p:cNvCxnSpPr>
          <p:nvPr/>
        </p:nvCxnSpPr>
        <p:spPr>
          <a:xfrm flipH="1" flipV="1">
            <a:off x="6709236" y="5170770"/>
            <a:ext cx="197308" cy="53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/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1288016" y="5725480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899483" y="5535669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1685550" y="5535669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2450626" y="5535669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4030130" y="5535669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4835457" y="5535669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8511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2043819" y="5735565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2808895" y="5735565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3594503" y="5735565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4388399" y="5735565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3236234" y="5535669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87" name="Picture 4" descr="Analytical Solution of Fick's 2nd law — MATLAB Number ONE">
            <a:extLst>
              <a:ext uri="{FF2B5EF4-FFF2-40B4-BE49-F238E27FC236}">
                <a16:creationId xmlns:a16="http://schemas.microsoft.com/office/drawing/2014/main" id="{33716406-A78B-D02D-1011-B370C3E5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9" y="3380256"/>
            <a:ext cx="4725571" cy="20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그림 6188">
            <a:extLst>
              <a:ext uri="{FF2B5EF4-FFF2-40B4-BE49-F238E27FC236}">
                <a16:creationId xmlns:a16="http://schemas.microsoft.com/office/drawing/2014/main" id="{3093A94F-93B4-D526-B434-074436D9DF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6359" y="2659347"/>
            <a:ext cx="1645385" cy="625589"/>
          </a:xfrm>
          <a:prstGeom prst="rect">
            <a:avLst/>
          </a:prstGeom>
        </p:spPr>
      </p:pic>
      <p:pic>
        <p:nvPicPr>
          <p:cNvPr id="6191" name="그림 6190">
            <a:extLst>
              <a:ext uri="{FF2B5EF4-FFF2-40B4-BE49-F238E27FC236}">
                <a16:creationId xmlns:a16="http://schemas.microsoft.com/office/drawing/2014/main" id="{CBD6FE37-F735-D7B4-BDC6-8A4B537270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7768" y="2732098"/>
            <a:ext cx="957894" cy="541100"/>
          </a:xfrm>
          <a:prstGeom prst="rect">
            <a:avLst/>
          </a:prstGeom>
        </p:spPr>
      </p:pic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Fick’s Law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93" name="Picture 6" descr="Rate of a Chemical Reaction and Factors Affecting Rate - Chemistry Class 12  - NEET PDF Download">
            <a:extLst>
              <a:ext uri="{FF2B5EF4-FFF2-40B4-BE49-F238E27FC236}">
                <a16:creationId xmlns:a16="http://schemas.microsoft.com/office/drawing/2014/main" id="{434604FC-3E88-3578-0BD8-A6BD9886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32" y="4509120"/>
            <a:ext cx="1656184" cy="13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/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b="1" i="0" dirty="0">
                    <a:solidFill>
                      <a:srgbClr val="0372A6"/>
                    </a:solidFill>
                    <a:effectLst/>
                    <a:latin typeface="Tahoma" panose="020B0604030504040204" pitchFamily="34" charset="0"/>
                  </a:rPr>
                  <a:t>First order reactions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</a:endParaRPr>
              </a:p>
              <a:p>
                <a:pPr latinLnBrk="1">
                  <a:spcBef>
                    <a:spcPts val="60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	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A+B → C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[A][B]</a:t>
                </a:r>
              </a:p>
              <a:p>
                <a:pPr latinLnBrk="1"/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C ← A+B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[C]</a:t>
                </a:r>
              </a:p>
              <a:p>
                <a:pPr latinLnBrk="1"/>
                <a:endParaRPr lang="en-US" altLang="ko-KR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− 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</m:t>
                    </m:r>
                    <m:f>
                      <m:fPr>
                        <m:ctrlP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endParaRPr lang="ko-KR" altLang="en-US" baseline="-25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blipFill>
                <a:blip r:embed="rId19"/>
                <a:stretch>
                  <a:fillRect l="-942" t="-1859" r="-1413" b="-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3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DE8CCC52-5F05-C000-5905-E455347B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2" y="4607301"/>
            <a:ext cx="1537168" cy="5085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F05D46-C6B0-A9EA-BF3E-BADC18C826DA}"/>
              </a:ext>
            </a:extLst>
          </p:cNvPr>
          <p:cNvSpPr/>
          <p:nvPr/>
        </p:nvSpPr>
        <p:spPr>
          <a:xfrm>
            <a:off x="6335758" y="3284984"/>
            <a:ext cx="4292798" cy="27363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Hamiltonian Flow &amp;  Collision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6725023" y="5694735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6336490" y="5504924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7122557" y="5504924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7887633" y="5504924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9467137" y="5504924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10272464" y="5504924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7480826" y="5704820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8245902" y="5704820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9031510" y="5704820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9825406" y="5704820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8673241" y="5504924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552110" y="3154017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Continuity Equation of Current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EDC45-F4EA-26E4-25EA-077F8D1BD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2608" y="1471624"/>
            <a:ext cx="3801304" cy="405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330DD-D8F4-3B1D-F244-31CAC222A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8237" y="1998477"/>
            <a:ext cx="3079886" cy="35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9E924-7086-2995-7FFB-A8CC04CE008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1477" b="-11242"/>
          <a:stretch/>
        </p:blipFill>
        <p:spPr>
          <a:xfrm>
            <a:off x="5807968" y="1541940"/>
            <a:ext cx="3744416" cy="401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79523-F66B-F562-98A5-37B9712C67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456" b="1659"/>
          <a:stretch/>
        </p:blipFill>
        <p:spPr>
          <a:xfrm>
            <a:off x="5807968" y="2013209"/>
            <a:ext cx="3900468" cy="354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592BCA-96AC-DB87-33BD-B9516692DEBE}"/>
              </a:ext>
            </a:extLst>
          </p:cNvPr>
          <p:cNvSpPr txBox="1"/>
          <p:nvPr/>
        </p:nvSpPr>
        <p:spPr>
          <a:xfrm>
            <a:off x="6066254" y="2695144"/>
            <a:ext cx="33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Nernst–Planck equation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803507-332F-7708-2B9F-7417048BF7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465" y="3095558"/>
            <a:ext cx="1060582" cy="369332"/>
          </a:xfrm>
          <a:prstGeom prst="rect">
            <a:avLst/>
          </a:prstGeom>
        </p:spPr>
      </p:pic>
      <p:pic>
        <p:nvPicPr>
          <p:cNvPr id="16386" name="Picture 2" descr="CONTINUITY EQUATIONS - Electronic Conduction: Classical and Quantum Theory  to Nanoelectronic Devices">
            <a:extLst>
              <a:ext uri="{FF2B5EF4-FFF2-40B4-BE49-F238E27FC236}">
                <a16:creationId xmlns:a16="http://schemas.microsoft.com/office/drawing/2014/main" id="{8C4EF0C9-A905-4AA4-8689-A0AB2BC9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00" y="4299018"/>
            <a:ext cx="2756882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C9ED5-F5E9-AC26-0FAB-556CBC3D5E27}"/>
              </a:ext>
            </a:extLst>
          </p:cNvPr>
          <p:cNvSpPr/>
          <p:nvPr/>
        </p:nvSpPr>
        <p:spPr>
          <a:xfrm>
            <a:off x="5887938" y="3284984"/>
            <a:ext cx="440263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E1F06B-C1AB-D482-8DBD-4CEF71237E5E}"/>
              </a:ext>
            </a:extLst>
          </p:cNvPr>
          <p:cNvSpPr/>
          <p:nvPr/>
        </p:nvSpPr>
        <p:spPr>
          <a:xfrm>
            <a:off x="10640205" y="3293909"/>
            <a:ext cx="559104" cy="273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/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𝑟𝑎𝑐𝑒𝑙𝑙𝑢𝑙𝑎𝑟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/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 latinLnBrk="1"/>
                <a:r>
                  <a:rPr lang="en-US" altLang="ko-KR" dirty="0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𝑡𝑒𝑟𝑎𝑐𝑒𝑙𝑙𝑢𝑙𝑎𝑟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blipFill>
                <a:blip r:embed="rId16"/>
                <a:stretch>
                  <a:fillRect l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/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B2C1A-B469-C807-B7BD-FE88CB794E66}"/>
              </a:ext>
            </a:extLst>
          </p:cNvPr>
          <p:cNvCxnSpPr>
            <a:cxnSpLocks/>
            <a:stCxn id="31" idx="2"/>
            <a:endCxn id="28" idx="6"/>
          </p:cNvCxnSpPr>
          <p:nvPr/>
        </p:nvCxnSpPr>
        <p:spPr>
          <a:xfrm flipH="1">
            <a:off x="1565788" y="5682545"/>
            <a:ext cx="1199042" cy="441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0C5717-DE1A-FE3A-A001-7D46A55195EF}"/>
              </a:ext>
            </a:extLst>
          </p:cNvPr>
          <p:cNvGrpSpPr/>
          <p:nvPr/>
        </p:nvGrpSpPr>
        <p:grpSpPr>
          <a:xfrm>
            <a:off x="1118115" y="5497146"/>
            <a:ext cx="447673" cy="370797"/>
            <a:chOff x="878521" y="5132865"/>
            <a:chExt cx="447673" cy="37079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CFB4FD5-2EAA-00E9-68F1-9780032B82B9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/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blipFill>
                  <a:blip r:embed="rId18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AF14-36E4-103D-AA4A-0602AA0006B2}"/>
              </a:ext>
            </a:extLst>
          </p:cNvPr>
          <p:cNvGrpSpPr/>
          <p:nvPr/>
        </p:nvGrpSpPr>
        <p:grpSpPr>
          <a:xfrm>
            <a:off x="2764830" y="5490019"/>
            <a:ext cx="358269" cy="359415"/>
            <a:chOff x="1723728" y="5135841"/>
            <a:chExt cx="358269" cy="35941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AAC56A3-5C51-65C4-571B-ED21500C93A2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/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ko-KR" alt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AA2FDF-CD22-24EC-EA32-86C0A397B684}"/>
              </a:ext>
            </a:extLst>
          </p:cNvPr>
          <p:cNvGrpSpPr/>
          <p:nvPr/>
        </p:nvGrpSpPr>
        <p:grpSpPr>
          <a:xfrm>
            <a:off x="4485237" y="5473982"/>
            <a:ext cx="411380" cy="367505"/>
            <a:chOff x="2435693" y="5138864"/>
            <a:chExt cx="411380" cy="36750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F839026-D430-9866-5B01-C63A49601F09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/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blipFill>
                  <a:blip r:embed="rId20"/>
                  <a:stretch>
                    <a:fillRect r="-79167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B8A49E-9A02-9DB3-F6F3-7EC7B82767C5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>
            <a:off x="3123099" y="5674598"/>
            <a:ext cx="1415249" cy="79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1BE9051-3FB4-C8FC-E5DD-FAA0BD1352B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2487" t="12048" r="303" b="4786"/>
          <a:stretch/>
        </p:blipFill>
        <p:spPr>
          <a:xfrm>
            <a:off x="9819429" y="1984473"/>
            <a:ext cx="1242277" cy="3547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09E031-5D58-4ED6-C95E-9AB2CDE95558}"/>
              </a:ext>
            </a:extLst>
          </p:cNvPr>
          <p:cNvSpPr txBox="1"/>
          <p:nvPr/>
        </p:nvSpPr>
        <p:spPr>
          <a:xfrm>
            <a:off x="544900" y="3539299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Ohm’s Law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EBBAE22-1ACF-4E72-ED47-475CCD269B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6807" y="3418173"/>
            <a:ext cx="2452857" cy="5755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E719C83-11D5-2F5F-D4E7-46F4CF7F6D48}"/>
              </a:ext>
            </a:extLst>
          </p:cNvPr>
          <p:cNvSpPr txBox="1"/>
          <p:nvPr/>
        </p:nvSpPr>
        <p:spPr>
          <a:xfrm>
            <a:off x="567988" y="269249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Microscopic Model of Current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F73A63-3104-F6CA-FFD3-C000E1987BDA}"/>
              </a:ext>
            </a:extLst>
          </p:cNvPr>
          <p:cNvSpPr/>
          <p:nvPr/>
        </p:nvSpPr>
        <p:spPr>
          <a:xfrm>
            <a:off x="3649465" y="3464890"/>
            <a:ext cx="142279" cy="2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AFE93-21EF-C978-04BE-2CD9E600307F}"/>
              </a:ext>
            </a:extLst>
          </p:cNvPr>
          <p:cNvSpPr txBox="1"/>
          <p:nvPr/>
        </p:nvSpPr>
        <p:spPr>
          <a:xfrm>
            <a:off x="4393255" y="3937297"/>
            <a:ext cx="135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By Collision</a:t>
            </a:r>
            <a:endParaRPr lang="ko-KR" altLang="en-US" sz="16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D42116-7633-1940-CAB5-CEC91D3B8BB6}"/>
              </a:ext>
            </a:extLst>
          </p:cNvPr>
          <p:cNvCxnSpPr>
            <a:stCxn id="48" idx="1"/>
            <a:endCxn id="47" idx="2"/>
          </p:cNvCxnSpPr>
          <p:nvPr/>
        </p:nvCxnSpPr>
        <p:spPr>
          <a:xfrm flipH="1" flipV="1">
            <a:off x="3720605" y="3714582"/>
            <a:ext cx="672650" cy="391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583C4-C49F-DA57-B037-79A75F3A34D9}"/>
              </a:ext>
            </a:extLst>
          </p:cNvPr>
          <p:cNvSpPr/>
          <p:nvPr/>
        </p:nvSpPr>
        <p:spPr>
          <a:xfrm>
            <a:off x="7631048" y="4631957"/>
            <a:ext cx="696116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577656-9ECE-EA26-4AED-7A3D551B2418}"/>
              </a:ext>
            </a:extLst>
          </p:cNvPr>
          <p:cNvSpPr/>
          <p:nvPr/>
        </p:nvSpPr>
        <p:spPr>
          <a:xfrm>
            <a:off x="8379208" y="4631957"/>
            <a:ext cx="840887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9AB76-C147-FCC3-4949-DE7FA4E3522C}"/>
              </a:ext>
            </a:extLst>
          </p:cNvPr>
          <p:cNvSpPr txBox="1"/>
          <p:nvPr/>
        </p:nvSpPr>
        <p:spPr>
          <a:xfrm>
            <a:off x="6439194" y="4380966"/>
            <a:ext cx="863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diffusion properties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46DE6F5-A709-7A81-CA0F-9A51CBF0FC80}"/>
              </a:ext>
            </a:extLst>
          </p:cNvPr>
          <p:cNvCxnSpPr>
            <a:cxnSpLocks/>
          </p:cNvCxnSpPr>
          <p:nvPr/>
        </p:nvCxnSpPr>
        <p:spPr>
          <a:xfrm>
            <a:off x="7122557" y="4607301"/>
            <a:ext cx="496842" cy="10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B1B9E3-0088-BB22-11A2-A0BE55A9668D}"/>
              </a:ext>
            </a:extLst>
          </p:cNvPr>
          <p:cNvSpPr txBox="1"/>
          <p:nvPr/>
        </p:nvSpPr>
        <p:spPr>
          <a:xfrm>
            <a:off x="9475425" y="4365104"/>
            <a:ext cx="11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electrophoretic effects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C912B21-B6AD-BF3E-5590-A0D8E3BADC01}"/>
              </a:ext>
            </a:extLst>
          </p:cNvPr>
          <p:cNvCxnSpPr>
            <a:cxnSpLocks/>
          </p:cNvCxnSpPr>
          <p:nvPr/>
        </p:nvCxnSpPr>
        <p:spPr>
          <a:xfrm flipH="1">
            <a:off x="9213610" y="4548293"/>
            <a:ext cx="291070" cy="14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8BB6D634-3528-F996-EEA6-CCD3AFC634F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65956" y="2634470"/>
            <a:ext cx="2182606" cy="512478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C4FEA20-2131-DC8C-6470-D56A9D99A7B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02531" y="3717138"/>
            <a:ext cx="1420088" cy="5609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9AEE86D-833A-2470-75FC-D257A0FBE62D}"/>
              </a:ext>
            </a:extLst>
          </p:cNvPr>
          <p:cNvSpPr txBox="1"/>
          <p:nvPr/>
        </p:nvSpPr>
        <p:spPr>
          <a:xfrm>
            <a:off x="9176252" y="4666759"/>
            <a:ext cx="5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0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D7CDC5-E6AC-0FD6-BF5C-151C1D93B2E3}"/>
              </a:ext>
            </a:extLst>
          </p:cNvPr>
          <p:cNvCxnSpPr>
            <a:cxnSpLocks/>
          </p:cNvCxnSpPr>
          <p:nvPr/>
        </p:nvCxnSpPr>
        <p:spPr>
          <a:xfrm flipH="1" flipV="1">
            <a:off x="9535413" y="4937499"/>
            <a:ext cx="84702" cy="247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4AE17A9-55FD-DA4D-E8AA-79D6A2EBB9CF}"/>
              </a:ext>
            </a:extLst>
          </p:cNvPr>
          <p:cNvSpPr txBox="1"/>
          <p:nvPr/>
        </p:nvSpPr>
        <p:spPr>
          <a:xfrm>
            <a:off x="9244252" y="5138710"/>
            <a:ext cx="1150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equilibrium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48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External Homeostasis Flow  (Not maintained for free)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0" y="2589154"/>
            <a:ext cx="10696169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10696168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ATP - ADP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083D20-3898-752B-E1E4-0C0A6E05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8" y="1640653"/>
            <a:ext cx="2553056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1B127-DBB1-4D99-C400-F0B608B9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02" y="1593949"/>
            <a:ext cx="628738" cy="485843"/>
          </a:xfrm>
          <a:prstGeom prst="rect">
            <a:avLst/>
          </a:prstGeom>
        </p:spPr>
      </p:pic>
      <p:pic>
        <p:nvPicPr>
          <p:cNvPr id="18434" name="Picture 2" descr="Cellular Neurophysiology">
            <a:extLst>
              <a:ext uri="{FF2B5EF4-FFF2-40B4-BE49-F238E27FC236}">
                <a16:creationId xmlns:a16="http://schemas.microsoft.com/office/drawing/2014/main" id="{5742A37E-E54A-46DD-D7E2-7426FBA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7" y="3238094"/>
            <a:ext cx="4727848" cy="20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3B35777C-31EE-3056-BB24-E44625CE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10" y="3251701"/>
            <a:ext cx="3841789" cy="24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FB73-DD6A-8200-5CFE-5A7875048302}"/>
              </a:ext>
            </a:extLst>
          </p:cNvPr>
          <p:cNvSpPr/>
          <p:nvPr/>
        </p:nvSpPr>
        <p:spPr>
          <a:xfrm>
            <a:off x="6735528" y="4763593"/>
            <a:ext cx="944648" cy="100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DBB11-82D6-691D-FF8B-D95E2E0FC680}"/>
              </a:ext>
            </a:extLst>
          </p:cNvPr>
          <p:cNvSpPr txBox="1"/>
          <p:nvPr/>
        </p:nvSpPr>
        <p:spPr>
          <a:xfrm>
            <a:off x="651540" y="5611875"/>
            <a:ext cx="5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Our </a:t>
            </a:r>
            <a:r>
              <a:rPr lang="en-US" altLang="ko-KR" dirty="0">
                <a:solidFill>
                  <a:srgbClr val="FF0000"/>
                </a:solidFill>
              </a:rPr>
              <a:t>goal</a:t>
            </a:r>
            <a:r>
              <a:rPr lang="en-US" altLang="ko-KR" dirty="0"/>
              <a:t> is make continuous </a:t>
            </a:r>
            <a:r>
              <a:rPr lang="en-US" altLang="ko-KR" dirty="0" err="1"/>
              <a:t>Homeostatis</a:t>
            </a:r>
            <a:r>
              <a:rPr lang="en-US" altLang="ko-KR" dirty="0"/>
              <a:t> flow!  (survival)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DEBB30-E6D8-CED3-DAB6-53C60D17D78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256454" y="5724269"/>
            <a:ext cx="479074" cy="72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7F27E0-DEC8-3E59-E9C7-5308A9262E46}"/>
              </a:ext>
            </a:extLst>
          </p:cNvPr>
          <p:cNvSpPr/>
          <p:nvPr/>
        </p:nvSpPr>
        <p:spPr>
          <a:xfrm>
            <a:off x="8184232" y="3759685"/>
            <a:ext cx="432048" cy="38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11DE96-CDBC-5BD3-7D53-FFA948A7B36C}"/>
              </a:ext>
            </a:extLst>
          </p:cNvPr>
          <p:cNvSpPr/>
          <p:nvPr/>
        </p:nvSpPr>
        <p:spPr>
          <a:xfrm>
            <a:off x="5357846" y="4676065"/>
            <a:ext cx="378114" cy="26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F92DDF-A9CF-3511-C85D-FF14169A5D17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flipH="1">
            <a:off x="5735960" y="3954383"/>
            <a:ext cx="2448272" cy="85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539D8B-C7CC-D262-D9E7-5678FD2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Table of Contents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12CB28-176C-F515-5A73-D3F430D90EB1}"/>
              </a:ext>
            </a:extLst>
          </p:cNvPr>
          <p:cNvSpPr/>
          <p:nvPr/>
        </p:nvSpPr>
        <p:spPr>
          <a:xfrm>
            <a:off x="0" y="0"/>
            <a:ext cx="6312024" cy="6858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13FDD7-C083-B823-891C-4824039391CA}"/>
              </a:ext>
            </a:extLst>
          </p:cNvPr>
          <p:cNvCxnSpPr/>
          <p:nvPr/>
        </p:nvCxnSpPr>
        <p:spPr>
          <a:xfrm>
            <a:off x="1487488" y="2636912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68B4D9-CDCE-7E82-C6CA-E08E2E2CD234}"/>
              </a:ext>
            </a:extLst>
          </p:cNvPr>
          <p:cNvSpPr txBox="1"/>
          <p:nvPr/>
        </p:nvSpPr>
        <p:spPr>
          <a:xfrm>
            <a:off x="1199456" y="285293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FF7A61-CE20-A998-DD5A-B83554A50C37}"/>
              </a:ext>
            </a:extLst>
          </p:cNvPr>
          <p:cNvCxnSpPr/>
          <p:nvPr/>
        </p:nvCxnSpPr>
        <p:spPr>
          <a:xfrm>
            <a:off x="1559496" y="3645024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20013-B86E-7506-5629-104C106915CE}"/>
              </a:ext>
            </a:extLst>
          </p:cNvPr>
          <p:cNvSpPr/>
          <p:nvPr/>
        </p:nvSpPr>
        <p:spPr>
          <a:xfrm>
            <a:off x="6310659" y="0"/>
            <a:ext cx="63120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FB734-7C88-C9B3-5A38-F23ECA81BD64}"/>
              </a:ext>
            </a:extLst>
          </p:cNvPr>
          <p:cNvSpPr txBox="1"/>
          <p:nvPr/>
        </p:nvSpPr>
        <p:spPr>
          <a:xfrm>
            <a:off x="6672064" y="260648"/>
            <a:ext cx="5519936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Motivation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Introduction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Summary of Related Works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EPL Method 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Design Implicit Layer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Experiment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Result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Conclusion &amp; Future Work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Appendix</a:t>
            </a:r>
          </a:p>
        </p:txBody>
      </p:sp>
    </p:spTree>
    <p:extLst>
      <p:ext uri="{BB962C8B-B14F-4D97-AF65-F5344CB8AC3E}">
        <p14:creationId xmlns:p14="http://schemas.microsoft.com/office/powerpoint/2010/main" val="287681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Example of neuron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E371E-9361-C866-70C0-7647CCF57B6F}"/>
              </a:ext>
            </a:extLst>
          </p:cNvPr>
          <p:cNvSpPr/>
          <p:nvPr/>
        </p:nvSpPr>
        <p:spPr>
          <a:xfrm>
            <a:off x="2727572" y="239090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084A64-F58D-01BB-AF9A-913FEC935C74}"/>
              </a:ext>
            </a:extLst>
          </p:cNvPr>
          <p:cNvSpPr/>
          <p:nvPr/>
        </p:nvSpPr>
        <p:spPr>
          <a:xfrm>
            <a:off x="2423592" y="1268760"/>
            <a:ext cx="6863197" cy="502702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F7A7D-53AE-11C3-6BFE-7D21839D6865}"/>
              </a:ext>
            </a:extLst>
          </p:cNvPr>
          <p:cNvSpPr/>
          <p:nvPr/>
        </p:nvSpPr>
        <p:spPr>
          <a:xfrm>
            <a:off x="3128238" y="23672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/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35102-5507-CE3E-D9B2-B2E3E5A702F8}"/>
              </a:ext>
            </a:extLst>
          </p:cNvPr>
          <p:cNvSpPr/>
          <p:nvPr/>
        </p:nvSpPr>
        <p:spPr>
          <a:xfrm>
            <a:off x="2726458" y="2293767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/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12D446-6C77-2A3D-B7C7-940D56EA6CBE}"/>
              </a:ext>
            </a:extLst>
          </p:cNvPr>
          <p:cNvSpPr/>
          <p:nvPr/>
        </p:nvSpPr>
        <p:spPr>
          <a:xfrm>
            <a:off x="2727572" y="300691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610BDC-47B6-A9E6-3089-9102D22139E0}"/>
              </a:ext>
            </a:extLst>
          </p:cNvPr>
          <p:cNvSpPr/>
          <p:nvPr/>
        </p:nvSpPr>
        <p:spPr>
          <a:xfrm>
            <a:off x="3128238" y="298324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/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4286-7375-B6FC-B638-88E75949F061}"/>
              </a:ext>
            </a:extLst>
          </p:cNvPr>
          <p:cNvSpPr/>
          <p:nvPr/>
        </p:nvSpPr>
        <p:spPr>
          <a:xfrm>
            <a:off x="2726458" y="2909783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/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7DDF-A35F-C4D5-CF46-B154C7CB64EC}"/>
              </a:ext>
            </a:extLst>
          </p:cNvPr>
          <p:cNvSpPr/>
          <p:nvPr/>
        </p:nvSpPr>
        <p:spPr>
          <a:xfrm>
            <a:off x="2727572" y="3688004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3F20CD-E2BA-1E12-BF2C-0AFC51281D24}"/>
              </a:ext>
            </a:extLst>
          </p:cNvPr>
          <p:cNvSpPr/>
          <p:nvPr/>
        </p:nvSpPr>
        <p:spPr>
          <a:xfrm>
            <a:off x="3128238" y="3664334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/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CD4515-667A-5D7F-FA00-6A4735396D3D}"/>
              </a:ext>
            </a:extLst>
          </p:cNvPr>
          <p:cNvSpPr/>
          <p:nvPr/>
        </p:nvSpPr>
        <p:spPr>
          <a:xfrm>
            <a:off x="2726458" y="3590869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/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E1A58F-395C-B3F4-460B-209664A32191}"/>
              </a:ext>
            </a:extLst>
          </p:cNvPr>
          <p:cNvSpPr/>
          <p:nvPr/>
        </p:nvSpPr>
        <p:spPr>
          <a:xfrm>
            <a:off x="2727572" y="4836555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E9BF05A-9E5E-A9AA-2934-8E3B25F0D4F0}"/>
              </a:ext>
            </a:extLst>
          </p:cNvPr>
          <p:cNvSpPr/>
          <p:nvPr/>
        </p:nvSpPr>
        <p:spPr>
          <a:xfrm>
            <a:off x="3128238" y="481288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/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D34217-AC27-1161-06A1-FCD208A1AFDA}"/>
              </a:ext>
            </a:extLst>
          </p:cNvPr>
          <p:cNvSpPr/>
          <p:nvPr/>
        </p:nvSpPr>
        <p:spPr>
          <a:xfrm>
            <a:off x="2726458" y="4739420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/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86658D-E814-DDDF-80DE-0C9254FABB92}"/>
              </a:ext>
            </a:extLst>
          </p:cNvPr>
          <p:cNvCxnSpPr>
            <a:cxnSpLocks/>
          </p:cNvCxnSpPr>
          <p:nvPr/>
        </p:nvCxnSpPr>
        <p:spPr>
          <a:xfrm>
            <a:off x="2420168" y="2104786"/>
            <a:ext cx="6866621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B7C377-21EA-F13C-D261-9605299BE5D5}"/>
              </a:ext>
            </a:extLst>
          </p:cNvPr>
          <p:cNvCxnSpPr>
            <a:cxnSpLocks/>
          </p:cNvCxnSpPr>
          <p:nvPr/>
        </p:nvCxnSpPr>
        <p:spPr>
          <a:xfrm>
            <a:off x="2439674" y="5408364"/>
            <a:ext cx="6847115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/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𝐸𝑥𝑡𝑟𝑎𝑐𝑒𝑙𝑙𝑢𝑙𝑎𝑟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/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𝑖𝑛𝑡𝑒𝑟𝑎𝑐𝑒𝑙𝑙𝑢𝑙𝑎𝑟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/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ED0A6A-9D63-D6FD-C16D-972F94942378}"/>
              </a:ext>
            </a:extLst>
          </p:cNvPr>
          <p:cNvSpPr/>
          <p:nvPr/>
        </p:nvSpPr>
        <p:spPr>
          <a:xfrm>
            <a:off x="2727572" y="1628741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F4FCA36-554A-78A5-6B02-4514870343E4}"/>
              </a:ext>
            </a:extLst>
          </p:cNvPr>
          <p:cNvSpPr/>
          <p:nvPr/>
        </p:nvSpPr>
        <p:spPr>
          <a:xfrm>
            <a:off x="3128238" y="160507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/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593C04-8AD8-2A5B-A5AF-B7096DF26D5B}"/>
              </a:ext>
            </a:extLst>
          </p:cNvPr>
          <p:cNvSpPr/>
          <p:nvPr/>
        </p:nvSpPr>
        <p:spPr>
          <a:xfrm>
            <a:off x="2726458" y="1531606"/>
            <a:ext cx="876820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/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ED6F6D-65D2-639D-9DA9-4F9C6682C039}"/>
              </a:ext>
            </a:extLst>
          </p:cNvPr>
          <p:cNvSpPr/>
          <p:nvPr/>
        </p:nvSpPr>
        <p:spPr>
          <a:xfrm>
            <a:off x="2675502" y="5721431"/>
            <a:ext cx="410279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AA2906-05DD-1700-C997-3A8BE2A0CAB9}"/>
              </a:ext>
            </a:extLst>
          </p:cNvPr>
          <p:cNvSpPr/>
          <p:nvPr/>
        </p:nvSpPr>
        <p:spPr>
          <a:xfrm>
            <a:off x="3129173" y="56934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/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302658-8ACE-C4B4-0F08-8CC7668B9EAA}"/>
              </a:ext>
            </a:extLst>
          </p:cNvPr>
          <p:cNvSpPr/>
          <p:nvPr/>
        </p:nvSpPr>
        <p:spPr>
          <a:xfrm>
            <a:off x="2674388" y="5624296"/>
            <a:ext cx="987397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/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blipFill>
                <a:blip r:embed="rId13"/>
                <a:stretch>
                  <a:fillRect r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원통형 48">
            <a:extLst>
              <a:ext uri="{FF2B5EF4-FFF2-40B4-BE49-F238E27FC236}">
                <a16:creationId xmlns:a16="http://schemas.microsoft.com/office/drawing/2014/main" id="{C556AB38-35A2-00EC-AB76-0DFAF1B2BAA7}"/>
              </a:ext>
            </a:extLst>
          </p:cNvPr>
          <p:cNvSpPr/>
          <p:nvPr/>
        </p:nvSpPr>
        <p:spPr>
          <a:xfrm>
            <a:off x="5277668" y="1837721"/>
            <a:ext cx="3679941" cy="3786575"/>
          </a:xfrm>
          <a:prstGeom prst="can">
            <a:avLst>
              <a:gd name="adj" fmla="val 13755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DD654-1D7C-8ACC-0A06-BD4774C24F48}"/>
              </a:ext>
            </a:extLst>
          </p:cNvPr>
          <p:cNvSpPr/>
          <p:nvPr/>
        </p:nvSpPr>
        <p:spPr>
          <a:xfrm>
            <a:off x="5426214" y="252080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B1FF9B-4143-6A07-5649-2B3913B268E5}"/>
              </a:ext>
            </a:extLst>
          </p:cNvPr>
          <p:cNvSpPr/>
          <p:nvPr/>
        </p:nvSpPr>
        <p:spPr>
          <a:xfrm>
            <a:off x="6910959" y="3030671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/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𝑎𝑐𝑡𝑖𝑣𝑎𝑡𝑒𝑑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18958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DE5BD7-9E12-0752-9F2E-6FB8AB8C77E6}"/>
              </a:ext>
            </a:extLst>
          </p:cNvPr>
          <p:cNvSpPr/>
          <p:nvPr/>
        </p:nvSpPr>
        <p:spPr>
          <a:xfrm>
            <a:off x="5429657" y="2522734"/>
            <a:ext cx="3349873" cy="287018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/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D195309-17F1-AFA9-D2EF-1E2D1FA4EBDC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3164868" y="2015791"/>
            <a:ext cx="0" cy="27797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14A295-2166-5933-8739-966F121E190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164868" y="2777952"/>
            <a:ext cx="0" cy="13183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8A70B5-64D1-B3E9-3955-7F3DD0471A5E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164868" y="3393968"/>
            <a:ext cx="0" cy="19690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0D71403-4D7F-BDCF-EAB1-5746B073DC48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164868" y="4075054"/>
            <a:ext cx="0" cy="66436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3F6B2C2-17A2-890C-C949-0126EC505458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164868" y="5223605"/>
            <a:ext cx="3219" cy="40069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7DC09B1D-1C9F-200B-9503-41CFD19B8B1D}"/>
              </a:ext>
            </a:extLst>
          </p:cNvPr>
          <p:cNvSpPr/>
          <p:nvPr/>
        </p:nvSpPr>
        <p:spPr>
          <a:xfrm>
            <a:off x="8172914" y="396853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/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𝑎𝑐𝑡𝑖𝑣𝑎𝑡𝑜𝑟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191489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A0515869-E436-D518-91A7-90C8DDA33278}"/>
              </a:ext>
            </a:extLst>
          </p:cNvPr>
          <p:cNvSpPr/>
          <p:nvPr/>
        </p:nvSpPr>
        <p:spPr>
          <a:xfrm>
            <a:off x="6313125" y="300959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BDF14F-B1F0-AD16-C275-EB85FD8ECBA3}"/>
              </a:ext>
            </a:extLst>
          </p:cNvPr>
          <p:cNvSpPr/>
          <p:nvPr/>
        </p:nvSpPr>
        <p:spPr>
          <a:xfrm>
            <a:off x="7706230" y="4595353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/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𝑎𝑐𝑡𝑖𝑣𝑎𝑡𝑒𝑑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blipFill>
                <a:blip r:embed="rId17"/>
                <a:stretch>
                  <a:fillRect r="-18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98500001-B2E0-95CD-4519-9D58E33C1532}"/>
              </a:ext>
            </a:extLst>
          </p:cNvPr>
          <p:cNvSpPr/>
          <p:nvPr/>
        </p:nvSpPr>
        <p:spPr>
          <a:xfrm>
            <a:off x="5634088" y="3440925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/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𝑟𝑢𝑛𝑛𝑖𝑛𝑔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blipFill>
                <a:blip r:embed="rId18"/>
                <a:stretch>
                  <a:fillRect r="-16875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136F582-9A55-9A3E-0B58-1E8BABBFA106}"/>
              </a:ext>
            </a:extLst>
          </p:cNvPr>
          <p:cNvSpPr/>
          <p:nvPr/>
        </p:nvSpPr>
        <p:spPr>
          <a:xfrm>
            <a:off x="5840929" y="257073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/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AE0E54AB-FBD6-A907-362E-B63B8A30BCE7}"/>
              </a:ext>
            </a:extLst>
          </p:cNvPr>
          <p:cNvSpPr/>
          <p:nvPr/>
        </p:nvSpPr>
        <p:spPr>
          <a:xfrm>
            <a:off x="7415004" y="3930988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/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75901A4-A459-F033-DDA8-1B531EF7E486}"/>
              </a:ext>
            </a:extLst>
          </p:cNvPr>
          <p:cNvCxnSpPr>
            <a:cxnSpLocks/>
            <a:stCxn id="85" idx="0"/>
            <a:endCxn id="51" idx="4"/>
          </p:cNvCxnSpPr>
          <p:nvPr/>
        </p:nvCxnSpPr>
        <p:spPr>
          <a:xfrm rot="5400000" flipH="1" flipV="1">
            <a:off x="6849297" y="3628178"/>
            <a:ext cx="349688" cy="490626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38B88-DA03-1406-1ED8-EAB0FA9CF3D3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>
            <a:off x="3322505" y="1967044"/>
            <a:ext cx="0" cy="40018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6348F6C-8045-8BD2-6210-AC84B031DA2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22505" y="2729205"/>
            <a:ext cx="0" cy="25404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2740A2-D792-255E-22E1-849CEADAB461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3322505" y="3345221"/>
            <a:ext cx="0" cy="31911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900D89A-655B-3CBB-D587-1AE173B730D0}"/>
              </a:ext>
            </a:extLst>
          </p:cNvPr>
          <p:cNvCxnSpPr>
            <a:cxnSpLocks/>
            <a:stCxn id="30" idx="0"/>
            <a:endCxn id="19" idx="4"/>
          </p:cNvCxnSpPr>
          <p:nvPr/>
        </p:nvCxnSpPr>
        <p:spPr>
          <a:xfrm flipV="1">
            <a:off x="3322505" y="4026307"/>
            <a:ext cx="0" cy="78657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23CB3D-3E76-87EC-9F1C-597A8C8C9A4E}"/>
              </a:ext>
            </a:extLst>
          </p:cNvPr>
          <p:cNvCxnSpPr>
            <a:cxnSpLocks/>
            <a:stCxn id="30" idx="4"/>
            <a:endCxn id="45" idx="0"/>
          </p:cNvCxnSpPr>
          <p:nvPr/>
        </p:nvCxnSpPr>
        <p:spPr>
          <a:xfrm>
            <a:off x="3322505" y="5174858"/>
            <a:ext cx="935" cy="51857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DB8EC1E-BCCF-EB09-FB67-2BDA5BB6E8C3}"/>
              </a:ext>
            </a:extLst>
          </p:cNvPr>
          <p:cNvCxnSpPr>
            <a:cxnSpLocks/>
            <a:stCxn id="67" idx="4"/>
            <a:endCxn id="62" idx="1"/>
          </p:cNvCxnSpPr>
          <p:nvPr/>
        </p:nvCxnSpPr>
        <p:spPr>
          <a:xfrm rot="16200000" flipH="1">
            <a:off x="6036525" y="2931379"/>
            <a:ext cx="275271" cy="277929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BF671DD-7A67-92A6-06BA-17AF6880F99A}"/>
              </a:ext>
            </a:extLst>
          </p:cNvPr>
          <p:cNvCxnSpPr>
            <a:cxnSpLocks/>
            <a:stCxn id="62" idx="3"/>
            <a:endCxn id="51" idx="0"/>
          </p:cNvCxnSpPr>
          <p:nvPr/>
        </p:nvCxnSpPr>
        <p:spPr>
          <a:xfrm flipV="1">
            <a:off x="6739012" y="3030671"/>
            <a:ext cx="530442" cy="177309"/>
          </a:xfrm>
          <a:prstGeom prst="curvedConnector4">
            <a:avLst>
              <a:gd name="adj1" fmla="val 16208"/>
              <a:gd name="adj2" fmla="val 240817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797F30A-BEB0-EDC8-30FF-C3A77FF2810E}"/>
              </a:ext>
            </a:extLst>
          </p:cNvPr>
          <p:cNvCxnSpPr>
            <a:cxnSpLocks/>
            <a:stCxn id="65" idx="7"/>
            <a:endCxn id="62" idx="2"/>
          </p:cNvCxnSpPr>
          <p:nvPr/>
        </p:nvCxnSpPr>
        <p:spPr>
          <a:xfrm flipV="1">
            <a:off x="6246076" y="3406369"/>
            <a:ext cx="279993" cy="132379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3868ADD-C797-65BE-E7E3-4DCD623611F0}"/>
              </a:ext>
            </a:extLst>
          </p:cNvPr>
          <p:cNvCxnSpPr>
            <a:cxnSpLocks/>
            <a:stCxn id="51" idx="5"/>
            <a:endCxn id="69" idx="0"/>
          </p:cNvCxnSpPr>
          <p:nvPr/>
        </p:nvCxnSpPr>
        <p:spPr>
          <a:xfrm>
            <a:off x="7522947" y="3600824"/>
            <a:ext cx="105001" cy="33016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0E17895E-DC48-464C-2987-E4C7F392DCF8}"/>
              </a:ext>
            </a:extLst>
          </p:cNvPr>
          <p:cNvCxnSpPr>
            <a:cxnSpLocks/>
            <a:stCxn id="69" idx="3"/>
            <a:endCxn id="60" idx="2"/>
          </p:cNvCxnSpPr>
          <p:nvPr/>
        </p:nvCxnSpPr>
        <p:spPr>
          <a:xfrm>
            <a:off x="7840891" y="4129378"/>
            <a:ext cx="332023" cy="2014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85864F71-7C06-12BA-746C-60D7FF9AE9EA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 rot="16200000" flipH="1">
            <a:off x="7712543" y="4243171"/>
            <a:ext cx="267586" cy="43677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6A42FB3-1471-1B71-37A1-94E2B53CB084}"/>
              </a:ext>
            </a:extLst>
          </p:cNvPr>
          <p:cNvSpPr/>
          <p:nvPr/>
        </p:nvSpPr>
        <p:spPr>
          <a:xfrm>
            <a:off x="5886375" y="456496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/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blipFill>
                <a:blip r:embed="rId21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4B3599CB-71C6-9AFD-EDDA-8C56D3131FB1}"/>
              </a:ext>
            </a:extLst>
          </p:cNvPr>
          <p:cNvSpPr/>
          <p:nvPr/>
        </p:nvSpPr>
        <p:spPr>
          <a:xfrm>
            <a:off x="6565884" y="4048335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AE36EF-F3E8-F616-36FD-8C9F88F40EEA}"/>
              </a:ext>
            </a:extLst>
          </p:cNvPr>
          <p:cNvCxnSpPr>
            <a:cxnSpLocks/>
            <a:stCxn id="65" idx="5"/>
            <a:endCxn id="85" idx="1"/>
          </p:cNvCxnSpPr>
          <p:nvPr/>
        </p:nvCxnSpPr>
        <p:spPr>
          <a:xfrm>
            <a:off x="6246076" y="4011078"/>
            <a:ext cx="319808" cy="2356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5D22A11-31AE-984F-5FE1-2EAA812A1B14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rot="5400000">
            <a:off x="6376448" y="4343574"/>
            <a:ext cx="300840" cy="503920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4DA0723-39E4-C369-D0D2-0B47A96050C7}"/>
              </a:ext>
            </a:extLst>
          </p:cNvPr>
          <p:cNvSpPr/>
          <p:nvPr/>
        </p:nvSpPr>
        <p:spPr>
          <a:xfrm>
            <a:off x="5886375" y="571838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/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blipFill>
                <a:blip r:embed="rId2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B0C4BDDD-70B9-4DF8-CE1A-F0105759810B}"/>
              </a:ext>
            </a:extLst>
          </p:cNvPr>
          <p:cNvCxnSpPr>
            <a:cxnSpLocks/>
            <a:stCxn id="45" idx="5"/>
            <a:endCxn id="88" idx="3"/>
          </p:cNvCxnSpPr>
          <p:nvPr/>
        </p:nvCxnSpPr>
        <p:spPr>
          <a:xfrm rot="16200000" flipH="1">
            <a:off x="4689562" y="4773639"/>
            <a:ext cx="24957" cy="2482467"/>
          </a:xfrm>
          <a:prstGeom prst="curvedConnector3">
            <a:avLst>
              <a:gd name="adj1" fmla="val 773735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479443-07B9-C1C1-6B6D-B62E3A153803}"/>
              </a:ext>
            </a:extLst>
          </p:cNvPr>
          <p:cNvCxnSpPr>
            <a:cxnSpLocks/>
            <a:stCxn id="88" idx="0"/>
            <a:endCxn id="83" idx="4"/>
          </p:cNvCxnSpPr>
          <p:nvPr/>
        </p:nvCxnSpPr>
        <p:spPr>
          <a:xfrm flipV="1">
            <a:off x="6080642" y="4926940"/>
            <a:ext cx="0" cy="791449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/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/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/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37753D-286A-CEB5-2620-2A8A1524A2C8}"/>
              </a:ext>
            </a:extLst>
          </p:cNvPr>
          <p:cNvSpPr/>
          <p:nvPr/>
        </p:nvSpPr>
        <p:spPr>
          <a:xfrm>
            <a:off x="2724826" y="1529337"/>
            <a:ext cx="352125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6EC9003-A68B-3CA1-EDB2-5F415B623D0C}"/>
              </a:ext>
            </a:extLst>
          </p:cNvPr>
          <p:cNvSpPr/>
          <p:nvPr/>
        </p:nvSpPr>
        <p:spPr>
          <a:xfrm>
            <a:off x="5823551" y="159602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/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blipFill>
                <a:blip r:embed="rId2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15937F9-E4D9-EC7C-80A7-B26647A7716D}"/>
              </a:ext>
            </a:extLst>
          </p:cNvPr>
          <p:cNvCxnSpPr>
            <a:cxnSpLocks/>
            <a:stCxn id="96" idx="4"/>
            <a:endCxn id="68" idx="0"/>
          </p:cNvCxnSpPr>
          <p:nvPr/>
        </p:nvCxnSpPr>
        <p:spPr>
          <a:xfrm flipH="1">
            <a:off x="6016190" y="1957994"/>
            <a:ext cx="1628" cy="6043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756261-2649-59E1-90F3-1B9F4205869D}"/>
              </a:ext>
            </a:extLst>
          </p:cNvPr>
          <p:cNvSpPr/>
          <p:nvPr/>
        </p:nvSpPr>
        <p:spPr>
          <a:xfrm>
            <a:off x="2666766" y="5623331"/>
            <a:ext cx="3646359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8D1F02BC-0733-4FCD-4716-651D2657F116}"/>
              </a:ext>
            </a:extLst>
          </p:cNvPr>
          <p:cNvCxnSpPr>
            <a:cxnSpLocks/>
            <a:stCxn id="40" idx="7"/>
            <a:endCxn id="96" idx="0"/>
          </p:cNvCxnSpPr>
          <p:nvPr/>
        </p:nvCxnSpPr>
        <p:spPr>
          <a:xfrm rot="5400000" flipH="1" flipV="1">
            <a:off x="4707815" y="348078"/>
            <a:ext cx="62060" cy="2557946"/>
          </a:xfrm>
          <a:prstGeom prst="curvedConnector3">
            <a:avLst>
              <a:gd name="adj1" fmla="val 3930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4859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Experiment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50659A-FDDE-1B51-5C88-4F66792A5809}"/>
              </a:ext>
            </a:extLst>
          </p:cNvPr>
          <p:cNvSpPr/>
          <p:nvPr/>
        </p:nvSpPr>
        <p:spPr>
          <a:xfrm>
            <a:off x="2302182" y="3098182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8D9E13-7A6D-3AA6-950F-D247A40746DE}"/>
              </a:ext>
            </a:extLst>
          </p:cNvPr>
          <p:cNvSpPr/>
          <p:nvPr/>
        </p:nvSpPr>
        <p:spPr>
          <a:xfrm>
            <a:off x="2373899" y="3184356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/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9B40D9-7328-950E-04DE-DA06B8E74441}"/>
              </a:ext>
            </a:extLst>
          </p:cNvPr>
          <p:cNvSpPr/>
          <p:nvPr/>
        </p:nvSpPr>
        <p:spPr>
          <a:xfrm>
            <a:off x="2732840" y="3104343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9C485A-2083-10A6-4FDA-7B114146FE1F}"/>
              </a:ext>
            </a:extLst>
          </p:cNvPr>
          <p:cNvSpPr/>
          <p:nvPr/>
        </p:nvSpPr>
        <p:spPr>
          <a:xfrm>
            <a:off x="2804557" y="3184356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/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04E5D1-AC82-F3A9-FC09-C6AA4D32C27E}"/>
              </a:ext>
            </a:extLst>
          </p:cNvPr>
          <p:cNvSpPr/>
          <p:nvPr/>
        </p:nvSpPr>
        <p:spPr>
          <a:xfrm>
            <a:off x="3511675" y="3122378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C2E018-0AB1-6148-25FD-2E106B2A6523}"/>
              </a:ext>
            </a:extLst>
          </p:cNvPr>
          <p:cNvSpPr/>
          <p:nvPr/>
        </p:nvSpPr>
        <p:spPr>
          <a:xfrm>
            <a:off x="3583392" y="3208552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/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7B79DC-B055-38CC-50A3-D6285B9F17C4}"/>
              </a:ext>
            </a:extLst>
          </p:cNvPr>
          <p:cNvSpPr/>
          <p:nvPr/>
        </p:nvSpPr>
        <p:spPr>
          <a:xfrm>
            <a:off x="3942333" y="3128539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31238A-B961-2B60-170A-52FEA1F0A73F}"/>
              </a:ext>
            </a:extLst>
          </p:cNvPr>
          <p:cNvSpPr/>
          <p:nvPr/>
        </p:nvSpPr>
        <p:spPr>
          <a:xfrm>
            <a:off x="4014050" y="3208552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/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순서도: 수동 연산 14">
            <a:extLst>
              <a:ext uri="{FF2B5EF4-FFF2-40B4-BE49-F238E27FC236}">
                <a16:creationId xmlns:a16="http://schemas.microsoft.com/office/drawing/2014/main" id="{CAA3086D-006F-EFFA-202A-5CCC9C835423}"/>
              </a:ext>
            </a:extLst>
          </p:cNvPr>
          <p:cNvSpPr/>
          <p:nvPr/>
        </p:nvSpPr>
        <p:spPr>
          <a:xfrm>
            <a:off x="1919536" y="3626586"/>
            <a:ext cx="2821830" cy="1619838"/>
          </a:xfrm>
          <a:prstGeom prst="flowChartManualOperation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EF96C7-6AA5-9E93-D91E-361E4EF30C09}"/>
              </a:ext>
            </a:extLst>
          </p:cNvPr>
          <p:cNvSpPr/>
          <p:nvPr/>
        </p:nvSpPr>
        <p:spPr>
          <a:xfrm>
            <a:off x="2373899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817F5D3-F37F-2821-C65E-516FA630552D}"/>
              </a:ext>
            </a:extLst>
          </p:cNvPr>
          <p:cNvSpPr/>
          <p:nvPr/>
        </p:nvSpPr>
        <p:spPr>
          <a:xfrm>
            <a:off x="2804556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D3853-93CC-1280-B5B7-C89E98B10083}"/>
              </a:ext>
            </a:extLst>
          </p:cNvPr>
          <p:cNvSpPr/>
          <p:nvPr/>
        </p:nvSpPr>
        <p:spPr>
          <a:xfrm>
            <a:off x="3583392" y="4010487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B27B51-E452-993C-FF8B-0B16186A2894}"/>
              </a:ext>
            </a:extLst>
          </p:cNvPr>
          <p:cNvSpPr/>
          <p:nvPr/>
        </p:nvSpPr>
        <p:spPr>
          <a:xfrm>
            <a:off x="4014050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E30075-D1AF-5C22-E7D6-07D8B522F144}"/>
              </a:ext>
            </a:extLst>
          </p:cNvPr>
          <p:cNvSpPr/>
          <p:nvPr/>
        </p:nvSpPr>
        <p:spPr>
          <a:xfrm>
            <a:off x="2876274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F856E0-B21E-77F4-4E7E-AD70B640A689}"/>
              </a:ext>
            </a:extLst>
          </p:cNvPr>
          <p:cNvSpPr/>
          <p:nvPr/>
        </p:nvSpPr>
        <p:spPr>
          <a:xfrm>
            <a:off x="3511675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E323C6-873E-EE1D-A309-B19AF270CFF5}"/>
              </a:ext>
            </a:extLst>
          </p:cNvPr>
          <p:cNvSpPr/>
          <p:nvPr/>
        </p:nvSpPr>
        <p:spPr>
          <a:xfrm>
            <a:off x="3201957" y="4902388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B0474-8241-D031-549A-07004674C2EA}"/>
              </a:ext>
            </a:extLst>
          </p:cNvPr>
          <p:cNvSpPr txBox="1"/>
          <p:nvPr/>
        </p:nvSpPr>
        <p:spPr>
          <a:xfrm>
            <a:off x="2944401" y="3623853"/>
            <a:ext cx="8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CPPN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3928B2-1414-BBD2-3BE3-C722B773047D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2502393" y="3441344"/>
            <a:ext cx="0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D41C59-7975-2054-AB9C-A5C7B83C92DC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2933050" y="3441344"/>
            <a:ext cx="1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71E87C-2F19-634C-9946-8E45A9713F44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4142544" y="3465540"/>
            <a:ext cx="0" cy="552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32A7D9-2A4C-F804-5755-02C3A11C730F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3711886" y="3465540"/>
            <a:ext cx="0" cy="5449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F5E17A-9A04-FB50-A907-64A4F1298865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02393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D13D0C-DE1A-0218-2471-62C266349516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2933050" y="4275262"/>
            <a:ext cx="71718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F11FBD-BBB6-0261-6DD5-6DD82B54526D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3004768" y="4267475"/>
            <a:ext cx="707118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72A727-FE64-196F-D248-92E07B06924F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3004768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F9BB2D-84CA-5802-BAA3-53699EA3CE70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2502393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00E0DD-85CC-04FB-DB6F-0A99BF0C408A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2933050" y="4275262"/>
            <a:ext cx="707119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869FE6-88AE-DF57-CD42-169C5A8ACB4A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3640169" y="4267475"/>
            <a:ext cx="71717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ED70C1-EA9B-1EB7-7C3F-72A0A8BCB276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640169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698C11-970D-87A5-97F7-F42EE86854CD}"/>
              </a:ext>
            </a:extLst>
          </p:cNvPr>
          <p:cNvCxnSpPr>
            <a:cxnSpLocks/>
            <a:stCxn id="22" idx="0"/>
            <a:endCxn id="20" idx="5"/>
          </p:cNvCxnSpPr>
          <p:nvPr/>
        </p:nvCxnSpPr>
        <p:spPr>
          <a:xfrm flipH="1" flipV="1">
            <a:off x="3095627" y="4696583"/>
            <a:ext cx="234824" cy="20580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CF4969-D03D-C591-64D4-127D256D77AE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3330451" y="4734218"/>
            <a:ext cx="309718" cy="1681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C643F8-269F-02F7-73C6-BD153FB2404C}"/>
              </a:ext>
            </a:extLst>
          </p:cNvPr>
          <p:cNvCxnSpPr>
            <a:cxnSpLocks/>
            <a:stCxn id="22" idx="4"/>
            <a:endCxn id="39" idx="0"/>
          </p:cNvCxnSpPr>
          <p:nvPr/>
        </p:nvCxnSpPr>
        <p:spPr>
          <a:xfrm>
            <a:off x="3330451" y="5159376"/>
            <a:ext cx="2050" cy="25521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5D60A3-ED76-19EB-A24B-72A40AC91D78}"/>
              </a:ext>
            </a:extLst>
          </p:cNvPr>
          <p:cNvSpPr/>
          <p:nvPr/>
        </p:nvSpPr>
        <p:spPr>
          <a:xfrm>
            <a:off x="3218968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1A27D9-58A0-9CE2-2D73-40796AC7451F}"/>
              </a:ext>
            </a:extLst>
          </p:cNvPr>
          <p:cNvSpPr/>
          <p:nvPr/>
        </p:nvSpPr>
        <p:spPr>
          <a:xfrm>
            <a:off x="2990736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798EB4-B5F4-F9CD-0F70-494EFF9F6D40}"/>
              </a:ext>
            </a:extLst>
          </p:cNvPr>
          <p:cNvSpPr/>
          <p:nvPr/>
        </p:nvSpPr>
        <p:spPr>
          <a:xfrm>
            <a:off x="276250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5CDB6-FF59-6F74-16BE-7D3FEA3A3381}"/>
              </a:ext>
            </a:extLst>
          </p:cNvPr>
          <p:cNvSpPr/>
          <p:nvPr/>
        </p:nvSpPr>
        <p:spPr>
          <a:xfrm>
            <a:off x="253247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1BCD8E-C4C1-2FEA-0910-BE48AF49AE23}"/>
              </a:ext>
            </a:extLst>
          </p:cNvPr>
          <p:cNvSpPr/>
          <p:nvPr/>
        </p:nvSpPr>
        <p:spPr>
          <a:xfrm>
            <a:off x="4134103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51865-B523-FA57-3A25-C0C053C0BDD6}"/>
              </a:ext>
            </a:extLst>
          </p:cNvPr>
          <p:cNvSpPr/>
          <p:nvPr/>
        </p:nvSpPr>
        <p:spPr>
          <a:xfrm>
            <a:off x="3905871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204B86-1958-D797-F6F5-8E3E8980C292}"/>
              </a:ext>
            </a:extLst>
          </p:cNvPr>
          <p:cNvSpPr/>
          <p:nvPr/>
        </p:nvSpPr>
        <p:spPr>
          <a:xfrm>
            <a:off x="367763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665A01-9688-BA9E-A3D0-98AE369F6F57}"/>
              </a:ext>
            </a:extLst>
          </p:cNvPr>
          <p:cNvSpPr/>
          <p:nvPr/>
        </p:nvSpPr>
        <p:spPr>
          <a:xfrm>
            <a:off x="344760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41C6E8-CAA4-D14D-FFCD-C29F7D7CABBD}"/>
              </a:ext>
            </a:extLst>
          </p:cNvPr>
          <p:cNvSpPr/>
          <p:nvPr/>
        </p:nvSpPr>
        <p:spPr>
          <a:xfrm>
            <a:off x="2303833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81FF7A-6D61-3ADE-6CE1-386E23ADE696}"/>
              </a:ext>
            </a:extLst>
          </p:cNvPr>
          <p:cNvSpPr/>
          <p:nvPr/>
        </p:nvSpPr>
        <p:spPr>
          <a:xfrm>
            <a:off x="5842062" y="2359703"/>
            <a:ext cx="3906690" cy="368867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1A0DA0-9087-AFC8-A47F-24917C9BBD05}"/>
              </a:ext>
            </a:extLst>
          </p:cNvPr>
          <p:cNvSpPr txBox="1"/>
          <p:nvPr/>
        </p:nvSpPr>
        <p:spPr>
          <a:xfrm>
            <a:off x="6778199" y="6156012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Dynamical System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569D6A-DC1B-2159-7344-1E07754AB9DC}"/>
              </a:ext>
            </a:extLst>
          </p:cNvPr>
          <p:cNvSpPr/>
          <p:nvPr/>
        </p:nvSpPr>
        <p:spPr>
          <a:xfrm>
            <a:off x="6098554" y="2605834"/>
            <a:ext cx="2378754" cy="73699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9995E62B-3AB5-0EC2-0C7B-6CF00E402DB1}"/>
              </a:ext>
            </a:extLst>
          </p:cNvPr>
          <p:cNvSpPr/>
          <p:nvPr/>
        </p:nvSpPr>
        <p:spPr>
          <a:xfrm>
            <a:off x="7608201" y="3851951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571DC-8B28-5130-2BAF-7128A8D234CA}"/>
              </a:ext>
            </a:extLst>
          </p:cNvPr>
          <p:cNvSpPr/>
          <p:nvPr/>
        </p:nvSpPr>
        <p:spPr>
          <a:xfrm>
            <a:off x="7593859" y="5151345"/>
            <a:ext cx="1956577" cy="66870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574C16-E03F-5430-774D-04BD120A737D}"/>
              </a:ext>
            </a:extLst>
          </p:cNvPr>
          <p:cNvSpPr/>
          <p:nvPr/>
        </p:nvSpPr>
        <p:spPr>
          <a:xfrm>
            <a:off x="6370504" y="3532061"/>
            <a:ext cx="2494153" cy="142905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5F3E25DF-6387-3853-C097-ED4B36835929}"/>
              </a:ext>
            </a:extLst>
          </p:cNvPr>
          <p:cNvSpPr/>
          <p:nvPr/>
        </p:nvSpPr>
        <p:spPr>
          <a:xfrm rot="16200000">
            <a:off x="8665610" y="1922430"/>
            <a:ext cx="1429056" cy="1428720"/>
          </a:xfrm>
          <a:prstGeom prst="halfFrame">
            <a:avLst>
              <a:gd name="adj1" fmla="val 5299"/>
              <a:gd name="adj2" fmla="val 5076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093A0A-0479-175A-E3C8-D6D5F3D2505C}"/>
              </a:ext>
            </a:extLst>
          </p:cNvPr>
          <p:cNvSpPr/>
          <p:nvPr/>
        </p:nvSpPr>
        <p:spPr>
          <a:xfrm>
            <a:off x="6099668" y="2603909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/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430580-D15F-921A-B08D-AFFEF6222466}"/>
              </a:ext>
            </a:extLst>
          </p:cNvPr>
          <p:cNvGrpSpPr/>
          <p:nvPr/>
        </p:nvGrpSpPr>
        <p:grpSpPr>
          <a:xfrm>
            <a:off x="7543218" y="5113117"/>
            <a:ext cx="400423" cy="333249"/>
            <a:chOff x="4431302" y="1225379"/>
            <a:chExt cx="400423" cy="33324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A2D3593-4C37-3710-9337-1472BA49704E}"/>
                </a:ext>
              </a:extLst>
            </p:cNvPr>
            <p:cNvSpPr/>
            <p:nvPr/>
          </p:nvSpPr>
          <p:spPr>
            <a:xfrm>
              <a:off x="4482728" y="1263408"/>
              <a:ext cx="297940" cy="295220"/>
            </a:xfrm>
            <a:prstGeom prst="rect">
              <a:avLst/>
            </a:prstGeom>
            <a:solidFill>
              <a:srgbClr val="9DC3E6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6E6BCE4-C4B4-1A78-FC51-0B70289738EA}"/>
                    </a:ext>
                  </a:extLst>
                </p:cNvPr>
                <p:cNvSpPr txBox="1"/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ko-KR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1D1E2F-CEFC-CBC2-8E45-5DD071D1BA6F}"/>
              </a:ext>
            </a:extLst>
          </p:cNvPr>
          <p:cNvSpPr/>
          <p:nvPr/>
        </p:nvSpPr>
        <p:spPr>
          <a:xfrm>
            <a:off x="6370623" y="353215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/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ECF46FDD-9A22-9F21-3A74-314DF05AC619}"/>
              </a:ext>
            </a:extLst>
          </p:cNvPr>
          <p:cNvSpPr/>
          <p:nvPr/>
        </p:nvSpPr>
        <p:spPr>
          <a:xfrm>
            <a:off x="8029375" y="5290960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7AA8B48D-93AB-4F63-C41C-444647F91CE9}"/>
              </a:ext>
            </a:extLst>
          </p:cNvPr>
          <p:cNvSpPr/>
          <p:nvPr/>
        </p:nvSpPr>
        <p:spPr>
          <a:xfrm>
            <a:off x="7275366" y="2770023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1A5E4D-400E-6F52-8846-F7AD546BF933}"/>
              </a:ext>
            </a:extLst>
          </p:cNvPr>
          <p:cNvSpPr/>
          <p:nvPr/>
        </p:nvSpPr>
        <p:spPr>
          <a:xfrm>
            <a:off x="6500334" y="278597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DD38007-395A-7982-648B-BF1FE75BEF96}"/>
              </a:ext>
            </a:extLst>
          </p:cNvPr>
          <p:cNvCxnSpPr>
            <a:cxnSpLocks/>
            <a:stCxn id="64" idx="0"/>
            <a:endCxn id="3" idx="7"/>
          </p:cNvCxnSpPr>
          <p:nvPr/>
        </p:nvCxnSpPr>
        <p:spPr>
          <a:xfrm rot="16200000" flipH="1" flipV="1">
            <a:off x="4425921" y="953310"/>
            <a:ext cx="436012" cy="4101349"/>
          </a:xfrm>
          <a:prstGeom prst="curvedConnector3">
            <a:avLst>
              <a:gd name="adj1" fmla="val -200981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31126572-B8DC-4DFB-FFB7-798E7D223502}"/>
              </a:ext>
            </a:extLst>
          </p:cNvPr>
          <p:cNvCxnSpPr>
            <a:cxnSpLocks/>
            <a:stCxn id="55" idx="0"/>
            <a:endCxn id="7" idx="7"/>
          </p:cNvCxnSpPr>
          <p:nvPr/>
        </p:nvCxnSpPr>
        <p:spPr>
          <a:xfrm rot="16200000" flipH="1" flipV="1">
            <a:off x="4327233" y="1300586"/>
            <a:ext cx="618082" cy="3224728"/>
          </a:xfrm>
          <a:prstGeom prst="curvedConnector3">
            <a:avLst>
              <a:gd name="adj1" fmla="val -64108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408FAC0-3F05-BB0D-280F-9AD1BFCDA0B4}"/>
              </a:ext>
            </a:extLst>
          </p:cNvPr>
          <p:cNvCxnSpPr>
            <a:cxnSpLocks/>
            <a:stCxn id="60" idx="2"/>
            <a:endCxn id="13" idx="5"/>
          </p:cNvCxnSpPr>
          <p:nvPr/>
        </p:nvCxnSpPr>
        <p:spPr>
          <a:xfrm rot="5400000" flipH="1">
            <a:off x="5176764" y="2484544"/>
            <a:ext cx="399467" cy="2286190"/>
          </a:xfrm>
          <a:prstGeom prst="curvedConnector3">
            <a:avLst>
              <a:gd name="adj1" fmla="val -57226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CE349E7C-521A-AF4D-2032-CEAAB6D19940}"/>
              </a:ext>
            </a:extLst>
          </p:cNvPr>
          <p:cNvCxnSpPr>
            <a:cxnSpLocks/>
            <a:stCxn id="71" idx="3"/>
            <a:endCxn id="10" idx="5"/>
          </p:cNvCxnSpPr>
          <p:nvPr/>
        </p:nvCxnSpPr>
        <p:spPr>
          <a:xfrm rot="5400000" flipH="1">
            <a:off x="5124455" y="2106195"/>
            <a:ext cx="556886" cy="3200306"/>
          </a:xfrm>
          <a:prstGeom prst="curvedConnector3">
            <a:avLst>
              <a:gd name="adj1" fmla="val -50569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F37ECA-7E6A-E7FC-8F63-9E61B1318DBE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7287931" y="3342828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/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BE69E43F-A025-5EC7-28DB-52E8DECCAA9C}"/>
              </a:ext>
            </a:extLst>
          </p:cNvPr>
          <p:cNvSpPr/>
          <p:nvPr/>
        </p:nvSpPr>
        <p:spPr>
          <a:xfrm>
            <a:off x="6946152" y="367582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DE9A4C2-73BA-A750-5ACF-003DE3D02FDF}"/>
              </a:ext>
            </a:extLst>
          </p:cNvPr>
          <p:cNvSpPr/>
          <p:nvPr/>
        </p:nvSpPr>
        <p:spPr>
          <a:xfrm>
            <a:off x="7957577" y="279551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76F4C73-D8F0-C8D5-8426-4E12C97AAB80}"/>
              </a:ext>
            </a:extLst>
          </p:cNvPr>
          <p:cNvSpPr/>
          <p:nvPr/>
        </p:nvSpPr>
        <p:spPr>
          <a:xfrm>
            <a:off x="8346110" y="382950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8EB7119-7E6A-7D4F-F563-69F95A7AC9F1}"/>
              </a:ext>
            </a:extLst>
          </p:cNvPr>
          <p:cNvSpPr/>
          <p:nvPr/>
        </p:nvSpPr>
        <p:spPr>
          <a:xfrm>
            <a:off x="7663997" y="451559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CA0EF3-2639-C04C-85CA-471970292E7C}"/>
              </a:ext>
            </a:extLst>
          </p:cNvPr>
          <p:cNvSpPr/>
          <p:nvPr/>
        </p:nvSpPr>
        <p:spPr>
          <a:xfrm>
            <a:off x="8901527" y="5303234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68223FF-DBFB-57F7-26D0-498A0A1C77E1}"/>
              </a:ext>
            </a:extLst>
          </p:cNvPr>
          <p:cNvCxnSpPr>
            <a:cxnSpLocks/>
            <a:stCxn id="63" idx="0"/>
            <a:endCxn id="72" idx="0"/>
          </p:cNvCxnSpPr>
          <p:nvPr/>
        </p:nvCxnSpPr>
        <p:spPr>
          <a:xfrm rot="16200000" flipH="1">
            <a:off x="7807331" y="2451002"/>
            <a:ext cx="25492" cy="663534"/>
          </a:xfrm>
          <a:prstGeom prst="curvedConnector3">
            <a:avLst>
              <a:gd name="adj1" fmla="val -824529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BC5D6B1-1F3B-094A-0BAD-5303B20F255A}"/>
              </a:ext>
            </a:extLst>
          </p:cNvPr>
          <p:cNvCxnSpPr>
            <a:cxnSpLocks/>
            <a:stCxn id="63" idx="2"/>
            <a:endCxn id="72" idx="4"/>
          </p:cNvCxnSpPr>
          <p:nvPr/>
        </p:nvCxnSpPr>
        <p:spPr>
          <a:xfrm rot="5400000" flipH="1" flipV="1">
            <a:off x="7815420" y="2830378"/>
            <a:ext cx="9314" cy="663534"/>
          </a:xfrm>
          <a:prstGeom prst="curvedConnector3">
            <a:avLst>
              <a:gd name="adj1" fmla="val -24543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A306AE1-DF77-4758-0DF4-C2CF2B54FE09}"/>
              </a:ext>
            </a:extLst>
          </p:cNvPr>
          <p:cNvCxnSpPr>
            <a:cxnSpLocks/>
            <a:stCxn id="64" idx="6"/>
            <a:endCxn id="63" idx="1"/>
          </p:cNvCxnSpPr>
          <p:nvPr/>
        </p:nvCxnSpPr>
        <p:spPr>
          <a:xfrm>
            <a:off x="6888867" y="2966966"/>
            <a:ext cx="386499" cy="14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EC2239-5A98-30D0-97D7-E6A0806C9E0E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8289211" y="3104478"/>
            <a:ext cx="251166" cy="72502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206ED80-BCCD-1D1B-AEAA-FED0B7E7734B}"/>
              </a:ext>
            </a:extLst>
          </p:cNvPr>
          <p:cNvCxnSpPr>
            <a:cxnSpLocks/>
            <a:stCxn id="51" idx="3"/>
            <a:endCxn id="73" idx="2"/>
          </p:cNvCxnSpPr>
          <p:nvPr/>
        </p:nvCxnSpPr>
        <p:spPr>
          <a:xfrm flipV="1">
            <a:off x="8034088" y="4010487"/>
            <a:ext cx="312022" cy="3985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94E50CF-6E2C-9C4F-FF52-BB4DED443E63}"/>
              </a:ext>
            </a:extLst>
          </p:cNvPr>
          <p:cNvCxnSpPr>
            <a:cxnSpLocks/>
            <a:stCxn id="51" idx="2"/>
            <a:endCxn id="74" idx="0"/>
          </p:cNvCxnSpPr>
          <p:nvPr/>
        </p:nvCxnSpPr>
        <p:spPr>
          <a:xfrm>
            <a:off x="7821145" y="4248730"/>
            <a:ext cx="37119" cy="266866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0DA61A-459B-6492-D897-E8025FBB0FE5}"/>
              </a:ext>
            </a:extLst>
          </p:cNvPr>
          <p:cNvCxnSpPr>
            <a:cxnSpLocks/>
            <a:stCxn id="62" idx="1"/>
            <a:endCxn id="74" idx="4"/>
          </p:cNvCxnSpPr>
          <p:nvPr/>
        </p:nvCxnSpPr>
        <p:spPr>
          <a:xfrm flipH="1" flipV="1">
            <a:off x="7858264" y="4877569"/>
            <a:ext cx="223578" cy="46227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/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FE235459-3F8B-A623-CCF4-4F6B55B7A717}"/>
              </a:ext>
            </a:extLst>
          </p:cNvPr>
          <p:cNvSpPr/>
          <p:nvPr/>
        </p:nvSpPr>
        <p:spPr>
          <a:xfrm>
            <a:off x="9097933" y="2800075"/>
            <a:ext cx="333779" cy="333779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5A8C882-08EE-9FFB-64E6-01C4ED3E3618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 flipH="1">
            <a:off x="9080662" y="3133854"/>
            <a:ext cx="184161" cy="2169380"/>
          </a:xfrm>
          <a:prstGeom prst="straightConnector1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18068-42DE-2C40-53F9-EBA60D810519}"/>
              </a:ext>
            </a:extLst>
          </p:cNvPr>
          <p:cNvSpPr txBox="1"/>
          <p:nvPr/>
        </p:nvSpPr>
        <p:spPr>
          <a:xfrm>
            <a:off x="8749190" y="2364294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Externel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06F431-B3A9-A9EA-E4CE-7132290A709C}"/>
              </a:ext>
            </a:extLst>
          </p:cNvPr>
          <p:cNvSpPr txBox="1"/>
          <p:nvPr/>
        </p:nvSpPr>
        <p:spPr>
          <a:xfrm>
            <a:off x="5923384" y="5571297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Local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C0E0521-A752-0F3D-3D30-B72E964C1F5E}"/>
              </a:ext>
            </a:extLst>
          </p:cNvPr>
          <p:cNvCxnSpPr>
            <a:cxnSpLocks/>
          </p:cNvCxnSpPr>
          <p:nvPr/>
        </p:nvCxnSpPr>
        <p:spPr>
          <a:xfrm>
            <a:off x="8381514" y="4955797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/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/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/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/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30FB51-313A-5D95-BAFF-47708713C273}"/>
              </a:ext>
            </a:extLst>
          </p:cNvPr>
          <p:cNvCxnSpPr>
            <a:cxnSpLocks/>
            <a:stCxn id="71" idx="5"/>
            <a:endCxn id="51" idx="1"/>
          </p:cNvCxnSpPr>
          <p:nvPr/>
        </p:nvCxnSpPr>
        <p:spPr>
          <a:xfrm>
            <a:off x="7277786" y="3984791"/>
            <a:ext cx="330415" cy="65550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/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851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/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/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4BBF3F-02BE-1FB9-B1F0-FAEE98FEE548}"/>
              </a:ext>
            </a:extLst>
          </p:cNvPr>
          <p:cNvCxnSpPr>
            <a:cxnSpLocks/>
            <a:stCxn id="73" idx="5"/>
            <a:endCxn id="75" idx="1"/>
          </p:cNvCxnSpPr>
          <p:nvPr/>
        </p:nvCxnSpPr>
        <p:spPr>
          <a:xfrm>
            <a:off x="8677744" y="4138463"/>
            <a:ext cx="276250" cy="121365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93" name="내용 개체 틀 1">
            <a:extLst>
              <a:ext uri="{FF2B5EF4-FFF2-40B4-BE49-F238E27FC236}">
                <a16:creationId xmlns:a16="http://schemas.microsoft.com/office/drawing/2014/main" id="{C8C6D8EF-10E9-4F99-3B8B-DA6C1370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Using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it is specialized in generating graphs of repetitive, symmetrical structures, and it is expected to efficiently implement modules of the learning algorithm.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11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80DAD-6F26-6C25-956A-3251BF367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16000"/>
          <a:stretch/>
        </p:blipFill>
        <p:spPr>
          <a:xfrm>
            <a:off x="911424" y="1484784"/>
            <a:ext cx="4392488" cy="4192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98965-75F0-3635-9CB0-4AE25E8C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068719"/>
            <a:ext cx="5197207" cy="4952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B82EF-F047-E3AA-5D20-66072616B93A}"/>
              </a:ext>
            </a:extLst>
          </p:cNvPr>
          <p:cNvSpPr txBox="1"/>
          <p:nvPr/>
        </p:nvSpPr>
        <p:spPr>
          <a:xfrm>
            <a:off x="1552452" y="6095989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58B9-DBE1-4ED0-1639-33D66C1DAE77}"/>
              </a:ext>
            </a:extLst>
          </p:cNvPr>
          <p:cNvSpPr txBox="1"/>
          <p:nvPr/>
        </p:nvSpPr>
        <p:spPr>
          <a:xfrm>
            <a:off x="6744072" y="610473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3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E412C-163C-BB23-6FE0-6C2D6DE48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377192"/>
            <a:ext cx="3582964" cy="268722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0B42AB2-D678-01BD-E646-0F30E29B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E4B90D-D1FC-2F1E-A2DF-4D6162490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03" y="2377192"/>
            <a:ext cx="3545215" cy="2658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2F805-76A4-A7C8-8262-A6E932E7F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348880"/>
            <a:ext cx="4032448" cy="268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1667B-E433-294A-940F-3A2CEABD3618}"/>
              </a:ext>
            </a:extLst>
          </p:cNvPr>
          <p:cNvSpPr txBox="1"/>
          <p:nvPr/>
        </p:nvSpPr>
        <p:spPr>
          <a:xfrm>
            <a:off x="544340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67B6A-C99F-C9DC-38A2-5FE8886ECD06}"/>
              </a:ext>
            </a:extLst>
          </p:cNvPr>
          <p:cNvSpPr txBox="1"/>
          <p:nvPr/>
        </p:nvSpPr>
        <p:spPr>
          <a:xfrm>
            <a:off x="7752184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50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598F8-7D49-56A4-6849-EF91760AD39B}"/>
              </a:ext>
            </a:extLst>
          </p:cNvPr>
          <p:cNvSpPr txBox="1"/>
          <p:nvPr/>
        </p:nvSpPr>
        <p:spPr>
          <a:xfrm>
            <a:off x="4295800" y="5373217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C9B6042-A4E9-D880-61C5-3276DAA2BD60}"/>
              </a:ext>
            </a:extLst>
          </p:cNvPr>
          <p:cNvSpPr txBox="1">
            <a:spLocks/>
          </p:cNvSpPr>
          <p:nvPr/>
        </p:nvSpPr>
        <p:spPr bwMode="gray">
          <a:xfrm>
            <a:off x="571461" y="928670"/>
            <a:ext cx="1085857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q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70000"/>
              <a:buFont typeface="Wingdings 2" pitchFamily="18" charset="2"/>
              <a:buChar char="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궁서" pitchFamily="18" charset="-127"/>
              <a:buChar char="-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each increase in the gene, this evolution shows a firing graph similar to the adaptive leaky integrate-and-fire (LIF) model.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7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681405-75C8-19B0-04E5-72761114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412776"/>
            <a:ext cx="5184576" cy="38884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59BFB21-21CB-238F-11E6-1633311D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268AC-E0B4-3AAA-17F3-E0EA7991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85551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9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Conclusion</a:t>
            </a:r>
            <a:endParaRPr lang="en-US" altLang="ko-KR" sz="4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We explored neural biology and introduced a novel approach in ANNs where model parameters inherently encode the learning algorithm, initiating an evolutionary search for alternative training methods devoid of back-propagation. </a:t>
            </a:r>
            <a:endParaRPr lang="en-US" altLang="ko-KR" sz="15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2800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This evolutionary process identified learnable implicit layers through selected dynamical systems, aiming to accelerate ODE solver efficacy in discovering more efficient learning strategies for previously unsolvable problems</a:t>
            </a:r>
            <a:endParaRPr lang="en-US" altLang="ko-KR" sz="22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1900" dirty="0"/>
              <a:t>Acknowledge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Ji Won Yoon was supported by the MSIT(</a:t>
            </a:r>
            <a:r>
              <a:rPr lang="en-US" altLang="ko-KR" sz="1400" dirty="0" err="1">
                <a:solidFill>
                  <a:schemeClr val="tx1"/>
                </a:solidFill>
              </a:rPr>
              <a:t>Ministey</a:t>
            </a:r>
            <a:r>
              <a:rPr lang="en-US" altLang="ko-KR" sz="1400" dirty="0">
                <a:solidFill>
                  <a:schemeClr val="tx1"/>
                </a:solidFill>
              </a:rPr>
              <a:t> of science and ICT), Korea under the ITRC (Information Technology Research Center) support program (IITP-2023-RS-2022- 00164800) supervised by the IITP (Institute for Information &amp; Communications Technology Planning &amp; Evaluation)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		            </a:t>
            </a:r>
            <a:r>
              <a:rPr lang="en-US" altLang="ko-KR" sz="3200" dirty="0"/>
              <a:t>Thank you!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9368D0-41AE-BC02-89CD-D593502A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" y="4446942"/>
            <a:ext cx="6048672" cy="24384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9C6E374-1DB0-4423-D22A-BC7045EF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B12CD-E97D-731A-F7AA-687180825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5"/>
          <a:stretch/>
        </p:blipFill>
        <p:spPr>
          <a:xfrm>
            <a:off x="141641" y="836712"/>
            <a:ext cx="5472608" cy="3528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2C732-4234-4830-A53E-243E103C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99" y="836712"/>
            <a:ext cx="5115079" cy="1240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6226AD-CABD-81BD-F947-C6E9415A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299" y="1965585"/>
            <a:ext cx="5306285" cy="3413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2578AD-A529-A8B4-A478-67337C8D4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315" y="5496492"/>
            <a:ext cx="4621853" cy="12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Learning is 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summary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800" dirty="0">
                <a:solidFill>
                  <a:srgbClr val="7030A0"/>
                </a:solidFill>
                <a:latin typeface="Abadi" panose="020B0604020104020204" pitchFamily="34" charset="0"/>
              </a:rPr>
              <a:t>information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”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6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37E4BCA6-3912-B2BB-D3DB-786431FB0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1" y="3240083"/>
            <a:ext cx="4525859" cy="20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39260-0AFA-74D8-0FED-B29DEAD5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63" y="5657414"/>
            <a:ext cx="4032448" cy="39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163C4-888C-92AE-3714-53C136E6B08B}"/>
              </a:ext>
            </a:extLst>
          </p:cNvPr>
          <p:cNvSpPr txBox="1"/>
          <p:nvPr/>
        </p:nvSpPr>
        <p:spPr>
          <a:xfrm>
            <a:off x="535457" y="1744495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Information Bottleneck -</a:t>
            </a:r>
          </a:p>
          <a:p>
            <a:pPr algn="ctr"/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What is the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minimum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6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useful information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required from the input information to derive the output?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BE8C-B36B-0C39-0DDB-5492D151D337}"/>
              </a:ext>
            </a:extLst>
          </p:cNvPr>
          <p:cNvSpPr txBox="1"/>
          <p:nvPr/>
        </p:nvSpPr>
        <p:spPr>
          <a:xfrm>
            <a:off x="611749" y="432101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5226-B0B5-41DB-1827-904F7F46C33A}"/>
              </a:ext>
            </a:extLst>
          </p:cNvPr>
          <p:cNvSpPr txBox="1"/>
          <p:nvPr/>
        </p:nvSpPr>
        <p:spPr>
          <a:xfrm>
            <a:off x="2433679" y="325454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Z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6B14-F0AE-6C44-AC10-1988ABC9312B}"/>
              </a:ext>
            </a:extLst>
          </p:cNvPr>
          <p:cNvSpPr txBox="1"/>
          <p:nvPr/>
        </p:nvSpPr>
        <p:spPr>
          <a:xfrm>
            <a:off x="4377895" y="439505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9EF51A8C-31A2-D716-6246-D7E14EC26FAF}"/>
              </a:ext>
            </a:extLst>
          </p:cNvPr>
          <p:cNvSpPr/>
          <p:nvPr/>
        </p:nvSpPr>
        <p:spPr>
          <a:xfrm>
            <a:off x="5274906" y="3406487"/>
            <a:ext cx="648072" cy="25825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7275B-C87A-3D6E-139C-3860BD916A1F}"/>
              </a:ext>
            </a:extLst>
          </p:cNvPr>
          <p:cNvSpPr txBox="1"/>
          <p:nvPr/>
        </p:nvSpPr>
        <p:spPr>
          <a:xfrm>
            <a:off x="6406039" y="3983345"/>
            <a:ext cx="8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(X ,Y)</a:t>
            </a:r>
            <a:endParaRPr lang="ko-KR" altLang="en-US" sz="2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6A6D1F-CC47-51BC-8CAA-F7B0E414141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7270775" y="4214177"/>
            <a:ext cx="462577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37C389-3C63-4A32-37C9-962BD80D84B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8880035" y="4214177"/>
            <a:ext cx="533062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9D73E-0061-FBD4-B5AD-35AC2D3DAF6F}"/>
              </a:ext>
            </a:extLst>
          </p:cNvPr>
          <p:cNvSpPr txBox="1"/>
          <p:nvPr/>
        </p:nvSpPr>
        <p:spPr>
          <a:xfrm>
            <a:off x="9413097" y="3860235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Energy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(Loss)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E3BBF-75A7-42D9-79D6-7DE213945685}"/>
              </a:ext>
            </a:extLst>
          </p:cNvPr>
          <p:cNvSpPr txBox="1"/>
          <p:nvPr/>
        </p:nvSpPr>
        <p:spPr>
          <a:xfrm>
            <a:off x="6350329" y="5381404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(X ,</a:t>
            </a:r>
            <a:r>
              <a:rPr lang="en-US" altLang="ko-KR" sz="1600" dirty="0"/>
              <a:t>y</a:t>
            </a:r>
            <a:r>
              <a:rPr lang="en-US" altLang="ko-KR" sz="2000" dirty="0"/>
              <a:t>) </a:t>
            </a: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←</a:t>
            </a:r>
            <a:r>
              <a:rPr lang="ko-KR" altLang="en-US" sz="2000" dirty="0"/>
              <a:t> 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Is this </a:t>
            </a:r>
            <a:r>
              <a:rPr lang="en-US" altLang="ko-KR" sz="2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Low energy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Input? </a:t>
            </a:r>
          </a:p>
          <a:p>
            <a:pPr algn="ctr"/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altLang="ko-KR" sz="2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summarizable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not strange) </a:t>
            </a:r>
            <a:endParaRPr lang="ko-KR" alt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8D171-CDDC-B6B2-E430-9AEB31084B21}"/>
              </a:ext>
            </a:extLst>
          </p:cNvPr>
          <p:cNvSpPr txBox="1"/>
          <p:nvPr/>
        </p:nvSpPr>
        <p:spPr>
          <a:xfrm>
            <a:off x="6456040" y="1744494"/>
            <a:ext cx="4536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Hebbian learning -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something happen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The probability of it happening again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higher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than before.</a:t>
            </a:r>
          </a:p>
          <a:p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And the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Energy</a:t>
            </a: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 of input is more </a:t>
            </a: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Lower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50BC55AA-2FE4-A279-3069-6CE53FCC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9093" r="49053" b="10353"/>
          <a:stretch/>
        </p:blipFill>
        <p:spPr bwMode="auto">
          <a:xfrm>
            <a:off x="7733352" y="3571639"/>
            <a:ext cx="1146683" cy="1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DNN Can it be changed to a self-learning structure?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Like Hebbian Learning..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DB324A3-D495-4A91-9085-3212D9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131221"/>
            <a:ext cx="8067675" cy="3381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92A5AA-F5D7-DEA1-1672-6650A5F15FE0}"/>
              </a:ext>
            </a:extLst>
          </p:cNvPr>
          <p:cNvSpPr txBox="1"/>
          <p:nvPr/>
        </p:nvSpPr>
        <p:spPr>
          <a:xfrm>
            <a:off x="1487488" y="580526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 want to get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Self-Learning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(self-summary) structure of </a:t>
            </a:r>
            <a:r>
              <a:rPr lang="en-US" altLang="ko-KR" sz="2400" dirty="0">
                <a:solidFill>
                  <a:srgbClr val="374151"/>
                </a:solidFill>
                <a:latin typeface="Abadi" panose="020B0604020104020204" pitchFamily="34" charset="0"/>
              </a:rPr>
              <a:t>DNN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!!! </a:t>
            </a:r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This means...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-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back-propagation algorithm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,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the goal(Y)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be represented by a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?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D140-BBCC-4919-BA1D-313D8939B415}"/>
              </a:ext>
            </a:extLst>
          </p:cNvPr>
          <p:cNvSpPr txBox="1"/>
          <p:nvPr/>
        </p:nvSpPr>
        <p:spPr>
          <a:xfrm>
            <a:off x="1662267" y="4832150"/>
            <a:ext cx="8676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 self-learning structure just like the </a:t>
            </a:r>
          </a:p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"back-propagation algorithm“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course, It doesn't necessarily have to be a learning method like back-propagation </a:t>
            </a:r>
          </a:p>
          <a:p>
            <a:pPr algn="ctr"/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037864-E346-48F2-BB5C-56AD3E6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778993"/>
            <a:ext cx="4076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It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cannot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be certain..    However,.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can find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real-life examples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learning about survival, 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which is a </a:t>
            </a:r>
            <a:r>
              <a:rPr lang="en-US" altLang="ko-KR" sz="2400" b="1" i="0" dirty="0">
                <a:effectLst/>
                <a:latin typeface="Abadi" panose="020B0604020104020204" pitchFamily="34" charset="0"/>
              </a:rPr>
              <a:t>fixed goal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DEQ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model.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8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5B42D732-2CC3-4EBD-A710-3B20AB2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2708920"/>
            <a:ext cx="4248472" cy="24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D02E2-5A52-4138-AA3D-338EB9F5EDBF}"/>
              </a:ext>
            </a:extLst>
          </p:cNvPr>
          <p:cNvSpPr txBox="1"/>
          <p:nvPr/>
        </p:nvSpPr>
        <p:spPr>
          <a:xfrm>
            <a:off x="1244358" y="5247527"/>
            <a:ext cx="970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biological </a:t>
            </a:r>
            <a:r>
              <a:rPr lang="en-US" altLang="ko-KR" sz="2400">
                <a:solidFill>
                  <a:srgbClr val="FF0000"/>
                </a:solidFill>
              </a:rPr>
              <a:t>neuron</a:t>
            </a:r>
            <a:r>
              <a:rPr lang="en-US" altLang="ko-KR" sz="2400"/>
              <a:t> "Encoding" </a:t>
            </a:r>
          </a:p>
          <a:p>
            <a:pPr algn="ctr"/>
            <a:r>
              <a:rPr lang="en-US" altLang="ko-KR" sz="2400"/>
              <a:t>[  Something </a:t>
            </a:r>
            <a:r>
              <a:rPr lang="en-US" altLang="ko-KR" sz="2400">
                <a:solidFill>
                  <a:srgbClr val="FF0000"/>
                </a:solidFill>
              </a:rPr>
              <a:t>learning algorithm </a:t>
            </a:r>
            <a:r>
              <a:rPr lang="en-US" altLang="ko-KR" sz="2400"/>
              <a:t>that we dont know 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en-US" altLang="ko-KR" sz="2400"/>
              <a:t>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Survival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/>
              <a:t>by "Parameters" that "Amount of Molecules"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114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how cat neuron can be </a:t>
            </a:r>
            <a:r>
              <a:rPr lang="en-US" altLang="ko-KR" sz="2800" dirty="0" err="1">
                <a:solidFill>
                  <a:srgbClr val="374151"/>
                </a:solidFill>
                <a:latin typeface="Abadi" panose="020B0604020104020204" pitchFamily="34" charset="0"/>
              </a:rPr>
              <a:t>represet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to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DEQ</a:t>
            </a:r>
          </a:p>
          <a:p>
            <a:endParaRPr lang="en-US" altLang="ko-KR" sz="2400" b="0" i="0" dirty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CFDA6-D8B0-4777-AB78-ACAC70B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412776"/>
            <a:ext cx="8262610" cy="2306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F9F01-EEFE-49F1-AB5A-F662D4AA5EE4}"/>
              </a:ext>
            </a:extLst>
          </p:cNvPr>
          <p:cNvSpPr txBox="1"/>
          <p:nvPr/>
        </p:nvSpPr>
        <p:spPr>
          <a:xfrm>
            <a:off x="1415480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real neuron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89C3-DFCB-4B70-88AE-985C4732E5CC}"/>
              </a:ext>
            </a:extLst>
          </p:cNvPr>
          <p:cNvSpPr txBox="1"/>
          <p:nvPr/>
        </p:nvSpPr>
        <p:spPr>
          <a:xfrm>
            <a:off x="4367808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system biology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F5B38-5BAC-4085-9D40-6879EC5EBE58}"/>
              </a:ext>
            </a:extLst>
          </p:cNvPr>
          <p:cNvSpPr txBox="1"/>
          <p:nvPr/>
        </p:nvSpPr>
        <p:spPr>
          <a:xfrm>
            <a:off x="7013822" y="3126586"/>
            <a:ext cx="274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ODE</a:t>
            </a:r>
          </a:p>
          <a:p>
            <a:pPr algn="ctr"/>
            <a:r>
              <a:rPr lang="en-US" altLang="ko-KR" sz="2000" dirty="0"/>
              <a:t>( ex: </a:t>
            </a:r>
            <a:r>
              <a:rPr lang="en-US" altLang="ko-KR" sz="2000" dirty="0">
                <a:solidFill>
                  <a:srgbClr val="FF0000"/>
                </a:solidFill>
              </a:rPr>
              <a:t>HH</a:t>
            </a:r>
            <a:r>
              <a:rPr lang="en-US" altLang="ko-KR" sz="2000" dirty="0"/>
              <a:t> model )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57C070-C0D2-E545-D89B-EA222112B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4171897"/>
            <a:ext cx="5366588" cy="1790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021B1-2CB2-9877-8D91-360936A3332A}"/>
              </a:ext>
            </a:extLst>
          </p:cNvPr>
          <p:cNvSpPr txBox="1"/>
          <p:nvPr/>
        </p:nvSpPr>
        <p:spPr>
          <a:xfrm>
            <a:off x="3232670" y="614491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DEQ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B206-74F1-561A-51F5-BA7F9556AF8E}"/>
              </a:ext>
            </a:extLst>
          </p:cNvPr>
          <p:cNvSpPr txBox="1"/>
          <p:nvPr/>
        </p:nvSpPr>
        <p:spPr>
          <a:xfrm>
            <a:off x="5886578" y="5960251"/>
            <a:ext cx="281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continuous DEQ</a:t>
            </a:r>
          </a:p>
          <a:p>
            <a:pPr algn="ctr"/>
            <a:r>
              <a:rPr lang="en-US" altLang="ko-KR" sz="2000" dirty="0"/>
              <a:t>( neural-ODE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0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Therefore, our goal is...</a:t>
            </a:r>
          </a:p>
          <a:p>
            <a:pPr>
              <a:spcBef>
                <a:spcPts val="0"/>
              </a:spcBef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our goal is to design a DEQ (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implicit layer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that can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represent the movements of molecules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actual living organisms with parameters.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will train the parameters of such DEQs using evolutionary methods (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and this process will ultimately signify an act of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searching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for the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optimal learning method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2050" name="Picture 2" descr="유전 알고리즘 (Genetic algorithm)">
            <a:extLst>
              <a:ext uri="{FF2B5EF4-FFF2-40B4-BE49-F238E27FC236}">
                <a16:creationId xmlns:a16="http://schemas.microsoft.com/office/drawing/2014/main" id="{A9473FCF-7170-4E52-9B8C-C2E08826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73" y="2708920"/>
            <a:ext cx="3686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B137C3-A4FB-8961-44EC-05A0E9AD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420888"/>
            <a:ext cx="5244003" cy="30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Related Works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83400" y="887964"/>
            <a:ext cx="0" cy="58534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97848" y="1916832"/>
            <a:ext cx="8370029" cy="494125"/>
            <a:chOff x="283559" y="1081884"/>
            <a:chExt cx="8298226" cy="468963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NIPS, 2019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Shaojie Bai </a:t>
              </a:r>
              <a:r>
                <a:rPr lang="en-US" altLang="ko-KR" sz="1600" dirty="0"/>
                <a:t>et al.            Deep equilibrium models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7943" y="2924944"/>
            <a:ext cx="8432513" cy="484024"/>
            <a:chOff x="382279" y="1723193"/>
            <a:chExt cx="8432513" cy="484024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830391" y="206275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82279" y="1723193"/>
              <a:ext cx="127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8048" y="1855760"/>
              <a:ext cx="66967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C. Zhang et </a:t>
              </a:r>
              <a:r>
                <a:rPr lang="en-US" altLang="ko-KR" sz="1600"/>
                <a:t>al.                  Training of Spiking Neural Network</a:t>
              </a:r>
              <a:endParaRPr lang="en-US" altLang="ko-KR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45580" y="5389543"/>
            <a:ext cx="7672501" cy="487729"/>
            <a:chOff x="359916" y="3818559"/>
            <a:chExt cx="7672501" cy="487729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831184" y="4161825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59916" y="3818559"/>
              <a:ext cx="13679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27761" y="3842849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X. Lin et al.                         </a:t>
              </a:r>
              <a:r>
                <a:rPr lang="en-US" altLang="ko-KR" sz="1600" dirty="0" err="1"/>
                <a:t>HyperNeat</a:t>
              </a:r>
              <a:endParaRPr lang="en-US" altLang="ko-KR" sz="1600" dirty="0"/>
            </a:p>
          </p:txBody>
        </p:sp>
      </p:grp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211168" y="441647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16109" y="4181943"/>
            <a:ext cx="7692259" cy="584775"/>
            <a:chOff x="176904" y="3118837"/>
            <a:chExt cx="7692259" cy="584775"/>
          </a:xfrm>
        </p:grpSpPr>
        <p:sp>
          <p:nvSpPr>
            <p:cNvPr id="39" name="직사각형 38"/>
            <p:cNvSpPr/>
            <p:nvPr/>
          </p:nvSpPr>
          <p:spPr>
            <a:xfrm>
              <a:off x="1964507" y="3194148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Y. </a:t>
              </a:r>
              <a:r>
                <a:rPr lang="en-US" altLang="ko-KR" sz="1600" dirty="0" err="1"/>
                <a:t>Hao</a:t>
              </a:r>
              <a:r>
                <a:rPr lang="en-US" altLang="ko-KR" sz="1600" dirty="0"/>
                <a:t> et </a:t>
              </a:r>
              <a:r>
                <a:rPr lang="en-US" altLang="ko-KR" sz="1600"/>
                <a:t>al.                       Training of Biological Neural Network</a:t>
              </a:r>
              <a:endParaRPr lang="en-US" altLang="ko-KR" sz="1600" dirty="0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76904" y="3118837"/>
              <a:ext cx="136797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</a:t>
              </a:r>
            </a:p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2011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50D5C6-0560-42D3-A302-11D37298C6BF}"/>
              </a:ext>
            </a:extLst>
          </p:cNvPr>
          <p:cNvGrpSpPr/>
          <p:nvPr/>
        </p:nvGrpSpPr>
        <p:grpSpPr>
          <a:xfrm>
            <a:off x="1597848" y="918651"/>
            <a:ext cx="8370029" cy="494125"/>
            <a:chOff x="283559" y="1081884"/>
            <a:chExt cx="8298226" cy="468963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021B904A-7D24-44AB-9D63-CFA244A6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3DC727A-2508-49B3-987F-94F492D4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66"/>
                  </a:solidFill>
                  <a:latin typeface="Monotype Corsiva" pitchFamily="66" charset="0"/>
                </a:rPr>
                <a:t>NIPS, 2018 </a:t>
              </a:r>
              <a:endParaRPr lang="en-US" altLang="ko-KR" sz="1600" dirty="0">
                <a:solidFill>
                  <a:srgbClr val="000066"/>
                </a:solidFill>
                <a:latin typeface="Monotype Corsiva" pitchFamily="66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305C10-155D-4FB8-8B17-2EBF8F37CDC4}"/>
                </a:ext>
              </a:extLst>
            </p:cNvPr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Chen, Ricky TQ </a:t>
              </a:r>
              <a:r>
                <a:rPr lang="en-US" altLang="ko-KR" sz="1600" dirty="0"/>
                <a:t>et al.     Neural ODE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056E4-E7A5-78FD-48A0-C5D5171A9C20}"/>
              </a:ext>
            </a:extLst>
          </p:cNvPr>
          <p:cNvSpPr txBox="1"/>
          <p:nvPr/>
        </p:nvSpPr>
        <p:spPr>
          <a:xfrm>
            <a:off x="5663952" y="136057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“The DNN structure of the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residual connection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can be transformed into a neural net of an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ODE structure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0" name="Picture 2" descr="Neural Ordinary Differential Equations and why it might become the next big  thing? | by Arvind Natarajan | RedBlackTree | Medium">
            <a:extLst>
              <a:ext uri="{FF2B5EF4-FFF2-40B4-BE49-F238E27FC236}">
                <a16:creationId xmlns:a16="http://schemas.microsoft.com/office/drawing/2014/main" id="{8F8D8BA8-90C2-5C4A-BECC-D010ABC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59" y="926409"/>
            <a:ext cx="1556594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9744E5-D366-A002-DA4C-7CE1A25A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54" y="2077545"/>
            <a:ext cx="1430299" cy="932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D0F12-D231-0410-4F22-9368F5B122E9}"/>
              </a:ext>
            </a:extLst>
          </p:cNvPr>
          <p:cNvSpPr txBox="1"/>
          <p:nvPr/>
        </p:nvSpPr>
        <p:spPr>
          <a:xfrm>
            <a:off x="5658978" y="2344764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new structure of a DNN that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endlessly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passes through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weight-tying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layers. The back-propagation of these can be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efficiently computed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9A92B-F850-79DB-1D5F-9D58B91B8094}"/>
              </a:ext>
            </a:extLst>
          </p:cNvPr>
          <p:cNvSpPr txBox="1"/>
          <p:nvPr/>
        </p:nvSpPr>
        <p:spPr>
          <a:xfrm>
            <a:off x="5671247" y="3378341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Hodgkin-Huxley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HH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 model</a:t>
            </a:r>
          </a:p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 Spike-Timing-Dependent Plasticity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STDP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-  </a:t>
            </a:r>
            <a:r>
              <a:rPr lang="en-US" altLang="ko-KR" sz="1200" dirty="0" err="1">
                <a:solidFill>
                  <a:srgbClr val="374151"/>
                </a:solidFill>
                <a:latin typeface="Abadi" panose="020B0604020104020204" pitchFamily="34" charset="0"/>
              </a:rPr>
              <a:t>Bienenstock-CooperMunro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</a:rPr>
              <a:t>BCM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) theory</a:t>
            </a:r>
            <a:endParaRPr lang="ko-KR" altLang="en-US" sz="1200" dirty="0"/>
          </a:p>
        </p:txBody>
      </p:sp>
      <p:pic>
        <p:nvPicPr>
          <p:cNvPr id="17412" name="Picture 4" descr="Hodgkin-Huxley model of biological neurons that describes in detail the...  | Download Scientific Diagram">
            <a:extLst>
              <a:ext uri="{FF2B5EF4-FFF2-40B4-BE49-F238E27FC236}">
                <a16:creationId xmlns:a16="http://schemas.microsoft.com/office/drawing/2014/main" id="{2E27FBA5-67D0-047D-C540-5773155B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16" y="3089787"/>
            <a:ext cx="1687385" cy="100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9701E4-2D3B-9CC8-08B0-1A12C4B292F2}"/>
              </a:ext>
            </a:extLst>
          </p:cNvPr>
          <p:cNvSpPr txBox="1"/>
          <p:nvPr/>
        </p:nvSpPr>
        <p:spPr>
          <a:xfrm>
            <a:off x="5671247" y="4602458"/>
            <a:ext cx="460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“Neural Activation and Diminishing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Feedback Signals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Learning , Potential Embedding of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Q-Learning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Algorithm in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Cerebellar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Biomodels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4" name="Picture 6" descr="Prediction signals in the cerebellum: Beyond supervised motor learning |  eLife">
            <a:extLst>
              <a:ext uri="{FF2B5EF4-FFF2-40B4-BE49-F238E27FC236}">
                <a16:creationId xmlns:a16="http://schemas.microsoft.com/office/drawing/2014/main" id="{8124EBA3-3C16-E046-084E-D35CE0AD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07" y="4241910"/>
            <a:ext cx="1016014" cy="120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D5552-364E-E31D-97B9-B57B298F532F}"/>
              </a:ext>
            </a:extLst>
          </p:cNvPr>
          <p:cNvSpPr txBox="1"/>
          <p:nvPr/>
        </p:nvSpPr>
        <p:spPr>
          <a:xfrm>
            <a:off x="5591944" y="5733256"/>
            <a:ext cx="377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specialized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evolutionary method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that maintains a balance between species diversity and adaptability, leveraging geometric properties of networks to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patterns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within the structure.</a:t>
            </a:r>
            <a:endParaRPr lang="ko-KR" altLang="en-US" sz="1200" dirty="0"/>
          </a:p>
        </p:txBody>
      </p:sp>
      <p:pic>
        <p:nvPicPr>
          <p:cNvPr id="17416" name="Picture 8" descr="HyperNEAT User's Page">
            <a:extLst>
              <a:ext uri="{FF2B5EF4-FFF2-40B4-BE49-F238E27FC236}">
                <a16:creationId xmlns:a16="http://schemas.microsoft.com/office/drawing/2014/main" id="{007E8F1F-43A4-8E2A-FE84-0A0C0601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94" y="5606215"/>
            <a:ext cx="2054096" cy="11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23427"/>
      </p:ext>
    </p:extLst>
  </p:cSld>
  <p:clrMapOvr>
    <a:masterClrMapping/>
  </p:clrMapOvr>
</p:sld>
</file>

<file path=ppt/theme/theme1.xml><?xml version="1.0" encoding="utf-8"?>
<a:theme xmlns:a="http://schemas.openxmlformats.org/drawingml/2006/main" name="메모 테마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12460</TotalTime>
  <Words>1419</Words>
  <Application>Microsoft Office PowerPoint</Application>
  <PresentationFormat>와이드스크린</PresentationFormat>
  <Paragraphs>388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맑은 고딕</vt:lpstr>
      <vt:lpstr>Monotype Corsiva</vt:lpstr>
      <vt:lpstr>바탕</vt:lpstr>
      <vt:lpstr>Wingdings 2</vt:lpstr>
      <vt:lpstr>Algerian</vt:lpstr>
      <vt:lpstr>Abadi</vt:lpstr>
      <vt:lpstr>Wingdings</vt:lpstr>
      <vt:lpstr>Arial</vt:lpstr>
      <vt:lpstr>Tahoma</vt:lpstr>
      <vt:lpstr>Cambria Math</vt:lpstr>
      <vt:lpstr>Corbel</vt:lpstr>
      <vt:lpstr>궁서</vt:lpstr>
      <vt:lpstr>메모 테마</vt:lpstr>
      <vt:lpstr>Equilibrium Point Learning</vt:lpstr>
      <vt:lpstr>Table of Contents</vt:lpstr>
      <vt:lpstr>Motivation</vt:lpstr>
      <vt:lpstr>Motivation</vt:lpstr>
      <vt:lpstr>Motivation</vt:lpstr>
      <vt:lpstr>Motivation</vt:lpstr>
      <vt:lpstr>Introduction </vt:lpstr>
      <vt:lpstr>Introduction </vt:lpstr>
      <vt:lpstr>Summary of Related Works</vt:lpstr>
      <vt:lpstr>EPL Method</vt:lpstr>
      <vt:lpstr>EPL Method – meaning of variable</vt:lpstr>
      <vt:lpstr>EPL Method – overall</vt:lpstr>
      <vt:lpstr>EPL Method – Supervised, Unsupervised learning</vt:lpstr>
      <vt:lpstr>EPL Method – Non-diverging Property</vt:lpstr>
      <vt:lpstr>EPL Method – Local, External Layer</vt:lpstr>
      <vt:lpstr>EPL Method – Design Implicit Layer</vt:lpstr>
      <vt:lpstr>Design Implicit Layer – Flow</vt:lpstr>
      <vt:lpstr>Design Implicit Layer – Flow</vt:lpstr>
      <vt:lpstr>Design Implicit Layer – Flow</vt:lpstr>
      <vt:lpstr>Design Implicit Layer – Example of neuron model</vt:lpstr>
      <vt:lpstr> Experiment</vt:lpstr>
      <vt:lpstr> Result</vt:lpstr>
      <vt:lpstr> Result</vt:lpstr>
      <vt:lpstr> Result</vt:lpstr>
      <vt:lpstr>Conclusion &amp; Future Work</vt:lpstr>
      <vt:lpstr>Q &amp; A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천지영</dc:creator>
  <cp:lastModifiedBy>Author</cp:lastModifiedBy>
  <cp:revision>1934</cp:revision>
  <cp:lastPrinted>2015-09-10T12:43:10Z</cp:lastPrinted>
  <dcterms:created xsi:type="dcterms:W3CDTF">2008-09-01T12:14:31Z</dcterms:created>
  <dcterms:modified xsi:type="dcterms:W3CDTF">2023-10-29T14:12:37Z</dcterms:modified>
</cp:coreProperties>
</file>