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96" r:id="rId2"/>
    <p:sldId id="393" r:id="rId3"/>
    <p:sldId id="458" r:id="rId4"/>
    <p:sldId id="459" r:id="rId5"/>
    <p:sldId id="460" r:id="rId6"/>
    <p:sldId id="461" r:id="rId7"/>
    <p:sldId id="462" r:id="rId8"/>
    <p:sldId id="426" r:id="rId9"/>
    <p:sldId id="440" r:id="rId10"/>
    <p:sldId id="463" r:id="rId11"/>
    <p:sldId id="441" r:id="rId12"/>
    <p:sldId id="442" r:id="rId13"/>
    <p:sldId id="457" r:id="rId14"/>
    <p:sldId id="445" r:id="rId15"/>
    <p:sldId id="384" r:id="rId16"/>
    <p:sldId id="400" r:id="rId17"/>
    <p:sldId id="392" r:id="rId18"/>
  </p:sldIdLst>
  <p:sldSz cx="12192000" cy="6858000"/>
  <p:notesSz cx="6797675" cy="9928225"/>
  <p:embeddedFontLst>
    <p:embeddedFont>
      <p:font typeface="맑은 고딕" panose="020B0503020000020004" pitchFamily="50" charset="-127"/>
      <p:regular r:id="rId20"/>
      <p:bold r:id="rId21"/>
    </p:embeddedFont>
    <p:embeddedFont>
      <p:font typeface="Abadi" panose="020B0604020104020204" pitchFamily="34" charset="0"/>
      <p:regular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Monotype Corsiva" panose="03010101010201010101" pitchFamily="66" charset="0"/>
      <p:italic r:id="rId27"/>
    </p:embeddedFont>
    <p:embeddedFont>
      <p:font typeface="Wingdings 2" panose="050201020105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92" y="10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>
              <a:defRPr sz="1200"/>
            </a:lvl1pPr>
          </a:lstStyle>
          <a:p>
            <a:fld id="{12AA2874-6429-4F37-AF3F-A602A459D14C}" type="datetimeFigureOut">
              <a:rPr lang="ko-KR" altLang="en-US" smtClean="0"/>
              <a:pPr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>
              <a:defRPr sz="1200"/>
            </a:lvl1pPr>
          </a:lstStyle>
          <a:p>
            <a:fld id="{B573D1B3-AFBE-4795-A7B1-63C922230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6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5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3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2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4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0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3D1B3-AFBE-4795-A7B1-63C922230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gray">
          <a:xfrm>
            <a:off x="0" y="78420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 noChangeAspect="1"/>
          </p:cNvGrpSpPr>
          <p:nvPr/>
        </p:nvGrpSpPr>
        <p:grpSpPr bwMode="gray">
          <a:xfrm rot="5400000">
            <a:off x="183904" y="27642"/>
            <a:ext cx="598018" cy="775411"/>
            <a:chOff x="42" y="4085"/>
            <a:chExt cx="224" cy="224"/>
          </a:xfrm>
          <a:solidFill>
            <a:schemeClr val="bg2">
              <a:lumMod val="50000"/>
              <a:alpha val="30000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142853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272" y="6473952"/>
            <a:ext cx="2844800" cy="301752"/>
          </a:xfrm>
        </p:spPr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61" y="928670"/>
            <a:ext cx="10858576" cy="5786478"/>
          </a:xfrm>
        </p:spPr>
        <p:txBody>
          <a:bodyPr/>
          <a:lstStyle>
            <a:lvl1pPr algn="just">
              <a:buClr>
                <a:schemeClr val="accent1">
                  <a:lumMod val="75000"/>
                </a:schemeClr>
              </a:buCl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just">
              <a:buClr>
                <a:schemeClr val="bg2">
                  <a:lumMod val="50000"/>
                </a:schemeClr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Clr>
                <a:schemeClr val="bg2">
                  <a:lumMod val="25000"/>
                </a:schemeClr>
              </a:buClr>
              <a:buFont typeface="궁서" pitchFamily="18" charset="-127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57213" y="152400"/>
            <a:ext cx="10725187" cy="561956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1305256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/>
              <a:t>Equilibrium Point Learning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CE9F9C8-0F7F-443F-8AD6-448025D8FDA7}"/>
              </a:ext>
            </a:extLst>
          </p:cNvPr>
          <p:cNvSpPr txBox="1">
            <a:spLocks/>
          </p:cNvSpPr>
          <p:nvPr/>
        </p:nvSpPr>
        <p:spPr bwMode="black">
          <a:xfrm>
            <a:off x="3071664" y="5013176"/>
            <a:ext cx="5928320" cy="93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/>
              <a:t>ACML</a:t>
            </a:r>
            <a:r>
              <a:rPr lang="ko-KR" altLang="en-US" sz="2800"/>
              <a:t> </a:t>
            </a:r>
            <a:r>
              <a:rPr lang="en-US" altLang="ko-KR" sz="2800"/>
              <a:t>2023</a:t>
            </a:r>
          </a:p>
          <a:p>
            <a:pPr algn="ctr"/>
            <a:r>
              <a:rPr lang="en-US" altLang="ko-KR" sz="2800"/>
              <a:t>Baik Dowoo   ,   Ji Won Yoon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Method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3F324-CFAF-45C5-B0FC-B9045E74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060848"/>
            <a:ext cx="7406822" cy="43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52596" y="928670"/>
            <a:ext cx="3999388" cy="5786478"/>
          </a:xfrm>
        </p:spPr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/>
              <a:t>Preliminaries</a:t>
            </a:r>
          </a:p>
          <a:p>
            <a:endParaRPr lang="en-US" altLang="ko-KR" dirty="0"/>
          </a:p>
          <a:p>
            <a:r>
              <a:rPr lang="en-US" altLang="ko-KR" dirty="0"/>
              <a:t>Chapter 2…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Contents of the Ph.D. Thesis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6015027" y="935615"/>
            <a:ext cx="3999388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q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70000"/>
              <a:buFont typeface="Wingdings 2" pitchFamily="18" charset="2"/>
              <a:buChar char="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궁서" pitchFamily="18" charset="-127"/>
              <a:buChar char="-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Conclusion and Future Work</a:t>
            </a:r>
          </a:p>
          <a:p>
            <a:endParaRPr lang="en-US" altLang="ko-KR" sz="16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015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5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9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주요</a:t>
            </a:r>
            <a:r>
              <a:rPr lang="en-US" altLang="ko-KR" sz="2400" dirty="0"/>
              <a:t> </a:t>
            </a:r>
            <a:r>
              <a:rPr lang="ko-KR" altLang="en-US" sz="2400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88584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Journal Papers (2/1)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b="1" u="sng" dirty="0"/>
              <a:t>…</a:t>
            </a:r>
            <a:endParaRPr lang="en-US" altLang="ko-KR" b="1" dirty="0"/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b="1" u="sng" dirty="0"/>
              <a:t>….</a:t>
            </a:r>
            <a:endParaRPr lang="en-US" altLang="ko-KR" dirty="0"/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Submitted Papers (1/2)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b="1" u="sng" dirty="0"/>
              <a:t>…</a:t>
            </a:r>
            <a:endParaRPr lang="en-US" altLang="ko-KR" b="1" dirty="0"/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dirty="0"/>
              <a:t>…(SCI)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dirty="0"/>
              <a:t>…NDSS Symposium 2016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Work in</a:t>
            </a:r>
            <a:r>
              <a:rPr lang="ko-KR" altLang="en-US" dirty="0"/>
              <a:t> </a:t>
            </a:r>
            <a:r>
              <a:rPr lang="en-US" altLang="ko-KR" dirty="0"/>
              <a:t>progress (1)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altLang="ko-KR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/>
          </a:p>
          <a:p>
            <a:pPr marL="400050">
              <a:buSzPct val="100000"/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&amp; Future Work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		            </a:t>
            </a:r>
            <a:r>
              <a:rPr lang="en-US" altLang="ko-KR" sz="3200" dirty="0"/>
              <a:t>Thank you!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Can it be changed to a self-learning structure?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DB324A3-D495-4A91-9085-3212D9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131221"/>
            <a:ext cx="806767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This means...</a:t>
            </a:r>
          </a:p>
          <a:p>
            <a:pPr marL="0" indent="0" algn="ctr">
              <a:buNone/>
            </a:pPr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 - 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Can the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[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back-propagation algorithm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,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the goal(Y)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]</a:t>
            </a:r>
          </a:p>
          <a:p>
            <a:pPr marL="0" indent="0" algn="ctr">
              <a:buNone/>
            </a:pP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be represented by a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parameter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?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5D140-BBCC-4919-BA1D-313D8939B415}"/>
              </a:ext>
            </a:extLst>
          </p:cNvPr>
          <p:cNvSpPr txBox="1"/>
          <p:nvPr/>
        </p:nvSpPr>
        <p:spPr>
          <a:xfrm>
            <a:off x="2891644" y="5079518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 self-learning structure just like the </a:t>
            </a:r>
          </a:p>
          <a:p>
            <a:pPr algn="ctr"/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"back-propagation algorithm"</a:t>
            </a:r>
            <a:endParaRPr lang="ko-KR" altLang="en-US" sz="2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037864-E346-48F2-BB5C-56AD3E6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917343"/>
            <a:ext cx="4076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It </a:t>
            </a:r>
            <a:r>
              <a:rPr lang="en-US" altLang="ko-KR" sz="2800">
                <a:solidFill>
                  <a:srgbClr val="FF0000"/>
                </a:solidFill>
                <a:latin typeface="Abadi" panose="020B0604020104020204" pitchFamily="34" charset="0"/>
              </a:rPr>
              <a:t>cannot</a:t>
            </a:r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 be certain..    However,.</a:t>
            </a:r>
          </a:p>
          <a:p>
            <a:pPr marL="0" indent="0" algn="ctr">
              <a:buNone/>
            </a:pPr>
            <a:endParaRPr lang="en-US" altLang="ko-KR" sz="2400" b="0" i="0">
              <a:solidFill>
                <a:srgbClr val="37415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can find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real-life examples 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of learning about survival, </a:t>
            </a:r>
          </a:p>
          <a:p>
            <a:pPr marL="0" indent="0" algn="ctr">
              <a:buNone/>
            </a:pP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which is a </a:t>
            </a:r>
            <a:r>
              <a:rPr lang="en-US" altLang="ko-KR" sz="2400" b="1" i="0">
                <a:effectLst/>
                <a:latin typeface="Abadi" panose="020B0604020104020204" pitchFamily="34" charset="0"/>
              </a:rPr>
              <a:t>fixed goal 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the </a:t>
            </a:r>
            <a:r>
              <a:rPr lang="en-US" altLang="ko-KR" sz="24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DEQ</a:t>
            </a:r>
            <a:r>
              <a:rPr lang="en-US" altLang="ko-KR" sz="24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model.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</a:t>
            </a:r>
            <a:endParaRPr lang="ko-KR" altLang="en-US" dirty="0"/>
          </a:p>
        </p:txBody>
      </p:sp>
      <p:pic>
        <p:nvPicPr>
          <p:cNvPr id="1028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5B42D732-2CC3-4EBD-A710-3B20AB2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2817787"/>
            <a:ext cx="4248472" cy="24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D02E2-5A52-4138-AA3D-338EB9F5EDBF}"/>
              </a:ext>
            </a:extLst>
          </p:cNvPr>
          <p:cNvSpPr txBox="1"/>
          <p:nvPr/>
        </p:nvSpPr>
        <p:spPr>
          <a:xfrm>
            <a:off x="1244358" y="5356394"/>
            <a:ext cx="970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biological </a:t>
            </a:r>
            <a:r>
              <a:rPr lang="en-US" altLang="ko-KR" sz="2400">
                <a:solidFill>
                  <a:srgbClr val="FF0000"/>
                </a:solidFill>
              </a:rPr>
              <a:t>neuron</a:t>
            </a:r>
            <a:r>
              <a:rPr lang="en-US" altLang="ko-KR" sz="2400"/>
              <a:t> "Encoding" </a:t>
            </a:r>
          </a:p>
          <a:p>
            <a:pPr algn="ctr"/>
            <a:r>
              <a:rPr lang="en-US" altLang="ko-KR" sz="2400"/>
              <a:t>[  Something </a:t>
            </a:r>
            <a:r>
              <a:rPr lang="en-US" altLang="ko-KR" sz="2400">
                <a:solidFill>
                  <a:srgbClr val="FF0000"/>
                </a:solidFill>
              </a:rPr>
              <a:t>learning algorithm </a:t>
            </a:r>
            <a:r>
              <a:rPr lang="en-US" altLang="ko-KR" sz="2400"/>
              <a:t>that we dont know </a:t>
            </a:r>
            <a:r>
              <a:rPr lang="en-US" altLang="ko-KR" sz="2400">
                <a:solidFill>
                  <a:srgbClr val="FF0000"/>
                </a:solidFill>
              </a:rPr>
              <a:t>,</a:t>
            </a:r>
            <a:r>
              <a:rPr lang="en-US" altLang="ko-KR" sz="2400"/>
              <a:t>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Survival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/>
              <a:t>by "Parameters" that "Amount of Molecules"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114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how cat neuron can be represet to </a:t>
            </a:r>
            <a:r>
              <a:rPr lang="en-US" altLang="ko-KR" sz="280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CFDA6-D8B0-4777-AB78-ACAC70B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47"/>
            <a:ext cx="11190258" cy="3124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F9F01-EEFE-49F1-AB5A-F662D4AA5EE4}"/>
              </a:ext>
            </a:extLst>
          </p:cNvPr>
          <p:cNvSpPr txBox="1"/>
          <p:nvPr/>
        </p:nvSpPr>
        <p:spPr>
          <a:xfrm>
            <a:off x="479376" y="5009122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real neuron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89C3-DFCB-4B70-88AE-985C4732E5CC}"/>
              </a:ext>
            </a:extLst>
          </p:cNvPr>
          <p:cNvSpPr txBox="1"/>
          <p:nvPr/>
        </p:nvSpPr>
        <p:spPr>
          <a:xfrm>
            <a:off x="4475088" y="5009122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system biology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F5B38-5BAC-4085-9D40-6879EC5EBE58}"/>
              </a:ext>
            </a:extLst>
          </p:cNvPr>
          <p:cNvSpPr txBox="1"/>
          <p:nvPr/>
        </p:nvSpPr>
        <p:spPr>
          <a:xfrm>
            <a:off x="8328248" y="4974534"/>
            <a:ext cx="274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ODE</a:t>
            </a:r>
          </a:p>
          <a:p>
            <a:pPr algn="ctr"/>
            <a:r>
              <a:rPr lang="en-US" altLang="ko-KR" sz="2400"/>
              <a:t>( ex: </a:t>
            </a:r>
            <a:r>
              <a:rPr lang="en-US" altLang="ko-KR" sz="2400">
                <a:solidFill>
                  <a:srgbClr val="FF0000"/>
                </a:solidFill>
              </a:rPr>
              <a:t>HH</a:t>
            </a:r>
            <a:r>
              <a:rPr lang="en-US" altLang="ko-KR" sz="2400"/>
              <a:t> model 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3206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>
                <a:solidFill>
                  <a:srgbClr val="374151"/>
                </a:solidFill>
                <a:latin typeface="Abadi" panose="020B0604020104020204" pitchFamily="34" charset="0"/>
              </a:rPr>
              <a:t>how cat neuron can be represet to </a:t>
            </a:r>
            <a:r>
              <a:rPr lang="en-US" altLang="ko-KR" sz="2800">
                <a:solidFill>
                  <a:srgbClr val="FF0000"/>
                </a:solidFill>
                <a:latin typeface="Abadi" panose="020B0604020104020204" pitchFamily="34" charset="0"/>
              </a:rPr>
              <a:t>DEQ</a:t>
            </a:r>
          </a:p>
          <a:p>
            <a:endParaRPr lang="en-US" altLang="ko-KR" sz="2400" b="0" i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D9345-013E-425E-B573-EEDBC594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252"/>
            <a:ext cx="11430037" cy="2973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88CE9-8AC7-4C91-A6F3-047C768B5683}"/>
              </a:ext>
            </a:extLst>
          </p:cNvPr>
          <p:cNvSpPr txBox="1"/>
          <p:nvPr/>
        </p:nvSpPr>
        <p:spPr>
          <a:xfrm>
            <a:off x="479376" y="5009122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ODE</a:t>
            </a:r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82B70-18B9-4254-AC81-F5DBC1AB57F7}"/>
              </a:ext>
            </a:extLst>
          </p:cNvPr>
          <p:cNvSpPr txBox="1"/>
          <p:nvPr/>
        </p:nvSpPr>
        <p:spPr>
          <a:xfrm>
            <a:off x="4475088" y="5009122"/>
            <a:ext cx="27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DEQ</a:t>
            </a:r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8597-8418-4447-80F2-C07CE88C1C55}"/>
              </a:ext>
            </a:extLst>
          </p:cNvPr>
          <p:cNvSpPr txBox="1"/>
          <p:nvPr/>
        </p:nvSpPr>
        <p:spPr>
          <a:xfrm>
            <a:off x="8256240" y="4974534"/>
            <a:ext cx="281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continuous DEQ</a:t>
            </a:r>
          </a:p>
          <a:p>
            <a:pPr algn="ctr"/>
            <a:r>
              <a:rPr lang="en-US" altLang="ko-KR" sz="2400"/>
              <a:t>( neural-ODE 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845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Therefore, our goal is...</a:t>
            </a:r>
          </a:p>
          <a:p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our goal is to design a DEQ (</a:t>
            </a:r>
            <a:r>
              <a:rPr lang="en-US" altLang="ko-KR" sz="20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design implicit layer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that can </a:t>
            </a:r>
            <a:r>
              <a:rPr lang="en-US" altLang="ko-KR" sz="20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represent the movements of molecules 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in actual living organisms with parameters.</a:t>
            </a: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we will train the parameters of such DEQs using evolutionary methods (</a:t>
            </a:r>
            <a:r>
              <a:rPr lang="en-US" altLang="ko-KR" sz="20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HyperNeat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and this process will ultimately signify an act of </a:t>
            </a:r>
            <a:r>
              <a:rPr lang="en-US" altLang="ko-KR" sz="20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searching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 for the </a:t>
            </a:r>
            <a:r>
              <a:rPr lang="en-US" altLang="ko-KR" sz="2000" b="0" i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optimal learning method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Abadi" panose="020B0604020104020204" pitchFamily="34" charset="0"/>
              </a:rPr>
              <a:t>.</a:t>
            </a:r>
            <a:endParaRPr lang="en-US" altLang="ko-KR" sz="2400" b="0" i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ko-KR" sz="2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 </a:t>
            </a:r>
            <a:endParaRPr lang="ko-KR" altLang="en-US" dirty="0"/>
          </a:p>
        </p:txBody>
      </p:sp>
      <p:pic>
        <p:nvPicPr>
          <p:cNvPr id="2050" name="Picture 2" descr="유전 알고리즘 (Genetic algorithm)">
            <a:extLst>
              <a:ext uri="{FF2B5EF4-FFF2-40B4-BE49-F238E27FC236}">
                <a16:creationId xmlns:a16="http://schemas.microsoft.com/office/drawing/2014/main" id="{A9473FCF-7170-4E52-9B8C-C2E08826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1" y="2780928"/>
            <a:ext cx="368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88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Related Works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283400" y="887964"/>
            <a:ext cx="0" cy="5853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97848" y="1916832"/>
            <a:ext cx="8370029" cy="494125"/>
            <a:chOff x="283559" y="1081884"/>
            <a:chExt cx="8298226" cy="468963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/>
                <a:t>Shaojie Bai </a:t>
              </a:r>
              <a:r>
                <a:rPr lang="en-US" altLang="ko-KR" sz="1600"/>
                <a:t>et al.            Deep equilibrium models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7943" y="2924944"/>
            <a:ext cx="8432513" cy="484024"/>
            <a:chOff x="382279" y="1723193"/>
            <a:chExt cx="8432513" cy="484024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830391" y="206275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82279" y="1723193"/>
              <a:ext cx="12751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8048" y="1855760"/>
              <a:ext cx="66967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C. Zhang et </a:t>
              </a:r>
              <a:r>
                <a:rPr lang="en-US" altLang="ko-KR" sz="1600"/>
                <a:t>al.                  Training of Spiking Neural Network</a:t>
              </a:r>
              <a:endParaRPr lang="en-US" altLang="ko-KR" sz="16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45580" y="5389543"/>
            <a:ext cx="7672501" cy="487729"/>
            <a:chOff x="359916" y="3818559"/>
            <a:chExt cx="7672501" cy="487729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831184" y="4161825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59916" y="3818559"/>
              <a:ext cx="13679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27761" y="3842849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X. Lin et </a:t>
              </a:r>
              <a:r>
                <a:rPr lang="en-US" altLang="ko-KR" sz="1600"/>
                <a:t>al.                         HyperNeat</a:t>
              </a:r>
              <a:endParaRPr lang="en-US" altLang="ko-KR" sz="1600" dirty="0"/>
            </a:p>
          </p:txBody>
        </p:sp>
      </p:grp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211168" y="4374896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16109" y="4140369"/>
            <a:ext cx="7692259" cy="584775"/>
            <a:chOff x="176904" y="3118837"/>
            <a:chExt cx="7692259" cy="584775"/>
          </a:xfrm>
        </p:grpSpPr>
        <p:sp>
          <p:nvSpPr>
            <p:cNvPr id="39" name="직사각형 38"/>
            <p:cNvSpPr/>
            <p:nvPr/>
          </p:nvSpPr>
          <p:spPr>
            <a:xfrm>
              <a:off x="1964507" y="3194148"/>
              <a:ext cx="5904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en-US" altLang="ko-KR" sz="1600" dirty="0"/>
                <a:t>Y. </a:t>
              </a:r>
              <a:r>
                <a:rPr lang="en-US" altLang="ko-KR" sz="1600" dirty="0" err="1"/>
                <a:t>Hao</a:t>
              </a:r>
              <a:r>
                <a:rPr lang="en-US" altLang="ko-KR" sz="1600" dirty="0"/>
                <a:t> et </a:t>
              </a:r>
              <a:r>
                <a:rPr lang="en-US" altLang="ko-KR" sz="1600"/>
                <a:t>al.                       Training of Biological Neural Network</a:t>
              </a:r>
              <a:endParaRPr lang="en-US" altLang="ko-KR" sz="1600" dirty="0"/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76904" y="3118837"/>
              <a:ext cx="13679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IEEE,</a:t>
              </a:r>
            </a:p>
            <a:p>
              <a:pPr algn="ctr"/>
              <a:r>
                <a:rPr lang="en-US" altLang="ko-KR" sz="1600" dirty="0">
                  <a:solidFill>
                    <a:srgbClr val="000066"/>
                  </a:solidFill>
                  <a:latin typeface="Monotype Corsiva" pitchFamily="66" charset="0"/>
                </a:rPr>
                <a:t>2011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50D5C6-0560-42D3-A302-11D37298C6BF}"/>
              </a:ext>
            </a:extLst>
          </p:cNvPr>
          <p:cNvGrpSpPr/>
          <p:nvPr/>
        </p:nvGrpSpPr>
        <p:grpSpPr>
          <a:xfrm>
            <a:off x="1597848" y="918651"/>
            <a:ext cx="8370029" cy="494125"/>
            <a:chOff x="283559" y="1081884"/>
            <a:chExt cx="8298226" cy="468963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21B904A-7D24-44AB-9D63-CFA244A6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85" y="1406384"/>
              <a:ext cx="144463" cy="1444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3DC727A-2508-49B3-987F-94F492D4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59" y="1081884"/>
              <a:ext cx="1639575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solidFill>
                    <a:srgbClr val="000066"/>
                  </a:solidFill>
                  <a:latin typeface="Monotype Corsiva" pitchFamily="66" charset="0"/>
                </a:rPr>
                <a:t>NIPS, 2018 </a:t>
              </a:r>
              <a:endParaRPr lang="en-US" altLang="ko-KR" sz="1600" dirty="0">
                <a:solidFill>
                  <a:srgbClr val="000066"/>
                </a:solidFill>
                <a:latin typeface="Monotype Corsiva" pitchFamily="66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305C10-155D-4FB8-8B17-2EBF8F37CDC4}"/>
                </a:ext>
              </a:extLst>
            </p:cNvPr>
            <p:cNvSpPr/>
            <p:nvPr/>
          </p:nvSpPr>
          <p:spPr>
            <a:xfrm>
              <a:off x="2173073" y="1198557"/>
              <a:ext cx="6408712" cy="32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spcBef>
                  <a:spcPct val="20000"/>
                </a:spcBef>
                <a:buClr>
                  <a:schemeClr val="accent1">
                    <a:lumMod val="75000"/>
                  </a:schemeClr>
                </a:buClr>
                <a:buSzPct val="75000"/>
                <a:defRPr/>
              </a:pPr>
              <a:r>
                <a:rPr lang="it-IT" altLang="ko-KR" sz="1600"/>
                <a:t>Shaojie Bai </a:t>
              </a:r>
              <a:r>
                <a:rPr lang="en-US" altLang="ko-KR" sz="1600"/>
                <a:t>et al.            Neural ODE</a:t>
              </a:r>
              <a:endParaRPr lang="it-IT" altLang="ko-KR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12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Method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41018"/>
      </p:ext>
    </p:extLst>
  </p:cSld>
  <p:clrMapOvr>
    <a:masterClrMapping/>
  </p:clrMapOvr>
</p:sld>
</file>

<file path=ppt/theme/theme1.xml><?xml version="1.0" encoding="utf-8"?>
<a:theme xmlns:a="http://schemas.openxmlformats.org/drawingml/2006/main" name="메모 테마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10440</TotalTime>
  <Words>357</Words>
  <Application>Microsoft Office PowerPoint</Application>
  <PresentationFormat>와이드스크린</PresentationFormat>
  <Paragraphs>114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Wingdings</vt:lpstr>
      <vt:lpstr>Abadi</vt:lpstr>
      <vt:lpstr>Arial</vt:lpstr>
      <vt:lpstr>Wingdings 2</vt:lpstr>
      <vt:lpstr>Monotype Corsiva</vt:lpstr>
      <vt:lpstr>Corbel</vt:lpstr>
      <vt:lpstr>궁서</vt:lpstr>
      <vt:lpstr>맑은 고딕</vt:lpstr>
      <vt:lpstr>메모 테마</vt:lpstr>
      <vt:lpstr>Equilibrium Point Learning</vt:lpstr>
      <vt:lpstr>Concept </vt:lpstr>
      <vt:lpstr>Concept </vt:lpstr>
      <vt:lpstr>Concept </vt:lpstr>
      <vt:lpstr>Introduction </vt:lpstr>
      <vt:lpstr>Introduction </vt:lpstr>
      <vt:lpstr>Introduction </vt:lpstr>
      <vt:lpstr>Summary of Related Works</vt:lpstr>
      <vt:lpstr>EPL Method</vt:lpstr>
      <vt:lpstr>EPL Method</vt:lpstr>
      <vt:lpstr>Contents of the Ph.D. Thesis</vt:lpstr>
      <vt:lpstr>Preliminaries</vt:lpstr>
      <vt:lpstr>Overview</vt:lpstr>
      <vt:lpstr>주요 내용</vt:lpstr>
      <vt:lpstr>Publications</vt:lpstr>
      <vt:lpstr>Conclusion &amp; 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천지영</dc:creator>
  <cp:lastModifiedBy>Author</cp:lastModifiedBy>
  <cp:revision>1916</cp:revision>
  <cp:lastPrinted>2015-09-10T12:43:10Z</cp:lastPrinted>
  <dcterms:created xsi:type="dcterms:W3CDTF">2008-09-01T12:14:31Z</dcterms:created>
  <dcterms:modified xsi:type="dcterms:W3CDTF">2023-10-27T07:15:21Z</dcterms:modified>
</cp:coreProperties>
</file>