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60" r:id="rId3"/>
    <p:sldId id="261" r:id="rId4"/>
    <p:sldId id="266" r:id="rId5"/>
    <p:sldId id="267" r:id="rId6"/>
    <p:sldId id="268" r:id="rId7"/>
    <p:sldId id="269" r:id="rId8"/>
    <p:sldId id="263" r:id="rId9"/>
    <p:sldId id="262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A3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D7C2C-232A-4AF8-839B-94BC0A589F63}" type="datetimeFigureOut">
              <a:rPr lang="en-GB" smtClean="0"/>
              <a:t>16/07/2023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6EEB0-71EF-45E3-B49D-432FABFAF7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720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64E1-9A3D-4645-3D58-1838F56D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6D3C2-7E65-7F1B-DA84-792E784A6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F3AB5-00F8-0204-F56B-1A3A2E66A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00561-24C7-437F-82B9-DC389E7FDA0E}" type="datetime1">
              <a:rPr lang="en-GB" smtClean="0"/>
              <a:t>16/07/2023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10AA4-E996-B792-E9D7-24CA7123E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6A6DC-9CD8-1962-7C11-C16C590DB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3258-A679-4F9E-A762-F4492CD06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99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A83C-8DCA-138D-76A6-0AA796CA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BEE03-7182-A8E6-2268-57460EA0D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F6D61-BDD8-3C70-7548-F2EEC940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3C234-2FBE-45EC-A99D-D2548D7CF4CF}" type="datetime1">
              <a:rPr lang="en-GB" smtClean="0"/>
              <a:t>16/07/2023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D3C51-B47A-922E-05A2-500971F13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336FE-DAB2-B03A-6F6C-72B7E786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3258-A679-4F9E-A762-F4492CD06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29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41A58-9DC9-140D-400D-EF03C547D6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BD140-1516-F0F0-6D30-46A69C32E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DBE73-2837-22FB-50E0-5B9669520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115B-7B90-4C5F-B7EB-CDEE13D021DA}" type="datetime1">
              <a:rPr lang="en-GB" smtClean="0"/>
              <a:t>16/07/2023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98461-EA01-3CB9-0406-75F514DF8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85110-C4BF-5FEF-DA53-F6C977E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3258-A679-4F9E-A762-F4492CD06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12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679E0-81DA-B592-9051-82B404CFD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88AFE-AEC3-780E-70DD-18069AC18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D5910-D079-E9B9-5034-D26EC803D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615E-5B20-4385-AEAA-AD6A463E8C9A}" type="datetime1">
              <a:rPr lang="en-GB" smtClean="0"/>
              <a:t>16/07/2023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3ADE5-CF63-25EA-0ACE-CFA37942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4300A-52FC-DCE6-264F-E746E1CC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3258-A679-4F9E-A762-F4492CD06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73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6217-5342-AF3C-3CEC-8CB3F1E97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08D74-BCD6-2075-E0A0-657230551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8AB44-4BD1-5336-3DC8-1D3018D7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FFE3-ECA2-4734-8B6A-AD69250BC5D7}" type="datetime1">
              <a:rPr lang="en-GB" smtClean="0"/>
              <a:t>16/07/2023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F8BA3-B2CD-5FA9-B708-821C48D5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53300-7629-1921-0989-14E3EF6A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3258-A679-4F9E-A762-F4492CD06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78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1BC93-9C72-5AAC-F440-3D396111C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7AED9-EA40-AF0B-86AA-7D316B8D0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80F86-D521-474D-46D1-A205F4D0B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C4662-76B1-1EFC-ED46-62544740C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5BA3-499E-4615-8964-15825E63821A}" type="datetime1">
              <a:rPr lang="en-GB" smtClean="0"/>
              <a:t>16/07/2023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269AE-C4D2-C86B-DFF9-72E009DC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E09BB-4E4D-B73F-CDC0-5F7BB88B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3258-A679-4F9E-A762-F4492CD06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85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1A5C2-B6D9-6F6D-DBA9-D8861F89B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7CE55-E50C-AE43-C071-B1F102929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A39AE-4A89-250A-3211-2E984F18D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655B5-01F1-9696-4B27-86007B7B9B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2E44FA-9E30-D2FF-8A7A-77952559D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43BC26-73B5-5978-EDAD-4DBF88AB3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A301-6C0B-4D7F-9353-10B35CDE47C2}" type="datetime1">
              <a:rPr lang="en-GB" smtClean="0"/>
              <a:t>16/07/2023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76B333-70BF-EA35-3F7E-5FF65D21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DFC42-D4D8-8DB5-2E2A-17FFC575B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3258-A679-4F9E-A762-F4492CD06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36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DB92-2CB0-F389-D298-07CC969D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3202B6-C028-DDC8-EB8B-4136423D8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BCB9-8D52-43D2-BE76-3BC9A1389A57}" type="datetime1">
              <a:rPr lang="en-GB" smtClean="0"/>
              <a:t>16/07/2023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3C954-B27B-32DC-7DDF-04A99FEFA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AA579-8932-5A43-98B8-01219F90A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3258-A679-4F9E-A762-F4492CD06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799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DF49AC-5E46-952A-35E2-FBF15AE11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69A6-EE75-4F7B-975F-A56939FF3895}" type="datetime1">
              <a:rPr lang="en-GB" smtClean="0"/>
              <a:t>16/07/2023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A06E91-BEA6-0D88-55DC-4A6A4612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870D8-FBE3-950A-D2BC-C83CEA62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3258-A679-4F9E-A762-F4492CD06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42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9B329-CD30-D295-500B-70E412BFC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73832-4CEE-F5AE-92F9-958DCE40B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13737-780D-95DA-7E67-0CE02A6B3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6FEB9-05A0-2E39-8B71-8D1C0852B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F3B1-E360-4343-B658-99FC0175BF11}" type="datetime1">
              <a:rPr lang="en-GB" smtClean="0"/>
              <a:t>16/07/2023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B1CE1-C644-88D2-76D3-A9578A23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AE228-F138-38FA-D931-76FC716A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3258-A679-4F9E-A762-F4492CD06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59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5D89-7620-F3AE-820E-C5E34A8A1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01C75-FB71-C461-3A60-6161D6FB1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EF4C7-C0B1-AF9D-8826-098088EDB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74095-B793-12AA-8DD9-822326B92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44D7-1F44-4ED8-8FCE-190FEC467C76}" type="datetime1">
              <a:rPr lang="en-GB" smtClean="0"/>
              <a:t>16/07/2023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211AC-6E16-C4E4-4CCE-F46F9A7CB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29F8A-8798-62B7-47B5-3CBFDEA4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3258-A679-4F9E-A762-F4492CD06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5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B9E7C-ACDF-7080-00B5-FA4E30EB2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85C4F-88D9-8304-EA8D-DDD78376C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88D1F-8760-E2D4-2CF3-634B56CA2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23857-16C2-4071-9BAE-F852739217BD}" type="datetime1">
              <a:rPr lang="en-GB" smtClean="0"/>
              <a:t>16/07/2023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60148-643E-5171-282A-ECAB2C713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B76B6-BDB0-CCB6-332C-52568376C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B3258-A679-4F9E-A762-F4492CD06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33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searchgate.net/publication/359500106_Agent-Based_Data_Extraction_in_Bioinformatics" TargetMode="External"/><Relationship Id="rId3" Type="http://schemas.openxmlformats.org/officeDocument/2006/relationships/hyperlink" Target="https://www.geeksforgeeks.org/agents-artificial-intelligence" TargetMode="External"/><Relationship Id="rId7" Type="http://schemas.openxmlformats.org/officeDocument/2006/relationships/hyperlink" Target="https://developer.mozilla.org/en-US/docs/Learn/JavaScript/Asynchronous/Introducin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earn.microsoft.com/en-us/dotnet/standard/exceptions/best-practices-for-exceptions" TargetMode="External"/><Relationship Id="rId5" Type="http://schemas.openxmlformats.org/officeDocument/2006/relationships/hyperlink" Target="https://www.ibm.com/garage/method/practices/code/practice_test_driven_development/" TargetMode="External"/><Relationship Id="rId4" Type="http://schemas.openxmlformats.org/officeDocument/2006/relationships/hyperlink" Target="https://betterprogramming.pub/handling-errors-in-python-9f1b3295242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green ribbons&#10;&#10;Description automatically generated">
            <a:extLst>
              <a:ext uri="{FF2B5EF4-FFF2-40B4-BE49-F238E27FC236}">
                <a16:creationId xmlns:a16="http://schemas.microsoft.com/office/drawing/2014/main" id="{4DCAF9E9-4AD6-6C02-AB08-EAD7E7F91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98" y="266007"/>
            <a:ext cx="961176" cy="10668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9DF085A-DE90-1F5C-2029-3C56F18B1379}"/>
              </a:ext>
            </a:extLst>
          </p:cNvPr>
          <p:cNvSpPr/>
          <p:nvPr/>
        </p:nvSpPr>
        <p:spPr>
          <a:xfrm>
            <a:off x="124691" y="124691"/>
            <a:ext cx="11953702" cy="66169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763DC-669C-7BA7-8BA1-FB6825775F6D}"/>
              </a:ext>
            </a:extLst>
          </p:cNvPr>
          <p:cNvSpPr txBox="1"/>
          <p:nvPr/>
        </p:nvSpPr>
        <p:spPr>
          <a:xfrm>
            <a:off x="1319491" y="482137"/>
            <a:ext cx="108226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Proposal for Automating Academic Research Solution.</a:t>
            </a:r>
            <a:endParaRPr lang="en-GB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B08A14-B480-0AC3-4179-0657141C8F66}"/>
              </a:ext>
            </a:extLst>
          </p:cNvPr>
          <p:cNvSpPr txBox="1"/>
          <p:nvPr/>
        </p:nvSpPr>
        <p:spPr>
          <a:xfrm>
            <a:off x="1371598" y="2111432"/>
            <a:ext cx="3591098" cy="3838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Our biotechnology company has developed a new medical device concept.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 scientifically prove its feasibility, a research team seeks an automated search solution to streamline the online academic research process.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 proposal outlines an end-to-end solution to improve the research workflow created by our technical team.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person wearing a white suit and mask&#10;&#10;Description automatically generated">
            <a:extLst>
              <a:ext uri="{FF2B5EF4-FFF2-40B4-BE49-F238E27FC236}">
                <a16:creationId xmlns:a16="http://schemas.microsoft.com/office/drawing/2014/main" id="{39CFFC37-4F2B-B4E1-060D-CB6331522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467" y="2111432"/>
            <a:ext cx="5251756" cy="38389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194C8E-342C-C7E1-55D2-E6B488111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3258-A679-4F9E-A762-F4492CD06EDB}" type="slidenum">
              <a:rPr lang="en-GB" smtClean="0"/>
              <a:t>1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FFF355-7C7A-228C-127B-2855FA0F80B8}"/>
              </a:ext>
            </a:extLst>
          </p:cNvPr>
          <p:cNvSpPr txBox="1"/>
          <p:nvPr/>
        </p:nvSpPr>
        <p:spPr>
          <a:xfrm>
            <a:off x="7922029" y="5976663"/>
            <a:ext cx="1088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i="1" dirty="0">
                <a:solidFill>
                  <a:schemeClr val="bg1">
                    <a:lumMod val="65000"/>
                  </a:schemeClr>
                </a:solidFill>
              </a:rPr>
              <a:t>Source: Freepik</a:t>
            </a:r>
          </a:p>
        </p:txBody>
      </p:sp>
    </p:spTree>
    <p:extLst>
      <p:ext uri="{BB962C8B-B14F-4D97-AF65-F5344CB8AC3E}">
        <p14:creationId xmlns:p14="http://schemas.microsoft.com/office/powerpoint/2010/main" val="1056978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green ribbons&#10;&#10;Description automatically generated">
            <a:extLst>
              <a:ext uri="{FF2B5EF4-FFF2-40B4-BE49-F238E27FC236}">
                <a16:creationId xmlns:a16="http://schemas.microsoft.com/office/drawing/2014/main" id="{4DCAF9E9-4AD6-6C02-AB08-EAD7E7F91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98" y="266007"/>
            <a:ext cx="961176" cy="10668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9DF085A-DE90-1F5C-2029-3C56F18B1379}"/>
              </a:ext>
            </a:extLst>
          </p:cNvPr>
          <p:cNvSpPr/>
          <p:nvPr/>
        </p:nvSpPr>
        <p:spPr>
          <a:xfrm>
            <a:off x="124691" y="124691"/>
            <a:ext cx="11953702" cy="66169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763DC-669C-7BA7-8BA1-FB6825775F6D}"/>
              </a:ext>
            </a:extLst>
          </p:cNvPr>
          <p:cNvSpPr txBox="1"/>
          <p:nvPr/>
        </p:nvSpPr>
        <p:spPr>
          <a:xfrm>
            <a:off x="1319491" y="482137"/>
            <a:ext cx="108226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Proposal for Automating Academic Research Solution.</a:t>
            </a:r>
            <a:endParaRPr lang="en-GB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B08A14-B480-0AC3-4179-0657141C8F66}"/>
              </a:ext>
            </a:extLst>
          </p:cNvPr>
          <p:cNvSpPr txBox="1"/>
          <p:nvPr/>
        </p:nvSpPr>
        <p:spPr>
          <a:xfrm>
            <a:off x="1319491" y="1739657"/>
            <a:ext cx="10185323" cy="5159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07000"/>
              </a:lnSpc>
            </a:pPr>
            <a:r>
              <a:rPr lang="en-GB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References </a:t>
            </a:r>
            <a:endParaRPr lang="en-GB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algn="l">
              <a:lnSpc>
                <a:spcPct val="107000"/>
              </a:lnSpc>
            </a:pPr>
            <a:endParaRPr lang="en-GB" sz="2000" b="0" i="0" dirty="0">
              <a:solidFill>
                <a:srgbClr val="444746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lvl="0" algn="l">
              <a:lnSpc>
                <a:spcPct val="107000"/>
              </a:lnSpc>
            </a:pP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Adeniyi, S. (2023) Explainer Video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cript for Team, 14 July.</a:t>
            </a:r>
            <a:r>
              <a:rPr lang="en-GB" sz="1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  <a:p>
            <a:pPr lvl="1"/>
            <a:endParaRPr lang="en-GB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200" spc="1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Bansall S. (2023) </a:t>
            </a:r>
            <a:r>
              <a:rPr lang="en-GB" sz="1200" kern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Agents in Artificial Intelligence. </a:t>
            </a:r>
            <a:r>
              <a:rPr lang="en-GB" sz="1200" i="1" spc="1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Available from: </a:t>
            </a:r>
            <a:r>
              <a:rPr lang="en-GB" sz="1200" i="1" u="sng" spc="1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https://www.geeksforgeeks.org/agents-artificial-intelligence</a:t>
            </a:r>
            <a:r>
              <a:rPr lang="en-GB" sz="1200" i="1" spc="1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200" spc="1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[Accessed 08 June 2023].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Elise J. </a:t>
            </a:r>
            <a:r>
              <a:rPr lang="en-GB" sz="1200" spc="1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(2020) Handling Errors in Python. </a:t>
            </a:r>
            <a:r>
              <a:rPr lang="en-GB" sz="1200" i="1" spc="1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Available from: </a:t>
            </a:r>
            <a:r>
              <a:rPr lang="en-GB" sz="1200" u="sng" spc="1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https://betterprogramming.pub/handling-errors-in-python-9f1b32952423</a:t>
            </a:r>
            <a:r>
              <a:rPr lang="en-GB" sz="1200" i="1" spc="1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200" spc="1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[Accessed 08 June 2023].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200" spc="1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IBM (2023) Test-driven development. </a:t>
            </a:r>
            <a:r>
              <a:rPr lang="en-GB" sz="1200" i="1" spc="1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Available from: 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2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5"/>
              </a:rPr>
              <a:t>https://www.ibm.com/garage/method/practices/code/practice_test_driven_development/</a:t>
            </a:r>
            <a:r>
              <a:rPr lang="en-GB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200" spc="1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[Accessed 08 June 2023].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200" spc="1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Microsoft (2023) Best practices for exceptions. </a:t>
            </a:r>
            <a:r>
              <a:rPr lang="en-GB" sz="1200" i="1" spc="1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Available from: 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200" u="sng" spc="1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https://learn.microsoft.com/en-us/dotnet/standard/exceptions/best-practices-for-exceptions</a:t>
            </a:r>
            <a:r>
              <a:rPr lang="en-GB" sz="1200" spc="1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[Accessed 08 June 2023].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200" spc="1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Mozilla (2023) Introducing asynchronous JavaScript. </a:t>
            </a:r>
            <a:r>
              <a:rPr lang="en-GB" sz="1200" i="1" spc="1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Available from: </a:t>
            </a:r>
            <a:r>
              <a:rPr lang="en-GB" sz="1200" u="sng" spc="1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7"/>
              </a:rPr>
              <a:t>https://developer.mozilla.org/en-US/docs/Learn/JavaScript/Asynchronous/Introducing</a:t>
            </a:r>
            <a:r>
              <a:rPr lang="en-GB" sz="1200" spc="1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200" i="1" spc="1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200" spc="1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[Accessed 08 June 2023].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Russell, S. &amp; Norvig, P</a:t>
            </a:r>
            <a:r>
              <a:rPr lang="en-GB" sz="12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(2021)</a:t>
            </a:r>
            <a:r>
              <a:rPr lang="en-GB" sz="12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Artificial Intelligence: A Modern Approach. 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(4th ed). Pearson Education.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200" spc="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Shah, U.S. et al.(2022)</a:t>
            </a:r>
            <a:r>
              <a:rPr lang="en-GB" sz="1200" spc="1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Agent-Based Data Extraction in Bioinformatics.</a:t>
            </a:r>
            <a:r>
              <a:rPr lang="en-GB" sz="1200" i="1" spc="1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Hindawi. Available from: </a:t>
            </a:r>
            <a:r>
              <a:rPr lang="en-GB" sz="1200" i="1" u="sng" spc="1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8"/>
              </a:rPr>
              <a:t>https://www.researchgate.net/publication/359500106_Agent-Based_Data_Extraction_in_Bioinformatics</a:t>
            </a:r>
            <a:r>
              <a:rPr lang="en-GB" sz="1200" i="1" spc="1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200" spc="1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[Accessed 08 June 2023].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Wooldridge, M. J. (2009) </a:t>
            </a:r>
            <a:r>
              <a:rPr lang="en-GB" sz="12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 introduction to multiagent systems.</a:t>
            </a:r>
            <a:r>
              <a:rPr lang="en-GB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(2nd ed). New York: John Wiley &amp; Sons.</a:t>
            </a:r>
            <a:r>
              <a:rPr lang="en-GB" sz="1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DF0817-424C-BC07-706F-747A8BE0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3258-A679-4F9E-A762-F4492CD06ED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5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green ribbons&#10;&#10;Description automatically generated">
            <a:extLst>
              <a:ext uri="{FF2B5EF4-FFF2-40B4-BE49-F238E27FC236}">
                <a16:creationId xmlns:a16="http://schemas.microsoft.com/office/drawing/2014/main" id="{4DCAF9E9-4AD6-6C02-AB08-EAD7E7F91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98" y="266007"/>
            <a:ext cx="961176" cy="10668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9DF085A-DE90-1F5C-2029-3C56F18B1379}"/>
              </a:ext>
            </a:extLst>
          </p:cNvPr>
          <p:cNvSpPr/>
          <p:nvPr/>
        </p:nvSpPr>
        <p:spPr>
          <a:xfrm>
            <a:off x="124691" y="124691"/>
            <a:ext cx="11953702" cy="66169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763DC-669C-7BA7-8BA1-FB6825775F6D}"/>
              </a:ext>
            </a:extLst>
          </p:cNvPr>
          <p:cNvSpPr txBox="1"/>
          <p:nvPr/>
        </p:nvSpPr>
        <p:spPr>
          <a:xfrm>
            <a:off x="1319491" y="482137"/>
            <a:ext cx="108226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Proposal for Automating Academic Research Solution.</a:t>
            </a:r>
            <a:endParaRPr lang="en-GB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5F5370-7109-A7E7-A849-520295040C45}"/>
              </a:ext>
            </a:extLst>
          </p:cNvPr>
          <p:cNvSpPr txBox="1"/>
          <p:nvPr/>
        </p:nvSpPr>
        <p:spPr>
          <a:xfrm>
            <a:off x="1184382" y="1651904"/>
            <a:ext cx="5492736" cy="1995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fontAlgn="base">
              <a:lnSpc>
                <a:spcPct val="107000"/>
              </a:lnSpc>
              <a:spcAft>
                <a:spcPts val="800"/>
              </a:spcAft>
            </a:pPr>
            <a:r>
              <a:rPr lang="en-GB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Problem Statement </a:t>
            </a: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current manual approach poses significant </a:t>
            </a: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challenges and limitations</a:t>
            </a: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pPr marL="285750" indent="-285750" fontAlgn="base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time-consuming </a:t>
            </a:r>
          </a:p>
          <a:p>
            <a:pPr marL="285750" indent="-285750" fontAlgn="base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susceptible to errors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A0DCE-A8D4-1C4C-169A-08A37DD8798D}"/>
              </a:ext>
            </a:extLst>
          </p:cNvPr>
          <p:cNvSpPr txBox="1"/>
          <p:nvPr/>
        </p:nvSpPr>
        <p:spPr>
          <a:xfrm>
            <a:off x="1201469" y="4109364"/>
            <a:ext cx="6945202" cy="2002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fontAlgn="base">
              <a:lnSpc>
                <a:spcPct val="107000"/>
              </a:lnSpc>
              <a:spcAft>
                <a:spcPts val="800"/>
              </a:spcAft>
            </a:pPr>
            <a:r>
              <a:rPr lang="en-GB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Proposed Solution Overview 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comprehensive and integrated system to: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automate research tasks, 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employ advanced algorithms, and 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improve overall efficiency, accuracy, and productivity.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2924CA-4FA2-2A82-1C97-C211A52FA5A4}"/>
              </a:ext>
            </a:extLst>
          </p:cNvPr>
          <p:cNvSpPr txBox="1"/>
          <p:nvPr/>
        </p:nvSpPr>
        <p:spPr>
          <a:xfrm>
            <a:off x="8089641" y="1651904"/>
            <a:ext cx="319106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Technical Team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GB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Software Consultants:</a:t>
            </a:r>
          </a:p>
          <a:p>
            <a:pPr fontAlgn="base"/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Elena Mendes Edwards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Kazuma 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Hazebayashi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GB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br>
              <a:rPr lang="en-GB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Agent Design Specialist:</a:t>
            </a:r>
          </a:p>
          <a:p>
            <a:pPr fontAlgn="base"/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Anastasia Rizzo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GB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br>
              <a:rPr lang="en-GB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Agent Development Specialist: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Samuel Adeniyi</a:t>
            </a:r>
            <a:endParaRPr lang="en-GB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pic>
        <p:nvPicPr>
          <p:cNvPr id="9" name="Picture 8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A95F32BE-A183-5CA8-3DE5-8935D9541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963" y="2497071"/>
            <a:ext cx="690479" cy="6904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Picture 10" descr="A person in a suit&#10;&#10;Description automatically generated">
            <a:extLst>
              <a:ext uri="{FF2B5EF4-FFF2-40B4-BE49-F238E27FC236}">
                <a16:creationId xmlns:a16="http://schemas.microsoft.com/office/drawing/2014/main" id="{3CD9A882-2D93-59F3-A746-718139411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530" y="2497071"/>
            <a:ext cx="690479" cy="69047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</p:pic>
      <p:pic>
        <p:nvPicPr>
          <p:cNvPr id="13" name="Picture 12" descr="A person with blonde hair&#10;&#10;Description automatically generated">
            <a:extLst>
              <a:ext uri="{FF2B5EF4-FFF2-40B4-BE49-F238E27FC236}">
                <a16:creationId xmlns:a16="http://schemas.microsoft.com/office/drawing/2014/main" id="{11D4942B-D6EE-A80B-926B-99B0667853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963" y="3714456"/>
            <a:ext cx="690479" cy="6904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5" name="Picture 1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8373AE6E-4A13-04B0-906C-70E0A8E16E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963" y="4707868"/>
            <a:ext cx="690479" cy="69047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575529D-64D8-4FA0-3F7B-B15CF869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3258-A679-4F9E-A762-F4492CD06ED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75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green ribbons&#10;&#10;Description automatically generated">
            <a:extLst>
              <a:ext uri="{FF2B5EF4-FFF2-40B4-BE49-F238E27FC236}">
                <a16:creationId xmlns:a16="http://schemas.microsoft.com/office/drawing/2014/main" id="{4DCAF9E9-4AD6-6C02-AB08-EAD7E7F91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98" y="266007"/>
            <a:ext cx="961176" cy="10668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9DF085A-DE90-1F5C-2029-3C56F18B1379}"/>
              </a:ext>
            </a:extLst>
          </p:cNvPr>
          <p:cNvSpPr/>
          <p:nvPr/>
        </p:nvSpPr>
        <p:spPr>
          <a:xfrm>
            <a:off x="124691" y="124691"/>
            <a:ext cx="11953702" cy="66169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763DC-669C-7BA7-8BA1-FB6825775F6D}"/>
              </a:ext>
            </a:extLst>
          </p:cNvPr>
          <p:cNvSpPr txBox="1"/>
          <p:nvPr/>
        </p:nvSpPr>
        <p:spPr>
          <a:xfrm>
            <a:off x="1319491" y="482137"/>
            <a:ext cx="108226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Proposal for Automating Academic Research Solution.</a:t>
            </a:r>
            <a:endParaRPr lang="en-GB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pic>
        <p:nvPicPr>
          <p:cNvPr id="6" name="Picture 5" descr="A diagram of a data processing process&#10;&#10;Description automatically generated">
            <a:extLst>
              <a:ext uri="{FF2B5EF4-FFF2-40B4-BE49-F238E27FC236}">
                <a16:creationId xmlns:a16="http://schemas.microsoft.com/office/drawing/2014/main" id="{5A6BC9EC-DE3A-3F5F-6B87-B54E19BAE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55" y="1803050"/>
            <a:ext cx="4926778" cy="40233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diagram of a process&#10;&#10;Description automatically generated">
            <a:extLst>
              <a:ext uri="{FF2B5EF4-FFF2-40B4-BE49-F238E27FC236}">
                <a16:creationId xmlns:a16="http://schemas.microsoft.com/office/drawing/2014/main" id="{865BEB4B-405C-2E09-79D3-3F17982259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926" y="5285027"/>
            <a:ext cx="5640619" cy="11348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A diagram of data processing&#10;&#10;Description automatically generated">
            <a:extLst>
              <a:ext uri="{FF2B5EF4-FFF2-40B4-BE49-F238E27FC236}">
                <a16:creationId xmlns:a16="http://schemas.microsoft.com/office/drawing/2014/main" id="{4A4F0957-9599-6D0E-C415-1F3BBE26DB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926" y="1803050"/>
            <a:ext cx="5640619" cy="32502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5123F1-0F81-D1C8-1809-1496BE6E16A6}"/>
              </a:ext>
            </a:extLst>
          </p:cNvPr>
          <p:cNvSpPr txBox="1"/>
          <p:nvPr/>
        </p:nvSpPr>
        <p:spPr>
          <a:xfrm>
            <a:off x="4830386" y="1286068"/>
            <a:ext cx="2151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Solution Design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4B912B-B7AF-FC2B-CD43-F6C6068C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3258-A679-4F9E-A762-F4492CD06EDB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952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green ribbons&#10;&#10;Description automatically generated">
            <a:extLst>
              <a:ext uri="{FF2B5EF4-FFF2-40B4-BE49-F238E27FC236}">
                <a16:creationId xmlns:a16="http://schemas.microsoft.com/office/drawing/2014/main" id="{4DCAF9E9-4AD6-6C02-AB08-EAD7E7F91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98" y="266007"/>
            <a:ext cx="961176" cy="10668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9DF085A-DE90-1F5C-2029-3C56F18B1379}"/>
              </a:ext>
            </a:extLst>
          </p:cNvPr>
          <p:cNvSpPr/>
          <p:nvPr/>
        </p:nvSpPr>
        <p:spPr>
          <a:xfrm>
            <a:off x="124691" y="124691"/>
            <a:ext cx="11953702" cy="66169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763DC-669C-7BA7-8BA1-FB6825775F6D}"/>
              </a:ext>
            </a:extLst>
          </p:cNvPr>
          <p:cNvSpPr txBox="1"/>
          <p:nvPr/>
        </p:nvSpPr>
        <p:spPr>
          <a:xfrm>
            <a:off x="1319491" y="482137"/>
            <a:ext cx="108226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Proposal for Automating Academic Research Solution.</a:t>
            </a:r>
            <a:endParaRPr lang="en-GB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22BDD1-0C34-6D6C-9406-E0CF9E0537B2}"/>
              </a:ext>
            </a:extLst>
          </p:cNvPr>
          <p:cNvSpPr txBox="1"/>
          <p:nvPr/>
        </p:nvSpPr>
        <p:spPr>
          <a:xfrm>
            <a:off x="4176105" y="1343911"/>
            <a:ext cx="3831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Solution Implementation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37DD316-060C-23AB-0F01-AF65B08F1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15" y="2404092"/>
            <a:ext cx="5644012" cy="3306752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6A48667-2277-C8F5-6CA5-B998AFE3D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715" y="2404092"/>
            <a:ext cx="5672473" cy="33067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2D184E-A516-858C-D367-838CBC76DB4D}"/>
              </a:ext>
            </a:extLst>
          </p:cNvPr>
          <p:cNvSpPr txBox="1"/>
          <p:nvPr/>
        </p:nvSpPr>
        <p:spPr>
          <a:xfrm>
            <a:off x="2609712" y="2034760"/>
            <a:ext cx="1122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Picture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2721E0-2E18-31BB-B53A-BBFE669A07AD}"/>
              </a:ext>
            </a:extLst>
          </p:cNvPr>
          <p:cNvSpPr txBox="1"/>
          <p:nvPr/>
        </p:nvSpPr>
        <p:spPr>
          <a:xfrm>
            <a:off x="8531414" y="2034759"/>
            <a:ext cx="1122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Picture 2.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208116-AD70-463E-2B9F-0F0A00A0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3258-A679-4F9E-A762-F4492CD06ED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33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green ribbons&#10;&#10;Description automatically generated">
            <a:extLst>
              <a:ext uri="{FF2B5EF4-FFF2-40B4-BE49-F238E27FC236}">
                <a16:creationId xmlns:a16="http://schemas.microsoft.com/office/drawing/2014/main" id="{4DCAF9E9-4AD6-6C02-AB08-EAD7E7F91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98" y="266007"/>
            <a:ext cx="961176" cy="10668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9DF085A-DE90-1F5C-2029-3C56F18B1379}"/>
              </a:ext>
            </a:extLst>
          </p:cNvPr>
          <p:cNvSpPr/>
          <p:nvPr/>
        </p:nvSpPr>
        <p:spPr>
          <a:xfrm>
            <a:off x="124691" y="124691"/>
            <a:ext cx="11953702" cy="66169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763DC-669C-7BA7-8BA1-FB6825775F6D}"/>
              </a:ext>
            </a:extLst>
          </p:cNvPr>
          <p:cNvSpPr txBox="1"/>
          <p:nvPr/>
        </p:nvSpPr>
        <p:spPr>
          <a:xfrm>
            <a:off x="1319491" y="482137"/>
            <a:ext cx="108226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Proposal for Automating Academic Research Solution.</a:t>
            </a:r>
            <a:endParaRPr lang="en-GB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22BDD1-0C34-6D6C-9406-E0CF9E0537B2}"/>
              </a:ext>
            </a:extLst>
          </p:cNvPr>
          <p:cNvSpPr txBox="1"/>
          <p:nvPr/>
        </p:nvSpPr>
        <p:spPr>
          <a:xfrm>
            <a:off x="4176105" y="1343911"/>
            <a:ext cx="3499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Solution Implementation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6E9BC958-1B9D-84FA-3C17-926CC732C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4" y="2404092"/>
            <a:ext cx="5416059" cy="3306752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68CCEAF5-9A71-8E7E-5606-F34C52E3D0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522" y="2404092"/>
            <a:ext cx="5470804" cy="33067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1C8611-893A-7315-17A1-2C12211A30BA}"/>
              </a:ext>
            </a:extLst>
          </p:cNvPr>
          <p:cNvSpPr txBox="1"/>
          <p:nvPr/>
        </p:nvSpPr>
        <p:spPr>
          <a:xfrm>
            <a:off x="2609712" y="2034760"/>
            <a:ext cx="1122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Picture 3.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A8F3EB-D46E-D9C4-4148-69BAAB64621E}"/>
              </a:ext>
            </a:extLst>
          </p:cNvPr>
          <p:cNvSpPr txBox="1"/>
          <p:nvPr/>
        </p:nvSpPr>
        <p:spPr>
          <a:xfrm>
            <a:off x="8705712" y="2034759"/>
            <a:ext cx="1122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Picture 4.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D21EE-4FAA-FB79-0CFA-3E34223C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3258-A679-4F9E-A762-F4492CD06ED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504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green ribbons&#10;&#10;Description automatically generated">
            <a:extLst>
              <a:ext uri="{FF2B5EF4-FFF2-40B4-BE49-F238E27FC236}">
                <a16:creationId xmlns:a16="http://schemas.microsoft.com/office/drawing/2014/main" id="{4DCAF9E9-4AD6-6C02-AB08-EAD7E7F91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98" y="266007"/>
            <a:ext cx="961176" cy="10668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9DF085A-DE90-1F5C-2029-3C56F18B1379}"/>
              </a:ext>
            </a:extLst>
          </p:cNvPr>
          <p:cNvSpPr/>
          <p:nvPr/>
        </p:nvSpPr>
        <p:spPr>
          <a:xfrm>
            <a:off x="124691" y="124691"/>
            <a:ext cx="11953702" cy="66169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763DC-669C-7BA7-8BA1-FB6825775F6D}"/>
              </a:ext>
            </a:extLst>
          </p:cNvPr>
          <p:cNvSpPr txBox="1"/>
          <p:nvPr/>
        </p:nvSpPr>
        <p:spPr>
          <a:xfrm>
            <a:off x="1319491" y="482137"/>
            <a:ext cx="108226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Proposal for Automating Academic Research Solution.</a:t>
            </a:r>
            <a:endParaRPr lang="en-GB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22BDD1-0C34-6D6C-9406-E0CF9E0537B2}"/>
              </a:ext>
            </a:extLst>
          </p:cNvPr>
          <p:cNvSpPr txBox="1"/>
          <p:nvPr/>
        </p:nvSpPr>
        <p:spPr>
          <a:xfrm>
            <a:off x="4176105" y="1343911"/>
            <a:ext cx="3499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Solution Implementation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FF595382-B45E-3572-40DA-2FE60D3BE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30" y="2404092"/>
            <a:ext cx="5641947" cy="3408133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935149AA-26E9-3217-01BD-FF368E275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193" y="2404092"/>
            <a:ext cx="5599077" cy="34081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E0C143-BEBA-0C09-10CD-3082BF9D5EEC}"/>
              </a:ext>
            </a:extLst>
          </p:cNvPr>
          <p:cNvSpPr txBox="1"/>
          <p:nvPr/>
        </p:nvSpPr>
        <p:spPr>
          <a:xfrm>
            <a:off x="2609712" y="2034760"/>
            <a:ext cx="1122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Picture 5.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B436E8-E719-76DB-8FA2-1C9F5C116D39}"/>
              </a:ext>
            </a:extLst>
          </p:cNvPr>
          <p:cNvSpPr txBox="1"/>
          <p:nvPr/>
        </p:nvSpPr>
        <p:spPr>
          <a:xfrm>
            <a:off x="8664148" y="2034759"/>
            <a:ext cx="1122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Picture 6.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1B77F-4942-3442-AF14-CBD3D6D92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3258-A679-4F9E-A762-F4492CD06ED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562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green ribbons&#10;&#10;Description automatically generated">
            <a:extLst>
              <a:ext uri="{FF2B5EF4-FFF2-40B4-BE49-F238E27FC236}">
                <a16:creationId xmlns:a16="http://schemas.microsoft.com/office/drawing/2014/main" id="{4DCAF9E9-4AD6-6C02-AB08-EAD7E7F91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98" y="266007"/>
            <a:ext cx="961176" cy="10668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9DF085A-DE90-1F5C-2029-3C56F18B1379}"/>
              </a:ext>
            </a:extLst>
          </p:cNvPr>
          <p:cNvSpPr/>
          <p:nvPr/>
        </p:nvSpPr>
        <p:spPr>
          <a:xfrm>
            <a:off x="124691" y="124691"/>
            <a:ext cx="11953702" cy="66169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763DC-669C-7BA7-8BA1-FB6825775F6D}"/>
              </a:ext>
            </a:extLst>
          </p:cNvPr>
          <p:cNvSpPr txBox="1"/>
          <p:nvPr/>
        </p:nvSpPr>
        <p:spPr>
          <a:xfrm>
            <a:off x="1319491" y="482137"/>
            <a:ext cx="108226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Proposal for Automating Academic Research Solution.</a:t>
            </a:r>
            <a:endParaRPr lang="en-GB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22BDD1-0C34-6D6C-9406-E0CF9E0537B2}"/>
              </a:ext>
            </a:extLst>
          </p:cNvPr>
          <p:cNvSpPr txBox="1"/>
          <p:nvPr/>
        </p:nvSpPr>
        <p:spPr>
          <a:xfrm>
            <a:off x="4176105" y="1343911"/>
            <a:ext cx="3499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Solution Implementation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8BFCC0A-03CB-DB09-6AB9-D855A856D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30" y="2165806"/>
            <a:ext cx="5512556" cy="34081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949D8E40-6A21-9162-0898-C763C1D9F2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72" b="17407"/>
          <a:stretch/>
        </p:blipFill>
        <p:spPr>
          <a:xfrm>
            <a:off x="6270284" y="2154702"/>
            <a:ext cx="5509136" cy="1558213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DF0DB9C4-236D-B617-582C-73E76FCEFA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15"/>
          <a:stretch/>
        </p:blipFill>
        <p:spPr>
          <a:xfrm>
            <a:off x="6270284" y="4077874"/>
            <a:ext cx="5533738" cy="22940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12CF7B-A55A-FE70-FBFE-8FD5EC782606}"/>
              </a:ext>
            </a:extLst>
          </p:cNvPr>
          <p:cNvSpPr txBox="1"/>
          <p:nvPr/>
        </p:nvSpPr>
        <p:spPr>
          <a:xfrm>
            <a:off x="2609712" y="1785370"/>
            <a:ext cx="1122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Picture 7.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CC623-3C67-75C6-6A73-63D69403113C}"/>
              </a:ext>
            </a:extLst>
          </p:cNvPr>
          <p:cNvSpPr txBox="1"/>
          <p:nvPr/>
        </p:nvSpPr>
        <p:spPr>
          <a:xfrm>
            <a:off x="8586080" y="1795005"/>
            <a:ext cx="1122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Picture 8.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E5F77-0756-F5B6-644D-6FA7C98266B4}"/>
              </a:ext>
            </a:extLst>
          </p:cNvPr>
          <p:cNvSpPr txBox="1"/>
          <p:nvPr/>
        </p:nvSpPr>
        <p:spPr>
          <a:xfrm>
            <a:off x="8592105" y="3745946"/>
            <a:ext cx="1122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Picture 9.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1DA4B-ABE0-0845-F817-9E9EB01F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3258-A679-4F9E-A762-F4492CD06ED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586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green ribbons&#10;&#10;Description automatically generated">
            <a:extLst>
              <a:ext uri="{FF2B5EF4-FFF2-40B4-BE49-F238E27FC236}">
                <a16:creationId xmlns:a16="http://schemas.microsoft.com/office/drawing/2014/main" id="{4DCAF9E9-4AD6-6C02-AB08-EAD7E7F91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98" y="266007"/>
            <a:ext cx="961176" cy="10668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9DF085A-DE90-1F5C-2029-3C56F18B1379}"/>
              </a:ext>
            </a:extLst>
          </p:cNvPr>
          <p:cNvSpPr/>
          <p:nvPr/>
        </p:nvSpPr>
        <p:spPr>
          <a:xfrm>
            <a:off x="124691" y="124691"/>
            <a:ext cx="11953702" cy="66169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763DC-669C-7BA7-8BA1-FB6825775F6D}"/>
              </a:ext>
            </a:extLst>
          </p:cNvPr>
          <p:cNvSpPr txBox="1"/>
          <p:nvPr/>
        </p:nvSpPr>
        <p:spPr>
          <a:xfrm>
            <a:off x="1319491" y="482137"/>
            <a:ext cx="108226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Proposal for Automating Academic Research Solution.</a:t>
            </a:r>
            <a:endParaRPr lang="en-GB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94D88-DC5F-C75A-16D6-63A2BCE7E8F2}"/>
              </a:ext>
            </a:extLst>
          </p:cNvPr>
          <p:cNvSpPr txBox="1"/>
          <p:nvPr/>
        </p:nvSpPr>
        <p:spPr>
          <a:xfrm>
            <a:off x="4857404" y="1301171"/>
            <a:ext cx="2336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Risk Assessment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71480C9-9D0A-83DA-2748-284B0BB43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6" y="2073766"/>
            <a:ext cx="11439525" cy="38576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4C310-1E2C-D89E-E4D7-7F01854C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3258-A679-4F9E-A762-F4492CD06ED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050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green ribbons&#10;&#10;Description automatically generated">
            <a:extLst>
              <a:ext uri="{FF2B5EF4-FFF2-40B4-BE49-F238E27FC236}">
                <a16:creationId xmlns:a16="http://schemas.microsoft.com/office/drawing/2014/main" id="{4DCAF9E9-4AD6-6C02-AB08-EAD7E7F91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98" y="266007"/>
            <a:ext cx="961176" cy="10668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9DF085A-DE90-1F5C-2029-3C56F18B1379}"/>
              </a:ext>
            </a:extLst>
          </p:cNvPr>
          <p:cNvSpPr/>
          <p:nvPr/>
        </p:nvSpPr>
        <p:spPr>
          <a:xfrm>
            <a:off x="124691" y="124691"/>
            <a:ext cx="11953702" cy="66169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763DC-669C-7BA7-8BA1-FB6825775F6D}"/>
              </a:ext>
            </a:extLst>
          </p:cNvPr>
          <p:cNvSpPr txBox="1"/>
          <p:nvPr/>
        </p:nvSpPr>
        <p:spPr>
          <a:xfrm>
            <a:off x="1319491" y="482137"/>
            <a:ext cx="108226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Proposal for Automating Academic Research Solution.</a:t>
            </a:r>
            <a:endParaRPr lang="en-GB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447756-56D0-04EB-EAEE-C9F259FDC46B}"/>
              </a:ext>
            </a:extLst>
          </p:cNvPr>
          <p:cNvSpPr txBox="1"/>
          <p:nvPr/>
        </p:nvSpPr>
        <p:spPr>
          <a:xfrm>
            <a:off x="4239617" y="1606957"/>
            <a:ext cx="3362413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fontAlgn="base">
              <a:lnSpc>
                <a:spcPct val="107000"/>
              </a:lnSpc>
              <a:spcAft>
                <a:spcPts val="800"/>
              </a:spcAft>
            </a:pPr>
            <a:r>
              <a:rPr lang="en-GB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Justification and Benefits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F1F415-A4C3-AD17-74E8-DA6C1DB7E0D6}"/>
              </a:ext>
            </a:extLst>
          </p:cNvPr>
          <p:cNvSpPr/>
          <p:nvPr/>
        </p:nvSpPr>
        <p:spPr>
          <a:xfrm>
            <a:off x="814268" y="2553774"/>
            <a:ext cx="2649894" cy="1380931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Improved Efficiency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FDEBD4-FCE1-C788-E277-F5AE29CE67D3}"/>
              </a:ext>
            </a:extLst>
          </p:cNvPr>
          <p:cNvSpPr/>
          <p:nvPr/>
        </p:nvSpPr>
        <p:spPr>
          <a:xfrm>
            <a:off x="805932" y="4465206"/>
            <a:ext cx="2649894" cy="1380931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Enhanced Collaboration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88F77B-E81B-1B0E-D6B1-CAC23BB7E54B}"/>
              </a:ext>
            </a:extLst>
          </p:cNvPr>
          <p:cNvSpPr/>
          <p:nvPr/>
        </p:nvSpPr>
        <p:spPr>
          <a:xfrm>
            <a:off x="4595876" y="3429000"/>
            <a:ext cx="2649894" cy="1380931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Modularity and Scalability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999E00-5FDB-65A8-2FCE-0C0DDB52C361}"/>
              </a:ext>
            </a:extLst>
          </p:cNvPr>
          <p:cNvSpPr/>
          <p:nvPr/>
        </p:nvSpPr>
        <p:spPr>
          <a:xfrm>
            <a:off x="8447804" y="4476475"/>
            <a:ext cx="2649894" cy="1380931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Structured Data Storage and Access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2EB725-671D-85FC-EAD2-BA0ECE53D0C4}"/>
              </a:ext>
            </a:extLst>
          </p:cNvPr>
          <p:cNvSpPr/>
          <p:nvPr/>
        </p:nvSpPr>
        <p:spPr>
          <a:xfrm>
            <a:off x="8447804" y="2553773"/>
            <a:ext cx="2649894" cy="1380931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Intelligent Data Processing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1CC8C-A283-C1EC-34CA-B3AF4112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3258-A679-4F9E-A762-F4492CD06ED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189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545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Rizzo, Anastasia</dc:creator>
  <cp:lastModifiedBy>Rizzo, Anastasia</cp:lastModifiedBy>
  <cp:revision>24</cp:revision>
  <dcterms:created xsi:type="dcterms:W3CDTF">2023-07-13T14:29:48Z</dcterms:created>
  <dcterms:modified xsi:type="dcterms:W3CDTF">2023-07-16T00:31:20Z</dcterms:modified>
</cp:coreProperties>
</file>