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2c58627c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2c58627c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2d2eff5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2d2eff5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2d2eff5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2d2eff5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2d2eff5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2d2eff5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2d2eff5b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2d2eff5b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2c58627c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2c58627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2d2eff5b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2d2eff5b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2d2eff5b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2d2eff5b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2d2eff5b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2d2eff5b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2d2eff5b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2d2eff5b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c58627cd_5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c58627cd_5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2d2eff5b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2d2eff5b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2c58627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2c58627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2c58627c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2c58627c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2d2eff5b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2d2eff5b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c58627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c58627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2c58627cd_5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2c58627cd_5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2c58627cd_5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2c58627cd_5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2c58627c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2c58627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2c58627cd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2c58627c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2c58627c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2c58627c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2c58627cd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2c58627cd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0" y="867575"/>
            <a:ext cx="8520600" cy="13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GENERATING STOCHASTIC DATA TO SIMULATE A TWITTER USER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121225"/>
            <a:ext cx="3470700" cy="13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Authors: Jason Li, Abdolreza Abhari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 Popowski    Aaron Johnson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of Stochastic Data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by processing the real tweets, calculating the tf-idf for each user for every term in the bag of 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tf-idf means “Term Frequency - Inverse Document Frequency”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is a weight that is applied to any given word in the bag of 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matrix of the resulting tf-idf values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2188" l="893" r="864" t="3087"/>
          <a:stretch/>
        </p:blipFill>
        <p:spPr>
          <a:xfrm>
            <a:off x="3701450" y="2978350"/>
            <a:ext cx="2230975" cy="9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of Stochastic Data (cont.)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 any user from the matrix, order their bag of words by the tf-idf value ascending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 a random value from a Weibull distribution and ensure it is within the range of possible tf-idf values for this 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Weibull was chosen based on best fit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Gamma distribution was closely looked 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the tf-idf most closely matching the random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 its associated word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word is used as the first word in the stochastic tweet from this user!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repeats 3 - 7 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Minimum words per tweet must be 3 to be considered useful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Average number of words per tweet in set of real tweets is 7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Figures come from empirical data collected prior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Weibull Distribution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Probability distribution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Requires two parameters	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Shape parameter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Scale parameter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Supports a single random variable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the tf-idf value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2018" l="0" r="457" t="0"/>
          <a:stretch/>
        </p:blipFill>
        <p:spPr>
          <a:xfrm>
            <a:off x="1819213" y="3022025"/>
            <a:ext cx="5928876" cy="125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4"/>
          <p:cNvCxnSpPr/>
          <p:nvPr/>
        </p:nvCxnSpPr>
        <p:spPr>
          <a:xfrm>
            <a:off x="1255863" y="4176225"/>
            <a:ext cx="500100" cy="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5" name="Google Shape;205;p24"/>
          <p:cNvCxnSpPr/>
          <p:nvPr/>
        </p:nvCxnSpPr>
        <p:spPr>
          <a:xfrm flipH="1" rot="10800000">
            <a:off x="1258263" y="4030450"/>
            <a:ext cx="495300" cy="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Weibull Distribution (cont.)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75" y="1131725"/>
            <a:ext cx="511584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Weibull Distribution (cont.)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75" y="1131725"/>
            <a:ext cx="511585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Stochastic Tweets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1787" l="1146" r="0" t="0"/>
          <a:stretch/>
        </p:blipFill>
        <p:spPr>
          <a:xfrm>
            <a:off x="3183400" y="2200450"/>
            <a:ext cx="2777200" cy="16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7500" y="1567550"/>
            <a:ext cx="7038900" cy="15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Notice the lack of correct grammar and relative lack of sense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p27"/>
          <p:cNvCxnSpPr/>
          <p:nvPr/>
        </p:nvCxnSpPr>
        <p:spPr>
          <a:xfrm flipH="1" rot="10800000">
            <a:off x="2275100" y="3726575"/>
            <a:ext cx="902100" cy="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 Simulator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to test clustering of both real and artificial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Artificial data comes from stochastic tweets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Clustering is performed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After each word for each tweet for each user is given a tf-idf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this stochastic data, choose to start with 3 clusters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K-means will randomly assign 3 of these tweets as the initial seed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For this example, we will select the tweets of Steve, Alice, and Fred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centroid document vectors will conduct cosine similarity with the document vectors of David and Bob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After assigning tweets of David and Bob to a cluster, we update the centroid tf-idf weights with the average of the words in the cluster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Process repeats until no new tweets are left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1787" l="1146" r="0" t="0"/>
          <a:stretch/>
        </p:blipFill>
        <p:spPr>
          <a:xfrm>
            <a:off x="6468550" y="1209800"/>
            <a:ext cx="1965000" cy="1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/>
          <p:nvPr/>
        </p:nvSpPr>
        <p:spPr>
          <a:xfrm>
            <a:off x="6962600" y="1216025"/>
            <a:ext cx="1474800" cy="22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6958750" y="1694775"/>
            <a:ext cx="1474800" cy="22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6962475" y="2173525"/>
            <a:ext cx="1474800" cy="22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 Simulator (cont.)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Example of clustering results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875" y="2284938"/>
            <a:ext cx="3924225" cy="12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4">
            <a:alphaModFix/>
          </a:blip>
          <a:srcRect b="1787" l="1146" r="0" t="0"/>
          <a:stretch/>
        </p:blipFill>
        <p:spPr>
          <a:xfrm>
            <a:off x="997125" y="2407375"/>
            <a:ext cx="1724175" cy="10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/>
          <p:nvPr/>
        </p:nvSpPr>
        <p:spPr>
          <a:xfrm>
            <a:off x="2721300" y="1759760"/>
            <a:ext cx="4810000" cy="763250"/>
          </a:xfrm>
          <a:custGeom>
            <a:rect b="b" l="l" r="r" t="t"/>
            <a:pathLst>
              <a:path extrusionOk="0" h="30530" w="192400">
                <a:moveTo>
                  <a:pt x="0" y="30421"/>
                </a:moveTo>
                <a:cubicBezTo>
                  <a:pt x="5459" y="29963"/>
                  <a:pt x="21934" y="32055"/>
                  <a:pt x="32754" y="27675"/>
                </a:cubicBezTo>
                <a:cubicBezTo>
                  <a:pt x="43574" y="23295"/>
                  <a:pt x="40926" y="8487"/>
                  <a:pt x="64919" y="4139"/>
                </a:cubicBezTo>
                <a:cubicBezTo>
                  <a:pt x="88912" y="-208"/>
                  <a:pt x="155466" y="-1254"/>
                  <a:pt x="176713" y="1590"/>
                </a:cubicBezTo>
                <a:cubicBezTo>
                  <a:pt x="197960" y="4434"/>
                  <a:pt x="189786" y="17934"/>
                  <a:pt x="192400" y="2120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5" name="Google Shape;245;p29"/>
          <p:cNvSpPr/>
          <p:nvPr/>
        </p:nvSpPr>
        <p:spPr>
          <a:xfrm>
            <a:off x="2721300" y="1812468"/>
            <a:ext cx="4692400" cy="911450"/>
          </a:xfrm>
          <a:custGeom>
            <a:rect b="b" l="l" r="r" t="t"/>
            <a:pathLst>
              <a:path extrusionOk="0" h="36458" w="187696">
                <a:moveTo>
                  <a:pt x="0" y="36359"/>
                </a:moveTo>
                <a:cubicBezTo>
                  <a:pt x="5459" y="35795"/>
                  <a:pt x="21738" y="38269"/>
                  <a:pt x="32754" y="32972"/>
                </a:cubicBezTo>
                <a:cubicBezTo>
                  <a:pt x="43770" y="27676"/>
                  <a:pt x="42593" y="9835"/>
                  <a:pt x="66096" y="4580"/>
                </a:cubicBezTo>
                <a:cubicBezTo>
                  <a:pt x="89599" y="-675"/>
                  <a:pt x="153504" y="-944"/>
                  <a:pt x="173771" y="1442"/>
                </a:cubicBezTo>
                <a:cubicBezTo>
                  <a:pt x="194038" y="3828"/>
                  <a:pt x="185375" y="15988"/>
                  <a:pt x="187696" y="18897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6" name="Google Shape;246;p29"/>
          <p:cNvSpPr/>
          <p:nvPr/>
        </p:nvSpPr>
        <p:spPr>
          <a:xfrm>
            <a:off x="2721300" y="1937074"/>
            <a:ext cx="2153550" cy="1028075"/>
          </a:xfrm>
          <a:custGeom>
            <a:rect b="b" l="l" r="r" t="t"/>
            <a:pathLst>
              <a:path extrusionOk="0" h="41123" w="86142">
                <a:moveTo>
                  <a:pt x="0" y="41123"/>
                </a:moveTo>
                <a:cubicBezTo>
                  <a:pt x="5982" y="40347"/>
                  <a:pt x="26870" y="41951"/>
                  <a:pt x="35892" y="36468"/>
                </a:cubicBezTo>
                <a:cubicBezTo>
                  <a:pt x="44914" y="30985"/>
                  <a:pt x="46352" y="14273"/>
                  <a:pt x="54132" y="8226"/>
                </a:cubicBezTo>
                <a:cubicBezTo>
                  <a:pt x="61912" y="2179"/>
                  <a:pt x="77243" y="-797"/>
                  <a:pt x="82571" y="184"/>
                </a:cubicBezTo>
                <a:cubicBezTo>
                  <a:pt x="87899" y="1165"/>
                  <a:pt x="85513" y="11789"/>
                  <a:pt x="86101" y="1411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7" name="Google Shape;247;p29"/>
          <p:cNvSpPr/>
          <p:nvPr/>
        </p:nvSpPr>
        <p:spPr>
          <a:xfrm>
            <a:off x="2721300" y="1964992"/>
            <a:ext cx="3496000" cy="1188325"/>
          </a:xfrm>
          <a:custGeom>
            <a:rect b="b" l="l" r="r" t="t"/>
            <a:pathLst>
              <a:path extrusionOk="0" h="47533" w="139840">
                <a:moveTo>
                  <a:pt x="0" y="47533"/>
                </a:moveTo>
                <a:cubicBezTo>
                  <a:pt x="6538" y="46745"/>
                  <a:pt x="29125" y="49607"/>
                  <a:pt x="39226" y="42804"/>
                </a:cubicBezTo>
                <a:cubicBezTo>
                  <a:pt x="49327" y="36001"/>
                  <a:pt x="45371" y="13777"/>
                  <a:pt x="60604" y="6716"/>
                </a:cubicBezTo>
                <a:cubicBezTo>
                  <a:pt x="75837" y="-345"/>
                  <a:pt x="117416" y="-573"/>
                  <a:pt x="130622" y="440"/>
                </a:cubicBezTo>
                <a:cubicBezTo>
                  <a:pt x="143828" y="1453"/>
                  <a:pt x="138304" y="10737"/>
                  <a:pt x="139840" y="12796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8" name="Google Shape;248;p29"/>
          <p:cNvSpPr/>
          <p:nvPr/>
        </p:nvSpPr>
        <p:spPr>
          <a:xfrm>
            <a:off x="2721300" y="2046716"/>
            <a:ext cx="3372100" cy="1310250"/>
          </a:xfrm>
          <a:custGeom>
            <a:rect b="b" l="l" r="r" t="t"/>
            <a:pathLst>
              <a:path extrusionOk="0" h="52410" w="134884">
                <a:moveTo>
                  <a:pt x="0" y="52125"/>
                </a:moveTo>
                <a:cubicBezTo>
                  <a:pt x="7159" y="51367"/>
                  <a:pt x="32786" y="55134"/>
                  <a:pt x="42952" y="47577"/>
                </a:cubicBezTo>
                <a:cubicBezTo>
                  <a:pt x="53118" y="40020"/>
                  <a:pt x="47038" y="14660"/>
                  <a:pt x="60996" y="6782"/>
                </a:cubicBezTo>
                <a:cubicBezTo>
                  <a:pt x="74954" y="-1096"/>
                  <a:pt x="114409" y="-181"/>
                  <a:pt x="126700" y="309"/>
                </a:cubicBezTo>
                <a:cubicBezTo>
                  <a:pt x="138991" y="799"/>
                  <a:pt x="133401" y="8155"/>
                  <a:pt x="134741" y="9724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9" name="Google Shape;249;p29"/>
          <p:cNvSpPr/>
          <p:nvPr/>
        </p:nvSpPr>
        <p:spPr>
          <a:xfrm>
            <a:off x="1431750" y="2407375"/>
            <a:ext cx="1289400" cy="22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1431750" y="2819388"/>
            <a:ext cx="1289400" cy="22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1431750" y="3231425"/>
            <a:ext cx="1289400" cy="22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 Simulator (cont.)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After clustering, we can choose a user to receive recommendations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We’ll choose Fred for example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Fred receives recommendations based on cosine similarity between his document vector and the other users’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Document vectors in the same cluster as Fred will receive a higher recommendation score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 Simulator (cont.)</a:t>
            </a:r>
            <a:endParaRPr/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600" y="1079850"/>
            <a:ext cx="6188825" cy="346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31"/>
          <p:cNvCxnSpPr/>
          <p:nvPr/>
        </p:nvCxnSpPr>
        <p:spPr>
          <a:xfrm>
            <a:off x="3471450" y="3113575"/>
            <a:ext cx="500100" cy="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5" name="Google Shape;265;p31"/>
          <p:cNvSpPr/>
          <p:nvPr/>
        </p:nvSpPr>
        <p:spPr>
          <a:xfrm>
            <a:off x="1632775" y="1256600"/>
            <a:ext cx="1412100" cy="13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of algorithms used to recommend new content on social networks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Limitations of using real data to test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must use APIs of the system which have other limitations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Tweets v.s. Stochastic Tweets</a:t>
            </a:r>
            <a:endParaRPr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Recommender Simulator was run with real data and stochastic data, then compared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_g users indicate users with stochastically generated data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Initial seeds for both datasets were Users B, D, and E (_g users for generated data, respectively)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088" y="2375509"/>
            <a:ext cx="6033825" cy="20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Distribution of words in a collection of tweets by a user is closely represented by a Weibull distribution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Stochastic data is able to be clustered similarly to real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Promising results, may be scaled to millions of stochastic tweets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model proposed can be used to generate massive amounts of stochastic data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data can be used to effectively test  and improve recommender systems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 Twitter users may receive accurate recommendations for who they may like to follow based on improvement of recommender systems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Abhari, A., &amp; Li, J. (2017, June 15). Generating Stochastic Data To Simulate a Twitter User. 	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Retrieved September 9, 25, from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http://scs.org/wp-content/uploads/2017/06/15_Final_Manuscript-2.pdf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few assumptions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Tweets can contain information that are relevant to other users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Similar users would have tweets about similar topics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simulation of a Twitter network would contain real tweets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Goal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Generate stochastic(randomized) data to test the algorithms of recommender systems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</a:t>
            </a:r>
            <a:r>
              <a:rPr lang="en"/>
              <a:t>recommender</a:t>
            </a:r>
            <a:r>
              <a:rPr lang="en"/>
              <a:t> systems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Gathering data from Twitter APIs is very time consuming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of these APIs have limitations in regard to this task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Problems for simulating this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Verify that data generated that follows a similar distribution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Verify simulated data is clustered similar to real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sufficiently tests </a:t>
            </a:r>
            <a:r>
              <a:rPr lang="en"/>
              <a:t>algorithms</a:t>
            </a:r>
            <a:r>
              <a:rPr lang="en"/>
              <a:t> used by these systems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simulation model must be </a:t>
            </a:r>
            <a:r>
              <a:rPr lang="en"/>
              <a:t>scalable to simulate gathering data on many users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other works that aggregate tweets from a user into one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the aggregated tweets are not explored to generate stochastic data.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Methods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Seed 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data collected for the simulation is composed of 1000 real tweets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Collected from 10 users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Gathered over a 5-month period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Bag of words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Cosine Similarity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K-means Clustering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 model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Consists of the weights of each word or term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Weights of the terms in the documents are determined by the term frequency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This alone is not enough to represent the weight of terms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Inverse document frequency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Final weight is product of the two tf-idf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log(N/df)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 = number of documents(tweets)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df = document frequency, number of documents where term appears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491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</a:t>
            </a:r>
            <a:r>
              <a:rPr lang="en"/>
              <a:t>etermine the similarity between document vectors(each ‘bag of words’)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Measures the cosine of the angle between vectors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all the weights are equal, this angle would be zero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value of cosine similarity falls in the range of 0 to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Values close to one are more similar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 ⋅ B = ||A|| ||B|| cos 𝛳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Aims to partition n observations into k clusters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the goal of producing clusters with the lowest sum of squares(variance)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Normally k-means uses the Euclidean distance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this implementation uses 1 - cosine similarity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</a:t>
            </a:r>
            <a:r>
              <a:rPr lang="en"/>
              <a:t>ires the number of clusters to be determined before starting the algorithm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n = 3 to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center means are initially seeded (usually at random)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Iterates over all users and updates the center mean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complete when current </a:t>
            </a:r>
            <a:r>
              <a:rPr lang="en"/>
              <a:t>iteration</a:t>
            </a:r>
            <a:r>
              <a:rPr lang="en"/>
              <a:t> matches the last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