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7" r:id="rId7"/>
    <p:sldId id="288" r:id="rId8"/>
    <p:sldId id="283" r:id="rId9"/>
    <p:sldId id="289" r:id="rId10"/>
    <p:sldId id="290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4652" autoAdjust="0"/>
  </p:normalViewPr>
  <p:slideViewPr>
    <p:cSldViewPr snapToGrid="0" showGuides="1">
      <p:cViewPr varScale="1">
        <p:scale>
          <a:sx n="105" d="100"/>
          <a:sy n="105" d="100"/>
        </p:scale>
        <p:origin x="320" y="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58-8243-A789-FBD033A71B8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0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16" y="2278913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ODI MATCH ANALYSIS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PRODUCT PROS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77954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4043E-7E34-BD3C-5A01-104DBB2E5E11}"/>
              </a:ext>
            </a:extLst>
          </p:cNvPr>
          <p:cNvSpPr txBox="1"/>
          <p:nvPr/>
        </p:nvSpPr>
        <p:spPr>
          <a:xfrm>
            <a:off x="6421891" y="5003074"/>
            <a:ext cx="467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Arjun Unnikrishnan	22BTRAD004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Manna Nibu	 	22BTRAD023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Sohan Saha	 	22BTRAD029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Dataset</a:t>
            </a:r>
          </a:p>
          <a:p>
            <a:pPr algn="ctr"/>
            <a:r>
              <a:rPr lang="en-US" b="1" dirty="0">
                <a:latin typeface="+mj-lt"/>
              </a:rPr>
              <a:t>Contents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4769" y="261375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WICKETS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7512" y="251435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3483" y="36866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BALLS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6659" y="358725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 STATS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952" y="26313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SEASONS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253194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7744" y="372183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VENUES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9844" y="362243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25209" y="281041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977523" y="388716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987826" y="392041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282897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: Rounded Corners 26">
            <a:extLst>
              <a:ext uri="{FF2B5EF4-FFF2-40B4-BE49-F238E27FC236}">
                <a16:creationId xmlns:a16="http://schemas.microsoft.com/office/drawing/2014/main" id="{63D91F40-1F0E-B296-6332-D2BDFC41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8131" y="472684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UMPIRES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0557FF-1584-AF33-65C7-E056516C6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7479" y="46274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346" descr="Icon of box and whisker chart. ">
            <a:extLst>
              <a:ext uri="{FF2B5EF4-FFF2-40B4-BE49-F238E27FC236}">
                <a16:creationId xmlns:a16="http://schemas.microsoft.com/office/drawing/2014/main" id="{5D96F12C-126F-FE27-91C8-3AF59C9E751D}"/>
              </a:ext>
            </a:extLst>
          </p:cNvPr>
          <p:cNvSpPr>
            <a:spLocks noEditPoints="1"/>
          </p:cNvSpPr>
          <p:nvPr/>
        </p:nvSpPr>
        <p:spPr bwMode="auto">
          <a:xfrm>
            <a:off x="4594500" y="49244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id="{F539637E-BC8A-09A1-BEE8-C32CF98C7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6012" y="475321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RESULTS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89B6DD-C7EE-0519-E1DA-30A039FC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1507" y="465381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4665" descr="Icon of graph. ">
            <a:extLst>
              <a:ext uri="{FF2B5EF4-FFF2-40B4-BE49-F238E27FC236}">
                <a16:creationId xmlns:a16="http://schemas.microsoft.com/office/drawing/2014/main" id="{CCA593EC-5B14-C0F7-21BD-0A35220CEAED}"/>
              </a:ext>
            </a:extLst>
          </p:cNvPr>
          <p:cNvSpPr>
            <a:spLocks/>
          </p:cNvSpPr>
          <p:nvPr/>
        </p:nvSpPr>
        <p:spPr bwMode="auto">
          <a:xfrm>
            <a:off x="7529204" y="494987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50788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1036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43194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16560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74503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77653" y="225206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Statistics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190494" y="2203295"/>
            <a:ext cx="175204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Performance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36075" y="2203295"/>
            <a:ext cx="187668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Performance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064603" y="2233164"/>
            <a:ext cx="190930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Outcome Prediction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168858" y="2310783"/>
            <a:ext cx="166257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Innings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86419" y="3285181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Calculating averages, totals, and other statistical measures.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distribution of runs , wickets, and extras conceded.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126247" y="3255892"/>
            <a:ext cx="1965285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team performance over different seasons, venues, and opponents.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Evaluating the impact of toss decisions on match and team performance.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226453" y="3285180"/>
            <a:ext cx="1752042" cy="1679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Calculating batting averages and centuries scored 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bowling averages and five-wicket hauls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64997" y="3434649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Building predictive models to forecast match results based on various factors provided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092149" y="3000798"/>
            <a:ext cx="1788357" cy="2166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scoring rate and run distribution.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Identifying successful batting orders</a:t>
            </a: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Evaluating different bowling strategies in taking wickets</a:t>
            </a:r>
          </a:p>
        </p:txBody>
      </p:sp>
      <p:sp>
        <p:nvSpPr>
          <p:cNvPr id="3" name="Trapezoid 42">
            <a:extLst>
              <a:ext uri="{FF2B5EF4-FFF2-40B4-BE49-F238E27FC236}">
                <a16:creationId xmlns:a16="http://schemas.microsoft.com/office/drawing/2014/main" id="{B48450B6-A49B-32B2-2D90-A131CE1F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806695" y="28257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56E8B-DA2A-536B-E0F4-929300EFAC4C}"/>
              </a:ext>
            </a:extLst>
          </p:cNvPr>
          <p:cNvSpPr/>
          <p:nvPr/>
        </p:nvSpPr>
        <p:spPr>
          <a:xfrm>
            <a:off x="10203492" y="238982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Wicket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8A804-3801-D36F-0327-5F923CA17DE2}"/>
              </a:ext>
            </a:extLst>
          </p:cNvPr>
          <p:cNvSpPr/>
          <p:nvPr/>
        </p:nvSpPr>
        <p:spPr>
          <a:xfrm>
            <a:off x="10098745" y="3244455"/>
            <a:ext cx="1752042" cy="1679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types of wickets taken and their frequency.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Assessing the impact of key wickets on match outcomes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50788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1036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43194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16560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74503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34281" y="213797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Venue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302984" y="213797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Toss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04345" y="2137973"/>
            <a:ext cx="180072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Result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025616" y="2261084"/>
            <a:ext cx="19160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Umpire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7971816" y="2137973"/>
            <a:ext cx="194553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 and DL Method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70928" y="2886560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average scores and wicket-taking rates at different venues.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Identifying venues where teams have a significant advantage or disadvantage.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151682" y="2923227"/>
            <a:ext cx="1889572" cy="1679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distribution of toss decisions and their impact.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Identifying teams with a tendency to win matches after winning the toss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226452" y="3130216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factors contributing to match results.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Investigating the relationship between match result and player of the match awards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37290" y="3130215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Assessing the consistency and performance of umpires in officiating matches.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the impact of umpiring decisions on match outcomes.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090185" y="3129054"/>
            <a:ext cx="1752042" cy="2166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Investigating the impact of weather conditions on match results and DL method.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matches affected by rain interruptions and their outcomes.</a:t>
            </a:r>
          </a:p>
        </p:txBody>
      </p:sp>
      <p:sp>
        <p:nvSpPr>
          <p:cNvPr id="3" name="Trapezoid 42">
            <a:extLst>
              <a:ext uri="{FF2B5EF4-FFF2-40B4-BE49-F238E27FC236}">
                <a16:creationId xmlns:a16="http://schemas.microsoft.com/office/drawing/2014/main" id="{B48450B6-A49B-32B2-2D90-A131CE1F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806695" y="28257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56E8B-DA2A-536B-E0F4-929300EFAC4C}"/>
              </a:ext>
            </a:extLst>
          </p:cNvPr>
          <p:cNvSpPr/>
          <p:nvPr/>
        </p:nvSpPr>
        <p:spPr>
          <a:xfrm>
            <a:off x="10017812" y="2291662"/>
            <a:ext cx="184567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Fielding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8A804-3801-D36F-0327-5F923CA17DE2}"/>
              </a:ext>
            </a:extLst>
          </p:cNvPr>
          <p:cNvSpPr/>
          <p:nvPr/>
        </p:nvSpPr>
        <p:spPr>
          <a:xfrm>
            <a:off x="10099987" y="3126820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Analyzing fielding performance by assessing fielding contributions.</a:t>
            </a: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Identifying teams and players with exceptional fielding skills.</a:t>
            </a:r>
          </a:p>
        </p:txBody>
      </p:sp>
    </p:spTree>
    <p:extLst>
      <p:ext uri="{BB962C8B-B14F-4D97-AF65-F5344CB8AC3E}">
        <p14:creationId xmlns:p14="http://schemas.microsoft.com/office/powerpoint/2010/main" val="1239580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5" y="1060177"/>
            <a:ext cx="9895341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ODI MATCH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3856447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1817189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41117" y="2264830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India: Highest batting average, strong lineup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Bermuda: Lowest batting average, weaker performance.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Asia XI: Best bowling average, strong.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ICC World XI: Weakest bowling.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Abundant dot balls in ODIs over 50 overs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317084"/>
            <a:ext cx="4162870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rtl="0" fontAlgn="base">
              <a:spcBef>
                <a:spcPts val="1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Harare Sports Club: Most games, high-scoring matches</a:t>
            </a:r>
            <a:b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</a:br>
            <a: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AMI Stadium: Premier bowling venue.</a:t>
            </a:r>
            <a:b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</a:br>
            <a:endParaRPr lang="en-IN" sz="12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Holkar Stadium: Excellent scoring rate per ball.</a:t>
            </a:r>
            <a:b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</a:br>
            <a:endParaRPr lang="en-IN" sz="12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IN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Home ground advantage evident.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440254"/>
            <a:ext cx="4162870" cy="12618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Aleem Dar, a Pakistani umpire, has a strong record officiating matches, especially in Bangladesh, highlighting his consistent and accurate decision-making.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Dar's reputation is built on his effectiveness under various match conditions, emphasizing his skill and reliability as an umpire.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07330" y="4448958"/>
            <a:ext cx="4162870" cy="8925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Advanced models improve match outcome predictions, while venue-based win percentages aid in decision-making.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India-New Zealand series shows competitive rivalry, with India having a slight home advantage.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191078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Basic Statistical Analysis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191078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Venue Analysis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01653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Umpire Analysis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01653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Head-to-Head Analysis 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5" y="1042757"/>
            <a:ext cx="989534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ODI MATCH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3839027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1799769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299664"/>
            <a:ext cx="4162870" cy="8925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Home advantage is significant, but some teams, like Sri Lanka, show consistent performance regardless of venue.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sz="1200" b="0" i="0" u="none" strike="noStrike" dirty="0">
                <a:solidFill>
                  <a:srgbClr val="0D0D0D"/>
                </a:solidFill>
                <a:effectLst/>
              </a:rPr>
              <a:t>Australia appears to have a strong performance, winning against England and Sri Lanka at different venues.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698621" y="2273537"/>
            <a:ext cx="4162870" cy="14465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scoring rate difference between innings indicates potential momentum shifts, with higher rates in the first innings suggesting aggressive batting or favorable conditions.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 excels in setting challenging targets and winning when batting first, while India's success in chasing reflects their batting depth and composure under pressure.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23699" y="4405416"/>
            <a:ext cx="4162870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Afghanistan, Australia, and Sri Lanka have won a notable number of matches in rain-affected conditions, suggesting adaptability to weather disruptions.</a:t>
            </a:r>
          </a:p>
          <a:p>
            <a:pPr algn="l"/>
            <a:endParaRPr lang="en-IN" sz="1200" b="0" i="0" dirty="0">
              <a:effectLst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Teams like India, Australia, and England demonstrate consistent success in regular matches, showcasing their overall strength and proficiency in typical match conditions.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405416"/>
            <a:ext cx="4162870" cy="16312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Winning the toss generally provides a slight advantage in match outcomes, with teams like India, Australia, and Sri Lanka showing a higher average number of wins when they win the toss.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Despite the toss-winning advantage, the correlation coefficient between toss decision (batting) and match outcome (win) is very weak, suggesting that other factors have a more significant impact on determining the match winner.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189336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Team performance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189336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Innings analysis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399911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Weather and DL analysis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3999111"/>
            <a:ext cx="416287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800" b="1" dirty="0">
                <a:effectLst/>
                <a:ea typeface="Times New Roman" panose="02020603050405020304" pitchFamily="18" charset="0"/>
              </a:rPr>
              <a:t>Toss analysis</a:t>
            </a:r>
            <a:r>
              <a:rPr lang="en-IN" sz="1600" b="1" dirty="0">
                <a:effectLst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1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5" y="1034049"/>
            <a:ext cx="9895341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ODI MATCH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3830319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1791061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290956"/>
            <a:ext cx="4162870" cy="14465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J Louw of South Africa stands out with the highest batting average and strike rate, showcasing his ability to score consistently and accelerate when needed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cs typeface="Segoe UI" panose="020B0502040204020203" pitchFamily="34" charset="0"/>
              </a:rPr>
              <a:t>IH Romaine of Bermuda has the highest bowling average, indicating challenges faced by Bermuda's bowling unit, while Abdul Rahman Rahmani of Afghanistan has the lowest bowling average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290956"/>
            <a:ext cx="4162870" cy="14157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SL Malinga of Sri Lanka stands out as the leading wicket-taker, showcasing Sri Lanka's tradition in producing top fast bowlers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cs typeface="Segoe UI" panose="020B0502040204020203" pitchFamily="34" charset="0"/>
              </a:rPr>
              <a:t>While catches are the most common mode of dismissal, instances of obstructing the field are rare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cs typeface="Segoe UI" panose="020B0502040204020203" pitchFamily="34" charset="0"/>
              </a:rPr>
              <a:t>KC Sangakkara of Sri Lanka is a key player influencing match results through exceptional fielding skills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396708"/>
            <a:ext cx="4162870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The Duckworth-Lewis Method's prevalence highlights cricket's unpredictable weather, necessitating fair target adjustments in rain-affected matches.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IN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India's dominant match victories showcase their squad depth and consistent performances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Virat Kohli's Player of the Match accolades highlight his batting prowess and match-winning abilities, contrasting with CRD Fernando's limited recognition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396708"/>
            <a:ext cx="4162870" cy="17851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sz="1200" b="0" i="0" dirty="0">
                <a:effectLst/>
              </a:rPr>
              <a:t>Sri Lanka's strong fielding reflects their emphasis on athleticism and discipline, showcasing fielding's role in shaping match outcomes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cs typeface="Segoe UI" panose="020B0502040204020203" pitchFamily="34" charset="0"/>
              </a:rPr>
              <a:t>ICC World XI's lower fielding contributions suggest potential challenges in team cohesion or individual standards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cs typeface="Segoe UI" panose="020B0502040204020203" pitchFamily="34" charset="0"/>
              </a:rPr>
              <a:t>KC Sangakkara's exceptional fielding, seen in his record-breaking catches, highlights his value as a multidimensional player contributing significantly to Sri Lanka's success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188465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Player Performance Analysis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1884659"/>
            <a:ext cx="416287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800" b="1" dirty="0">
                <a:effectLst/>
                <a:ea typeface="Times New Roman" panose="02020603050405020304" pitchFamily="18" charset="0"/>
              </a:rPr>
              <a:t>Wicket Analysis</a:t>
            </a:r>
            <a:r>
              <a:rPr lang="en-IN" sz="1600" b="1" dirty="0">
                <a:effectLst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3990403"/>
            <a:ext cx="416287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800" b="1" dirty="0">
                <a:effectLst/>
                <a:ea typeface="Times New Roman" panose="02020603050405020304" pitchFamily="18" charset="0"/>
              </a:rPr>
              <a:t>Match Result Analysis</a:t>
            </a:r>
            <a:r>
              <a:rPr lang="en-IN" sz="1600" b="1" dirty="0">
                <a:effectLst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3990403"/>
            <a:ext cx="416287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800" b="1" dirty="0">
                <a:effectLst/>
                <a:ea typeface="Times New Roman" panose="02020603050405020304" pitchFamily="18" charset="0"/>
              </a:rPr>
              <a:t>Fielding Analysis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9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70277" y="522898"/>
            <a:ext cx="38217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08" y="24754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Encountered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465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793102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8036169" y="2845386"/>
            <a:ext cx="4268298" cy="11849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100" b="1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Navigating the Diversity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: Understanding the extent </a:t>
            </a:r>
          </a:p>
          <a:p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of the data to efficiently </a:t>
            </a:r>
            <a:r>
              <a:rPr lang="en-IN" sz="1100" dirty="0">
                <a:solidFill>
                  <a:srgbClr val="000000"/>
                </a:solidFill>
                <a:cs typeface="Calibri" panose="020F0502020204030204" pitchFamily="34" charset="0"/>
              </a:rPr>
              <a:t>a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llocate </a:t>
            </a:r>
            <a:r>
              <a:rPr lang="en-IN" sz="1100" dirty="0">
                <a:solidFill>
                  <a:srgbClr val="000000"/>
                </a:solidFill>
                <a:cs typeface="Calibri" panose="020F0502020204030204" pitchFamily="34" charset="0"/>
              </a:rPr>
              <a:t>a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nalysis </a:t>
            </a:r>
            <a:r>
              <a:rPr lang="en-IN" sz="1100" dirty="0">
                <a:solidFill>
                  <a:srgbClr val="000000"/>
                </a:solidFill>
                <a:cs typeface="Calibri" panose="020F0502020204030204" pitchFamily="34" charset="0"/>
              </a:rPr>
              <a:t>r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esources </a:t>
            </a:r>
          </a:p>
          <a:p>
            <a:r>
              <a:rPr lang="en-IN" sz="1100" dirty="0">
                <a:solidFill>
                  <a:srgbClr val="000000"/>
                </a:solidFill>
                <a:cs typeface="Calibri" panose="020F0502020204030204" pitchFamily="34" charset="0"/>
              </a:rPr>
              <a:t>a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cross </a:t>
            </a:r>
            <a:r>
              <a:rPr lang="en-IN" sz="1100" dirty="0">
                <a:solidFill>
                  <a:srgbClr val="000000"/>
                </a:solidFill>
                <a:cs typeface="Calibri" panose="020F0502020204030204" pitchFamily="34" charset="0"/>
              </a:rPr>
              <a:t>v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arious stats and fields</a:t>
            </a:r>
          </a:p>
          <a:p>
            <a:endParaRPr lang="en-IN" sz="1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⁠Handling 2 datasets of such huge dimensions involves </a:t>
            </a:r>
          </a:p>
          <a:p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Efficiently</a:t>
            </a:r>
            <a:r>
              <a:rPr lang="en-IN" sz="11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handling two large CSV files containing extensive </a:t>
            </a:r>
          </a:p>
          <a:p>
            <a:r>
              <a:rPr lang="en-IN" sz="11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data for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8028202" y="4737007"/>
            <a:ext cx="426829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200" b="1" dirty="0">
                <a:solidFill>
                  <a:srgbClr val="000000"/>
                </a:solidFill>
                <a:effectLst/>
              </a:rPr>
              <a:t>Visualizing Insights</a:t>
            </a:r>
            <a:r>
              <a:rPr lang="en-IN" sz="1200" dirty="0">
                <a:solidFill>
                  <a:srgbClr val="000000"/>
                </a:solidFill>
                <a:effectLst/>
              </a:rPr>
              <a:t>: Selecting the Ideal Plot </a:t>
            </a:r>
            <a:r>
              <a:rPr lang="en-IN" sz="1200" dirty="0">
                <a:solidFill>
                  <a:srgbClr val="000000"/>
                </a:solidFill>
              </a:rPr>
              <a:t>t</a:t>
            </a:r>
            <a:r>
              <a:rPr lang="en-IN" sz="1200" dirty="0">
                <a:solidFill>
                  <a:srgbClr val="000000"/>
                </a:solidFill>
                <a:effectLst/>
              </a:rPr>
              <a:t>ype for </a:t>
            </a:r>
          </a:p>
          <a:p>
            <a:r>
              <a:rPr lang="en-IN" sz="1200" dirty="0">
                <a:solidFill>
                  <a:srgbClr val="000000"/>
                </a:solidFill>
                <a:effectLst/>
              </a:rPr>
              <a:t>Primary Data to enhance </a:t>
            </a:r>
            <a:r>
              <a:rPr lang="en-IN" sz="1200" dirty="0">
                <a:solidFill>
                  <a:srgbClr val="000000"/>
                </a:solidFill>
              </a:rPr>
              <a:t>u</a:t>
            </a:r>
            <a:r>
              <a:rPr lang="en-IN" sz="1200" dirty="0">
                <a:solidFill>
                  <a:srgbClr val="000000"/>
                </a:solidFill>
                <a:effectLst/>
              </a:rPr>
              <a:t>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017732" y="5973009"/>
            <a:ext cx="426829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200" b="1" dirty="0">
                <a:solidFill>
                  <a:srgbClr val="000000"/>
                </a:solidFill>
                <a:effectLst/>
              </a:rPr>
              <a:t>Optimizing Analysis Precision</a:t>
            </a:r>
            <a:r>
              <a:rPr lang="en-IN" sz="1200" dirty="0">
                <a:solidFill>
                  <a:srgbClr val="000000"/>
                </a:solidFill>
                <a:effectLst/>
              </a:rPr>
              <a:t>: Determining ideal </a:t>
            </a:r>
          </a:p>
          <a:p>
            <a:r>
              <a:rPr lang="en-IN" sz="1200" dirty="0">
                <a:solidFill>
                  <a:srgbClr val="000000"/>
                </a:solidFill>
                <a:effectLst/>
              </a:rPr>
              <a:t>parameters and filter Sizes for Primary Data analysis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7640701" y="2563458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7606569" y="4332919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DF4FC5-C646-A0A3-4FA2-5F6CC26097A4}"/>
              </a:ext>
            </a:extLst>
          </p:cNvPr>
          <p:cNvSpPr txBox="1"/>
          <p:nvPr/>
        </p:nvSpPr>
        <p:spPr>
          <a:xfrm>
            <a:off x="8036169" y="2457547"/>
            <a:ext cx="329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Understanding the Size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4D01E-6257-9D71-9D8E-C344AB362B73}"/>
              </a:ext>
            </a:extLst>
          </p:cNvPr>
          <p:cNvSpPr txBox="1"/>
          <p:nvPr/>
        </p:nvSpPr>
        <p:spPr>
          <a:xfrm>
            <a:off x="8017732" y="4236499"/>
            <a:ext cx="329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effectLst/>
              </a:rPr>
              <a:t>Finding the Perfect Plot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ED9AA-5C6E-E48E-BC97-5DB4A556D077}"/>
              </a:ext>
            </a:extLst>
          </p:cNvPr>
          <p:cNvSpPr txBox="1"/>
          <p:nvPr/>
        </p:nvSpPr>
        <p:spPr>
          <a:xfrm>
            <a:off x="8036169" y="5300469"/>
            <a:ext cx="391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Understanding Parameters &amp; </a:t>
            </a:r>
          </a:p>
          <a:p>
            <a:r>
              <a:rPr lang="en-US" sz="1600" b="1" dirty="0"/>
              <a:t>Filter Size</a:t>
            </a:r>
          </a:p>
        </p:txBody>
      </p:sp>
      <p:grpSp>
        <p:nvGrpSpPr>
          <p:cNvPr id="2" name="Group 1" descr="This image is an icon of two sheets of paper. ">
            <a:extLst>
              <a:ext uri="{FF2B5EF4-FFF2-40B4-BE49-F238E27FC236}">
                <a16:creationId xmlns:a16="http://schemas.microsoft.com/office/drawing/2014/main" id="{447CAF25-5277-7E5F-E0CB-FA323676E6AC}"/>
              </a:ext>
            </a:extLst>
          </p:cNvPr>
          <p:cNvGrpSpPr/>
          <p:nvPr/>
        </p:nvGrpSpPr>
        <p:grpSpPr>
          <a:xfrm>
            <a:off x="7610916" y="993168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3" name="Freeform 1084">
              <a:extLst>
                <a:ext uri="{FF2B5EF4-FFF2-40B4-BE49-F238E27FC236}">
                  <a16:creationId xmlns:a16="http://schemas.microsoft.com/office/drawing/2014/main" id="{010DB398-748B-FA86-0152-5398FEA17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Freeform 1085">
              <a:extLst>
                <a:ext uri="{FF2B5EF4-FFF2-40B4-BE49-F238E27FC236}">
                  <a16:creationId xmlns:a16="http://schemas.microsoft.com/office/drawing/2014/main" id="{8D2A3004-F992-980C-6058-6D894570D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Freeform 1086">
              <a:extLst>
                <a:ext uri="{FF2B5EF4-FFF2-40B4-BE49-F238E27FC236}">
                  <a16:creationId xmlns:a16="http://schemas.microsoft.com/office/drawing/2014/main" id="{06B75188-623C-CDB6-A615-A40E1E496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Freeform 1087">
              <a:extLst>
                <a:ext uri="{FF2B5EF4-FFF2-40B4-BE49-F238E27FC236}">
                  <a16:creationId xmlns:a16="http://schemas.microsoft.com/office/drawing/2014/main" id="{871E7DB9-E569-3625-69B9-55318FC9E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5DC41DC-ED54-7495-2829-FD080934555E}"/>
              </a:ext>
            </a:extLst>
          </p:cNvPr>
          <p:cNvSpPr txBox="1"/>
          <p:nvPr/>
        </p:nvSpPr>
        <p:spPr>
          <a:xfrm>
            <a:off x="8022078" y="896748"/>
            <a:ext cx="3394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effectLst/>
              </a:rPr>
              <a:t>Merging the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1A3ADE-55A1-4440-FA5C-1B529D27B1F8}"/>
              </a:ext>
            </a:extLst>
          </p:cNvPr>
          <p:cNvSpPr/>
          <p:nvPr/>
        </p:nvSpPr>
        <p:spPr>
          <a:xfrm>
            <a:off x="8055994" y="1613911"/>
            <a:ext cx="4268298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200" b="1" dirty="0">
                <a:solidFill>
                  <a:srgbClr val="000000"/>
                </a:solidFill>
                <a:effectLst/>
              </a:rPr>
              <a:t>Finding th</a:t>
            </a:r>
            <a:r>
              <a:rPr lang="en-IN" sz="1200" b="1" dirty="0">
                <a:solidFill>
                  <a:srgbClr val="000000"/>
                </a:solidFill>
              </a:rPr>
              <a:t>e Right Target Variable: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>
                <a:solidFill>
                  <a:srgbClr val="000000"/>
                </a:solidFill>
                <a:effectLst/>
              </a:rPr>
              <a:t>The problem involves merging two CSV files based on a common target variable, likely to combine related data from both files into a single dataset for analysis.</a:t>
            </a:r>
          </a:p>
        </p:txBody>
      </p:sp>
      <p:sp>
        <p:nvSpPr>
          <p:cNvPr id="31" name="Freeform 931" descr="Icon of line chart.">
            <a:extLst>
              <a:ext uri="{FF2B5EF4-FFF2-40B4-BE49-F238E27FC236}">
                <a16:creationId xmlns:a16="http://schemas.microsoft.com/office/drawing/2014/main" id="{8C4220FD-39E6-EDAA-9C50-1AD621A66746}"/>
              </a:ext>
            </a:extLst>
          </p:cNvPr>
          <p:cNvSpPr>
            <a:spLocks noEditPoints="1"/>
          </p:cNvSpPr>
          <p:nvPr/>
        </p:nvSpPr>
        <p:spPr bwMode="auto">
          <a:xfrm>
            <a:off x="7621298" y="538137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1105</Words>
  <Application>Microsoft Office PowerPoint</Application>
  <PresentationFormat>Widescreen</PresentationFormat>
  <Paragraphs>154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Segoe UI Light</vt:lpstr>
      <vt:lpstr>Office Theme</vt:lpstr>
      <vt:lpstr>ODI MATCH ANALYSIS  PRODUCT PROS</vt:lpstr>
      <vt:lpstr>Project analysis slide 2</vt:lpstr>
      <vt:lpstr>Project analysis slide 3</vt:lpstr>
      <vt:lpstr>Project analysis slide 3</vt:lpstr>
      <vt:lpstr>Project analysis slide 8</vt:lpstr>
      <vt:lpstr>Project analysis slide 8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ODI MATCH ANALYSIS  PRODUCT PROS</dc:title>
  <dc:creator>Sohan Saha</dc:creator>
  <cp:lastModifiedBy>Arjun Unnikrishnan - 22BTRAD004</cp:lastModifiedBy>
  <cp:revision>21</cp:revision>
  <dcterms:created xsi:type="dcterms:W3CDTF">2024-04-07T06:26:38Z</dcterms:created>
  <dcterms:modified xsi:type="dcterms:W3CDTF">2024-04-09T04:56:20Z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