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84" r:id="rId5"/>
    <p:sldId id="287" r:id="rId6"/>
    <p:sldId id="297" r:id="rId7"/>
    <p:sldId id="286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899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212" y="6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5/14/2024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240280"/>
            <a:ext cx="7765739" cy="1709928"/>
          </a:xfrm>
        </p:spPr>
        <p:txBody>
          <a:bodyPr/>
          <a:lstStyle/>
          <a:p>
            <a:r>
              <a:rPr lang="en-US" dirty="0"/>
              <a:t>Data Summarization and Analysis in SQL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1321" y="4062661"/>
            <a:ext cx="4873752" cy="630936"/>
          </a:xfrm>
        </p:spPr>
        <p:txBody>
          <a:bodyPr/>
          <a:lstStyle/>
          <a:p>
            <a:r>
              <a:rPr lang="en-US" dirty="0">
                <a:latin typeface="+mj-lt"/>
              </a:rPr>
              <a:t>Arjun Unnikrishnan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2" y="901253"/>
            <a:ext cx="5038344" cy="1709928"/>
          </a:xfrm>
        </p:spPr>
        <p:txBody>
          <a:bodyPr/>
          <a:lstStyle/>
          <a:p>
            <a:r>
              <a:rPr lang="en-US" sz="5400" dirty="0"/>
              <a:t>GROUP BY</a:t>
            </a:r>
            <a:br>
              <a:rPr lang="en-US" sz="5400" dirty="0">
                <a:sym typeface="DM Sans Medium"/>
              </a:rPr>
            </a:b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3" y="1625361"/>
            <a:ext cx="5854663" cy="2130552"/>
          </a:xfrm>
        </p:spPr>
        <p:txBody>
          <a:bodyPr/>
          <a:lstStyle/>
          <a:p>
            <a:r>
              <a:rPr lang="en-US" dirty="0">
                <a:latin typeface="+mj-lt"/>
              </a:rPr>
              <a:t>Purpose: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Groups rows of data based on specified columns.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Enables aggregation and summarization of data at a higher level.</a:t>
            </a:r>
          </a:p>
          <a:p>
            <a:r>
              <a:rPr lang="en-US" dirty="0">
                <a:latin typeface="+mj-lt"/>
              </a:rPr>
              <a:t>Usage: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Defines grouping criteria based on same values in specified columns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Aggregation functions are often used in conjunction to perform descriptive and summary calculations on grouped data.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GROUP BY typically appears after the FROM and WHERE clauses and before the HAVING clause</a:t>
            </a:r>
          </a:p>
          <a:p>
            <a:r>
              <a:rPr lang="en-US" dirty="0">
                <a:latin typeface="+mj-lt"/>
              </a:rPr>
              <a:t>Applications: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Sales Analysis, Customer Segmentation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6506A8-111D-78FC-661D-3A825D52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628" y="1843364"/>
            <a:ext cx="3785052" cy="292854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2" y="901253"/>
            <a:ext cx="5038344" cy="1709928"/>
          </a:xfrm>
        </p:spPr>
        <p:txBody>
          <a:bodyPr/>
          <a:lstStyle/>
          <a:p>
            <a:r>
              <a:rPr lang="en-US" sz="5400" dirty="0"/>
              <a:t>HAVING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3" y="1545905"/>
            <a:ext cx="5854663" cy="2130552"/>
          </a:xfrm>
        </p:spPr>
        <p:txBody>
          <a:bodyPr/>
          <a:lstStyle/>
          <a:p>
            <a:r>
              <a:rPr lang="en-US" dirty="0">
                <a:latin typeface="+mj-lt"/>
              </a:rPr>
              <a:t>Purpose: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Filters grouped data based on specified conditions after GROUP BY aggregation.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Allows filtering on aggregated values (e.g., SUM, AVG, COUNT) that cannot be used in the WHERE clause.</a:t>
            </a:r>
          </a:p>
          <a:p>
            <a:r>
              <a:rPr lang="en-US" dirty="0">
                <a:latin typeface="+mj-lt"/>
              </a:rPr>
              <a:t>Usage: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Follows the GROUP BY clause in a SQL query.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Used to apply filtering conditions on aggregated data.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Conditions in HAVING are evaluated after rows are grouped and aggregated.</a:t>
            </a:r>
          </a:p>
          <a:p>
            <a:r>
              <a:rPr lang="en-US" dirty="0">
                <a:latin typeface="+mj-lt"/>
              </a:rPr>
              <a:t>Applications: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Performance Monitoring, Data </a:t>
            </a:r>
            <a:r>
              <a:rPr lang="en-US" dirty="0" err="1">
                <a:latin typeface="+mj-lt"/>
              </a:rPr>
              <a:t>Filteration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515E6-F9DC-22C8-A979-4C8AA822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9726" y="2611181"/>
            <a:ext cx="3915064" cy="157931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3501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1600" dirty="0">
              <a:solidFill>
                <a:schemeClr val="accent3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Counts the number of rows.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Calculates the sum of values in a column.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Computes the average of values in a column.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Finds the minimum value in a column.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Finds the maximum value in a column.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1E99A-73D8-012F-6E79-DC16B8BF9C60}"/>
              </a:ext>
            </a:extLst>
          </p:cNvPr>
          <p:cNvSpPr txBox="1"/>
          <p:nvPr/>
        </p:nvSpPr>
        <p:spPr>
          <a:xfrm>
            <a:off x="1097027" y="3021827"/>
            <a:ext cx="1567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COUNT()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AFA909-F1AA-1CE2-A582-93F14A07C43F}"/>
              </a:ext>
            </a:extLst>
          </p:cNvPr>
          <p:cNvSpPr txBox="1"/>
          <p:nvPr/>
        </p:nvSpPr>
        <p:spPr>
          <a:xfrm>
            <a:off x="3209291" y="3054620"/>
            <a:ext cx="1567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SUM()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FEFF7-516B-66F1-391A-FC27C762E440}"/>
              </a:ext>
            </a:extLst>
          </p:cNvPr>
          <p:cNvSpPr txBox="1"/>
          <p:nvPr/>
        </p:nvSpPr>
        <p:spPr>
          <a:xfrm>
            <a:off x="5409665" y="3054619"/>
            <a:ext cx="1567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AVG()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36C7B-1947-61EA-08B5-CEC35FFF75C3}"/>
              </a:ext>
            </a:extLst>
          </p:cNvPr>
          <p:cNvSpPr txBox="1"/>
          <p:nvPr/>
        </p:nvSpPr>
        <p:spPr>
          <a:xfrm>
            <a:off x="7540470" y="3021826"/>
            <a:ext cx="1567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MIN()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39C207-BCF1-A00F-EA76-0603EC18A6D9}"/>
              </a:ext>
            </a:extLst>
          </p:cNvPr>
          <p:cNvSpPr txBox="1"/>
          <p:nvPr/>
        </p:nvSpPr>
        <p:spPr>
          <a:xfrm>
            <a:off x="9683243" y="3018078"/>
            <a:ext cx="1567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+mj-lt"/>
              </a:rPr>
              <a:t>MAX()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12" y="901253"/>
            <a:ext cx="9746414" cy="1709928"/>
          </a:xfrm>
        </p:spPr>
        <p:txBody>
          <a:bodyPr/>
          <a:lstStyle/>
          <a:p>
            <a:r>
              <a:rPr lang="en-US" sz="5400" dirty="0"/>
              <a:t>AGGREGATE </a:t>
            </a:r>
            <a:br>
              <a:rPr lang="en-US" sz="5400" dirty="0"/>
            </a:br>
            <a:r>
              <a:rPr lang="en-US" sz="5400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250" y="1667750"/>
            <a:ext cx="5854663" cy="2130552"/>
          </a:xfrm>
        </p:spPr>
        <p:txBody>
          <a:bodyPr/>
          <a:lstStyle/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Purpose: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Perform calculations on sets of values and return a single result.</a:t>
            </a:r>
          </a:p>
          <a:p>
            <a:r>
              <a:rPr lang="en-US" dirty="0">
                <a:latin typeface="+mj-lt"/>
              </a:rPr>
              <a:t>Usage: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Used in SELECT statements to compute values from columns or expressions.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Often applied within GROUP BY queries to generate aggregated results.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Can be used in conjunction with HAVING clause to filter grouped data based on aggregate results.</a:t>
            </a:r>
          </a:p>
          <a:p>
            <a:r>
              <a:rPr lang="en-US" dirty="0">
                <a:latin typeface="+mj-lt"/>
              </a:rPr>
              <a:t>Applications:</a:t>
            </a:r>
          </a:p>
          <a:p>
            <a:pPr marL="340614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Descriptive Analysis, Statistical Analysis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03ED5-AADA-8324-4219-D8E36B93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270" y="2961738"/>
            <a:ext cx="4239711" cy="10084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539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825" y="2046500"/>
            <a:ext cx="7765739" cy="1709928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255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{5085913F-6544-43BC-985F-18056F167ADC}tf11429527_win32</Template>
  <TotalTime>32</TotalTime>
  <Words>292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Karla</vt:lpstr>
      <vt:lpstr>Univers Condensed Light</vt:lpstr>
      <vt:lpstr>Office Theme</vt:lpstr>
      <vt:lpstr>Data Summarization and Analysis in SQL</vt:lpstr>
      <vt:lpstr>GROUP BY </vt:lpstr>
      <vt:lpstr>HAVING</vt:lpstr>
      <vt:lpstr>AGGREGATE FUNCTIONS</vt:lpstr>
      <vt:lpstr>AGGREGATE  FUNCTIONS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Summarization and Analysis in SQL</dc:title>
  <dc:creator>Arjun Unnikrishnan - 22BTRAD004</dc:creator>
  <cp:lastModifiedBy>Arjun Unnikrishnan - 22BTRAD004</cp:lastModifiedBy>
  <cp:revision>1</cp:revision>
  <dcterms:created xsi:type="dcterms:W3CDTF">2024-05-14T09:21:15Z</dcterms:created>
  <dcterms:modified xsi:type="dcterms:W3CDTF">2024-05-14T09:54:13Z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