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B78DA-01D5-4656-8F3E-3238B4B1F947}" v="108" dt="2021-12-24T01:15:13.818"/>
    <p1510:client id="{93F2F753-2F87-4612-8C72-62F49FE93391}" v="1015" dt="2021-12-24T00:50:02.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933" autoAdjust="0"/>
  </p:normalViewPr>
  <p:slideViewPr>
    <p:cSldViewPr snapToGrid="0">
      <p:cViewPr varScale="1">
        <p:scale>
          <a:sx n="76" d="100"/>
          <a:sy n="76" d="100"/>
        </p:scale>
        <p:origin x="16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01BA5-A48D-4BDB-873E-8BEAC8848160}" type="datetimeFigureOut">
              <a:rPr lang="en-CA" smtClean="0"/>
              <a:t>2021-12-23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06839-7348-432D-ABA3-84F310E7BB27}" type="slidenum">
              <a:rPr lang="en-CA" smtClean="0"/>
              <a:t>‹#›</a:t>
            </a:fld>
            <a:endParaRPr lang="en-CA"/>
          </a:p>
        </p:txBody>
      </p:sp>
    </p:spTree>
    <p:extLst>
      <p:ext uri="{BB962C8B-B14F-4D97-AF65-F5344CB8AC3E}">
        <p14:creationId xmlns:p14="http://schemas.microsoft.com/office/powerpoint/2010/main" val="145468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Use the graph explain the source of noise and error</a:t>
            </a:r>
          </a:p>
          <a:p>
            <a:pPr marL="228600" indent="-228600">
              <a:buAutoNum type="arabicPeriod"/>
            </a:pPr>
            <a:r>
              <a:rPr lang="en-US" dirty="0"/>
              <a:t>Mention that there are hardware and software solutions, the original paper and we are studying specific type of software solutions called smoothing algorithms. This naturally transit to the next slide</a:t>
            </a:r>
          </a:p>
          <a:p>
            <a:pPr marL="228600" indent="-228600">
              <a:buAutoNum type="arabicPeriod"/>
            </a:pPr>
            <a:r>
              <a:rPr lang="en-US" dirty="0"/>
              <a:t>Briefly explain random impulse noise, say that we will elaborate later.</a:t>
            </a:r>
            <a:endParaRPr lang="en-CA" dirty="0"/>
          </a:p>
        </p:txBody>
      </p:sp>
      <p:sp>
        <p:nvSpPr>
          <p:cNvPr id="4" name="Slide Number Placeholder 3"/>
          <p:cNvSpPr>
            <a:spLocks noGrp="1"/>
          </p:cNvSpPr>
          <p:nvPr>
            <p:ph type="sldNum" sz="quarter" idx="5"/>
          </p:nvPr>
        </p:nvSpPr>
        <p:spPr/>
        <p:txBody>
          <a:bodyPr/>
          <a:lstStyle/>
          <a:p>
            <a:fld id="{56606839-7348-432D-ABA3-84F310E7BB27}" type="slidenum">
              <a:rPr lang="en-CA" smtClean="0"/>
              <a:t>2</a:t>
            </a:fld>
            <a:endParaRPr lang="en-CA"/>
          </a:p>
        </p:txBody>
      </p:sp>
    </p:spTree>
    <p:extLst>
      <p:ext uri="{BB962C8B-B14F-4D97-AF65-F5344CB8AC3E}">
        <p14:creationId xmlns:p14="http://schemas.microsoft.com/office/powerpoint/2010/main" val="180753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focus on Smoothing algorithm used by software to reconstruct original image</a:t>
            </a:r>
          </a:p>
          <a:p>
            <a:pPr marL="228600" indent="-228600">
              <a:buAutoNum type="arabicPeriod"/>
            </a:pPr>
            <a:r>
              <a:rPr lang="en-US" dirty="0"/>
              <a:t>Talks about workflow first. (point 2 first)</a:t>
            </a:r>
          </a:p>
          <a:p>
            <a:pPr marL="228600" indent="-228600">
              <a:buAutoNum type="arabicPeriod"/>
            </a:pPr>
            <a:r>
              <a:rPr lang="en-US" dirty="0"/>
              <a:t>Filters differ in the orange part of the graph, mean: mean on each component, </a:t>
            </a:r>
            <a:r>
              <a:rPr lang="en-US" dirty="0" err="1"/>
              <a:t>cmf</a:t>
            </a:r>
            <a:r>
              <a:rPr lang="en-US" dirty="0"/>
              <a:t>: median on each component, </a:t>
            </a:r>
            <a:r>
              <a:rPr lang="en-US" dirty="0" err="1"/>
              <a:t>smf</a:t>
            </a:r>
            <a:r>
              <a:rPr lang="en-US" dirty="0"/>
              <a:t>: rank by norms, pick the middle. </a:t>
            </a:r>
            <a:r>
              <a:rPr lang="en-US" dirty="0" err="1"/>
              <a:t>vmf</a:t>
            </a:r>
            <a:r>
              <a:rPr lang="en-US" dirty="0"/>
              <a:t>: calc </a:t>
            </a:r>
            <a:r>
              <a:rPr lang="en-US" dirty="0" err="1"/>
              <a:t>dist</a:t>
            </a:r>
            <a:r>
              <a:rPr lang="en-US" dirty="0"/>
              <a:t> from each pixel to each other pixel, find smallest.</a:t>
            </a:r>
          </a:p>
          <a:p>
            <a:pPr marL="228600" indent="-228600">
              <a:buAutoNum type="arabicPeriod"/>
            </a:pPr>
            <a:r>
              <a:rPr lang="en-US" dirty="0"/>
              <a:t>Shape edge example: checker board.</a:t>
            </a:r>
          </a:p>
        </p:txBody>
      </p:sp>
      <p:sp>
        <p:nvSpPr>
          <p:cNvPr id="4" name="Slide Number Placeholder 3"/>
          <p:cNvSpPr>
            <a:spLocks noGrp="1"/>
          </p:cNvSpPr>
          <p:nvPr>
            <p:ph type="sldNum" sz="quarter" idx="5"/>
          </p:nvPr>
        </p:nvSpPr>
        <p:spPr/>
        <p:txBody>
          <a:bodyPr/>
          <a:lstStyle/>
          <a:p>
            <a:fld id="{56606839-7348-432D-ABA3-84F310E7BB27}" type="slidenum">
              <a:rPr lang="en-CA" smtClean="0"/>
              <a:t>3</a:t>
            </a:fld>
            <a:endParaRPr lang="en-CA"/>
          </a:p>
        </p:txBody>
      </p:sp>
    </p:spTree>
    <p:extLst>
      <p:ext uri="{BB962C8B-B14F-4D97-AF65-F5344CB8AC3E}">
        <p14:creationId xmlns:p14="http://schemas.microsoft.com/office/powerpoint/2010/main" val="171690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its similarity to VMF</a:t>
            </a:r>
          </a:p>
          <a:p>
            <a:r>
              <a:rPr lang="en-US" dirty="0"/>
              <a:t>Describe centrality: the spatial depth is a measurement of how well a point is surrounded by other points, as opposed to being a corner that all other points are on generally on a specific direction</a:t>
            </a:r>
          </a:p>
          <a:p>
            <a:r>
              <a:rPr lang="en-US" dirty="0"/>
              <a:t>Important to describe what spatial depth equation does, along with the graph</a:t>
            </a:r>
          </a:p>
          <a:p>
            <a:endParaRPr lang="en-CA" dirty="0"/>
          </a:p>
        </p:txBody>
      </p:sp>
      <p:sp>
        <p:nvSpPr>
          <p:cNvPr id="4" name="Slide Number Placeholder 3"/>
          <p:cNvSpPr>
            <a:spLocks noGrp="1"/>
          </p:cNvSpPr>
          <p:nvPr>
            <p:ph type="sldNum" sz="quarter" idx="5"/>
          </p:nvPr>
        </p:nvSpPr>
        <p:spPr/>
        <p:txBody>
          <a:bodyPr/>
          <a:lstStyle/>
          <a:p>
            <a:fld id="{56606839-7348-432D-ABA3-84F310E7BB27}" type="slidenum">
              <a:rPr lang="en-CA" smtClean="0"/>
              <a:t>4</a:t>
            </a:fld>
            <a:endParaRPr lang="en-CA"/>
          </a:p>
        </p:txBody>
      </p:sp>
    </p:spTree>
    <p:extLst>
      <p:ext uri="{BB962C8B-B14F-4D97-AF65-F5344CB8AC3E}">
        <p14:creationId xmlns:p14="http://schemas.microsoft.com/office/powerpoint/2010/main" val="189554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The modified spatial median filter improves on one core issue the spatial median filter has, namely that the spatial median filter uniformly replaces all pixels in the image regardless if a given pixel already has very large spatial depth</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In certain applications, it is unfavorable to blindly replace pixels in an image uniformly, and retaining as much original uncorrupted pixel information as possible is paramount</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To remedy this issue with the spatial median filter, a threshold parameter T is introduced to indicate how sensitive the filter is to differences in spatial depth between pixels. This parameter is an estimate of how many non-noisy pixels there are under a mask</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Similar to the spatial median filter, the spatial depths of each pixel under a given mask are computed. These depths are then sorted in </a:t>
            </a:r>
            <a:r>
              <a:rPr lang="en-US" sz="1800" err="1">
                <a:effectLst/>
                <a:latin typeface="Calibri" panose="020F0502020204030204" pitchFamily="34" charset="0"/>
                <a:ea typeface="Calibri" panose="020F0502020204030204" pitchFamily="34" charset="0"/>
                <a:cs typeface="Times New Roman" panose="02020603050405020304" pitchFamily="18" charset="0"/>
              </a:rPr>
              <a:t>decending</a:t>
            </a:r>
            <a:r>
              <a:rPr lang="en-US" sz="1800">
                <a:effectLst/>
                <a:latin typeface="Calibri" panose="020F0502020204030204" pitchFamily="34" charset="0"/>
                <a:ea typeface="Calibri" panose="020F0502020204030204" pitchFamily="34" charset="0"/>
                <a:cs typeface="Times New Roman" panose="02020603050405020304" pitchFamily="18" charset="0"/>
              </a:rPr>
              <a:t> order of spatial depth. If the position of the center mask point appears within the first T bins of the spatial order statistic list, then we can argue that while the center point is not the best representative point of the mask, it is still original data and should not be replaced</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There are two notable subtleties of employing the use of the threshold parameter. When T = 1, the modified spatial median filter is equivalent to the spatial median filter. If T is equal to the size of the mask, it is equivalent to no filtering at all since all of the points are left unchanged</a:t>
            </a:r>
          </a:p>
          <a:p>
            <a:pPr marL="342900" marR="0" lvl="0" indent="-342900">
              <a:lnSpc>
                <a:spcPct val="107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A drawback of this modified spatial median technique is when clusters of similarly-corrupted pixels exist in an image. In this situation, the modified spatial median filter incorrectly identifies similarly-corrupted pixels as original data, leaving them unchanged. This additionally implies that this filter is most optimal on salt-and-pepper noise.</a:t>
            </a:r>
          </a:p>
        </p:txBody>
      </p:sp>
      <p:sp>
        <p:nvSpPr>
          <p:cNvPr id="4" name="Slide Number Placeholder 3"/>
          <p:cNvSpPr>
            <a:spLocks noGrp="1"/>
          </p:cNvSpPr>
          <p:nvPr>
            <p:ph type="sldNum" sz="quarter" idx="5"/>
          </p:nvPr>
        </p:nvSpPr>
        <p:spPr/>
        <p:txBody>
          <a:bodyPr/>
          <a:lstStyle/>
          <a:p>
            <a:fld id="{56606839-7348-432D-ABA3-84F310E7BB27}" type="slidenum">
              <a:rPr lang="en-CA" smtClean="0"/>
              <a:t>5</a:t>
            </a:fld>
            <a:endParaRPr lang="en-CA"/>
          </a:p>
        </p:txBody>
      </p:sp>
    </p:spTree>
    <p:extLst>
      <p:ext uri="{BB962C8B-B14F-4D97-AF65-F5344CB8AC3E}">
        <p14:creationId xmlns:p14="http://schemas.microsoft.com/office/powerpoint/2010/main" val="167632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The experimental process we implemented is as follows</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Original source images were first subjected to varying levels of artificial impulse noise, creating noise-distorted images</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They were then passed through each filter, generating a reconstructed image</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This reconstructed image was then compared to the original source image with a root mean square error calculation, assigning a “score” to the filters’ reconstruction ability</a:t>
            </a:r>
          </a:p>
          <a:p>
            <a:pPr marL="342900" marR="0" lvl="0" indent="-342900">
              <a:lnSpc>
                <a:spcPct val="107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The RMSE value does a per-pixel comparison between the original source image and the reconstructed image. The absolute error for each pixel is aggregated to a single value where a small RMSE indicates better reconstruction performance</a:t>
            </a:r>
          </a:p>
        </p:txBody>
      </p:sp>
      <p:sp>
        <p:nvSpPr>
          <p:cNvPr id="4" name="Slide Number Placeholder 3"/>
          <p:cNvSpPr>
            <a:spLocks noGrp="1"/>
          </p:cNvSpPr>
          <p:nvPr>
            <p:ph type="sldNum" sz="quarter" idx="5"/>
          </p:nvPr>
        </p:nvSpPr>
        <p:spPr/>
        <p:txBody>
          <a:bodyPr/>
          <a:lstStyle/>
          <a:p>
            <a:fld id="{56606839-7348-432D-ABA3-84F310E7BB27}" type="slidenum">
              <a:rPr lang="en-CA" smtClean="0"/>
              <a:t>6</a:t>
            </a:fld>
            <a:endParaRPr lang="en-CA"/>
          </a:p>
        </p:txBody>
      </p:sp>
    </p:spTree>
    <p:extLst>
      <p:ext uri="{BB962C8B-B14F-4D97-AF65-F5344CB8AC3E}">
        <p14:creationId xmlns:p14="http://schemas.microsoft.com/office/powerpoint/2010/main" val="71086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From our experimental results, we observed the difference between using threshold values of 2, 3 or 4 in the modified spatial median filter to be minimal. The results suggest T = 2 to be overall the most optimal threshold for use in the Modified Spatial Median Filter. However, the results show that T = 3 exhibits the best </a:t>
            </a:r>
            <a:r>
              <a:rPr lang="en-US" sz="1800" i="1">
                <a:effectLst/>
                <a:latin typeface="Calibri" panose="020F0502020204030204" pitchFamily="34" charset="0"/>
                <a:ea typeface="Calibri" panose="020F0502020204030204" pitchFamily="34" charset="0"/>
                <a:cs typeface="Times New Roman" panose="02020603050405020304" pitchFamily="18" charset="0"/>
              </a:rPr>
              <a:t>mean</a:t>
            </a:r>
            <a:r>
              <a:rPr lang="en-US" sz="1800">
                <a:effectLst/>
                <a:latin typeface="Calibri" panose="020F0502020204030204" pitchFamily="34" charset="0"/>
                <a:ea typeface="Calibri" panose="020F0502020204030204" pitchFamily="34" charset="0"/>
                <a:cs typeface="Times New Roman" panose="02020603050405020304" pitchFamily="18" charset="0"/>
              </a:rPr>
              <a:t> RMSE while T = 4 shows the best </a:t>
            </a:r>
            <a:r>
              <a:rPr lang="en-US" sz="1800" i="1">
                <a:effectLst/>
                <a:latin typeface="Calibri" panose="020F0502020204030204" pitchFamily="34" charset="0"/>
                <a:ea typeface="Calibri" panose="020F0502020204030204" pitchFamily="34" charset="0"/>
                <a:cs typeface="Times New Roman" panose="02020603050405020304" pitchFamily="18" charset="0"/>
              </a:rPr>
              <a:t>median</a:t>
            </a:r>
            <a:r>
              <a:rPr lang="en-US" sz="1800">
                <a:effectLst/>
                <a:latin typeface="Calibri" panose="020F0502020204030204" pitchFamily="34" charset="0"/>
                <a:ea typeface="Calibri" panose="020F0502020204030204" pitchFamily="34" charset="0"/>
                <a:cs typeface="Times New Roman" panose="02020603050405020304" pitchFamily="18" charset="0"/>
              </a:rPr>
              <a:t> RMSE. </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The difference in optimality between these three thresholds are numerically small, suggesting that the optimal choice of threshold isn't very straightforward. In the original paper, the choice is made for T = 4 as it leads in all three statistics, however the experimental data they presented comparing these different threshold values differed minimally as well</a:t>
            </a:r>
          </a:p>
          <a:p>
            <a:pPr marL="342900" marR="0" lvl="0" indent="-342900">
              <a:lnSpc>
                <a:spcPct val="107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The choice of mask size based on our experimental results was in accordance with the conclusions from the original paper; a 3x3 window mask size consistently performs better than other mask sizes across the entire range of chosen noise levels.</a:t>
            </a:r>
          </a:p>
        </p:txBody>
      </p:sp>
      <p:sp>
        <p:nvSpPr>
          <p:cNvPr id="4" name="Slide Number Placeholder 3"/>
          <p:cNvSpPr>
            <a:spLocks noGrp="1"/>
          </p:cNvSpPr>
          <p:nvPr>
            <p:ph type="sldNum" sz="quarter" idx="5"/>
          </p:nvPr>
        </p:nvSpPr>
        <p:spPr/>
        <p:txBody>
          <a:bodyPr/>
          <a:lstStyle/>
          <a:p>
            <a:fld id="{56606839-7348-432D-ABA3-84F310E7BB27}" type="slidenum">
              <a:rPr lang="en-CA" smtClean="0"/>
              <a:t>7</a:t>
            </a:fld>
            <a:endParaRPr lang="en-CA"/>
          </a:p>
        </p:txBody>
      </p:sp>
    </p:spTree>
    <p:extLst>
      <p:ext uri="{BB962C8B-B14F-4D97-AF65-F5344CB8AC3E}">
        <p14:creationId xmlns:p14="http://schemas.microsoft.com/office/powerpoint/2010/main" val="20039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Using the conclusions drawn for the threshold and mask size parameters, the median RMSE for all six filters were compared across different noise levels. </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Our experiments show that for images containing approximately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r>
                      <a:rPr lang="en-US" sz="1800">
                        <a:effectLst/>
                        <a:latin typeface="Cambria Math" panose="02040503050406030204" pitchFamily="18" charset="0"/>
                        <a:ea typeface="Calibri" panose="020F0502020204030204" pitchFamily="34" charset="0"/>
                        <a:cs typeface="Times New Roman" panose="02020603050405020304" pitchFamily="18" charset="0"/>
                      </a:rPr>
                      <m:t>≤0.25</m:t>
                    </m:r>
                  </m:oMath>
                </a14:m>
                <a:r>
                  <a:rPr lang="en-US" sz="1800">
                    <a:effectLst/>
                    <a:latin typeface="Calibri" panose="020F0502020204030204" pitchFamily="34" charset="0"/>
                    <a:ea typeface="Calibri" panose="020F0502020204030204" pitchFamily="34" charset="0"/>
                    <a:cs typeface="Times New Roman" panose="02020603050405020304" pitchFamily="18" charset="0"/>
                  </a:rPr>
                  <a:t> noise composition, the modified spatial median filter is the optimal filter choice. This is in accordance with the predicted benefit of the filter as well as the original publication’s results. </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At larger noise compositions, the modified spatial median filter isn’t as performant as many of the other filters, which reaffirms the predicted disadvantages of the filter. </a:t>
                </a:r>
              </a:p>
              <a:p>
                <a:pPr marL="342900" marR="0" lvl="0" indent="-342900">
                  <a:lnSpc>
                    <a:spcPct val="107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Considering the results in totality, the Component Median Filter (CMF) and Vector Median Filter (VMF) exhibit better performance over the entire range of chosen noise levels, with the component median filter being the most optimal for high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r>
                      <a:rPr lang="en-US" sz="1800">
                        <a:effectLst/>
                        <a:latin typeface="Cambria Math" panose="02040503050406030204" pitchFamily="18" charset="0"/>
                        <a:ea typeface="Calibri" panose="020F0502020204030204" pitchFamily="34" charset="0"/>
                        <a:cs typeface="Times New Roman" panose="02020603050405020304" pitchFamily="18" charset="0"/>
                      </a:rPr>
                      <m:t>≈0.5</m:t>
                    </m:r>
                  </m:oMath>
                </a14:m>
                <a:r>
                  <a:rPr lang="en-US" sz="1800">
                    <a:effectLst/>
                    <a:latin typeface="Calibri" panose="020F0502020204030204" pitchFamily="34" charset="0"/>
                    <a:ea typeface="Calibri" panose="020F0502020204030204" pitchFamily="34" charset="0"/>
                    <a:cs typeface="Times New Roman" panose="02020603050405020304" pitchFamily="18" charset="0"/>
                  </a:rPr>
                  <a:t> noise compositions. These experimental results are also in accordance with the conclusions from the original paper.</a:t>
                </a:r>
              </a:p>
            </p:txBody>
          </p:sp>
        </mc:Choice>
        <mc:Fallback>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Using the conclusions drawn for the threshold and mask size parameters, the median RMSE for all six filters were compared across different noise levels. </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Our experiments show that for images containing approximately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𝑝≤0.25</a:t>
                </a:r>
                <a:r>
                  <a:rPr lang="en-US" sz="1800">
                    <a:effectLst/>
                    <a:latin typeface="Calibri" panose="020F0502020204030204" pitchFamily="34" charset="0"/>
                    <a:ea typeface="Calibri" panose="020F0502020204030204" pitchFamily="34" charset="0"/>
                    <a:cs typeface="Times New Roman" panose="02020603050405020304" pitchFamily="18" charset="0"/>
                  </a:rPr>
                  <a:t> noise composition, the modified spatial median filter is the optimal filter choice. This is in accordance with the predicted benefit of the filter as well as the original publication’s results. </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At larger noise compositions, the modified spatial median filter isn’t as performant as many of the other filters, which reaffirms the predicted disadvantages of the filter. </a:t>
                </a:r>
              </a:p>
              <a:p>
                <a:pPr marL="342900" marR="0" lvl="0" indent="-342900">
                  <a:lnSpc>
                    <a:spcPct val="107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Considering the results in totality, the Component Median Filter (CMF) and Vector Median Filter (VMF) exhibit better performance over the entire range of chosen noise levels, with the component median filter being the most optimal for high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𝑝≈0.5</a:t>
                </a:r>
                <a:r>
                  <a:rPr lang="en-US" sz="1800">
                    <a:effectLst/>
                    <a:latin typeface="Calibri" panose="020F0502020204030204" pitchFamily="34" charset="0"/>
                    <a:ea typeface="Calibri" panose="020F0502020204030204" pitchFamily="34" charset="0"/>
                    <a:cs typeface="Times New Roman" panose="02020603050405020304" pitchFamily="18" charset="0"/>
                  </a:rPr>
                  <a:t> noise compositions. These experimental results are also in accordance with the conclusions from the original paper.</a:t>
                </a:r>
              </a:p>
            </p:txBody>
          </p:sp>
        </mc:Fallback>
      </mc:AlternateContent>
      <p:sp>
        <p:nvSpPr>
          <p:cNvPr id="4" name="Slide Number Placeholder 3"/>
          <p:cNvSpPr>
            <a:spLocks noGrp="1"/>
          </p:cNvSpPr>
          <p:nvPr>
            <p:ph type="sldNum" sz="quarter" idx="5"/>
          </p:nvPr>
        </p:nvSpPr>
        <p:spPr/>
        <p:txBody>
          <a:bodyPr/>
          <a:lstStyle/>
          <a:p>
            <a:fld id="{56606839-7348-432D-ABA3-84F310E7BB27}" type="slidenum">
              <a:rPr lang="en-CA" smtClean="0"/>
              <a:t>8</a:t>
            </a:fld>
            <a:endParaRPr lang="en-CA"/>
          </a:p>
        </p:txBody>
      </p:sp>
    </p:spTree>
    <p:extLst>
      <p:ext uri="{BB962C8B-B14F-4D97-AF65-F5344CB8AC3E}">
        <p14:creationId xmlns:p14="http://schemas.microsoft.com/office/powerpoint/2010/main" val="196421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In conclusion, our experimental results indicated that the modified spatial median filter with a mask size of 3 and a threshold level of T = 2 to T = 4 yielded the best performance on images with low noise compositions. </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We can attribute some of the </a:t>
            </a:r>
            <a:r>
              <a:rPr lang="en-US" sz="1800" err="1">
                <a:effectLst/>
                <a:latin typeface="Calibri" panose="020F0502020204030204" pitchFamily="34" charset="0"/>
                <a:ea typeface="Calibri" panose="020F0502020204030204" pitchFamily="34" charset="0"/>
                <a:cs typeface="Times New Roman" panose="02020603050405020304" pitchFamily="18" charset="0"/>
              </a:rPr>
              <a:t>discrepencies</a:t>
            </a:r>
            <a:r>
              <a:rPr lang="en-US" sz="1800">
                <a:effectLst/>
                <a:latin typeface="Calibri" panose="020F0502020204030204" pitchFamily="34" charset="0"/>
                <a:ea typeface="Calibri" panose="020F0502020204030204" pitchFamily="34" charset="0"/>
                <a:cs typeface="Times New Roman" panose="02020603050405020304" pitchFamily="18" charset="0"/>
              </a:rPr>
              <a:t> between our experimental results and the results of the original paper to a few different factors. The original paper's experiments operated on a much larger sample size of images (about 60,000 source images) than our experiments did (19 source images). </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This difference in sample size is likely to have made the distinction of image reconstruction optimality more opaque in our experimental results for these threshold values. </a:t>
            </a:r>
          </a:p>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In addition, the image dataset used for our experimental process is different to the image set used in the original paper, meaning that differences in composition of the source images could lead to differences in our experimental results compared to those of the original paper. </a:t>
            </a:r>
          </a:p>
          <a:p>
            <a:pPr marL="342900" marR="0" lvl="0" indent="-342900">
              <a:lnSpc>
                <a:spcPct val="107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However, we still observe that our experimental results don't generally lead to vastly different conclusions than those derived from the original paper's experimental setup.</a:t>
            </a:r>
          </a:p>
          <a:p>
            <a:endParaRPr lang="en-US"/>
          </a:p>
        </p:txBody>
      </p:sp>
      <p:sp>
        <p:nvSpPr>
          <p:cNvPr id="4" name="Slide Number Placeholder 3"/>
          <p:cNvSpPr>
            <a:spLocks noGrp="1"/>
          </p:cNvSpPr>
          <p:nvPr>
            <p:ph type="sldNum" sz="quarter" idx="5"/>
          </p:nvPr>
        </p:nvSpPr>
        <p:spPr/>
        <p:txBody>
          <a:bodyPr/>
          <a:lstStyle/>
          <a:p>
            <a:fld id="{56606839-7348-432D-ABA3-84F310E7BB27}" type="slidenum">
              <a:rPr lang="en-CA" smtClean="0"/>
              <a:t>9</a:t>
            </a:fld>
            <a:endParaRPr lang="en-CA"/>
          </a:p>
        </p:txBody>
      </p:sp>
    </p:spTree>
    <p:extLst>
      <p:ext uri="{BB962C8B-B14F-4D97-AF65-F5344CB8AC3E}">
        <p14:creationId xmlns:p14="http://schemas.microsoft.com/office/powerpoint/2010/main" val="416510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On this slide we list the original 2008 paper on Spatial Median Filtering for noise removal in digital images.</a:t>
            </a:r>
          </a:p>
          <a:p>
            <a:pPr marL="342900" marR="0" lvl="0" indent="-342900">
              <a:lnSpc>
                <a:spcPct val="107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Thank you!</a:t>
            </a:r>
          </a:p>
          <a:p>
            <a:endParaRPr lang="en-US"/>
          </a:p>
        </p:txBody>
      </p:sp>
      <p:sp>
        <p:nvSpPr>
          <p:cNvPr id="4" name="Slide Number Placeholder 3"/>
          <p:cNvSpPr>
            <a:spLocks noGrp="1"/>
          </p:cNvSpPr>
          <p:nvPr>
            <p:ph type="sldNum" sz="quarter" idx="5"/>
          </p:nvPr>
        </p:nvSpPr>
        <p:spPr/>
        <p:txBody>
          <a:bodyPr/>
          <a:lstStyle/>
          <a:p>
            <a:fld id="{56606839-7348-432D-ABA3-84F310E7BB27}" type="slidenum">
              <a:rPr lang="en-CA" smtClean="0"/>
              <a:t>10</a:t>
            </a:fld>
            <a:endParaRPr lang="en-CA"/>
          </a:p>
        </p:txBody>
      </p:sp>
    </p:spTree>
    <p:extLst>
      <p:ext uri="{BB962C8B-B14F-4D97-AF65-F5344CB8AC3E}">
        <p14:creationId xmlns:p14="http://schemas.microsoft.com/office/powerpoint/2010/main" val="127833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336B8A-22EB-4654-ADCA-02BADB66718C}" type="datetimeFigureOut">
              <a:rPr lang="en-CA" smtClean="0"/>
              <a:t>2021-12-23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155795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336B8A-22EB-4654-ADCA-02BADB66718C}" type="datetimeFigureOut">
              <a:rPr lang="en-CA" smtClean="0"/>
              <a:t>2021-12-23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57740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336B8A-22EB-4654-ADCA-02BADB66718C}" type="datetimeFigureOut">
              <a:rPr lang="en-CA" smtClean="0"/>
              <a:t>2021-12-23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197221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336B8A-22EB-4654-ADCA-02BADB66718C}" type="datetimeFigureOut">
              <a:rPr lang="en-CA" smtClean="0"/>
              <a:t>2021-12-23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319653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36B8A-22EB-4654-ADCA-02BADB66718C}" type="datetimeFigureOut">
              <a:rPr lang="en-CA" smtClean="0"/>
              <a:t>2021-12-23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45752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336B8A-22EB-4654-ADCA-02BADB66718C}" type="datetimeFigureOut">
              <a:rPr lang="en-CA" smtClean="0"/>
              <a:t>2021-12-23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352868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336B8A-22EB-4654-ADCA-02BADB66718C}" type="datetimeFigureOut">
              <a:rPr lang="en-CA" smtClean="0"/>
              <a:t>2021-12-23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271073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336B8A-22EB-4654-ADCA-02BADB66718C}" type="datetimeFigureOut">
              <a:rPr lang="en-CA" smtClean="0"/>
              <a:t>2021-12-23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260642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36B8A-22EB-4654-ADCA-02BADB66718C}" type="datetimeFigureOut">
              <a:rPr lang="en-CA" smtClean="0"/>
              <a:t>2021-12-23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147204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336B8A-22EB-4654-ADCA-02BADB66718C}" type="datetimeFigureOut">
              <a:rPr lang="en-CA" smtClean="0"/>
              <a:t>2021-12-23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342647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336B8A-22EB-4654-ADCA-02BADB66718C}" type="datetimeFigureOut">
              <a:rPr lang="en-CA" smtClean="0"/>
              <a:t>2021-12-23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B7D7200-EE72-415D-8986-F2C889C3C2C1}" type="slidenum">
              <a:rPr lang="en-CA" smtClean="0"/>
              <a:t>‹#›</a:t>
            </a:fld>
            <a:endParaRPr lang="en-CA"/>
          </a:p>
        </p:txBody>
      </p:sp>
    </p:spTree>
    <p:extLst>
      <p:ext uri="{BB962C8B-B14F-4D97-AF65-F5344CB8AC3E}">
        <p14:creationId xmlns:p14="http://schemas.microsoft.com/office/powerpoint/2010/main" val="46096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36B8A-22EB-4654-ADCA-02BADB66718C}" type="datetimeFigureOut">
              <a:rPr lang="en-CA" smtClean="0"/>
              <a:t>2021-12-23</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D7200-EE72-415D-8986-F2C889C3C2C1}" type="slidenum">
              <a:rPr lang="en-CA" smtClean="0"/>
              <a:t>‹#›</a:t>
            </a:fld>
            <a:endParaRPr lang="en-CA"/>
          </a:p>
        </p:txBody>
      </p:sp>
    </p:spTree>
    <p:extLst>
      <p:ext uri="{BB962C8B-B14F-4D97-AF65-F5344CB8AC3E}">
        <p14:creationId xmlns:p14="http://schemas.microsoft.com/office/powerpoint/2010/main" val="1362999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A12C-0D54-424A-B9A3-EF0BD7001169}"/>
              </a:ext>
            </a:extLst>
          </p:cNvPr>
          <p:cNvSpPr>
            <a:spLocks noGrp="1"/>
          </p:cNvSpPr>
          <p:nvPr>
            <p:ph type="ctrTitle"/>
          </p:nvPr>
        </p:nvSpPr>
        <p:spPr/>
        <p:txBody>
          <a:bodyPr/>
          <a:lstStyle/>
          <a:p>
            <a:r>
              <a:rPr lang="en-US" dirty="0"/>
              <a:t>Noise Removal Filters</a:t>
            </a:r>
            <a:endParaRPr lang="en-CA" dirty="0"/>
          </a:p>
        </p:txBody>
      </p:sp>
      <p:sp>
        <p:nvSpPr>
          <p:cNvPr id="3" name="Subtitle 2">
            <a:extLst>
              <a:ext uri="{FF2B5EF4-FFF2-40B4-BE49-F238E27FC236}">
                <a16:creationId xmlns:a16="http://schemas.microsoft.com/office/drawing/2014/main" id="{9BA61006-F96C-4DFF-B129-914452233E06}"/>
              </a:ext>
            </a:extLst>
          </p:cNvPr>
          <p:cNvSpPr>
            <a:spLocks noGrp="1"/>
          </p:cNvSpPr>
          <p:nvPr>
            <p:ph type="subTitle" idx="1"/>
          </p:nvPr>
        </p:nvSpPr>
        <p:spPr/>
        <p:txBody>
          <a:bodyPr>
            <a:normAutofit/>
          </a:bodyPr>
          <a:lstStyle/>
          <a:p>
            <a:r>
              <a:rPr lang="en-US" dirty="0"/>
              <a:t>Shizhen Li, Arjun Bawa</a:t>
            </a:r>
          </a:p>
          <a:p>
            <a:r>
              <a:rPr lang="en-US" dirty="0"/>
              <a:t>ECE 313, Term 2109</a:t>
            </a:r>
          </a:p>
          <a:p>
            <a:r>
              <a:rPr lang="en-US" dirty="0"/>
              <a:t>Dec 23, 2021</a:t>
            </a:r>
            <a:endParaRPr lang="en-CA" dirty="0"/>
          </a:p>
        </p:txBody>
      </p:sp>
    </p:spTree>
    <p:extLst>
      <p:ext uri="{BB962C8B-B14F-4D97-AF65-F5344CB8AC3E}">
        <p14:creationId xmlns:p14="http://schemas.microsoft.com/office/powerpoint/2010/main" val="243510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BC8F-CED6-4ABF-BC94-5DFA730F8A54}"/>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83F10C6E-6CD5-4E20-9B52-47F712D774B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[1]</a:t>
            </a:r>
            <a:r>
              <a:rPr lang="en-US" dirty="0"/>
              <a:t>	</a:t>
            </a:r>
            <a:r>
              <a:rPr lang="en-US" b="0" i="0" dirty="0">
                <a:solidFill>
                  <a:srgbClr val="323232"/>
                </a:solidFill>
                <a:effectLst/>
                <a:latin typeface="Times New Roman" panose="02020603050405020304" pitchFamily="18" charset="0"/>
              </a:rPr>
              <a:t>J. C. Church, Y. Chen, and S. V. Rice, “A 	Spatial Median Filter for noise removal in 	digital images,” </a:t>
            </a:r>
            <a:r>
              <a:rPr lang="en-US" b="0" i="1" dirty="0">
                <a:solidFill>
                  <a:srgbClr val="323232"/>
                </a:solidFill>
                <a:effectLst/>
                <a:latin typeface="Times New Roman" panose="02020603050405020304" pitchFamily="18" charset="0"/>
              </a:rPr>
              <a:t>IEEE </a:t>
            </a:r>
            <a:r>
              <a:rPr lang="en-US" b="0" i="1" dirty="0" err="1">
                <a:solidFill>
                  <a:srgbClr val="323232"/>
                </a:solidFill>
                <a:effectLst/>
                <a:latin typeface="Times New Roman" panose="02020603050405020304" pitchFamily="18" charset="0"/>
              </a:rPr>
              <a:t>SoutheastCon</a:t>
            </a:r>
            <a:r>
              <a:rPr lang="en-US" b="0" i="1" dirty="0">
                <a:solidFill>
                  <a:srgbClr val="323232"/>
                </a:solidFill>
                <a:effectLst/>
                <a:latin typeface="Times New Roman" panose="02020603050405020304" pitchFamily="18" charset="0"/>
              </a:rPr>
              <a:t> 2008</a:t>
            </a:r>
            <a:r>
              <a:rPr lang="en-US" b="0" i="0" dirty="0">
                <a:solidFill>
                  <a:srgbClr val="323232"/>
                </a:solidFill>
                <a:effectLst/>
                <a:latin typeface="Times New Roman" panose="02020603050405020304" pitchFamily="18" charset="0"/>
              </a:rPr>
              <a:t>, 	2008.</a:t>
            </a:r>
            <a:endParaRPr lang="en-CA" dirty="0"/>
          </a:p>
        </p:txBody>
      </p:sp>
    </p:spTree>
    <p:extLst>
      <p:ext uri="{BB962C8B-B14F-4D97-AF65-F5344CB8AC3E}">
        <p14:creationId xmlns:p14="http://schemas.microsoft.com/office/powerpoint/2010/main" val="30873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704A-4273-4D7B-A2E9-0F44BCE7EF51}"/>
              </a:ext>
            </a:extLst>
          </p:cNvPr>
          <p:cNvSpPr>
            <a:spLocks noGrp="1"/>
          </p:cNvSpPr>
          <p:nvPr>
            <p:ph type="title"/>
          </p:nvPr>
        </p:nvSpPr>
        <p:spPr/>
        <p:txBody>
          <a:bodyPr/>
          <a:lstStyle/>
          <a:p>
            <a:r>
              <a:rPr lang="en-US" dirty="0"/>
              <a:t>Problem</a:t>
            </a:r>
            <a:endParaRPr lang="en-CA" dirty="0"/>
          </a:p>
        </p:txBody>
      </p:sp>
      <p:sp>
        <p:nvSpPr>
          <p:cNvPr id="10" name="Content Placeholder 9">
            <a:extLst>
              <a:ext uri="{FF2B5EF4-FFF2-40B4-BE49-F238E27FC236}">
                <a16:creationId xmlns:a16="http://schemas.microsoft.com/office/drawing/2014/main" id="{8B86890C-6A38-4B5A-B0D6-E505A3B27617}"/>
              </a:ext>
            </a:extLst>
          </p:cNvPr>
          <p:cNvSpPr>
            <a:spLocks noGrp="1"/>
          </p:cNvSpPr>
          <p:nvPr>
            <p:ph sz="half" idx="1"/>
          </p:nvPr>
        </p:nvSpPr>
        <p:spPr/>
        <p:txBody>
          <a:bodyPr>
            <a:normAutofit/>
          </a:bodyPr>
          <a:lstStyle/>
          <a:p>
            <a:r>
              <a:rPr lang="en-US" dirty="0"/>
              <a:t>Digital cameras are predominant in photography</a:t>
            </a:r>
          </a:p>
          <a:p>
            <a:r>
              <a:rPr lang="en-US" dirty="0"/>
              <a:t>Signals are transmitted from photon sensors to local storage </a:t>
            </a:r>
          </a:p>
          <a:p>
            <a:r>
              <a:rPr lang="en-US" dirty="0"/>
              <a:t>This transmission, is prone to a degree of error due to noise</a:t>
            </a:r>
          </a:p>
        </p:txBody>
      </p:sp>
      <p:pic>
        <p:nvPicPr>
          <p:cNvPr id="15" name="Content Placeholder 14" descr="Shape&#10;&#10;Description automatically generated with low confidence">
            <a:extLst>
              <a:ext uri="{FF2B5EF4-FFF2-40B4-BE49-F238E27FC236}">
                <a16:creationId xmlns:a16="http://schemas.microsoft.com/office/drawing/2014/main" id="{32D81CFF-E602-418D-9C7B-8FA8EA3389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3426" y="1825625"/>
            <a:ext cx="1435982" cy="1435982"/>
          </a:xfrm>
        </p:spPr>
      </p:pic>
      <p:sp>
        <p:nvSpPr>
          <p:cNvPr id="16" name="Parallelogram 15">
            <a:extLst>
              <a:ext uri="{FF2B5EF4-FFF2-40B4-BE49-F238E27FC236}">
                <a16:creationId xmlns:a16="http://schemas.microsoft.com/office/drawing/2014/main" id="{A31D026A-2F62-444C-AFD1-C15443FE3E36}"/>
              </a:ext>
            </a:extLst>
          </p:cNvPr>
          <p:cNvSpPr/>
          <p:nvPr/>
        </p:nvSpPr>
        <p:spPr>
          <a:xfrm>
            <a:off x="6481361" y="2052802"/>
            <a:ext cx="1907863" cy="981627"/>
          </a:xfrm>
          <a:prstGeom prst="parallelogram">
            <a:avLst/>
          </a:prstGeom>
          <a:gradFill>
            <a:gsLst>
              <a:gs pos="80000">
                <a:srgbClr val="0070C0"/>
              </a:gs>
              <a:gs pos="60000">
                <a:srgbClr val="00B050"/>
              </a:gs>
              <a:gs pos="40000">
                <a:srgbClr val="FFFF00"/>
              </a:gs>
              <a:gs pos="20000">
                <a:srgbClr val="FF0000"/>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lumMod val="95000"/>
                    <a:lumOff val="5000"/>
                  </a:schemeClr>
                </a:solidFill>
              </a:rPr>
              <a:t>Photon Sensors</a:t>
            </a:r>
            <a:endParaRPr lang="en-CA" sz="2100" dirty="0">
              <a:solidFill>
                <a:schemeClr val="tx1">
                  <a:lumMod val="95000"/>
                  <a:lumOff val="5000"/>
                </a:schemeClr>
              </a:solidFill>
            </a:endParaRPr>
          </a:p>
        </p:txBody>
      </p:sp>
      <p:sp>
        <p:nvSpPr>
          <p:cNvPr id="22" name="Flowchart: Merge 21">
            <a:extLst>
              <a:ext uri="{FF2B5EF4-FFF2-40B4-BE49-F238E27FC236}">
                <a16:creationId xmlns:a16="http://schemas.microsoft.com/office/drawing/2014/main" id="{CF6C8AA8-1DA1-4891-8EC6-2543DB6D0AD6}"/>
              </a:ext>
            </a:extLst>
          </p:cNvPr>
          <p:cNvSpPr/>
          <p:nvPr/>
        </p:nvSpPr>
        <p:spPr>
          <a:xfrm>
            <a:off x="6481361" y="3923157"/>
            <a:ext cx="811635" cy="251670"/>
          </a:xfrm>
          <a:prstGeom prst="flowChartMerg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a:t>adc</a:t>
            </a:r>
            <a:endParaRPr lang="en-CA" sz="1200" dirty="0"/>
          </a:p>
        </p:txBody>
      </p:sp>
      <p:sp>
        <p:nvSpPr>
          <p:cNvPr id="24" name="Flowchart: Merge 23">
            <a:extLst>
              <a:ext uri="{FF2B5EF4-FFF2-40B4-BE49-F238E27FC236}">
                <a16:creationId xmlns:a16="http://schemas.microsoft.com/office/drawing/2014/main" id="{91ED7EF7-B93D-4DF5-A9DE-2A132B0EDF57}"/>
              </a:ext>
            </a:extLst>
          </p:cNvPr>
          <p:cNvSpPr/>
          <p:nvPr/>
        </p:nvSpPr>
        <p:spPr>
          <a:xfrm>
            <a:off x="7029475" y="3923157"/>
            <a:ext cx="811635" cy="251670"/>
          </a:xfrm>
          <a:prstGeom prst="flowChartMerg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adc</a:t>
            </a:r>
            <a:endParaRPr lang="en-CA" sz="1200" dirty="0"/>
          </a:p>
        </p:txBody>
      </p:sp>
      <p:sp>
        <p:nvSpPr>
          <p:cNvPr id="25" name="Flowchart: Merge 24">
            <a:extLst>
              <a:ext uri="{FF2B5EF4-FFF2-40B4-BE49-F238E27FC236}">
                <a16:creationId xmlns:a16="http://schemas.microsoft.com/office/drawing/2014/main" id="{F8D1BAFE-4168-4912-A643-FFF6086E3222}"/>
              </a:ext>
            </a:extLst>
          </p:cNvPr>
          <p:cNvSpPr/>
          <p:nvPr/>
        </p:nvSpPr>
        <p:spPr>
          <a:xfrm>
            <a:off x="7577588" y="3923157"/>
            <a:ext cx="811635" cy="251670"/>
          </a:xfrm>
          <a:prstGeom prst="flowChartMerg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err="1"/>
              <a:t>adc</a:t>
            </a:r>
            <a:endParaRPr lang="en-CA" sz="1350" dirty="0"/>
          </a:p>
        </p:txBody>
      </p:sp>
      <p:cxnSp>
        <p:nvCxnSpPr>
          <p:cNvPr id="29" name="Straight Connector 28">
            <a:extLst>
              <a:ext uri="{FF2B5EF4-FFF2-40B4-BE49-F238E27FC236}">
                <a16:creationId xmlns:a16="http://schemas.microsoft.com/office/drawing/2014/main" id="{521CD48B-A578-403A-A4E5-8CCF82B0FAD6}"/>
              </a:ext>
            </a:extLst>
          </p:cNvPr>
          <p:cNvCxnSpPr>
            <a:stCxn id="22" idx="0"/>
          </p:cNvCxnSpPr>
          <p:nvPr/>
        </p:nvCxnSpPr>
        <p:spPr>
          <a:xfrm flipV="1">
            <a:off x="6887179" y="3034429"/>
            <a:ext cx="0" cy="88872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5DF1351B-D581-4DAD-AECF-8B9FFFD7660D}"/>
              </a:ext>
            </a:extLst>
          </p:cNvPr>
          <p:cNvCxnSpPr>
            <a:stCxn id="24" idx="0"/>
            <a:endCxn id="16" idx="4"/>
          </p:cNvCxnSpPr>
          <p:nvPr/>
        </p:nvCxnSpPr>
        <p:spPr>
          <a:xfrm flipV="1">
            <a:off x="7435292" y="3034429"/>
            <a:ext cx="1" cy="8887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184ECF9-6D37-4A53-8D0B-3815C4341CD3}"/>
              </a:ext>
            </a:extLst>
          </p:cNvPr>
          <p:cNvCxnSpPr>
            <a:stCxn id="25" idx="0"/>
          </p:cNvCxnSpPr>
          <p:nvPr/>
        </p:nvCxnSpPr>
        <p:spPr>
          <a:xfrm flipV="1">
            <a:off x="7983406" y="3028156"/>
            <a:ext cx="0" cy="895001"/>
          </a:xfrm>
          <a:prstGeom prst="line">
            <a:avLst/>
          </a:prstGeom>
        </p:spPr>
        <p:style>
          <a:lnRef idx="1">
            <a:schemeClr val="dk1"/>
          </a:lnRef>
          <a:fillRef idx="0">
            <a:schemeClr val="dk1"/>
          </a:fillRef>
          <a:effectRef idx="0">
            <a:schemeClr val="dk1"/>
          </a:effectRef>
          <a:fontRef idx="minor">
            <a:schemeClr val="tx1"/>
          </a:fontRef>
        </p:style>
      </p:cxnSp>
      <p:pic>
        <p:nvPicPr>
          <p:cNvPr id="44" name="Picture 43" descr="Icon&#10;&#10;Description automatically generated">
            <a:extLst>
              <a:ext uri="{FF2B5EF4-FFF2-40B4-BE49-F238E27FC236}">
                <a16:creationId xmlns:a16="http://schemas.microsoft.com/office/drawing/2014/main" id="{ADA2222D-3458-4054-9BE3-7A3074679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9152" y="3442355"/>
            <a:ext cx="1464943" cy="1464943"/>
          </a:xfrm>
          <a:prstGeom prst="rect">
            <a:avLst/>
          </a:prstGeom>
        </p:spPr>
      </p:pic>
      <p:cxnSp>
        <p:nvCxnSpPr>
          <p:cNvPr id="46" name="Connector: Elbow 45">
            <a:extLst>
              <a:ext uri="{FF2B5EF4-FFF2-40B4-BE49-F238E27FC236}">
                <a16:creationId xmlns:a16="http://schemas.microsoft.com/office/drawing/2014/main" id="{65BBB84C-2C9C-4305-8BD5-2B391F011EBD}"/>
              </a:ext>
            </a:extLst>
          </p:cNvPr>
          <p:cNvCxnSpPr>
            <a:cxnSpLocks/>
            <a:stCxn id="22" idx="2"/>
          </p:cNvCxnSpPr>
          <p:nvPr/>
        </p:nvCxnSpPr>
        <p:spPr>
          <a:xfrm rot="5400000">
            <a:off x="6301030" y="3764982"/>
            <a:ext cx="176304" cy="995993"/>
          </a:xfrm>
          <a:prstGeom prst="bentConnector2">
            <a:avLst/>
          </a:prstGeom>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3E81D7F2-6BF3-4487-838E-3EB73B0E70B4}"/>
              </a:ext>
            </a:extLst>
          </p:cNvPr>
          <p:cNvCxnSpPr>
            <a:cxnSpLocks/>
            <a:stCxn id="24" idx="2"/>
          </p:cNvCxnSpPr>
          <p:nvPr/>
        </p:nvCxnSpPr>
        <p:spPr>
          <a:xfrm rot="5400000">
            <a:off x="6537404" y="3528609"/>
            <a:ext cx="251670" cy="1544106"/>
          </a:xfrm>
          <a:prstGeom prst="bentConnector2">
            <a:avLst/>
          </a:prstGeom>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124C5845-B9C9-451F-A06D-8D8E4B0816C0}"/>
              </a:ext>
            </a:extLst>
          </p:cNvPr>
          <p:cNvCxnSpPr>
            <a:cxnSpLocks/>
            <a:stCxn id="25" idx="2"/>
          </p:cNvCxnSpPr>
          <p:nvPr/>
        </p:nvCxnSpPr>
        <p:spPr>
          <a:xfrm rot="5400000">
            <a:off x="6779232" y="3286781"/>
            <a:ext cx="316129" cy="2092220"/>
          </a:xfrm>
          <a:prstGeom prst="bentConnector2">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50CB3231-8F6F-479F-8782-E7E09DE59B13}"/>
              </a:ext>
            </a:extLst>
          </p:cNvPr>
          <p:cNvSpPr txBox="1"/>
          <p:nvPr/>
        </p:nvSpPr>
        <p:spPr>
          <a:xfrm>
            <a:off x="7369058" y="4811884"/>
            <a:ext cx="1305159" cy="300082"/>
          </a:xfrm>
          <a:prstGeom prst="rect">
            <a:avLst/>
          </a:prstGeom>
          <a:noFill/>
        </p:spPr>
        <p:txBody>
          <a:bodyPr wrap="square" rtlCol="0">
            <a:spAutoFit/>
          </a:bodyPr>
          <a:lstStyle/>
          <a:p>
            <a:r>
              <a:rPr lang="en-US" sz="1350" dirty="0"/>
              <a:t>Prone to Noise!</a:t>
            </a:r>
            <a:endParaRPr lang="en-CA" sz="1350" dirty="0"/>
          </a:p>
        </p:txBody>
      </p:sp>
      <p:cxnSp>
        <p:nvCxnSpPr>
          <p:cNvPr id="58" name="Connector: Elbow 57">
            <a:extLst>
              <a:ext uri="{FF2B5EF4-FFF2-40B4-BE49-F238E27FC236}">
                <a16:creationId xmlns:a16="http://schemas.microsoft.com/office/drawing/2014/main" id="{C7E906C9-0F0C-47A0-BDE3-229AD98A2FE0}"/>
              </a:ext>
            </a:extLst>
          </p:cNvPr>
          <p:cNvCxnSpPr>
            <a:cxnSpLocks/>
            <a:stCxn id="54" idx="1"/>
          </p:cNvCxnSpPr>
          <p:nvPr/>
        </p:nvCxnSpPr>
        <p:spPr>
          <a:xfrm rot="10800000">
            <a:off x="7029474" y="4490961"/>
            <a:ext cx="339584" cy="4709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4A858D41-5037-4E4A-BB5C-5DFB7BE1F4EB}"/>
              </a:ext>
            </a:extLst>
          </p:cNvPr>
          <p:cNvCxnSpPr>
            <a:cxnSpLocks/>
          </p:cNvCxnSpPr>
          <p:nvPr/>
        </p:nvCxnSpPr>
        <p:spPr>
          <a:xfrm rot="16200000" flipV="1">
            <a:off x="7545204" y="3913859"/>
            <a:ext cx="1336228" cy="459824"/>
          </a:xfrm>
          <a:prstGeom prst="bentConnector3">
            <a:avLst>
              <a:gd name="adj1" fmla="val 9968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833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D4D3-5E3C-4F6C-9997-0D40D636E3C8}"/>
              </a:ext>
            </a:extLst>
          </p:cNvPr>
          <p:cNvSpPr>
            <a:spLocks noGrp="1"/>
          </p:cNvSpPr>
          <p:nvPr>
            <p:ph type="title"/>
          </p:nvPr>
        </p:nvSpPr>
        <p:spPr/>
        <p:txBody>
          <a:bodyPr/>
          <a:lstStyle/>
          <a:p>
            <a:r>
              <a:rPr lang="en-US" dirty="0"/>
              <a:t>Existing Solutions</a:t>
            </a:r>
            <a:endParaRPr lang="en-CA" dirty="0"/>
          </a:p>
        </p:txBody>
      </p:sp>
      <p:sp>
        <p:nvSpPr>
          <p:cNvPr id="3" name="Content Placeholder 2">
            <a:extLst>
              <a:ext uri="{FF2B5EF4-FFF2-40B4-BE49-F238E27FC236}">
                <a16:creationId xmlns:a16="http://schemas.microsoft.com/office/drawing/2014/main" id="{B109523D-ACD8-4615-93D2-2AFCD127BA3F}"/>
              </a:ext>
            </a:extLst>
          </p:cNvPr>
          <p:cNvSpPr>
            <a:spLocks noGrp="1"/>
          </p:cNvSpPr>
          <p:nvPr>
            <p:ph sz="half" idx="1"/>
          </p:nvPr>
        </p:nvSpPr>
        <p:spPr/>
        <p:txBody>
          <a:bodyPr>
            <a:normAutofit fontScale="77500" lnSpcReduction="20000"/>
          </a:bodyPr>
          <a:lstStyle/>
          <a:p>
            <a:r>
              <a:rPr lang="en-US" dirty="0"/>
              <a:t>Mean Filter, Simple Median Filter, Component Median Filter, Vector Median Filter</a:t>
            </a:r>
          </a:p>
          <a:p>
            <a:r>
              <a:rPr lang="en-CA" dirty="0"/>
              <a:t>Generally, a mask is used to pick out pixels around a certain pixel; a function is applied to these pixels to determine what the result pixel is.</a:t>
            </a:r>
          </a:p>
          <a:p>
            <a:r>
              <a:rPr lang="en-CA" dirty="0"/>
              <a:t>Problems: creation of non-existing pixels</a:t>
            </a:r>
          </a:p>
          <a:p>
            <a:r>
              <a:rPr lang="en-CA" dirty="0"/>
              <a:t>Problems: performs poorly on shape edges</a:t>
            </a:r>
          </a:p>
          <a:p>
            <a:r>
              <a:rPr lang="en-CA" dirty="0"/>
              <a:t>Problems: universal replacement</a:t>
            </a:r>
          </a:p>
        </p:txBody>
      </p:sp>
      <p:pic>
        <p:nvPicPr>
          <p:cNvPr id="6" name="Content Placeholder 5" descr="Shape&#10;&#10;Description automatically generated">
            <a:extLst>
              <a:ext uri="{FF2B5EF4-FFF2-40B4-BE49-F238E27FC236}">
                <a16:creationId xmlns:a16="http://schemas.microsoft.com/office/drawing/2014/main" id="{097F9A76-508E-49EF-8753-FE63A0193B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9152" y="1690689"/>
            <a:ext cx="1209588" cy="933111"/>
          </a:xfrm>
        </p:spPr>
      </p:pic>
      <p:graphicFrame>
        <p:nvGraphicFramePr>
          <p:cNvPr id="7" name="Table 7">
            <a:extLst>
              <a:ext uri="{FF2B5EF4-FFF2-40B4-BE49-F238E27FC236}">
                <a16:creationId xmlns:a16="http://schemas.microsoft.com/office/drawing/2014/main" id="{AA19E46A-77CF-4B31-8ECE-AD178C1BDBAE}"/>
              </a:ext>
            </a:extLst>
          </p:cNvPr>
          <p:cNvGraphicFramePr>
            <a:graphicFrameLocks noGrp="1"/>
          </p:cNvGraphicFramePr>
          <p:nvPr>
            <p:extLst>
              <p:ext uri="{D42A27DB-BD31-4B8C-83A1-F6EECF244321}">
                <p14:modId xmlns:p14="http://schemas.microsoft.com/office/powerpoint/2010/main" val="3091715925"/>
              </p:ext>
            </p:extLst>
          </p:nvPr>
        </p:nvGraphicFramePr>
        <p:xfrm>
          <a:off x="6641432" y="1690689"/>
          <a:ext cx="1988220" cy="2971800"/>
        </p:xfrm>
        <a:graphic>
          <a:graphicData uri="http://schemas.openxmlformats.org/drawingml/2006/table">
            <a:tbl>
              <a:tblPr firstRow="1" bandRow="1">
                <a:tableStyleId>{2D5ABB26-0587-4C30-8999-92F81FD0307C}</a:tableStyleId>
              </a:tblPr>
              <a:tblGrid>
                <a:gridCol w="397644">
                  <a:extLst>
                    <a:ext uri="{9D8B030D-6E8A-4147-A177-3AD203B41FA5}">
                      <a16:colId xmlns:a16="http://schemas.microsoft.com/office/drawing/2014/main" val="4007559886"/>
                    </a:ext>
                  </a:extLst>
                </a:gridCol>
                <a:gridCol w="397644">
                  <a:extLst>
                    <a:ext uri="{9D8B030D-6E8A-4147-A177-3AD203B41FA5}">
                      <a16:colId xmlns:a16="http://schemas.microsoft.com/office/drawing/2014/main" val="1771440543"/>
                    </a:ext>
                  </a:extLst>
                </a:gridCol>
                <a:gridCol w="397644">
                  <a:extLst>
                    <a:ext uri="{9D8B030D-6E8A-4147-A177-3AD203B41FA5}">
                      <a16:colId xmlns:a16="http://schemas.microsoft.com/office/drawing/2014/main" val="4031385488"/>
                    </a:ext>
                  </a:extLst>
                </a:gridCol>
                <a:gridCol w="397644">
                  <a:extLst>
                    <a:ext uri="{9D8B030D-6E8A-4147-A177-3AD203B41FA5}">
                      <a16:colId xmlns:a16="http://schemas.microsoft.com/office/drawing/2014/main" val="2139245847"/>
                    </a:ext>
                  </a:extLst>
                </a:gridCol>
                <a:gridCol w="397644">
                  <a:extLst>
                    <a:ext uri="{9D8B030D-6E8A-4147-A177-3AD203B41FA5}">
                      <a16:colId xmlns:a16="http://schemas.microsoft.com/office/drawing/2014/main" val="3742515760"/>
                    </a:ext>
                  </a:extLst>
                </a:gridCol>
              </a:tblGrid>
              <a:tr h="438300">
                <a:tc>
                  <a:txBody>
                    <a:bodyPr/>
                    <a:lstStyle/>
                    <a:p>
                      <a:r>
                        <a:rPr lang="en-US" sz="1100" dirty="0"/>
                        <a:t>111</a:t>
                      </a:r>
                    </a:p>
                    <a:p>
                      <a:r>
                        <a:rPr lang="en-US" sz="1100" dirty="0"/>
                        <a:t>125</a:t>
                      </a:r>
                    </a:p>
                    <a:p>
                      <a:r>
                        <a:rPr lang="en-US" sz="1100" dirty="0"/>
                        <a:t>30</a:t>
                      </a:r>
                      <a:endParaRPr lang="en-CA" sz="1100" dirty="0"/>
                    </a:p>
                  </a:txBody>
                  <a:tcPr/>
                </a:tc>
                <a:tc>
                  <a:txBody>
                    <a:bodyPr/>
                    <a:lstStyle/>
                    <a:p>
                      <a:r>
                        <a:rPr lang="en-US" sz="1100" dirty="0"/>
                        <a:t>151</a:t>
                      </a:r>
                    </a:p>
                    <a:p>
                      <a:r>
                        <a:rPr lang="en-US" sz="1100" dirty="0"/>
                        <a:t>79</a:t>
                      </a:r>
                    </a:p>
                    <a:p>
                      <a:r>
                        <a:rPr lang="en-US" sz="1100" dirty="0"/>
                        <a:t>46</a:t>
                      </a:r>
                      <a:endParaRPr lang="en-CA" sz="1100" dirty="0"/>
                    </a:p>
                  </a:txBody>
                  <a:tcPr/>
                </a:tc>
                <a:tc>
                  <a:txBody>
                    <a:bodyPr/>
                    <a:lstStyle/>
                    <a:p>
                      <a:r>
                        <a:rPr lang="en-US" sz="1100" dirty="0"/>
                        <a:t>103</a:t>
                      </a:r>
                    </a:p>
                    <a:p>
                      <a:r>
                        <a:rPr lang="en-US" sz="1100" dirty="0"/>
                        <a:t>33</a:t>
                      </a:r>
                    </a:p>
                    <a:p>
                      <a:r>
                        <a:rPr lang="en-US" sz="1100" dirty="0"/>
                        <a:t>241</a:t>
                      </a:r>
                      <a:endParaRPr lang="en-CA" sz="1100" dirty="0"/>
                    </a:p>
                  </a:txBody>
                  <a:tcPr/>
                </a:tc>
                <a:tc>
                  <a:txBody>
                    <a:bodyPr/>
                    <a:lstStyle/>
                    <a:p>
                      <a:r>
                        <a:rPr lang="en-US" sz="1100" dirty="0"/>
                        <a:t>211</a:t>
                      </a:r>
                    </a:p>
                    <a:p>
                      <a:r>
                        <a:rPr lang="en-US" sz="1100" dirty="0"/>
                        <a:t>35</a:t>
                      </a:r>
                    </a:p>
                    <a:p>
                      <a:r>
                        <a:rPr lang="en-US" sz="1100" dirty="0"/>
                        <a:t>60</a:t>
                      </a:r>
                      <a:endParaRPr lang="en-CA" sz="1100" dirty="0"/>
                    </a:p>
                  </a:txBody>
                  <a:tcPr/>
                </a:tc>
                <a:tc>
                  <a:txBody>
                    <a:bodyPr/>
                    <a:lstStyle/>
                    <a:p>
                      <a:r>
                        <a:rPr lang="en-US" sz="1100" dirty="0"/>
                        <a:t>178</a:t>
                      </a:r>
                    </a:p>
                    <a:p>
                      <a:r>
                        <a:rPr lang="en-US" sz="1100" dirty="0"/>
                        <a:t>134</a:t>
                      </a:r>
                    </a:p>
                    <a:p>
                      <a:r>
                        <a:rPr lang="en-US" sz="1100" dirty="0"/>
                        <a:t>103</a:t>
                      </a:r>
                      <a:endParaRPr lang="en-CA" sz="1100" dirty="0"/>
                    </a:p>
                  </a:txBody>
                  <a:tcPr/>
                </a:tc>
                <a:extLst>
                  <a:ext uri="{0D108BD9-81ED-4DB2-BD59-A6C34878D82A}">
                    <a16:rowId xmlns:a16="http://schemas.microsoft.com/office/drawing/2014/main" val="2329717638"/>
                  </a:ext>
                </a:extLst>
              </a:tr>
              <a:tr h="438300">
                <a:tc>
                  <a:txBody>
                    <a:bodyPr/>
                    <a:lstStyle/>
                    <a:p>
                      <a:r>
                        <a:rPr lang="en-US" sz="1100" dirty="0"/>
                        <a:t>75</a:t>
                      </a:r>
                    </a:p>
                    <a:p>
                      <a:r>
                        <a:rPr lang="en-US" sz="1100" dirty="0"/>
                        <a:t>35</a:t>
                      </a:r>
                    </a:p>
                    <a:p>
                      <a:r>
                        <a:rPr lang="en-US" sz="1100" dirty="0"/>
                        <a:t>8</a:t>
                      </a:r>
                      <a:endParaRPr lang="en-CA" sz="1100" dirty="0"/>
                    </a:p>
                  </a:txBody>
                  <a:tcPr/>
                </a:tc>
                <a:tc>
                  <a:txBody>
                    <a:bodyPr/>
                    <a:lstStyle/>
                    <a:p>
                      <a:r>
                        <a:rPr lang="en-US" sz="1100" dirty="0">
                          <a:solidFill>
                            <a:srgbClr val="0070C0"/>
                          </a:solidFill>
                        </a:rPr>
                        <a:t>168</a:t>
                      </a:r>
                    </a:p>
                    <a:p>
                      <a:r>
                        <a:rPr lang="en-US" sz="1100" dirty="0">
                          <a:solidFill>
                            <a:srgbClr val="0070C0"/>
                          </a:solidFill>
                        </a:rPr>
                        <a:t>125</a:t>
                      </a:r>
                    </a:p>
                    <a:p>
                      <a:r>
                        <a:rPr lang="en-US" sz="1100" dirty="0">
                          <a:solidFill>
                            <a:srgbClr val="0070C0"/>
                          </a:solidFill>
                        </a:rPr>
                        <a:t>125</a:t>
                      </a:r>
                      <a:endParaRPr lang="en-CA" sz="1100" dirty="0">
                        <a:solidFill>
                          <a:srgbClr val="0070C0"/>
                        </a:solidFill>
                      </a:endParaRPr>
                    </a:p>
                  </a:txBody>
                  <a:tcPr/>
                </a:tc>
                <a:tc>
                  <a:txBody>
                    <a:bodyPr/>
                    <a:lstStyle/>
                    <a:p>
                      <a:r>
                        <a:rPr lang="en-US" sz="1100" dirty="0">
                          <a:solidFill>
                            <a:srgbClr val="0070C0"/>
                          </a:solidFill>
                        </a:rPr>
                        <a:t>155</a:t>
                      </a:r>
                    </a:p>
                    <a:p>
                      <a:r>
                        <a:rPr lang="en-US" sz="1100" dirty="0">
                          <a:solidFill>
                            <a:srgbClr val="0070C0"/>
                          </a:solidFill>
                        </a:rPr>
                        <a:t>110</a:t>
                      </a:r>
                    </a:p>
                    <a:p>
                      <a:r>
                        <a:rPr lang="en-US" sz="1100" dirty="0">
                          <a:solidFill>
                            <a:srgbClr val="0070C0"/>
                          </a:solidFill>
                        </a:rPr>
                        <a:t>11</a:t>
                      </a:r>
                    </a:p>
                  </a:txBody>
                  <a:tcPr/>
                </a:tc>
                <a:tc>
                  <a:txBody>
                    <a:bodyPr/>
                    <a:lstStyle/>
                    <a:p>
                      <a:r>
                        <a:rPr lang="en-US" sz="1100" dirty="0">
                          <a:solidFill>
                            <a:srgbClr val="0070C0"/>
                          </a:solidFill>
                        </a:rPr>
                        <a:t>109</a:t>
                      </a:r>
                    </a:p>
                    <a:p>
                      <a:r>
                        <a:rPr lang="en-US" sz="1100" dirty="0">
                          <a:solidFill>
                            <a:srgbClr val="0070C0"/>
                          </a:solidFill>
                        </a:rPr>
                        <a:t>57</a:t>
                      </a:r>
                    </a:p>
                    <a:p>
                      <a:r>
                        <a:rPr lang="en-US" sz="1100" dirty="0">
                          <a:solidFill>
                            <a:srgbClr val="0070C0"/>
                          </a:solidFill>
                        </a:rPr>
                        <a:t>200</a:t>
                      </a:r>
                      <a:endParaRPr lang="en-CA" sz="1100" dirty="0">
                        <a:solidFill>
                          <a:srgbClr val="0070C0"/>
                        </a:solidFill>
                      </a:endParaRPr>
                    </a:p>
                  </a:txBody>
                  <a:tcPr/>
                </a:tc>
                <a:tc>
                  <a:txBody>
                    <a:bodyPr/>
                    <a:lstStyle/>
                    <a:p>
                      <a:r>
                        <a:rPr lang="en-US" sz="1100" dirty="0"/>
                        <a:t>55</a:t>
                      </a:r>
                    </a:p>
                    <a:p>
                      <a:r>
                        <a:rPr lang="en-US" sz="1100" dirty="0"/>
                        <a:t>199</a:t>
                      </a:r>
                    </a:p>
                    <a:p>
                      <a:r>
                        <a:rPr lang="en-US" sz="1100" dirty="0"/>
                        <a:t>148</a:t>
                      </a:r>
                      <a:endParaRPr lang="en-CA" sz="1100" dirty="0"/>
                    </a:p>
                  </a:txBody>
                  <a:tcPr/>
                </a:tc>
                <a:extLst>
                  <a:ext uri="{0D108BD9-81ED-4DB2-BD59-A6C34878D82A}">
                    <a16:rowId xmlns:a16="http://schemas.microsoft.com/office/drawing/2014/main" val="2731193145"/>
                  </a:ext>
                </a:extLst>
              </a:tr>
              <a:tr h="438300">
                <a:tc>
                  <a:txBody>
                    <a:bodyPr/>
                    <a:lstStyle/>
                    <a:p>
                      <a:r>
                        <a:rPr lang="en-US" sz="1100" dirty="0"/>
                        <a:t>131</a:t>
                      </a:r>
                    </a:p>
                    <a:p>
                      <a:r>
                        <a:rPr lang="en-US" sz="1100" dirty="0"/>
                        <a:t>158</a:t>
                      </a:r>
                    </a:p>
                    <a:p>
                      <a:r>
                        <a:rPr lang="en-US" sz="1100" dirty="0"/>
                        <a:t>160</a:t>
                      </a:r>
                      <a:endParaRPr lang="en-CA" sz="1100" dirty="0"/>
                    </a:p>
                  </a:txBody>
                  <a:tcPr/>
                </a:tc>
                <a:tc>
                  <a:txBody>
                    <a:bodyPr/>
                    <a:lstStyle/>
                    <a:p>
                      <a:r>
                        <a:rPr lang="en-US" sz="1100" dirty="0">
                          <a:solidFill>
                            <a:srgbClr val="0070C0"/>
                          </a:solidFill>
                        </a:rPr>
                        <a:t>30</a:t>
                      </a:r>
                    </a:p>
                    <a:p>
                      <a:r>
                        <a:rPr lang="en-US" sz="1100" dirty="0">
                          <a:solidFill>
                            <a:srgbClr val="0070C0"/>
                          </a:solidFill>
                        </a:rPr>
                        <a:t>25</a:t>
                      </a:r>
                    </a:p>
                    <a:p>
                      <a:r>
                        <a:rPr lang="en-US" sz="1100" dirty="0">
                          <a:solidFill>
                            <a:srgbClr val="0070C0"/>
                          </a:solidFill>
                        </a:rPr>
                        <a:t>253</a:t>
                      </a:r>
                      <a:endParaRPr lang="en-CA" sz="1100" dirty="0">
                        <a:solidFill>
                          <a:srgbClr val="0070C0"/>
                        </a:solidFill>
                      </a:endParaRPr>
                    </a:p>
                  </a:txBody>
                  <a:tcPr/>
                </a:tc>
                <a:tc>
                  <a:txBody>
                    <a:bodyPr/>
                    <a:lstStyle/>
                    <a:p>
                      <a:r>
                        <a:rPr lang="en-US" sz="1100" dirty="0">
                          <a:solidFill>
                            <a:srgbClr val="FF0000"/>
                          </a:solidFill>
                        </a:rPr>
                        <a:t>77</a:t>
                      </a:r>
                    </a:p>
                    <a:p>
                      <a:r>
                        <a:rPr lang="en-US" sz="1100" dirty="0">
                          <a:solidFill>
                            <a:srgbClr val="FF0000"/>
                          </a:solidFill>
                        </a:rPr>
                        <a:t>136</a:t>
                      </a:r>
                    </a:p>
                    <a:p>
                      <a:r>
                        <a:rPr lang="en-US" sz="1100" dirty="0">
                          <a:solidFill>
                            <a:srgbClr val="FF0000"/>
                          </a:solidFill>
                        </a:rPr>
                        <a:t>176</a:t>
                      </a:r>
                      <a:endParaRPr lang="en-CA" sz="1100" dirty="0">
                        <a:solidFill>
                          <a:srgbClr val="FF0000"/>
                        </a:solidFill>
                      </a:endParaRPr>
                    </a:p>
                  </a:txBody>
                  <a:tcPr/>
                </a:tc>
                <a:tc>
                  <a:txBody>
                    <a:bodyPr/>
                    <a:lstStyle/>
                    <a:p>
                      <a:r>
                        <a:rPr lang="en-US" sz="1100" dirty="0">
                          <a:solidFill>
                            <a:srgbClr val="0070C0"/>
                          </a:solidFill>
                        </a:rPr>
                        <a:t>152</a:t>
                      </a:r>
                    </a:p>
                    <a:p>
                      <a:r>
                        <a:rPr lang="en-US" sz="1100" dirty="0">
                          <a:solidFill>
                            <a:srgbClr val="0070C0"/>
                          </a:solidFill>
                        </a:rPr>
                        <a:t>152</a:t>
                      </a:r>
                    </a:p>
                    <a:p>
                      <a:r>
                        <a:rPr lang="en-US" sz="1100" dirty="0">
                          <a:solidFill>
                            <a:srgbClr val="0070C0"/>
                          </a:solidFill>
                        </a:rPr>
                        <a:t>152</a:t>
                      </a:r>
                      <a:endParaRPr lang="en-CA" sz="1100" dirty="0">
                        <a:solidFill>
                          <a:srgbClr val="0070C0"/>
                        </a:solidFill>
                      </a:endParaRPr>
                    </a:p>
                  </a:txBody>
                  <a:tcPr/>
                </a:tc>
                <a:tc>
                  <a:txBody>
                    <a:bodyPr/>
                    <a:lstStyle/>
                    <a:p>
                      <a:r>
                        <a:rPr lang="en-US" sz="1100" dirty="0"/>
                        <a:t>66</a:t>
                      </a:r>
                    </a:p>
                    <a:p>
                      <a:r>
                        <a:rPr lang="en-US" sz="1100" dirty="0"/>
                        <a:t>135</a:t>
                      </a:r>
                    </a:p>
                    <a:p>
                      <a:r>
                        <a:rPr lang="en-CA" sz="1100" dirty="0"/>
                        <a:t>123</a:t>
                      </a:r>
                    </a:p>
                  </a:txBody>
                  <a:tcPr/>
                </a:tc>
                <a:extLst>
                  <a:ext uri="{0D108BD9-81ED-4DB2-BD59-A6C34878D82A}">
                    <a16:rowId xmlns:a16="http://schemas.microsoft.com/office/drawing/2014/main" val="2893901"/>
                  </a:ext>
                </a:extLst>
              </a:tr>
              <a:tr h="438300">
                <a:tc>
                  <a:txBody>
                    <a:bodyPr/>
                    <a:lstStyle/>
                    <a:p>
                      <a:r>
                        <a:rPr lang="en-US" sz="1100" dirty="0"/>
                        <a:t>19</a:t>
                      </a:r>
                    </a:p>
                    <a:p>
                      <a:r>
                        <a:rPr lang="en-US" sz="1100" dirty="0"/>
                        <a:t>211</a:t>
                      </a:r>
                    </a:p>
                    <a:p>
                      <a:r>
                        <a:rPr lang="en-US" sz="1100" dirty="0"/>
                        <a:t>207</a:t>
                      </a:r>
                      <a:endParaRPr lang="en-CA" sz="1100" dirty="0"/>
                    </a:p>
                  </a:txBody>
                  <a:tcPr/>
                </a:tc>
                <a:tc>
                  <a:txBody>
                    <a:bodyPr/>
                    <a:lstStyle/>
                    <a:p>
                      <a:r>
                        <a:rPr lang="en-US" sz="1100" dirty="0">
                          <a:solidFill>
                            <a:srgbClr val="0070C0"/>
                          </a:solidFill>
                        </a:rPr>
                        <a:t>255</a:t>
                      </a:r>
                    </a:p>
                    <a:p>
                      <a:r>
                        <a:rPr lang="en-US" sz="1100" dirty="0">
                          <a:solidFill>
                            <a:srgbClr val="0070C0"/>
                          </a:solidFill>
                        </a:rPr>
                        <a:t>255</a:t>
                      </a:r>
                    </a:p>
                    <a:p>
                      <a:r>
                        <a:rPr lang="en-US" sz="1100" dirty="0">
                          <a:solidFill>
                            <a:srgbClr val="0070C0"/>
                          </a:solidFill>
                        </a:rPr>
                        <a:t>255</a:t>
                      </a:r>
                      <a:endParaRPr lang="en-CA" sz="1100" dirty="0">
                        <a:solidFill>
                          <a:srgbClr val="0070C0"/>
                        </a:solidFill>
                      </a:endParaRPr>
                    </a:p>
                  </a:txBody>
                  <a:tcPr/>
                </a:tc>
                <a:tc>
                  <a:txBody>
                    <a:bodyPr/>
                    <a:lstStyle/>
                    <a:p>
                      <a:r>
                        <a:rPr lang="en-US" sz="1100" dirty="0">
                          <a:solidFill>
                            <a:srgbClr val="0070C0"/>
                          </a:solidFill>
                        </a:rPr>
                        <a:t>135</a:t>
                      </a:r>
                    </a:p>
                    <a:p>
                      <a:r>
                        <a:rPr lang="en-US" sz="1100" dirty="0">
                          <a:solidFill>
                            <a:srgbClr val="0070C0"/>
                          </a:solidFill>
                        </a:rPr>
                        <a:t>98</a:t>
                      </a:r>
                    </a:p>
                    <a:p>
                      <a:r>
                        <a:rPr lang="en-US" sz="1100" dirty="0">
                          <a:solidFill>
                            <a:srgbClr val="0070C0"/>
                          </a:solidFill>
                        </a:rPr>
                        <a:t>23</a:t>
                      </a:r>
                      <a:endParaRPr lang="en-CA" sz="1100" dirty="0">
                        <a:solidFill>
                          <a:srgbClr val="0070C0"/>
                        </a:solidFill>
                      </a:endParaRPr>
                    </a:p>
                  </a:txBody>
                  <a:tcPr/>
                </a:tc>
                <a:tc>
                  <a:txBody>
                    <a:bodyPr/>
                    <a:lstStyle/>
                    <a:p>
                      <a:r>
                        <a:rPr lang="en-US" sz="1100" dirty="0">
                          <a:solidFill>
                            <a:srgbClr val="0070C0"/>
                          </a:solidFill>
                        </a:rPr>
                        <a:t>146</a:t>
                      </a:r>
                    </a:p>
                    <a:p>
                      <a:r>
                        <a:rPr lang="en-US" sz="1100" dirty="0">
                          <a:solidFill>
                            <a:srgbClr val="0070C0"/>
                          </a:solidFill>
                        </a:rPr>
                        <a:t>213</a:t>
                      </a:r>
                    </a:p>
                    <a:p>
                      <a:r>
                        <a:rPr lang="en-US" sz="1100" dirty="0">
                          <a:solidFill>
                            <a:srgbClr val="0070C0"/>
                          </a:solidFill>
                        </a:rPr>
                        <a:t>53</a:t>
                      </a:r>
                      <a:endParaRPr lang="en-CA" sz="1100" dirty="0">
                        <a:solidFill>
                          <a:srgbClr val="0070C0"/>
                        </a:solidFill>
                      </a:endParaRPr>
                    </a:p>
                  </a:txBody>
                  <a:tcPr/>
                </a:tc>
                <a:tc>
                  <a:txBody>
                    <a:bodyPr/>
                    <a:lstStyle/>
                    <a:p>
                      <a:r>
                        <a:rPr lang="en-US" sz="1100" dirty="0"/>
                        <a:t>167</a:t>
                      </a:r>
                    </a:p>
                    <a:p>
                      <a:r>
                        <a:rPr lang="en-US" sz="1100" dirty="0"/>
                        <a:t>203</a:t>
                      </a:r>
                    </a:p>
                    <a:p>
                      <a:r>
                        <a:rPr lang="en-US" sz="1100" dirty="0"/>
                        <a:t>152</a:t>
                      </a:r>
                      <a:endParaRPr lang="en-CA" sz="1100" dirty="0"/>
                    </a:p>
                  </a:txBody>
                  <a:tcPr/>
                </a:tc>
                <a:extLst>
                  <a:ext uri="{0D108BD9-81ED-4DB2-BD59-A6C34878D82A}">
                    <a16:rowId xmlns:a16="http://schemas.microsoft.com/office/drawing/2014/main" val="1063159640"/>
                  </a:ext>
                </a:extLst>
              </a:tr>
              <a:tr h="438300">
                <a:tc>
                  <a:txBody>
                    <a:bodyPr/>
                    <a:lstStyle/>
                    <a:p>
                      <a:r>
                        <a:rPr lang="en-US" sz="1100" dirty="0"/>
                        <a:t>0</a:t>
                      </a:r>
                    </a:p>
                    <a:p>
                      <a:r>
                        <a:rPr lang="en-US" sz="1100" dirty="0"/>
                        <a:t>68</a:t>
                      </a:r>
                    </a:p>
                    <a:p>
                      <a:r>
                        <a:rPr lang="en-US" sz="1100" dirty="0"/>
                        <a:t>99</a:t>
                      </a:r>
                      <a:endParaRPr lang="en-CA" sz="1100" dirty="0"/>
                    </a:p>
                  </a:txBody>
                  <a:tcPr/>
                </a:tc>
                <a:tc>
                  <a:txBody>
                    <a:bodyPr/>
                    <a:lstStyle/>
                    <a:p>
                      <a:r>
                        <a:rPr lang="en-US" sz="1100" dirty="0"/>
                        <a:t>84</a:t>
                      </a:r>
                    </a:p>
                    <a:p>
                      <a:r>
                        <a:rPr lang="en-US" sz="1100" dirty="0"/>
                        <a:t>84</a:t>
                      </a:r>
                    </a:p>
                    <a:p>
                      <a:r>
                        <a:rPr lang="en-US" sz="1100" dirty="0"/>
                        <a:t>168</a:t>
                      </a:r>
                      <a:endParaRPr lang="en-CA" sz="1100" dirty="0"/>
                    </a:p>
                  </a:txBody>
                  <a:tcPr/>
                </a:tc>
                <a:tc>
                  <a:txBody>
                    <a:bodyPr/>
                    <a:lstStyle/>
                    <a:p>
                      <a:r>
                        <a:rPr lang="en-US" sz="1100" dirty="0"/>
                        <a:t>239</a:t>
                      </a:r>
                    </a:p>
                    <a:p>
                      <a:r>
                        <a:rPr lang="en-US" sz="1100" dirty="0"/>
                        <a:t>156</a:t>
                      </a:r>
                    </a:p>
                    <a:p>
                      <a:r>
                        <a:rPr lang="en-US" sz="1100" dirty="0"/>
                        <a:t>188</a:t>
                      </a:r>
                      <a:endParaRPr lang="en-CA" sz="1100" dirty="0"/>
                    </a:p>
                  </a:txBody>
                  <a:tcPr/>
                </a:tc>
                <a:tc>
                  <a:txBody>
                    <a:bodyPr/>
                    <a:lstStyle/>
                    <a:p>
                      <a:r>
                        <a:rPr lang="en-US" sz="1100" dirty="0"/>
                        <a:t>125</a:t>
                      </a:r>
                    </a:p>
                    <a:p>
                      <a:r>
                        <a:rPr lang="en-US" sz="1100" dirty="0"/>
                        <a:t>113</a:t>
                      </a:r>
                    </a:p>
                    <a:p>
                      <a:r>
                        <a:rPr lang="en-US" sz="1100" dirty="0"/>
                        <a:t>179</a:t>
                      </a:r>
                      <a:endParaRPr lang="en-CA" sz="1100" dirty="0"/>
                    </a:p>
                  </a:txBody>
                  <a:tcPr/>
                </a:tc>
                <a:tc>
                  <a:txBody>
                    <a:bodyPr/>
                    <a:lstStyle/>
                    <a:p>
                      <a:r>
                        <a:rPr lang="en-US" sz="1100" dirty="0"/>
                        <a:t>85</a:t>
                      </a:r>
                    </a:p>
                    <a:p>
                      <a:r>
                        <a:rPr lang="en-US" sz="1100" dirty="0"/>
                        <a:t>102</a:t>
                      </a:r>
                    </a:p>
                    <a:p>
                      <a:r>
                        <a:rPr lang="en-US" sz="1100" dirty="0"/>
                        <a:t>236</a:t>
                      </a:r>
                      <a:endParaRPr lang="en-CA" sz="1100" dirty="0"/>
                    </a:p>
                  </a:txBody>
                  <a:tcPr/>
                </a:tc>
                <a:extLst>
                  <a:ext uri="{0D108BD9-81ED-4DB2-BD59-A6C34878D82A}">
                    <a16:rowId xmlns:a16="http://schemas.microsoft.com/office/drawing/2014/main" val="3172592616"/>
                  </a:ext>
                </a:extLst>
              </a:tr>
            </a:tbl>
          </a:graphicData>
        </a:graphic>
      </p:graphicFrame>
      <p:sp>
        <p:nvSpPr>
          <p:cNvPr id="8" name="Rectangle 7">
            <a:extLst>
              <a:ext uri="{FF2B5EF4-FFF2-40B4-BE49-F238E27FC236}">
                <a16:creationId xmlns:a16="http://schemas.microsoft.com/office/drawing/2014/main" id="{5D18CAC9-C570-4361-B7F0-982DBE335C88}"/>
              </a:ext>
            </a:extLst>
          </p:cNvPr>
          <p:cNvSpPr/>
          <p:nvPr/>
        </p:nvSpPr>
        <p:spPr>
          <a:xfrm>
            <a:off x="7074568" y="2318084"/>
            <a:ext cx="1114927" cy="170046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A"/>
          </a:p>
        </p:txBody>
      </p:sp>
      <p:sp>
        <p:nvSpPr>
          <p:cNvPr id="11" name="Arrow: Right 10">
            <a:extLst>
              <a:ext uri="{FF2B5EF4-FFF2-40B4-BE49-F238E27FC236}">
                <a16:creationId xmlns:a16="http://schemas.microsoft.com/office/drawing/2014/main" id="{E9C3D169-4060-4394-834C-B01747A78519}"/>
              </a:ext>
            </a:extLst>
          </p:cNvPr>
          <p:cNvSpPr/>
          <p:nvPr/>
        </p:nvSpPr>
        <p:spPr>
          <a:xfrm>
            <a:off x="5838740" y="1690689"/>
            <a:ext cx="874881" cy="933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Rgb</a:t>
            </a:r>
            <a:r>
              <a:rPr lang="en-US" dirty="0"/>
              <a:t> rep.</a:t>
            </a:r>
            <a:endParaRPr lang="en-CA" dirty="0"/>
          </a:p>
        </p:txBody>
      </p:sp>
      <p:sp>
        <p:nvSpPr>
          <p:cNvPr id="12" name="Arrow: Left 11">
            <a:extLst>
              <a:ext uri="{FF2B5EF4-FFF2-40B4-BE49-F238E27FC236}">
                <a16:creationId xmlns:a16="http://schemas.microsoft.com/office/drawing/2014/main" id="{42E41A42-AD39-4941-ABBE-2359EDA6730E}"/>
              </a:ext>
            </a:extLst>
          </p:cNvPr>
          <p:cNvSpPr/>
          <p:nvPr/>
        </p:nvSpPr>
        <p:spPr>
          <a:xfrm>
            <a:off x="5758114" y="3176589"/>
            <a:ext cx="955507" cy="9696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mask</a:t>
            </a:r>
            <a:endParaRPr lang="en-CA" dirty="0"/>
          </a:p>
        </p:txBody>
      </p:sp>
      <p:graphicFrame>
        <p:nvGraphicFramePr>
          <p:cNvPr id="13" name="Table 12">
            <a:extLst>
              <a:ext uri="{FF2B5EF4-FFF2-40B4-BE49-F238E27FC236}">
                <a16:creationId xmlns:a16="http://schemas.microsoft.com/office/drawing/2014/main" id="{0F072169-F565-4BED-AC80-41A9E8272C04}"/>
              </a:ext>
            </a:extLst>
          </p:cNvPr>
          <p:cNvGraphicFramePr>
            <a:graphicFrameLocks noGrp="1"/>
          </p:cNvGraphicFramePr>
          <p:nvPr>
            <p:extLst>
              <p:ext uri="{D42A27DB-BD31-4B8C-83A1-F6EECF244321}">
                <p14:modId xmlns:p14="http://schemas.microsoft.com/office/powerpoint/2010/main" val="988435713"/>
              </p:ext>
            </p:extLst>
          </p:nvPr>
        </p:nvGraphicFramePr>
        <p:xfrm>
          <a:off x="4540016" y="2860192"/>
          <a:ext cx="1192932" cy="1783080"/>
        </p:xfrm>
        <a:graphic>
          <a:graphicData uri="http://schemas.openxmlformats.org/drawingml/2006/table">
            <a:tbl>
              <a:tblPr firstRow="1" bandRow="1">
                <a:tableStyleId>{2D5ABB26-0587-4C30-8999-92F81FD0307C}</a:tableStyleId>
              </a:tblPr>
              <a:tblGrid>
                <a:gridCol w="397644">
                  <a:extLst>
                    <a:ext uri="{9D8B030D-6E8A-4147-A177-3AD203B41FA5}">
                      <a16:colId xmlns:a16="http://schemas.microsoft.com/office/drawing/2014/main" val="2929375698"/>
                    </a:ext>
                  </a:extLst>
                </a:gridCol>
                <a:gridCol w="397644">
                  <a:extLst>
                    <a:ext uri="{9D8B030D-6E8A-4147-A177-3AD203B41FA5}">
                      <a16:colId xmlns:a16="http://schemas.microsoft.com/office/drawing/2014/main" val="2259955534"/>
                    </a:ext>
                  </a:extLst>
                </a:gridCol>
                <a:gridCol w="397644">
                  <a:extLst>
                    <a:ext uri="{9D8B030D-6E8A-4147-A177-3AD203B41FA5}">
                      <a16:colId xmlns:a16="http://schemas.microsoft.com/office/drawing/2014/main" val="240574419"/>
                    </a:ext>
                  </a:extLst>
                </a:gridCol>
              </a:tblGrid>
              <a:tr h="438300">
                <a:tc>
                  <a:txBody>
                    <a:bodyPr/>
                    <a:lstStyle/>
                    <a:p>
                      <a:r>
                        <a:rPr lang="en-US" sz="1100" dirty="0">
                          <a:solidFill>
                            <a:srgbClr val="0070C0"/>
                          </a:solidFill>
                        </a:rPr>
                        <a:t>168</a:t>
                      </a:r>
                    </a:p>
                    <a:p>
                      <a:r>
                        <a:rPr lang="en-US" sz="1100" dirty="0">
                          <a:solidFill>
                            <a:srgbClr val="0070C0"/>
                          </a:solidFill>
                        </a:rPr>
                        <a:t>125</a:t>
                      </a:r>
                    </a:p>
                    <a:p>
                      <a:r>
                        <a:rPr lang="en-US" sz="1100" dirty="0">
                          <a:solidFill>
                            <a:srgbClr val="0070C0"/>
                          </a:solidFill>
                        </a:rPr>
                        <a:t>125</a:t>
                      </a:r>
                      <a:endParaRPr lang="en-CA" sz="1100" dirty="0">
                        <a:solidFill>
                          <a:srgbClr val="0070C0"/>
                        </a:solidFill>
                      </a:endParaRPr>
                    </a:p>
                  </a:txBody>
                  <a:tcPr/>
                </a:tc>
                <a:tc>
                  <a:txBody>
                    <a:bodyPr/>
                    <a:lstStyle/>
                    <a:p>
                      <a:r>
                        <a:rPr lang="en-US" sz="1100" dirty="0">
                          <a:solidFill>
                            <a:srgbClr val="0070C0"/>
                          </a:solidFill>
                        </a:rPr>
                        <a:t>155</a:t>
                      </a:r>
                    </a:p>
                    <a:p>
                      <a:r>
                        <a:rPr lang="en-US" sz="1100" dirty="0">
                          <a:solidFill>
                            <a:srgbClr val="0070C0"/>
                          </a:solidFill>
                        </a:rPr>
                        <a:t>110</a:t>
                      </a:r>
                    </a:p>
                    <a:p>
                      <a:r>
                        <a:rPr lang="en-US" sz="1100" dirty="0">
                          <a:solidFill>
                            <a:srgbClr val="0070C0"/>
                          </a:solidFill>
                        </a:rPr>
                        <a:t>11</a:t>
                      </a:r>
                    </a:p>
                  </a:txBody>
                  <a:tcPr/>
                </a:tc>
                <a:tc>
                  <a:txBody>
                    <a:bodyPr/>
                    <a:lstStyle/>
                    <a:p>
                      <a:r>
                        <a:rPr lang="en-US" sz="1100" dirty="0">
                          <a:solidFill>
                            <a:srgbClr val="0070C0"/>
                          </a:solidFill>
                        </a:rPr>
                        <a:t>109</a:t>
                      </a:r>
                    </a:p>
                    <a:p>
                      <a:r>
                        <a:rPr lang="en-US" sz="1100" dirty="0">
                          <a:solidFill>
                            <a:srgbClr val="0070C0"/>
                          </a:solidFill>
                        </a:rPr>
                        <a:t>57</a:t>
                      </a:r>
                    </a:p>
                    <a:p>
                      <a:r>
                        <a:rPr lang="en-US" sz="1100" dirty="0">
                          <a:solidFill>
                            <a:srgbClr val="0070C0"/>
                          </a:solidFill>
                        </a:rPr>
                        <a:t>200</a:t>
                      </a:r>
                      <a:endParaRPr lang="en-CA" sz="1100" dirty="0">
                        <a:solidFill>
                          <a:srgbClr val="0070C0"/>
                        </a:solidFill>
                      </a:endParaRPr>
                    </a:p>
                  </a:txBody>
                  <a:tcPr/>
                </a:tc>
                <a:extLst>
                  <a:ext uri="{0D108BD9-81ED-4DB2-BD59-A6C34878D82A}">
                    <a16:rowId xmlns:a16="http://schemas.microsoft.com/office/drawing/2014/main" val="275913687"/>
                  </a:ext>
                </a:extLst>
              </a:tr>
              <a:tr h="438300">
                <a:tc>
                  <a:txBody>
                    <a:bodyPr/>
                    <a:lstStyle/>
                    <a:p>
                      <a:r>
                        <a:rPr lang="en-US" sz="1100" dirty="0">
                          <a:solidFill>
                            <a:srgbClr val="0070C0"/>
                          </a:solidFill>
                        </a:rPr>
                        <a:t>30</a:t>
                      </a:r>
                    </a:p>
                    <a:p>
                      <a:r>
                        <a:rPr lang="en-US" sz="1100" dirty="0">
                          <a:solidFill>
                            <a:srgbClr val="0070C0"/>
                          </a:solidFill>
                        </a:rPr>
                        <a:t>25</a:t>
                      </a:r>
                    </a:p>
                    <a:p>
                      <a:r>
                        <a:rPr lang="en-US" sz="1100" dirty="0">
                          <a:solidFill>
                            <a:srgbClr val="0070C0"/>
                          </a:solidFill>
                        </a:rPr>
                        <a:t>253</a:t>
                      </a:r>
                      <a:endParaRPr lang="en-CA" sz="1100" dirty="0">
                        <a:solidFill>
                          <a:srgbClr val="0070C0"/>
                        </a:solidFill>
                      </a:endParaRPr>
                    </a:p>
                  </a:txBody>
                  <a:tcPr/>
                </a:tc>
                <a:tc>
                  <a:txBody>
                    <a:bodyPr/>
                    <a:lstStyle/>
                    <a:p>
                      <a:r>
                        <a:rPr lang="en-US" sz="1100" dirty="0">
                          <a:solidFill>
                            <a:srgbClr val="FF0000"/>
                          </a:solidFill>
                        </a:rPr>
                        <a:t>77</a:t>
                      </a:r>
                    </a:p>
                    <a:p>
                      <a:r>
                        <a:rPr lang="en-US" sz="1100" dirty="0">
                          <a:solidFill>
                            <a:srgbClr val="FF0000"/>
                          </a:solidFill>
                        </a:rPr>
                        <a:t>136</a:t>
                      </a:r>
                    </a:p>
                    <a:p>
                      <a:r>
                        <a:rPr lang="en-US" sz="1100" dirty="0">
                          <a:solidFill>
                            <a:srgbClr val="FF0000"/>
                          </a:solidFill>
                        </a:rPr>
                        <a:t>176</a:t>
                      </a:r>
                      <a:endParaRPr lang="en-CA" sz="1100" dirty="0">
                        <a:solidFill>
                          <a:srgbClr val="FF0000"/>
                        </a:solidFill>
                      </a:endParaRPr>
                    </a:p>
                  </a:txBody>
                  <a:tcPr/>
                </a:tc>
                <a:tc>
                  <a:txBody>
                    <a:bodyPr/>
                    <a:lstStyle/>
                    <a:p>
                      <a:r>
                        <a:rPr lang="en-US" sz="1100" dirty="0">
                          <a:solidFill>
                            <a:srgbClr val="0070C0"/>
                          </a:solidFill>
                        </a:rPr>
                        <a:t>152</a:t>
                      </a:r>
                    </a:p>
                    <a:p>
                      <a:r>
                        <a:rPr lang="en-US" sz="1100" dirty="0">
                          <a:solidFill>
                            <a:srgbClr val="0070C0"/>
                          </a:solidFill>
                        </a:rPr>
                        <a:t>152</a:t>
                      </a:r>
                    </a:p>
                    <a:p>
                      <a:r>
                        <a:rPr lang="en-US" sz="1100" dirty="0">
                          <a:solidFill>
                            <a:srgbClr val="0070C0"/>
                          </a:solidFill>
                        </a:rPr>
                        <a:t>152</a:t>
                      </a:r>
                      <a:endParaRPr lang="en-CA" sz="1100" dirty="0">
                        <a:solidFill>
                          <a:srgbClr val="0070C0"/>
                        </a:solidFill>
                      </a:endParaRPr>
                    </a:p>
                  </a:txBody>
                  <a:tcPr/>
                </a:tc>
                <a:extLst>
                  <a:ext uri="{0D108BD9-81ED-4DB2-BD59-A6C34878D82A}">
                    <a16:rowId xmlns:a16="http://schemas.microsoft.com/office/drawing/2014/main" val="1499162659"/>
                  </a:ext>
                </a:extLst>
              </a:tr>
              <a:tr h="438300">
                <a:tc>
                  <a:txBody>
                    <a:bodyPr/>
                    <a:lstStyle/>
                    <a:p>
                      <a:r>
                        <a:rPr lang="en-US" sz="1100" dirty="0">
                          <a:solidFill>
                            <a:srgbClr val="0070C0"/>
                          </a:solidFill>
                        </a:rPr>
                        <a:t>255</a:t>
                      </a:r>
                    </a:p>
                    <a:p>
                      <a:r>
                        <a:rPr lang="en-US" sz="1100" dirty="0">
                          <a:solidFill>
                            <a:srgbClr val="0070C0"/>
                          </a:solidFill>
                        </a:rPr>
                        <a:t>255</a:t>
                      </a:r>
                    </a:p>
                    <a:p>
                      <a:r>
                        <a:rPr lang="en-US" sz="1100" dirty="0">
                          <a:solidFill>
                            <a:srgbClr val="0070C0"/>
                          </a:solidFill>
                        </a:rPr>
                        <a:t>255</a:t>
                      </a:r>
                      <a:endParaRPr lang="en-CA" sz="1100" dirty="0">
                        <a:solidFill>
                          <a:srgbClr val="0070C0"/>
                        </a:solidFill>
                      </a:endParaRPr>
                    </a:p>
                  </a:txBody>
                  <a:tcPr/>
                </a:tc>
                <a:tc>
                  <a:txBody>
                    <a:bodyPr/>
                    <a:lstStyle/>
                    <a:p>
                      <a:r>
                        <a:rPr lang="en-US" sz="1100" dirty="0">
                          <a:solidFill>
                            <a:srgbClr val="0070C0"/>
                          </a:solidFill>
                        </a:rPr>
                        <a:t>135</a:t>
                      </a:r>
                    </a:p>
                    <a:p>
                      <a:r>
                        <a:rPr lang="en-US" sz="1100" dirty="0">
                          <a:solidFill>
                            <a:srgbClr val="0070C0"/>
                          </a:solidFill>
                        </a:rPr>
                        <a:t>98</a:t>
                      </a:r>
                    </a:p>
                    <a:p>
                      <a:r>
                        <a:rPr lang="en-US" sz="1100" dirty="0">
                          <a:solidFill>
                            <a:srgbClr val="0070C0"/>
                          </a:solidFill>
                        </a:rPr>
                        <a:t>23</a:t>
                      </a:r>
                      <a:endParaRPr lang="en-CA" sz="1100" dirty="0">
                        <a:solidFill>
                          <a:srgbClr val="0070C0"/>
                        </a:solidFill>
                      </a:endParaRPr>
                    </a:p>
                  </a:txBody>
                  <a:tcPr/>
                </a:tc>
                <a:tc>
                  <a:txBody>
                    <a:bodyPr/>
                    <a:lstStyle/>
                    <a:p>
                      <a:r>
                        <a:rPr lang="en-US" sz="1100" dirty="0">
                          <a:solidFill>
                            <a:srgbClr val="0070C0"/>
                          </a:solidFill>
                        </a:rPr>
                        <a:t>146</a:t>
                      </a:r>
                    </a:p>
                    <a:p>
                      <a:r>
                        <a:rPr lang="en-US" sz="1100" dirty="0">
                          <a:solidFill>
                            <a:srgbClr val="0070C0"/>
                          </a:solidFill>
                        </a:rPr>
                        <a:t>213</a:t>
                      </a:r>
                    </a:p>
                    <a:p>
                      <a:r>
                        <a:rPr lang="en-US" sz="1100" dirty="0">
                          <a:solidFill>
                            <a:srgbClr val="0070C0"/>
                          </a:solidFill>
                        </a:rPr>
                        <a:t>53</a:t>
                      </a:r>
                      <a:endParaRPr lang="en-CA" sz="1100" dirty="0">
                        <a:solidFill>
                          <a:srgbClr val="0070C0"/>
                        </a:solidFill>
                      </a:endParaRPr>
                    </a:p>
                  </a:txBody>
                  <a:tcPr/>
                </a:tc>
                <a:extLst>
                  <a:ext uri="{0D108BD9-81ED-4DB2-BD59-A6C34878D82A}">
                    <a16:rowId xmlns:a16="http://schemas.microsoft.com/office/drawing/2014/main" val="1273335056"/>
                  </a:ext>
                </a:extLst>
              </a:tr>
            </a:tbl>
          </a:graphicData>
        </a:graphic>
      </p:graphicFrame>
      <p:sp>
        <p:nvSpPr>
          <p:cNvPr id="14" name="Arrow: Down 13">
            <a:extLst>
              <a:ext uri="{FF2B5EF4-FFF2-40B4-BE49-F238E27FC236}">
                <a16:creationId xmlns:a16="http://schemas.microsoft.com/office/drawing/2014/main" id="{6BD1A958-45C8-47AD-93A4-D9A449A5F1DC}"/>
              </a:ext>
            </a:extLst>
          </p:cNvPr>
          <p:cNvSpPr/>
          <p:nvPr/>
        </p:nvSpPr>
        <p:spPr>
          <a:xfrm>
            <a:off x="4626042" y="4643271"/>
            <a:ext cx="1909597" cy="9331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through filter</a:t>
            </a:r>
            <a:endParaRPr lang="en-CA"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2F6E87A-8B9A-4DAC-A06B-220313702929}"/>
                  </a:ext>
                </a:extLst>
              </p:cNvPr>
              <p:cNvSpPr/>
              <p:nvPr/>
            </p:nvSpPr>
            <p:spPr>
              <a:xfrm>
                <a:off x="4514850" y="5600525"/>
                <a:ext cx="2334126" cy="8923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𝑟</m:t>
                                    </m:r>
                                  </m:e>
                                  <m:sub>
                                    <m:r>
                                      <m:rPr>
                                        <m:brk m:alnAt="7"/>
                                      </m:rP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𝑟</m:t>
                                    </m:r>
                                  </m:e>
                                  <m:sub>
                                    <m:r>
                                      <a:rPr lang="en-US" b="0" i="1" smtClean="0">
                                        <a:latin typeface="Cambria Math" panose="02040503050406030204" pitchFamily="18" charset="0"/>
                                      </a:rPr>
                                      <m:t>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𝑟</m:t>
                                    </m:r>
                                  </m:e>
                                  <m:sub>
                                    <m:r>
                                      <a:rPr lang="en-US" b="0" i="1" smtClean="0">
                                        <a:latin typeface="Cambria Math" panose="02040503050406030204" pitchFamily="18" charset="0"/>
                                      </a:rPr>
                                      <m:t>3</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3</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3</m:t>
                                    </m:r>
                                  </m:sub>
                                </m:sSub>
                              </m:e>
                            </m:mr>
                          </m:m>
                          <m:r>
                            <a:rPr lang="en-US" b="0" i="1" smtClean="0">
                              <a:latin typeface="Cambria Math" panose="02040503050406030204" pitchFamily="18" charset="0"/>
                            </a:rPr>
                            <m:t>, …</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𝑟</m:t>
                            </m:r>
                          </m:e>
                        </m:mr>
                        <m:mr>
                          <m:e>
                            <m:r>
                              <a:rPr lang="en-US" b="0" i="1" smtClean="0">
                                <a:latin typeface="Cambria Math" panose="02040503050406030204" pitchFamily="18" charset="0"/>
                              </a:rPr>
                              <m:t>𝑔</m:t>
                            </m:r>
                          </m:e>
                        </m:mr>
                        <m:mr>
                          <m:e>
                            <m:r>
                              <a:rPr lang="en-US" b="0" i="1" smtClean="0">
                                <a:latin typeface="Cambria Math" panose="02040503050406030204" pitchFamily="18" charset="0"/>
                              </a:rPr>
                              <m:t>𝑏</m:t>
                            </m:r>
                          </m:e>
                        </m:mr>
                      </m:m>
                    </m:oMath>
                  </m:oMathPara>
                </a14:m>
                <a:endParaRPr lang="en-CA" dirty="0"/>
              </a:p>
            </p:txBody>
          </p:sp>
        </mc:Choice>
        <mc:Fallback xmlns="">
          <p:sp>
            <p:nvSpPr>
              <p:cNvPr id="15" name="Rectangle 14">
                <a:extLst>
                  <a:ext uri="{FF2B5EF4-FFF2-40B4-BE49-F238E27FC236}">
                    <a16:creationId xmlns:a16="http://schemas.microsoft.com/office/drawing/2014/main" id="{82F6E87A-8B9A-4DAC-A06B-220313702929}"/>
                  </a:ext>
                </a:extLst>
              </p:cNvPr>
              <p:cNvSpPr>
                <a:spLocks noRot="1" noChangeAspect="1" noMove="1" noResize="1" noEditPoints="1" noAdjustHandles="1" noChangeArrowheads="1" noChangeShapeType="1" noTextEdit="1"/>
              </p:cNvSpPr>
              <p:nvPr/>
            </p:nvSpPr>
            <p:spPr>
              <a:xfrm>
                <a:off x="4514850" y="5600525"/>
                <a:ext cx="2334126" cy="892349"/>
              </a:xfrm>
              <a:prstGeom prst="rect">
                <a:avLst/>
              </a:prstGeom>
              <a:blipFill>
                <a:blip r:embed="rId4"/>
                <a:stretch>
                  <a:fillRect/>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AF904182-0F64-4E4B-9EFA-68CC0BFA592B}"/>
              </a:ext>
            </a:extLst>
          </p:cNvPr>
          <p:cNvSpPr/>
          <p:nvPr/>
        </p:nvSpPr>
        <p:spPr>
          <a:xfrm>
            <a:off x="6848976" y="5670884"/>
            <a:ext cx="843213" cy="506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endParaRPr lang="en-CA"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1D124E7-F0D0-4C29-8420-727E20241C16}"/>
                  </a:ext>
                </a:extLst>
              </p:cNvPr>
              <p:cNvSpPr txBox="1"/>
              <p:nvPr/>
            </p:nvSpPr>
            <p:spPr>
              <a:xfrm>
                <a:off x="7632030" y="5500441"/>
                <a:ext cx="1062791" cy="830548"/>
              </a:xfrm>
              <a:prstGeom prst="rect">
                <a:avLst/>
              </a:prstGeom>
              <a:noFill/>
            </p:spPr>
            <p:txBody>
              <a:bodyPr wrap="square" rtlCol="0">
                <a:spAutoFit/>
              </a:bodyPr>
              <a:lstStyle/>
              <a:p>
                <a14:m>
                  <m:oMath xmlns:m="http://schemas.openxmlformats.org/officeDocument/2006/math">
                    <m:m>
                      <m:mPr>
                        <m:mcs>
                          <m:mc>
                            <m:mcPr>
                              <m:count m:val="1"/>
                              <m:mcJc m:val="center"/>
                            </m:mcPr>
                          </m:mc>
                        </m:mcs>
                        <m:ctrlPr>
                          <a:rPr lang="en-CA"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52</m:t>
                          </m:r>
                        </m:e>
                      </m:mr>
                      <m:mr>
                        <m:e>
                          <m:r>
                            <a:rPr lang="en-US" b="0" i="1" smtClean="0">
                              <a:latin typeface="Cambria Math" panose="02040503050406030204" pitchFamily="18" charset="0"/>
                            </a:rPr>
                            <m:t>125</m:t>
                          </m:r>
                        </m:e>
                      </m:mr>
                      <m:mr>
                        <m:e>
                          <m:r>
                            <a:rPr lang="en-US" b="0" i="1" smtClean="0">
                              <a:latin typeface="Cambria Math" panose="02040503050406030204" pitchFamily="18" charset="0"/>
                            </a:rPr>
                            <m:t>152</m:t>
                          </m:r>
                        </m:e>
                      </m:mr>
                    </m:m>
                  </m:oMath>
                </a14:m>
                <a:r>
                  <a:rPr lang="en-CA" dirty="0"/>
                  <a:t>(</a:t>
                </a:r>
                <a:r>
                  <a:rPr lang="en-CA" dirty="0" err="1"/>
                  <a:t>cmf</a:t>
                </a:r>
                <a:r>
                  <a:rPr lang="en-CA" dirty="0"/>
                  <a:t>)</a:t>
                </a:r>
              </a:p>
            </p:txBody>
          </p:sp>
        </mc:Choice>
        <mc:Fallback xmlns="">
          <p:sp>
            <p:nvSpPr>
              <p:cNvPr id="17" name="TextBox 16">
                <a:extLst>
                  <a:ext uri="{FF2B5EF4-FFF2-40B4-BE49-F238E27FC236}">
                    <a16:creationId xmlns:a16="http://schemas.microsoft.com/office/drawing/2014/main" id="{E1D124E7-F0D0-4C29-8420-727E20241C16}"/>
                  </a:ext>
                </a:extLst>
              </p:cNvPr>
              <p:cNvSpPr txBox="1">
                <a:spLocks noRot="1" noChangeAspect="1" noMove="1" noResize="1" noEditPoints="1" noAdjustHandles="1" noChangeArrowheads="1" noChangeShapeType="1" noTextEdit="1"/>
              </p:cNvSpPr>
              <p:nvPr/>
            </p:nvSpPr>
            <p:spPr>
              <a:xfrm>
                <a:off x="7632030" y="5500441"/>
                <a:ext cx="1062791" cy="830548"/>
              </a:xfrm>
              <a:prstGeom prst="rect">
                <a:avLst/>
              </a:prstGeom>
              <a:blipFill>
                <a:blip r:embed="rId5"/>
                <a:stretch>
                  <a:fillRect r="-4598"/>
                </a:stretch>
              </a:blipFill>
            </p:spPr>
            <p:txBody>
              <a:bodyPr/>
              <a:lstStyle/>
              <a:p>
                <a:r>
                  <a:rPr lang="en-US">
                    <a:noFill/>
                  </a:rPr>
                  <a:t> </a:t>
                </a:r>
              </a:p>
            </p:txBody>
          </p:sp>
        </mc:Fallback>
      </mc:AlternateContent>
      <p:cxnSp>
        <p:nvCxnSpPr>
          <p:cNvPr id="19" name="Connector: Elbow 18">
            <a:extLst>
              <a:ext uri="{FF2B5EF4-FFF2-40B4-BE49-F238E27FC236}">
                <a16:creationId xmlns:a16="http://schemas.microsoft.com/office/drawing/2014/main" id="{0A2A711D-BE6C-4443-B791-1CC81B81F0E9}"/>
              </a:ext>
            </a:extLst>
          </p:cNvPr>
          <p:cNvCxnSpPr/>
          <p:nvPr/>
        </p:nvCxnSpPr>
        <p:spPr>
          <a:xfrm rot="16200000" flipV="1">
            <a:off x="6654590" y="4286378"/>
            <a:ext cx="2323852" cy="104274"/>
          </a:xfrm>
          <a:prstGeom prst="bentConnector3">
            <a:avLst>
              <a:gd name="adj1" fmla="val 100048"/>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C844E57-E5B4-4842-A35D-7B5BE92DB449}"/>
              </a:ext>
            </a:extLst>
          </p:cNvPr>
          <p:cNvSpPr txBox="1"/>
          <p:nvPr/>
        </p:nvSpPr>
        <p:spPr>
          <a:xfrm>
            <a:off x="7137485" y="4946305"/>
            <a:ext cx="1462337" cy="400110"/>
          </a:xfrm>
          <a:prstGeom prst="rect">
            <a:avLst/>
          </a:prstGeom>
          <a:noFill/>
        </p:spPr>
        <p:txBody>
          <a:bodyPr wrap="square" rtlCol="0">
            <a:spAutoFit/>
          </a:bodyPr>
          <a:lstStyle/>
          <a:p>
            <a:r>
              <a:rPr lang="en-US" sz="1000" dirty="0"/>
              <a:t>Used to replace the pixel in the result image.</a:t>
            </a:r>
            <a:endParaRPr lang="en-CA" sz="1000" dirty="0"/>
          </a:p>
        </p:txBody>
      </p:sp>
    </p:spTree>
    <p:extLst>
      <p:ext uri="{BB962C8B-B14F-4D97-AF65-F5344CB8AC3E}">
        <p14:creationId xmlns:p14="http://schemas.microsoft.com/office/powerpoint/2010/main" val="299635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556B-BA5B-4A3F-A1C4-51323B03B2CD}"/>
              </a:ext>
            </a:extLst>
          </p:cNvPr>
          <p:cNvSpPr>
            <a:spLocks noGrp="1"/>
          </p:cNvSpPr>
          <p:nvPr>
            <p:ph type="title"/>
          </p:nvPr>
        </p:nvSpPr>
        <p:spPr/>
        <p:txBody>
          <a:bodyPr/>
          <a:lstStyle/>
          <a:p>
            <a:r>
              <a:rPr lang="en-US" dirty="0"/>
              <a:t>Spatial Median Filter (SMF)</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DA137-922C-4463-A7A3-C302B1C2D8BE}"/>
                  </a:ext>
                </a:extLst>
              </p:cNvPr>
              <p:cNvSpPr>
                <a:spLocks noGrp="1"/>
              </p:cNvSpPr>
              <p:nvPr>
                <p:ph idx="1"/>
              </p:nvPr>
            </p:nvSpPr>
            <p:spPr/>
            <p:txBody>
              <a:bodyPr>
                <a:normAutofit fontScale="77500" lnSpcReduction="20000"/>
              </a:bodyPr>
              <a:lstStyle/>
              <a:p>
                <a:r>
                  <a:rPr lang="en-US" dirty="0"/>
                  <a:t>Introduced for removing noise while maintaining edges</a:t>
                </a:r>
              </a:p>
              <a:p>
                <a:r>
                  <a:rPr lang="en-US" dirty="0"/>
                  <a:t>Introduces spatial depth in determining “centrality”</a:t>
                </a:r>
                <a:r>
                  <a:rPr lang="en-CA" dirty="0"/>
                  <a:t> of a vector</a:t>
                </a:r>
              </a:p>
              <a:p>
                <a:r>
                  <a:rPr lang="en-CA" dirty="0"/>
                  <a:t>Spatial depth formula:</a:t>
                </a:r>
              </a:p>
              <a:p>
                <a:pPr>
                  <a:lnSpc>
                    <a:spcPct val="12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𝑑𝑒𝑝𝑡h</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r>
                          <a:rPr lang="en-US" b="0" i="1" smtClean="0">
                            <a:latin typeface="Cambria Math" panose="02040503050406030204" pitchFamily="18" charset="0"/>
                          </a:rPr>
                          <m:t>−1</m:t>
                        </m:r>
                      </m:den>
                    </m:f>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den>
                            </m:f>
                          </m:e>
                        </m:nary>
                      </m:e>
                    </m:d>
                  </m:oMath>
                </a14:m>
                <a:r>
                  <a:rPr lang="en-US" dirty="0"/>
                  <a:t>[1]</a:t>
                </a:r>
              </a:p>
              <a:p>
                <a:r>
                  <a:rPr lang="en-US" dirty="0"/>
                  <a:t>For each pixel in the mask, the spatial depth is calculated, and the max depth pixel is selected</a:t>
                </a:r>
              </a:p>
              <a:p>
                <a:r>
                  <a:rPr lang="en-US" dirty="0"/>
                  <a:t>Still lacks consideration in whether the pixel is original</a:t>
                </a:r>
              </a:p>
            </p:txBody>
          </p:sp>
        </mc:Choice>
        <mc:Fallback xmlns="">
          <p:sp>
            <p:nvSpPr>
              <p:cNvPr id="3" name="Content Placeholder 2">
                <a:extLst>
                  <a:ext uri="{FF2B5EF4-FFF2-40B4-BE49-F238E27FC236}">
                    <a16:creationId xmlns:a16="http://schemas.microsoft.com/office/drawing/2014/main" id="{774DA137-922C-4463-A7A3-C302B1C2D8BE}"/>
                  </a:ext>
                </a:extLst>
              </p:cNvPr>
              <p:cNvSpPr>
                <a:spLocks noGrp="1" noRot="1" noChangeAspect="1" noMove="1" noResize="1" noEditPoints="1" noAdjustHandles="1" noChangeArrowheads="1" noChangeShapeType="1" noTextEdit="1"/>
              </p:cNvSpPr>
              <p:nvPr>
                <p:ph idx="1"/>
              </p:nvPr>
            </p:nvSpPr>
            <p:spPr>
              <a:blipFill>
                <a:blip r:embed="rId3"/>
                <a:stretch>
                  <a:fillRect l="-1976" t="-3004"/>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95CDF0B0-6A6C-4340-9C44-BC54063C6AFB}"/>
              </a:ext>
            </a:extLst>
          </p:cNvPr>
          <p:cNvSpPr>
            <a:spLocks noGrp="1"/>
          </p:cNvSpPr>
          <p:nvPr>
            <p:ph type="body" sz="half" idx="2"/>
          </p:nvPr>
        </p:nvSpPr>
        <p:spPr/>
        <p:txBody>
          <a:bodyPr>
            <a:normAutofit/>
          </a:bodyPr>
          <a:lstStyle/>
          <a:p>
            <a:pPr marL="0" indent="0">
              <a:buNone/>
            </a:pPr>
            <a:endParaRPr lang="en-CA" dirty="0"/>
          </a:p>
          <a:p>
            <a:endParaRPr lang="en-CA" dirty="0"/>
          </a:p>
        </p:txBody>
      </p:sp>
      <p:pic>
        <p:nvPicPr>
          <p:cNvPr id="1026" name="Picture 2" descr="Image">
            <a:extLst>
              <a:ext uri="{FF2B5EF4-FFF2-40B4-BE49-F238E27FC236}">
                <a16:creationId xmlns:a16="http://schemas.microsoft.com/office/drawing/2014/main" id="{0F73A2C4-59CA-4A34-BBC5-E8B4481244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1" r="16318"/>
          <a:stretch/>
        </p:blipFill>
        <p:spPr bwMode="auto">
          <a:xfrm>
            <a:off x="275786" y="2282329"/>
            <a:ext cx="3657287" cy="3099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02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E0D5-1745-4E7F-8967-4C354FC3ED9A}"/>
              </a:ext>
            </a:extLst>
          </p:cNvPr>
          <p:cNvSpPr>
            <a:spLocks noGrp="1"/>
          </p:cNvSpPr>
          <p:nvPr>
            <p:ph type="title"/>
          </p:nvPr>
        </p:nvSpPr>
        <p:spPr/>
        <p:txBody>
          <a:bodyPr/>
          <a:lstStyle/>
          <a:p>
            <a:r>
              <a:rPr lang="en-US" dirty="0"/>
              <a:t>Modified Spatial Median Filter (MSMF)</a:t>
            </a:r>
            <a:endParaRPr lang="en-CA" dirty="0"/>
          </a:p>
        </p:txBody>
      </p:sp>
      <p:sp>
        <p:nvSpPr>
          <p:cNvPr id="3" name="Content Placeholder 2">
            <a:extLst>
              <a:ext uri="{FF2B5EF4-FFF2-40B4-BE49-F238E27FC236}">
                <a16:creationId xmlns:a16="http://schemas.microsoft.com/office/drawing/2014/main" id="{D86AD19D-4DB5-4EB7-92A8-098790F5330A}"/>
              </a:ext>
            </a:extLst>
          </p:cNvPr>
          <p:cNvSpPr>
            <a:spLocks noGrp="1"/>
          </p:cNvSpPr>
          <p:nvPr>
            <p:ph sz="half" idx="1"/>
          </p:nvPr>
        </p:nvSpPr>
        <p:spPr/>
        <p:txBody>
          <a:bodyPr>
            <a:normAutofit fontScale="92500" lnSpcReduction="20000"/>
          </a:bodyPr>
          <a:lstStyle/>
          <a:p>
            <a:r>
              <a:rPr lang="en-US"/>
              <a:t>Addressing uniform smoothing of the SMF</a:t>
            </a:r>
            <a:endParaRPr lang="en-US" dirty="0"/>
          </a:p>
          <a:p>
            <a:r>
              <a:rPr lang="en-US" dirty="0"/>
              <a:t>Introduced parameter T (Threshold)</a:t>
            </a:r>
          </a:p>
          <a:p>
            <a:r>
              <a:rPr lang="en-US" dirty="0"/>
              <a:t>If original pixel is listed among the top T largest spatial depth in the mask, do not replace</a:t>
            </a:r>
            <a:endParaRPr lang="en-CA" dirty="0"/>
          </a:p>
        </p:txBody>
      </p:sp>
      <p:sp>
        <p:nvSpPr>
          <p:cNvPr id="5" name="Content Placeholder 4">
            <a:extLst>
              <a:ext uri="{FF2B5EF4-FFF2-40B4-BE49-F238E27FC236}">
                <a16:creationId xmlns:a16="http://schemas.microsoft.com/office/drawing/2014/main" id="{EB2DB897-0C18-4582-9AF4-3D9AA4818755}"/>
              </a:ext>
            </a:extLst>
          </p:cNvPr>
          <p:cNvSpPr>
            <a:spLocks noGrp="1"/>
          </p:cNvSpPr>
          <p:nvPr>
            <p:ph sz="half" idx="2"/>
          </p:nvPr>
        </p:nvSpPr>
        <p:spPr/>
        <p:txBody>
          <a:bodyPr>
            <a:normAutofit fontScale="92500" lnSpcReduction="20000"/>
          </a:bodyPr>
          <a:lstStyle/>
          <a:p>
            <a:r>
              <a:rPr lang="en-US" dirty="0"/>
              <a:t>Special Cases:</a:t>
            </a:r>
          </a:p>
          <a:p>
            <a:r>
              <a:rPr lang="en-US" dirty="0"/>
              <a:t>T = 1: the same as normal SMF</a:t>
            </a:r>
          </a:p>
          <a:p>
            <a:r>
              <a:rPr lang="en-US" dirty="0"/>
              <a:t>T = N = num of pixels in the mask: the same as no filtering</a:t>
            </a:r>
          </a:p>
          <a:p>
            <a:r>
              <a:rPr lang="en-US" dirty="0"/>
              <a:t>Useful conditions:</a:t>
            </a:r>
          </a:p>
          <a:p>
            <a:r>
              <a:rPr lang="en-US" dirty="0"/>
              <a:t>Less corrupted pixels than corrupted ones. [1]</a:t>
            </a:r>
          </a:p>
          <a:p>
            <a:r>
              <a:rPr lang="en-CA" dirty="0"/>
              <a:t>Similarly corrupted points undermines its performance. [1]</a:t>
            </a:r>
          </a:p>
        </p:txBody>
      </p:sp>
    </p:spTree>
    <p:extLst>
      <p:ext uri="{BB962C8B-B14F-4D97-AF65-F5344CB8AC3E}">
        <p14:creationId xmlns:p14="http://schemas.microsoft.com/office/powerpoint/2010/main" val="43091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67C3-A5AE-413B-929C-F1E9E51B0AE9}"/>
              </a:ext>
            </a:extLst>
          </p:cNvPr>
          <p:cNvSpPr>
            <a:spLocks noGrp="1"/>
          </p:cNvSpPr>
          <p:nvPr>
            <p:ph type="title"/>
          </p:nvPr>
        </p:nvSpPr>
        <p:spPr/>
        <p:txBody>
          <a:bodyPr/>
          <a:lstStyle/>
          <a:p>
            <a:r>
              <a:rPr lang="en-US" dirty="0"/>
              <a:t>Simulation Method</a:t>
            </a:r>
            <a:endParaRPr lang="en-CA" dirty="0"/>
          </a:p>
        </p:txBody>
      </p:sp>
      <p:pic>
        <p:nvPicPr>
          <p:cNvPr id="11" name="Content Placeholder 10" descr="A picture containing outdoor, bird&#10;&#10;Description automatically generated">
            <a:extLst>
              <a:ext uri="{FF2B5EF4-FFF2-40B4-BE49-F238E27FC236}">
                <a16:creationId xmlns:a16="http://schemas.microsoft.com/office/drawing/2014/main" id="{57FC2DC2-09AF-4B3E-ABFB-7638D38E13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8353" y="4460080"/>
            <a:ext cx="2749550" cy="2062163"/>
          </a:xfrm>
        </p:spPr>
      </p:pic>
      <p:sp>
        <p:nvSpPr>
          <p:cNvPr id="9" name="Text Placeholder 8">
            <a:extLst>
              <a:ext uri="{FF2B5EF4-FFF2-40B4-BE49-F238E27FC236}">
                <a16:creationId xmlns:a16="http://schemas.microsoft.com/office/drawing/2014/main" id="{DEFAAC24-3699-47F0-B7DE-1F81232BF50A}"/>
              </a:ext>
            </a:extLst>
          </p:cNvPr>
          <p:cNvSpPr>
            <a:spLocks noGrp="1"/>
          </p:cNvSpPr>
          <p:nvPr>
            <p:ph type="body" sz="half" idx="2"/>
          </p:nvPr>
        </p:nvSpPr>
        <p:spPr>
          <a:xfrm>
            <a:off x="629841" y="2057399"/>
            <a:ext cx="2949178" cy="4407569"/>
          </a:xfrm>
        </p:spPr>
        <p:txBody>
          <a:bodyPr>
            <a:normAutofit lnSpcReduction="10000"/>
          </a:bodyPr>
          <a:lstStyle/>
          <a:p>
            <a:pPr marL="285750" indent="-285750">
              <a:buFont typeface="Arial" panose="020B0604020202020204" pitchFamily="34" charset="0"/>
              <a:buChar char="•"/>
            </a:pPr>
            <a:r>
              <a:rPr lang="en-US" dirty="0"/>
              <a:t>Noisy image generation</a:t>
            </a:r>
          </a:p>
          <a:p>
            <a:pPr marL="285750" indent="-285750">
              <a:buFont typeface="Arial" panose="020B0604020202020204" pitchFamily="34" charset="0"/>
              <a:buChar char="•"/>
            </a:pPr>
            <a:r>
              <a:rPr lang="en-US" dirty="0"/>
              <a:t>A param p is used to indicate probability of a pixel errors, the error is uniformly random assigned to each value (red, green, blue) of a pixel </a:t>
            </a:r>
          </a:p>
          <a:p>
            <a:pPr marL="285750" indent="-285750">
              <a:buFont typeface="Arial" panose="020B0604020202020204" pitchFamily="34" charset="0"/>
              <a:buChar char="•"/>
            </a:pPr>
            <a:r>
              <a:rPr lang="en-US" dirty="0"/>
              <a:t>Passing through filter</a:t>
            </a:r>
          </a:p>
          <a:p>
            <a:pPr marL="285750" indent="-285750">
              <a:buFont typeface="Arial" panose="020B0604020202020204" pitchFamily="34" charset="0"/>
              <a:buChar char="•"/>
            </a:pPr>
            <a:r>
              <a:rPr lang="en-US" dirty="0"/>
              <a:t>Each filter will acquire a mask for each pixel in the image, replace the pixel with the result pixel based on the filter rules</a:t>
            </a:r>
          </a:p>
          <a:p>
            <a:pPr marL="285750" indent="-285750">
              <a:buFont typeface="Arial" panose="020B0604020202020204" pitchFamily="34" charset="0"/>
              <a:buChar char="•"/>
            </a:pPr>
            <a:r>
              <a:rPr lang="en-CA" dirty="0"/>
              <a:t>Compare with original image</a:t>
            </a:r>
          </a:p>
          <a:p>
            <a:pPr marL="285750" indent="-285750">
              <a:buFont typeface="Arial" panose="020B0604020202020204" pitchFamily="34" charset="0"/>
              <a:buChar char="•"/>
            </a:pPr>
            <a:r>
              <a:rPr lang="en-CA" dirty="0"/>
              <a:t>Root Mean Squared Error (RMSE) is used to measure how different the reconstructed image is to the original image</a:t>
            </a:r>
          </a:p>
          <a:p>
            <a:endParaRPr lang="en-CA" dirty="0"/>
          </a:p>
        </p:txBody>
      </p:sp>
      <p:pic>
        <p:nvPicPr>
          <p:cNvPr id="6" name="Content Placeholder 5" descr="Distorted Image with level 0.50">
            <a:extLst>
              <a:ext uri="{FF2B5EF4-FFF2-40B4-BE49-F238E27FC236}">
                <a16:creationId xmlns:a16="http://schemas.microsoft.com/office/drawing/2014/main" id="{89C828DA-51B4-4413-9679-43AB095F76D8}"/>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3579019" y="2397919"/>
            <a:ext cx="2749550" cy="2062162"/>
          </a:xfrm>
        </p:spPr>
      </p:pic>
      <p:pic>
        <p:nvPicPr>
          <p:cNvPr id="8" name="Picture 7" descr="A picture containing outdoor, bird&#10;&#10;Description automatically generated">
            <a:extLst>
              <a:ext uri="{FF2B5EF4-FFF2-40B4-BE49-F238E27FC236}">
                <a16:creationId xmlns:a16="http://schemas.microsoft.com/office/drawing/2014/main" id="{796FBE5F-ADEF-4C82-8348-F99A33B5C1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8353" y="335257"/>
            <a:ext cx="2750216" cy="2062662"/>
          </a:xfrm>
          <a:prstGeom prst="rect">
            <a:avLst/>
          </a:prstGeom>
        </p:spPr>
      </p:pic>
      <p:sp>
        <p:nvSpPr>
          <p:cNvPr id="13" name="Arrow: Curved Left 12">
            <a:extLst>
              <a:ext uri="{FF2B5EF4-FFF2-40B4-BE49-F238E27FC236}">
                <a16:creationId xmlns:a16="http://schemas.microsoft.com/office/drawing/2014/main" id="{9C63120F-A1E3-422F-9218-1781B1F30BAC}"/>
              </a:ext>
            </a:extLst>
          </p:cNvPr>
          <p:cNvSpPr/>
          <p:nvPr/>
        </p:nvSpPr>
        <p:spPr>
          <a:xfrm>
            <a:off x="6327902" y="1852863"/>
            <a:ext cx="1051465" cy="11309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4" name="Arrow: Curved Left 13">
            <a:extLst>
              <a:ext uri="{FF2B5EF4-FFF2-40B4-BE49-F238E27FC236}">
                <a16:creationId xmlns:a16="http://schemas.microsoft.com/office/drawing/2014/main" id="{F00667C0-0095-45E1-A2BF-497835AE9763}"/>
              </a:ext>
            </a:extLst>
          </p:cNvPr>
          <p:cNvSpPr/>
          <p:nvPr/>
        </p:nvSpPr>
        <p:spPr>
          <a:xfrm>
            <a:off x="6327901" y="3882189"/>
            <a:ext cx="1316161" cy="14277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0FDF107-E466-4BA8-BEF0-55B33E8520A7}"/>
                  </a:ext>
                </a:extLst>
              </p:cNvPr>
              <p:cNvSpPr txBox="1"/>
              <p:nvPr/>
            </p:nvSpPr>
            <p:spPr>
              <a:xfrm>
                <a:off x="6207585" y="2878305"/>
                <a:ext cx="3008605" cy="1210011"/>
              </a:xfrm>
              <a:prstGeom prst="rect">
                <a:avLst/>
              </a:prstGeom>
              <a:noFill/>
            </p:spPr>
            <p:txBody>
              <a:bodyPr wrap="square" rtlCol="0">
                <a:spAutoFit/>
              </a:bodyPr>
              <a:lstStyle/>
              <a:p>
                <a:pPr algn="r"/>
                <a:r>
                  <a:rPr lang="en-US" dirty="0"/>
                  <a:t>Compare: </a:t>
                </a:r>
                <a14:m>
                  <m:oMath xmlns:m="http://schemas.openxmlformats.org/officeDocument/2006/math">
                    <m:r>
                      <a:rPr lang="en-US" b="0" i="1" smtClean="0">
                        <a:latin typeface="Cambria Math" panose="02040503050406030204" pitchFamily="18" charset="0"/>
                      </a:rPr>
                      <m:t>𝑅𝑀𝑆𝐸</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𝑅</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h</m:t>
                                </m:r>
                              </m:sub>
                            </m:sSub>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𝑤</m:t>
                                </m:r>
                              </m:sub>
                            </m:sSub>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h</m:t>
                                    </m:r>
                                  </m:sub>
                                </m:s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e>
                            </m:nary>
                          </m:e>
                        </m:nary>
                      </m:e>
                    </m:rad>
                  </m:oMath>
                </a14:m>
                <a:endParaRPr lang="en-US" b="0" i="1" dirty="0">
                  <a:latin typeface="Cambria Math" panose="02040503050406030204" pitchFamily="18" charset="0"/>
                </a:endParaRPr>
              </a:p>
              <a:p>
                <a:pPr algn="r"/>
                <a14:m>
                  <m:oMathPara xmlns:m="http://schemas.openxmlformats.org/officeDocument/2006/math">
                    <m:oMathParaPr>
                      <m:jc m:val="right"/>
                    </m:oMathParaPr>
                    <m:oMath xmlns:m="http://schemas.openxmlformats.org/officeDocument/2006/math">
                      <m:r>
                        <a:rPr lang="en-US" b="0" i="0" smtClean="0">
                          <a:latin typeface="Cambria Math" panose="02040503050406030204" pitchFamily="18" charset="0"/>
                        </a:rPr>
                        <m:t>=21.1612</m:t>
                      </m:r>
                    </m:oMath>
                  </m:oMathPara>
                </a14:m>
                <a:endParaRPr lang="en-CA" dirty="0"/>
              </a:p>
            </p:txBody>
          </p:sp>
        </mc:Choice>
        <mc:Fallback xmlns="">
          <p:sp>
            <p:nvSpPr>
              <p:cNvPr id="15" name="TextBox 14">
                <a:extLst>
                  <a:ext uri="{FF2B5EF4-FFF2-40B4-BE49-F238E27FC236}">
                    <a16:creationId xmlns:a16="http://schemas.microsoft.com/office/drawing/2014/main" id="{80FDF107-E466-4BA8-BEF0-55B33E8520A7}"/>
                  </a:ext>
                </a:extLst>
              </p:cNvPr>
              <p:cNvSpPr txBox="1">
                <a:spLocks noRot="1" noChangeAspect="1" noMove="1" noResize="1" noEditPoints="1" noAdjustHandles="1" noChangeArrowheads="1" noChangeShapeType="1" noTextEdit="1"/>
              </p:cNvSpPr>
              <p:nvPr/>
            </p:nvSpPr>
            <p:spPr>
              <a:xfrm>
                <a:off x="6207585" y="2878305"/>
                <a:ext cx="3008605" cy="1210011"/>
              </a:xfrm>
              <a:prstGeom prst="rect">
                <a:avLst/>
              </a:prstGeom>
              <a:blipFill>
                <a:blip r:embed="rId6"/>
                <a:stretch>
                  <a:fillRect t="-2513"/>
                </a:stretch>
              </a:blipFill>
            </p:spPr>
            <p:txBody>
              <a:bodyPr/>
              <a:lstStyle/>
              <a:p>
                <a:r>
                  <a:rPr lang="en-US">
                    <a:noFill/>
                  </a:rPr>
                  <a:t> </a:t>
                </a:r>
              </a:p>
            </p:txBody>
          </p:sp>
        </mc:Fallback>
      </mc:AlternateContent>
      <p:sp>
        <p:nvSpPr>
          <p:cNvPr id="16" name="Arrow: Bent-Up 15">
            <a:extLst>
              <a:ext uri="{FF2B5EF4-FFF2-40B4-BE49-F238E27FC236}">
                <a16:creationId xmlns:a16="http://schemas.microsoft.com/office/drawing/2014/main" id="{8F384CEF-9A76-483B-BE3B-139D777C5CB0}"/>
              </a:ext>
            </a:extLst>
          </p:cNvPr>
          <p:cNvSpPr/>
          <p:nvPr/>
        </p:nvSpPr>
        <p:spPr>
          <a:xfrm>
            <a:off x="6327901" y="4088316"/>
            <a:ext cx="2628568" cy="2119977"/>
          </a:xfrm>
          <a:prstGeom prst="bentUpArrow">
            <a:avLst>
              <a:gd name="adj1" fmla="val 9109"/>
              <a:gd name="adj2" fmla="val 12136"/>
              <a:gd name="adj3" fmla="val 12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Bent 17">
            <a:extLst>
              <a:ext uri="{FF2B5EF4-FFF2-40B4-BE49-F238E27FC236}">
                <a16:creationId xmlns:a16="http://schemas.microsoft.com/office/drawing/2014/main" id="{2BF57DA5-2B02-40EF-B7C8-4E6AE6BB0FF6}"/>
              </a:ext>
            </a:extLst>
          </p:cNvPr>
          <p:cNvSpPr/>
          <p:nvPr/>
        </p:nvSpPr>
        <p:spPr>
          <a:xfrm rot="5400000">
            <a:off x="6559436" y="481275"/>
            <a:ext cx="2165497" cy="2628568"/>
          </a:xfrm>
          <a:prstGeom prst="bentArrow">
            <a:avLst>
              <a:gd name="adj1" fmla="val 8192"/>
              <a:gd name="adj2" fmla="val 11295"/>
              <a:gd name="adj3" fmla="val 10924"/>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 name="TextBox 2">
            <a:extLst>
              <a:ext uri="{FF2B5EF4-FFF2-40B4-BE49-F238E27FC236}">
                <a16:creationId xmlns:a16="http://schemas.microsoft.com/office/drawing/2014/main" id="{ACD20C07-D90F-4D6C-BF77-60BA6BAE9F1F}"/>
              </a:ext>
            </a:extLst>
          </p:cNvPr>
          <p:cNvSpPr txBox="1"/>
          <p:nvPr/>
        </p:nvSpPr>
        <p:spPr>
          <a:xfrm>
            <a:off x="6711929" y="5037544"/>
            <a:ext cx="1999916" cy="1107996"/>
          </a:xfrm>
          <a:prstGeom prst="rect">
            <a:avLst/>
          </a:prstGeom>
          <a:noFill/>
        </p:spPr>
        <p:txBody>
          <a:bodyPr wrap="square" rtlCol="0">
            <a:spAutoFit/>
          </a:bodyPr>
          <a:lstStyle/>
          <a:p>
            <a:r>
              <a:rPr lang="en-US" sz="1600">
                <a:solidFill>
                  <a:schemeClr val="tx1"/>
                </a:solidFill>
              </a:rPr>
              <a:t>Apply filter (here used CMF with mask size 5)</a:t>
            </a:r>
            <a:endParaRPr lang="en-CA" sz="1600">
              <a:solidFill>
                <a:schemeClr val="tx1"/>
              </a:solidFill>
            </a:endParaRPr>
          </a:p>
          <a:p>
            <a:endParaRPr lang="en-US" sz="1600"/>
          </a:p>
        </p:txBody>
      </p:sp>
      <p:sp>
        <p:nvSpPr>
          <p:cNvPr id="4" name="TextBox 3">
            <a:extLst>
              <a:ext uri="{FF2B5EF4-FFF2-40B4-BE49-F238E27FC236}">
                <a16:creationId xmlns:a16="http://schemas.microsoft.com/office/drawing/2014/main" id="{7B68B38A-3672-41A1-8566-BA4A27A6B79F}"/>
              </a:ext>
            </a:extLst>
          </p:cNvPr>
          <p:cNvSpPr txBox="1"/>
          <p:nvPr/>
        </p:nvSpPr>
        <p:spPr>
          <a:xfrm>
            <a:off x="6448884" y="1288135"/>
            <a:ext cx="1902635" cy="923330"/>
          </a:xfrm>
          <a:prstGeom prst="rect">
            <a:avLst/>
          </a:prstGeom>
          <a:noFill/>
        </p:spPr>
        <p:txBody>
          <a:bodyPr wrap="square" rtlCol="0">
            <a:spAutoFit/>
          </a:bodyPr>
          <a:lstStyle/>
          <a:p>
            <a:r>
              <a:rPr lang="en-US">
                <a:solidFill>
                  <a:schemeClr val="tx1"/>
                </a:solidFill>
              </a:rPr>
              <a:t>Generate artificial noise</a:t>
            </a:r>
            <a:endParaRPr lang="en-CA">
              <a:solidFill>
                <a:schemeClr val="tx1"/>
              </a:solidFill>
            </a:endParaRPr>
          </a:p>
          <a:p>
            <a:endParaRPr lang="en-US"/>
          </a:p>
        </p:txBody>
      </p:sp>
    </p:spTree>
    <p:extLst>
      <p:ext uri="{BB962C8B-B14F-4D97-AF65-F5344CB8AC3E}">
        <p14:creationId xmlns:p14="http://schemas.microsoft.com/office/powerpoint/2010/main" val="134985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1828-4E03-40CF-BBB6-33F8C4D4557A}"/>
              </a:ext>
            </a:extLst>
          </p:cNvPr>
          <p:cNvSpPr>
            <a:spLocks noGrp="1"/>
          </p:cNvSpPr>
          <p:nvPr>
            <p:ph type="title"/>
          </p:nvPr>
        </p:nvSpPr>
        <p:spPr/>
        <p:txBody>
          <a:bodyPr/>
          <a:lstStyle/>
          <a:p>
            <a:r>
              <a:rPr lang="en-US" dirty="0"/>
              <a:t>Experimental Result: Mask Size and Threshold</a:t>
            </a:r>
            <a:endParaRPr lang="en-CA" dirty="0"/>
          </a:p>
        </p:txBody>
      </p:sp>
      <p:sp>
        <p:nvSpPr>
          <p:cNvPr id="5" name="Text Placeholder 4">
            <a:extLst>
              <a:ext uri="{FF2B5EF4-FFF2-40B4-BE49-F238E27FC236}">
                <a16:creationId xmlns:a16="http://schemas.microsoft.com/office/drawing/2014/main" id="{0BA7394C-4272-4875-8A7C-8415FD96B264}"/>
              </a:ext>
            </a:extLst>
          </p:cNvPr>
          <p:cNvSpPr>
            <a:spLocks noGrp="1"/>
          </p:cNvSpPr>
          <p:nvPr>
            <p:ph type="body" idx="1"/>
          </p:nvPr>
        </p:nvSpPr>
        <p:spPr/>
        <p:txBody>
          <a:bodyPr/>
          <a:lstStyle/>
          <a:p>
            <a:r>
              <a:rPr lang="en-US" dirty="0"/>
              <a:t>Our simulation</a:t>
            </a:r>
            <a:endParaRPr lang="en-CA" dirty="0"/>
          </a:p>
        </p:txBody>
      </p:sp>
      <p:sp>
        <p:nvSpPr>
          <p:cNvPr id="6" name="Content Placeholder 5">
            <a:extLst>
              <a:ext uri="{FF2B5EF4-FFF2-40B4-BE49-F238E27FC236}">
                <a16:creationId xmlns:a16="http://schemas.microsoft.com/office/drawing/2014/main" id="{F5A6D812-468E-4D2F-97F3-550A4338AD9F}"/>
              </a:ext>
            </a:extLst>
          </p:cNvPr>
          <p:cNvSpPr>
            <a:spLocks noGrp="1"/>
          </p:cNvSpPr>
          <p:nvPr>
            <p:ph sz="half" idx="2"/>
          </p:nvPr>
        </p:nvSpPr>
        <p:spPr/>
        <p:txBody>
          <a:bodyPr/>
          <a:lstStyle/>
          <a:p>
            <a:r>
              <a:rPr lang="en-US" dirty="0"/>
              <a:t>Choice of mask size</a:t>
            </a:r>
          </a:p>
          <a:p>
            <a:pPr marL="0" indent="0">
              <a:buNone/>
            </a:pPr>
            <a:endParaRPr lang="en-US" dirty="0"/>
          </a:p>
          <a:p>
            <a:pPr marL="0" indent="0">
              <a:buNone/>
            </a:pPr>
            <a:endParaRPr lang="en-US" dirty="0"/>
          </a:p>
          <a:p>
            <a:pPr marL="0" indent="0">
              <a:buNone/>
            </a:pPr>
            <a:endParaRPr lang="en-US" dirty="0"/>
          </a:p>
          <a:p>
            <a:r>
              <a:rPr lang="en-US" dirty="0"/>
              <a:t>Choice of threshold</a:t>
            </a:r>
          </a:p>
          <a:p>
            <a:pPr marL="0" indent="0">
              <a:buNone/>
            </a:pPr>
            <a:endParaRPr lang="en-CA" dirty="0"/>
          </a:p>
        </p:txBody>
      </p:sp>
      <p:sp>
        <p:nvSpPr>
          <p:cNvPr id="7" name="Text Placeholder 6">
            <a:extLst>
              <a:ext uri="{FF2B5EF4-FFF2-40B4-BE49-F238E27FC236}">
                <a16:creationId xmlns:a16="http://schemas.microsoft.com/office/drawing/2014/main" id="{6069022F-22AB-4192-BF6D-BFAFDCC3F76F}"/>
              </a:ext>
            </a:extLst>
          </p:cNvPr>
          <p:cNvSpPr>
            <a:spLocks noGrp="1"/>
          </p:cNvSpPr>
          <p:nvPr>
            <p:ph type="body" sz="quarter" idx="3"/>
          </p:nvPr>
        </p:nvSpPr>
        <p:spPr/>
        <p:txBody>
          <a:bodyPr/>
          <a:lstStyle/>
          <a:p>
            <a:r>
              <a:rPr lang="en-US" dirty="0"/>
              <a:t>Original paper result</a:t>
            </a:r>
            <a:endParaRPr lang="en-CA" dirty="0"/>
          </a:p>
        </p:txBody>
      </p:sp>
      <p:sp>
        <p:nvSpPr>
          <p:cNvPr id="8" name="Content Placeholder 7">
            <a:extLst>
              <a:ext uri="{FF2B5EF4-FFF2-40B4-BE49-F238E27FC236}">
                <a16:creationId xmlns:a16="http://schemas.microsoft.com/office/drawing/2014/main" id="{0ECE2824-90DC-4A52-8534-6EA70D8B92F1}"/>
              </a:ext>
            </a:extLst>
          </p:cNvPr>
          <p:cNvSpPr>
            <a:spLocks noGrp="1"/>
          </p:cNvSpPr>
          <p:nvPr>
            <p:ph sz="quarter" idx="4"/>
          </p:nvPr>
        </p:nvSpPr>
        <p:spPr/>
        <p:txBody>
          <a:bodyPr/>
          <a:lstStyle/>
          <a:p>
            <a:r>
              <a:rPr lang="en-US" dirty="0"/>
              <a:t>Choice of mask size</a:t>
            </a:r>
          </a:p>
          <a:p>
            <a:pPr marL="0" indent="0">
              <a:buNone/>
            </a:pPr>
            <a:endParaRPr lang="en-US" dirty="0"/>
          </a:p>
          <a:p>
            <a:pPr marL="0" indent="0">
              <a:buNone/>
            </a:pPr>
            <a:endParaRPr lang="en-US" dirty="0"/>
          </a:p>
          <a:p>
            <a:pPr marL="0" indent="0">
              <a:buNone/>
            </a:pPr>
            <a:endParaRPr lang="en-US" dirty="0"/>
          </a:p>
          <a:p>
            <a:r>
              <a:rPr lang="en-US" dirty="0"/>
              <a:t>Choice of threshold</a:t>
            </a:r>
          </a:p>
          <a:p>
            <a:pPr marL="0" indent="0">
              <a:buNone/>
            </a:pPr>
            <a:endParaRPr lang="en-CA" dirty="0"/>
          </a:p>
        </p:txBody>
      </p:sp>
      <p:pic>
        <p:nvPicPr>
          <p:cNvPr id="11" name="Picture 10" descr="Chart&#10;&#10;Description automatically generated">
            <a:extLst>
              <a:ext uri="{FF2B5EF4-FFF2-40B4-BE49-F238E27FC236}">
                <a16:creationId xmlns:a16="http://schemas.microsoft.com/office/drawing/2014/main" id="{C9AC172F-8E9D-4718-85D2-1F6E09136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59" y="2925366"/>
            <a:ext cx="2765142" cy="1656159"/>
          </a:xfrm>
          <a:prstGeom prst="rect">
            <a:avLst/>
          </a:prstGeom>
        </p:spPr>
      </p:pic>
      <p:pic>
        <p:nvPicPr>
          <p:cNvPr id="13" name="Picture 12" descr="Chart, bar chart&#10;&#10;Description automatically generated">
            <a:extLst>
              <a:ext uri="{FF2B5EF4-FFF2-40B4-BE49-F238E27FC236}">
                <a16:creationId xmlns:a16="http://schemas.microsoft.com/office/drawing/2014/main" id="{F5C9A5A2-E187-4698-B3B0-C60D693A1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62" y="5001816"/>
            <a:ext cx="4381500" cy="1156881"/>
          </a:xfrm>
          <a:prstGeom prst="rect">
            <a:avLst/>
          </a:prstGeom>
        </p:spPr>
      </p:pic>
      <p:pic>
        <p:nvPicPr>
          <p:cNvPr id="15" name="Picture 14">
            <a:extLst>
              <a:ext uri="{FF2B5EF4-FFF2-40B4-BE49-F238E27FC236}">
                <a16:creationId xmlns:a16="http://schemas.microsoft.com/office/drawing/2014/main" id="{A1B64A30-8223-437F-8651-9494197D64CF}"/>
              </a:ext>
            </a:extLst>
          </p:cNvPr>
          <p:cNvPicPr>
            <a:picLocks noChangeAspect="1"/>
          </p:cNvPicPr>
          <p:nvPr/>
        </p:nvPicPr>
        <p:blipFill>
          <a:blip r:embed="rId5"/>
          <a:stretch>
            <a:fillRect/>
          </a:stretch>
        </p:blipFill>
        <p:spPr>
          <a:xfrm>
            <a:off x="4572000" y="2893688"/>
            <a:ext cx="3683519" cy="1687837"/>
          </a:xfrm>
          <a:prstGeom prst="rect">
            <a:avLst/>
          </a:prstGeom>
        </p:spPr>
      </p:pic>
      <p:pic>
        <p:nvPicPr>
          <p:cNvPr id="17" name="Picture 16">
            <a:extLst>
              <a:ext uri="{FF2B5EF4-FFF2-40B4-BE49-F238E27FC236}">
                <a16:creationId xmlns:a16="http://schemas.microsoft.com/office/drawing/2014/main" id="{A9AD1E9E-DBFD-41D4-AB09-3BAE14EEEC03}"/>
              </a:ext>
            </a:extLst>
          </p:cNvPr>
          <p:cNvPicPr>
            <a:picLocks noChangeAspect="1"/>
          </p:cNvPicPr>
          <p:nvPr/>
        </p:nvPicPr>
        <p:blipFill>
          <a:blip r:embed="rId6"/>
          <a:stretch>
            <a:fillRect/>
          </a:stretch>
        </p:blipFill>
        <p:spPr>
          <a:xfrm>
            <a:off x="4811912" y="4970138"/>
            <a:ext cx="3272831" cy="1365956"/>
          </a:xfrm>
          <a:prstGeom prst="rect">
            <a:avLst/>
          </a:prstGeom>
        </p:spPr>
      </p:pic>
      <p:sp>
        <p:nvSpPr>
          <p:cNvPr id="18" name="Footer Placeholder 17">
            <a:extLst>
              <a:ext uri="{FF2B5EF4-FFF2-40B4-BE49-F238E27FC236}">
                <a16:creationId xmlns:a16="http://schemas.microsoft.com/office/drawing/2014/main" id="{3BA8390A-7D59-4B22-85CF-5FDA938D42AB}"/>
              </a:ext>
            </a:extLst>
          </p:cNvPr>
          <p:cNvSpPr>
            <a:spLocks noGrp="1"/>
          </p:cNvSpPr>
          <p:nvPr>
            <p:ph type="ftr" sz="quarter" idx="11"/>
          </p:nvPr>
        </p:nvSpPr>
        <p:spPr/>
        <p:txBody>
          <a:bodyPr/>
          <a:lstStyle/>
          <a:p>
            <a:r>
              <a:rPr lang="en-US" dirty="0"/>
              <a:t>Graphs on the left comes from [1], accessed Nov 27, 2021</a:t>
            </a:r>
            <a:endParaRPr lang="en-CA" dirty="0"/>
          </a:p>
        </p:txBody>
      </p:sp>
    </p:spTree>
    <p:extLst>
      <p:ext uri="{BB962C8B-B14F-4D97-AF65-F5344CB8AC3E}">
        <p14:creationId xmlns:p14="http://schemas.microsoft.com/office/powerpoint/2010/main" val="217288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A150-C021-4FD6-BF71-AB1974505294}"/>
              </a:ext>
            </a:extLst>
          </p:cNvPr>
          <p:cNvSpPr>
            <a:spLocks noGrp="1"/>
          </p:cNvSpPr>
          <p:nvPr>
            <p:ph type="title"/>
          </p:nvPr>
        </p:nvSpPr>
        <p:spPr/>
        <p:txBody>
          <a:bodyPr/>
          <a:lstStyle/>
          <a:p>
            <a:r>
              <a:rPr lang="en-US" dirty="0"/>
              <a:t>Experimental Result: Comparison between Filters</a:t>
            </a:r>
            <a:endParaRPr lang="en-CA" dirty="0"/>
          </a:p>
        </p:txBody>
      </p:sp>
      <p:sp>
        <p:nvSpPr>
          <p:cNvPr id="3" name="Text Placeholder 2">
            <a:extLst>
              <a:ext uri="{FF2B5EF4-FFF2-40B4-BE49-F238E27FC236}">
                <a16:creationId xmlns:a16="http://schemas.microsoft.com/office/drawing/2014/main" id="{2E74CA3C-4DCC-4653-A39D-EE1E820F5F92}"/>
              </a:ext>
            </a:extLst>
          </p:cNvPr>
          <p:cNvSpPr>
            <a:spLocks noGrp="1"/>
          </p:cNvSpPr>
          <p:nvPr>
            <p:ph type="body" idx="1"/>
          </p:nvPr>
        </p:nvSpPr>
        <p:spPr/>
        <p:txBody>
          <a:bodyPr/>
          <a:lstStyle/>
          <a:p>
            <a:r>
              <a:rPr lang="en-US" dirty="0"/>
              <a:t>Our simulation</a:t>
            </a:r>
            <a:endParaRPr lang="en-CA" dirty="0"/>
          </a:p>
        </p:txBody>
      </p:sp>
      <p:pic>
        <p:nvPicPr>
          <p:cNvPr id="8" name="Content Placeholder 7" descr="Chart, line chart&#10;&#10;Description automatically generated">
            <a:extLst>
              <a:ext uri="{FF2B5EF4-FFF2-40B4-BE49-F238E27FC236}">
                <a16:creationId xmlns:a16="http://schemas.microsoft.com/office/drawing/2014/main" id="{03B1D5C2-B940-4542-BFE5-DB20839DA03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0238" y="2505075"/>
            <a:ext cx="3868737" cy="3684588"/>
          </a:xfrm>
        </p:spPr>
      </p:pic>
      <p:sp>
        <p:nvSpPr>
          <p:cNvPr id="5" name="Text Placeholder 4">
            <a:extLst>
              <a:ext uri="{FF2B5EF4-FFF2-40B4-BE49-F238E27FC236}">
                <a16:creationId xmlns:a16="http://schemas.microsoft.com/office/drawing/2014/main" id="{14CADA0F-4AF6-4196-B751-FBB1A3F2B244}"/>
              </a:ext>
            </a:extLst>
          </p:cNvPr>
          <p:cNvSpPr>
            <a:spLocks noGrp="1"/>
          </p:cNvSpPr>
          <p:nvPr>
            <p:ph type="body" sz="quarter" idx="3"/>
          </p:nvPr>
        </p:nvSpPr>
        <p:spPr/>
        <p:txBody>
          <a:bodyPr/>
          <a:lstStyle/>
          <a:p>
            <a:r>
              <a:rPr lang="en-US" dirty="0"/>
              <a:t>Original paper result</a:t>
            </a:r>
            <a:endParaRPr lang="en-CA" dirty="0"/>
          </a:p>
        </p:txBody>
      </p:sp>
      <p:pic>
        <p:nvPicPr>
          <p:cNvPr id="10" name="Content Placeholder 9">
            <a:extLst>
              <a:ext uri="{FF2B5EF4-FFF2-40B4-BE49-F238E27FC236}">
                <a16:creationId xmlns:a16="http://schemas.microsoft.com/office/drawing/2014/main" id="{A760CE3D-BC12-4A7D-AA1D-45749F65F74A}"/>
              </a:ext>
            </a:extLst>
          </p:cNvPr>
          <p:cNvPicPr>
            <a:picLocks noGrp="1" noChangeAspect="1"/>
          </p:cNvPicPr>
          <p:nvPr>
            <p:ph sz="quarter" idx="4"/>
          </p:nvPr>
        </p:nvPicPr>
        <p:blipFill>
          <a:blip r:embed="rId4"/>
          <a:stretch>
            <a:fillRect/>
          </a:stretch>
        </p:blipFill>
        <p:spPr>
          <a:xfrm>
            <a:off x="4652389" y="2505075"/>
            <a:ext cx="3841310" cy="3684588"/>
          </a:xfrm>
        </p:spPr>
      </p:pic>
      <p:sp>
        <p:nvSpPr>
          <p:cNvPr id="11" name="Footer Placeholder 10">
            <a:extLst>
              <a:ext uri="{FF2B5EF4-FFF2-40B4-BE49-F238E27FC236}">
                <a16:creationId xmlns:a16="http://schemas.microsoft.com/office/drawing/2014/main" id="{25BC877E-3E5F-46DD-AD27-BDD249D011DF}"/>
              </a:ext>
            </a:extLst>
          </p:cNvPr>
          <p:cNvSpPr>
            <a:spLocks noGrp="1"/>
          </p:cNvSpPr>
          <p:nvPr>
            <p:ph type="ftr" sz="quarter" idx="11"/>
          </p:nvPr>
        </p:nvSpPr>
        <p:spPr/>
        <p:txBody>
          <a:bodyPr/>
          <a:lstStyle/>
          <a:p>
            <a:r>
              <a:rPr lang="en-US" dirty="0"/>
              <a:t>Graph on left comes from [1], accessed Nov 27, 2021</a:t>
            </a:r>
            <a:endParaRPr lang="en-CA" dirty="0"/>
          </a:p>
        </p:txBody>
      </p:sp>
    </p:spTree>
    <p:extLst>
      <p:ext uri="{BB962C8B-B14F-4D97-AF65-F5344CB8AC3E}">
        <p14:creationId xmlns:p14="http://schemas.microsoft.com/office/powerpoint/2010/main" val="425329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7ED0-77D7-4615-83ED-14B5CE4D54B5}"/>
              </a:ext>
            </a:extLst>
          </p:cNvPr>
          <p:cNvSpPr>
            <a:spLocks noGrp="1"/>
          </p:cNvSpPr>
          <p:nvPr>
            <p:ph type="title"/>
          </p:nvPr>
        </p:nvSpPr>
        <p:spPr/>
        <p:txBody>
          <a:bodyPr/>
          <a:lstStyle/>
          <a:p>
            <a:r>
              <a:rPr lang="en-US" dirty="0"/>
              <a:t>Conclusion</a:t>
            </a:r>
            <a:endParaRPr lang="en-CA" dirty="0"/>
          </a:p>
        </p:txBody>
      </p:sp>
      <p:sp>
        <p:nvSpPr>
          <p:cNvPr id="7" name="Content Placeholder 6">
            <a:extLst>
              <a:ext uri="{FF2B5EF4-FFF2-40B4-BE49-F238E27FC236}">
                <a16:creationId xmlns:a16="http://schemas.microsoft.com/office/drawing/2014/main" id="{04F97493-B0A1-4C17-AA6D-CBD026D65C43}"/>
              </a:ext>
            </a:extLst>
          </p:cNvPr>
          <p:cNvSpPr>
            <a:spLocks noGrp="1"/>
          </p:cNvSpPr>
          <p:nvPr>
            <p:ph idx="1"/>
          </p:nvPr>
        </p:nvSpPr>
        <p:spPr/>
        <p:txBody>
          <a:bodyPr/>
          <a:lstStyle/>
          <a:p>
            <a:r>
              <a:rPr lang="en-US" dirty="0"/>
              <a:t>Both our experiment and original paper concluded that the modified SMF with mask size of 3 and threshold 4 has the best performance on low noise levels compared to other filters.</a:t>
            </a:r>
          </a:p>
          <a:p>
            <a:r>
              <a:rPr lang="en-US"/>
              <a:t>The differences in </a:t>
            </a:r>
            <a:r>
              <a:rPr lang="en-US" dirty="0"/>
              <a:t>threshold </a:t>
            </a:r>
            <a:r>
              <a:rPr lang="en-US"/>
              <a:t>values</a:t>
            </a:r>
            <a:r>
              <a:rPr lang="en-US" dirty="0"/>
              <a:t> of 2, 3, and 4.</a:t>
            </a:r>
          </a:p>
        </p:txBody>
      </p:sp>
    </p:spTree>
    <p:extLst>
      <p:ext uri="{BB962C8B-B14F-4D97-AF65-F5344CB8AC3E}">
        <p14:creationId xmlns:p14="http://schemas.microsoft.com/office/powerpoint/2010/main" val="9763011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C88905DDF8E04183C10D8B4B7F2798" ma:contentTypeVersion="7" ma:contentTypeDescription="Create a new document." ma:contentTypeScope="" ma:versionID="80e20faf66cc16c8139d2d2725eca433">
  <xsd:schema xmlns:xsd="http://www.w3.org/2001/XMLSchema" xmlns:xs="http://www.w3.org/2001/XMLSchema" xmlns:p="http://schemas.microsoft.com/office/2006/metadata/properties" xmlns:ns3="13afd0a8-499a-4ffb-9494-87aa1c2e3d03" xmlns:ns4="e4fdd2ff-6914-445b-8263-4fae3211d5d6" targetNamespace="http://schemas.microsoft.com/office/2006/metadata/properties" ma:root="true" ma:fieldsID="9b494c702b34fd788c3d284e4780751e" ns3:_="" ns4:_="">
    <xsd:import namespace="13afd0a8-499a-4ffb-9494-87aa1c2e3d03"/>
    <xsd:import namespace="e4fdd2ff-6914-445b-8263-4fae3211d5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afd0a8-499a-4ffb-9494-87aa1c2e3d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fdd2ff-6914-445b-8263-4fae3211d5d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0B51C4-1345-43CF-8C3D-082344EA0C92}">
  <ds:schemaRefs>
    <ds:schemaRef ds:uri="http://schemas.microsoft.com/sharepoint/v3/contenttype/forms"/>
  </ds:schemaRefs>
</ds:datastoreItem>
</file>

<file path=customXml/itemProps2.xml><?xml version="1.0" encoding="utf-8"?>
<ds:datastoreItem xmlns:ds="http://schemas.openxmlformats.org/officeDocument/2006/customXml" ds:itemID="{D58E3311-67CF-4CDE-A725-1A20660BBDC5}">
  <ds:schemaRefs>
    <ds:schemaRef ds:uri="13afd0a8-499a-4ffb-9494-87aa1c2e3d03"/>
    <ds:schemaRef ds:uri="e4fdd2ff-6914-445b-8263-4fae3211d5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C2172B2-C60B-47E4-B0FA-750C0661460E}">
  <ds:schemaRefs>
    <ds:schemaRef ds:uri="13afd0a8-499a-4ffb-9494-87aa1c2e3d03"/>
    <ds:schemaRef ds:uri="e4fdd2ff-6914-445b-8263-4fae3211d5d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4341</TotalTime>
  <Words>1834</Words>
  <Application>Microsoft Office PowerPoint</Application>
  <PresentationFormat>On-screen Show (4:3)</PresentationFormat>
  <Paragraphs>223</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Noise Removal Filters</vt:lpstr>
      <vt:lpstr>Problem</vt:lpstr>
      <vt:lpstr>Existing Solutions</vt:lpstr>
      <vt:lpstr>Spatial Median Filter (SMF)</vt:lpstr>
      <vt:lpstr>Modified Spatial Median Filter (MSMF)</vt:lpstr>
      <vt:lpstr>Simulation Method</vt:lpstr>
      <vt:lpstr>Experimental Result: Mask Size and Threshold</vt:lpstr>
      <vt:lpstr>Experimental Result: Comparison between Filters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Removal Filters</dc:title>
  <dc:creator>Shizhen Li</dc:creator>
  <cp:lastModifiedBy>Shizhen Li</cp:lastModifiedBy>
  <cp:revision>2</cp:revision>
  <dcterms:created xsi:type="dcterms:W3CDTF">2021-12-20T09:27:10Z</dcterms:created>
  <dcterms:modified xsi:type="dcterms:W3CDTF">2021-12-24T02:25:51Z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0x01010095C88905DDF8E04183C10D8B4B7F2798</vt:lpwstr>
  </property>
</Properties>
</file>