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74" r:id="rId4"/>
    <p:sldId id="275" r:id="rId5"/>
    <p:sldId id="276" r:id="rId6"/>
    <p:sldId id="278" r:id="rId7"/>
    <p:sldId id="279" r:id="rId8"/>
    <p:sldId id="280" r:id="rId9"/>
    <p:sldId id="281" r:id="rId10"/>
    <p:sldId id="273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55" autoAdjust="0"/>
    <p:restoredTop sz="94660"/>
  </p:normalViewPr>
  <p:slideViewPr>
    <p:cSldViewPr snapToGrid="0">
      <p:cViewPr>
        <p:scale>
          <a:sx n="70" d="100"/>
          <a:sy n="70" d="100"/>
        </p:scale>
        <p:origin x="-404" y="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A54B7C-3765-4C54-BFFB-AF0F9E5CD73A}" type="datetimeFigureOut">
              <a:rPr lang="x-none" smtClean="0"/>
              <a:t>7/31/2024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0EB184-553C-46F9-8AFE-9D5D19FC08D3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454256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6763"/>
            <a:ext cx="6824662" cy="38401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9" name="Google Shape;129;p8:notes"/>
          <p:cNvSpPr txBox="1">
            <a:spLocks noGrp="1"/>
          </p:cNvSpPr>
          <p:nvPr>
            <p:ph type="body" idx="1"/>
          </p:nvPr>
        </p:nvSpPr>
        <p:spPr>
          <a:xfrm>
            <a:off x="946574" y="4862237"/>
            <a:ext cx="5206153" cy="460632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3715B3-FE4C-B361-6F2C-8D77DE54E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w Cen MT" panose="020B06020201040206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x-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5893C65-18FD-F8B7-A85B-B1CD3CDFB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w Cen MT" panose="020B06020201040206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x-non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828F8E2-6420-D766-F50F-363AF82DE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0E47-0BCC-44B1-87F8-60043C44388A}" type="datetime8">
              <a:rPr lang="x-none" smtClean="0"/>
              <a:t>7/31/2024 12:50 PM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1FA4CA4-AF02-74AB-68F8-923DD14DE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717F1C1-DB70-D609-BD11-61AF24DB5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FD3C-0331-4B68-8D41-F67FB0458356}" type="slidenum">
              <a:rPr lang="x-none" smtClean="0"/>
              <a:t>‹#›</a:t>
            </a:fld>
            <a:endParaRPr lang="x-non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9781DE4-9743-BA80-AE9C-2E9CDA8761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8068" y="94658"/>
            <a:ext cx="1183531" cy="13225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20234D6-A0D0-D91A-5921-EB4C23C3E76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81476" y="90376"/>
            <a:ext cx="1322456" cy="132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56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8D92A1-3AAB-2FEA-381E-B83CEC4D4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54" y="60616"/>
            <a:ext cx="9301019" cy="1325563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AA07B1-3E99-862B-E19E-3C63827DE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5454" y="1496291"/>
            <a:ext cx="9301019" cy="4680672"/>
          </a:xfrm>
        </p:spPr>
        <p:txBody>
          <a:bodyPr/>
          <a:lstStyle>
            <a:lvl1pPr>
              <a:defRPr>
                <a:latin typeface="Tw Cen MT" panose="020B0602020104020603" pitchFamily="34" charset="0"/>
              </a:defRPr>
            </a:lvl1pPr>
            <a:lvl2pPr>
              <a:defRPr>
                <a:latin typeface="Tw Cen MT" panose="020B0602020104020603" pitchFamily="34" charset="0"/>
              </a:defRPr>
            </a:lvl2pPr>
            <a:lvl3pPr>
              <a:defRPr>
                <a:latin typeface="Tw Cen MT" panose="020B0602020104020603" pitchFamily="34" charset="0"/>
              </a:defRPr>
            </a:lvl3pPr>
            <a:lvl4pPr>
              <a:defRPr>
                <a:latin typeface="Tw Cen MT" panose="020B0602020104020603" pitchFamily="34" charset="0"/>
              </a:defRPr>
            </a:lvl4pPr>
            <a:lvl5pPr>
              <a:defRPr>
                <a:latin typeface="Tw Cen MT" panose="020B06020201040206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x-non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C8AE566-379A-EC50-7A4D-38896D6BA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39C5-D8C8-41CB-A69D-455A8A6EC13F}" type="datetime8">
              <a:rPr lang="x-none" smtClean="0"/>
              <a:t>7/31/2024 12:50 PM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62AD93A-7771-F60E-0A8A-B110D2EF9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107C618-0F64-36F4-469C-28DC3A201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FD3C-0331-4B68-8D41-F67FB0458356}" type="slidenum">
              <a:rPr lang="x-none" smtClean="0"/>
              <a:t>‹#›</a:t>
            </a:fld>
            <a:endParaRPr lang="x-non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AABCFE8-13DA-BBBA-7551-BCB0EE563B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467" y="232405"/>
            <a:ext cx="878734" cy="9819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9502FE0-7E0A-1787-C1FF-539323589C5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851764" y="230815"/>
            <a:ext cx="981880" cy="9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02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1"/>
          <p:cNvSpPr txBox="1">
            <a:spLocks noGrp="1"/>
          </p:cNvSpPr>
          <p:nvPr>
            <p:ph type="ftr" idx="11"/>
          </p:nvPr>
        </p:nvSpPr>
        <p:spPr>
          <a:xfrm>
            <a:off x="1967541" y="6473826"/>
            <a:ext cx="8448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sldNum" idx="12"/>
          </p:nvPr>
        </p:nvSpPr>
        <p:spPr>
          <a:xfrm>
            <a:off x="11268387" y="6525344"/>
            <a:ext cx="576063" cy="313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spcBef>
                <a:spcPts val="0"/>
              </a:spcBef>
              <a:buNone/>
              <a:defRPr sz="85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l">
              <a:spcBef>
                <a:spcPts val="0"/>
              </a:spcBef>
              <a:buNone/>
              <a:defRPr sz="85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l">
              <a:spcBef>
                <a:spcPts val="0"/>
              </a:spcBef>
              <a:buNone/>
              <a:defRPr sz="85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l">
              <a:spcBef>
                <a:spcPts val="0"/>
              </a:spcBef>
              <a:buNone/>
              <a:defRPr sz="85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l">
              <a:spcBef>
                <a:spcPts val="0"/>
              </a:spcBef>
              <a:buNone/>
              <a:defRPr sz="85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l">
              <a:spcBef>
                <a:spcPts val="0"/>
              </a:spcBef>
              <a:buNone/>
              <a:defRPr sz="85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l">
              <a:spcBef>
                <a:spcPts val="0"/>
              </a:spcBef>
              <a:buNone/>
              <a:defRPr sz="85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l">
              <a:spcBef>
                <a:spcPts val="0"/>
              </a:spcBef>
              <a:buNone/>
              <a:defRPr sz="85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l">
              <a:spcBef>
                <a:spcPts val="0"/>
              </a:spcBef>
              <a:buNone/>
              <a:defRPr sz="85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⎪ </a:t>
            </a:r>
            <a:fld id="{00000000-1234-1234-1234-123412341234}" type="slidenum">
              <a:rPr lang="en-US" b="0"/>
              <a:t>‹#›</a:t>
            </a:fld>
            <a:endParaRPr b="0"/>
          </a:p>
        </p:txBody>
      </p:sp>
      <p:sp>
        <p:nvSpPr>
          <p:cNvPr id="44" name="Google Shape;44;p21"/>
          <p:cNvSpPr txBox="1">
            <a:spLocks noGrp="1"/>
          </p:cNvSpPr>
          <p:nvPr>
            <p:ph type="dt" idx="10"/>
          </p:nvPr>
        </p:nvSpPr>
        <p:spPr>
          <a:xfrm>
            <a:off x="623392" y="6473826"/>
            <a:ext cx="115212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09989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B5110DF-066A-4B2C-E3A7-6D4D3D889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C73591A-EC15-58CE-F422-C92015CF1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3EEBF50-48D2-CA37-54DE-F8F5131A46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00326-76EA-4948-AB32-D226EBBC4794}" type="datetime8">
              <a:rPr lang="x-none" smtClean="0"/>
              <a:t>7/31/2024 12:50 PM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C983972-0C00-F1E7-BC54-0FF2345E3D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0CD2378-18C1-7B87-A7EF-482059F13A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9FD3C-0331-4B68-8D41-F67FB045835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823247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jpg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1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4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6C12A8F-46BA-E4AF-C378-A09DE987D1C9}"/>
              </a:ext>
            </a:extLst>
          </p:cNvPr>
          <p:cNvSpPr txBox="1"/>
          <p:nvPr/>
        </p:nvSpPr>
        <p:spPr>
          <a:xfrm>
            <a:off x="1612612" y="1800950"/>
            <a:ext cx="896681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 Impact Skills Development Program </a:t>
            </a:r>
          </a:p>
          <a:p>
            <a:pPr algn="ctr"/>
            <a:r>
              <a:rPr lang="en-AU" sz="2400" b="1" dirty="0"/>
              <a:t>in Artificial Intelligence, Data Science, and Blockchain</a:t>
            </a:r>
            <a:endParaRPr lang="en-AU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792577E-9A45-3F11-D6DA-328E4757A354}"/>
              </a:ext>
            </a:extLst>
          </p:cNvPr>
          <p:cNvSpPr txBox="1"/>
          <p:nvPr/>
        </p:nvSpPr>
        <p:spPr>
          <a:xfrm>
            <a:off x="3946448" y="3554693"/>
            <a:ext cx="429912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800" b="1" dirty="0"/>
              <a:t>Module 1: AI Fundamentals</a:t>
            </a:r>
          </a:p>
          <a:p>
            <a:pPr algn="ctr"/>
            <a:r>
              <a:rPr lang="en-A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 </a:t>
            </a:r>
            <a:r>
              <a:rPr lang="en-A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2: Linear Regression</a:t>
            </a:r>
            <a:endParaRPr lang="en-A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875D5F4-1F36-E06E-32C1-FB4E0B6812F8}"/>
              </a:ext>
            </a:extLst>
          </p:cNvPr>
          <p:cNvSpPr/>
          <p:nvPr/>
        </p:nvSpPr>
        <p:spPr>
          <a:xfrm flipV="1">
            <a:off x="2977204" y="2995979"/>
            <a:ext cx="6237605" cy="4571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D94D008-C041-EC14-5186-A2DAEC2CD8B7}"/>
              </a:ext>
            </a:extLst>
          </p:cNvPr>
          <p:cNvSpPr txBox="1"/>
          <p:nvPr/>
        </p:nvSpPr>
        <p:spPr>
          <a:xfrm>
            <a:off x="4416575" y="5263557"/>
            <a:ext cx="33588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dirty="0"/>
              <a:t>Instructor: Dr </a:t>
            </a:r>
            <a:r>
              <a:rPr lang="en-AU" sz="2400" dirty="0" smtClean="0"/>
              <a:t>Latif </a:t>
            </a:r>
            <a:r>
              <a:rPr lang="en-AU" sz="2400" dirty="0" err="1" smtClean="0"/>
              <a:t>Anjum</a:t>
            </a:r>
            <a:endParaRPr lang="en-AU" sz="2400" dirty="0"/>
          </a:p>
          <a:p>
            <a:pPr algn="ctr"/>
            <a:r>
              <a:rPr lang="en-AU" sz="2000" dirty="0" smtClean="0"/>
              <a:t>NUST – SEECS </a:t>
            </a:r>
            <a:endParaRPr lang="en-AU" sz="20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83828436-0445-7185-86C5-57864D7E6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FD3C-0331-4B68-8D41-F67FB0458356}" type="slidenum">
              <a:rPr lang="x-none" smtClean="0"/>
              <a:t>1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5770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"/>
          <p:cNvSpPr txBox="1">
            <a:spLocks noGrp="1"/>
          </p:cNvSpPr>
          <p:nvPr>
            <p:ph type="title"/>
          </p:nvPr>
        </p:nvSpPr>
        <p:spPr>
          <a:xfrm>
            <a:off x="1583728" y="670392"/>
            <a:ext cx="8456565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800"/>
              <a:buFont typeface="Calibri"/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Polynomial Curve Fitting	</a:t>
            </a:r>
            <a:endParaRPr dirty="0"/>
          </a:p>
        </p:txBody>
      </p:sp>
      <p:pic>
        <p:nvPicPr>
          <p:cNvPr id="75" name="Google Shape;75;p2" descr="Figure1.2.jp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279462" y="1556433"/>
            <a:ext cx="6400800" cy="356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2" descr="TP_tmp.em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48423" y="5213404"/>
            <a:ext cx="8034867" cy="817563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2"/>
          <p:cNvSpPr txBox="1">
            <a:spLocks noGrp="1"/>
          </p:cNvSpPr>
          <p:nvPr>
            <p:ph type="dt" idx="10"/>
          </p:nvPr>
        </p:nvSpPr>
        <p:spPr>
          <a:xfrm>
            <a:off x="623392" y="6473826"/>
            <a:ext cx="115212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2/7/18</a:t>
            </a:r>
            <a:endParaRPr/>
          </a:p>
        </p:txBody>
      </p:sp>
      <p:sp>
        <p:nvSpPr>
          <p:cNvPr id="78" name="Google Shape;78;p2"/>
          <p:cNvSpPr txBox="1">
            <a:spLocks noGrp="1"/>
          </p:cNvSpPr>
          <p:nvPr>
            <p:ph type="ftr" idx="11"/>
          </p:nvPr>
        </p:nvSpPr>
        <p:spPr>
          <a:xfrm>
            <a:off x="1967541" y="6473826"/>
            <a:ext cx="8448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Shafait: AI &amp; Machine Learning</a:t>
            </a:r>
            <a:endParaRPr/>
          </a:p>
        </p:txBody>
      </p:sp>
      <p:sp>
        <p:nvSpPr>
          <p:cNvPr id="79" name="Google Shape;79;p2"/>
          <p:cNvSpPr txBox="1">
            <a:spLocks noGrp="1"/>
          </p:cNvSpPr>
          <p:nvPr>
            <p:ph type="sldNum" idx="12"/>
          </p:nvPr>
        </p:nvSpPr>
        <p:spPr>
          <a:xfrm>
            <a:off x="11268387" y="6525344"/>
            <a:ext cx="576063" cy="313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⎪ </a:t>
            </a: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163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"/>
          <p:cNvSpPr txBox="1">
            <a:spLocks noGrp="1"/>
          </p:cNvSpPr>
          <p:nvPr>
            <p:ph type="title"/>
          </p:nvPr>
        </p:nvSpPr>
        <p:spPr>
          <a:xfrm>
            <a:off x="1909653" y="670391"/>
            <a:ext cx="7478791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800"/>
              <a:buFont typeface="Calibri"/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baseline="30000" dirty="0"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Order Polynomial</a:t>
            </a:r>
            <a:endParaRPr dirty="0"/>
          </a:p>
        </p:txBody>
      </p:sp>
      <p:pic>
        <p:nvPicPr>
          <p:cNvPr id="95" name="Google Shape;95;p4" descr="Figure1.4a.jp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920467" y="1779490"/>
            <a:ext cx="7112000" cy="39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4"/>
          <p:cNvSpPr txBox="1">
            <a:spLocks noGrp="1"/>
          </p:cNvSpPr>
          <p:nvPr>
            <p:ph type="dt" idx="10"/>
          </p:nvPr>
        </p:nvSpPr>
        <p:spPr>
          <a:xfrm>
            <a:off x="623392" y="6473826"/>
            <a:ext cx="115212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2/7/18</a:t>
            </a:r>
            <a:endParaRPr/>
          </a:p>
        </p:txBody>
      </p:sp>
      <p:sp>
        <p:nvSpPr>
          <p:cNvPr id="97" name="Google Shape;97;p4"/>
          <p:cNvSpPr txBox="1">
            <a:spLocks noGrp="1"/>
          </p:cNvSpPr>
          <p:nvPr>
            <p:ph type="ftr" idx="11"/>
          </p:nvPr>
        </p:nvSpPr>
        <p:spPr>
          <a:xfrm>
            <a:off x="1967541" y="6473826"/>
            <a:ext cx="8448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Shafait: AI &amp; Machine Learning</a:t>
            </a:r>
            <a:endParaRPr/>
          </a:p>
        </p:txBody>
      </p:sp>
      <p:sp>
        <p:nvSpPr>
          <p:cNvPr id="98" name="Google Shape;98;p4"/>
          <p:cNvSpPr txBox="1">
            <a:spLocks noGrp="1"/>
          </p:cNvSpPr>
          <p:nvPr>
            <p:ph type="sldNum" idx="12"/>
          </p:nvPr>
        </p:nvSpPr>
        <p:spPr>
          <a:xfrm>
            <a:off x="11268387" y="6525344"/>
            <a:ext cx="576063" cy="313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⎪ </a:t>
            </a: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558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"/>
          <p:cNvSpPr txBox="1">
            <a:spLocks noGrp="1"/>
          </p:cNvSpPr>
          <p:nvPr>
            <p:ph type="title"/>
          </p:nvPr>
        </p:nvSpPr>
        <p:spPr>
          <a:xfrm>
            <a:off x="1556567" y="806193"/>
            <a:ext cx="7931464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800"/>
              <a:buFont typeface="Calibri"/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baseline="30000" dirty="0"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Order Polynomial</a:t>
            </a:r>
            <a:endParaRPr dirty="0"/>
          </a:p>
        </p:txBody>
      </p:sp>
      <p:pic>
        <p:nvPicPr>
          <p:cNvPr id="104" name="Google Shape;104;p5" descr="Figure1.4b.jp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974787" y="1809278"/>
            <a:ext cx="7112000" cy="39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5"/>
          <p:cNvSpPr txBox="1">
            <a:spLocks noGrp="1"/>
          </p:cNvSpPr>
          <p:nvPr>
            <p:ph type="dt" idx="10"/>
          </p:nvPr>
        </p:nvSpPr>
        <p:spPr>
          <a:xfrm>
            <a:off x="623392" y="6473826"/>
            <a:ext cx="115212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2/7/18</a:t>
            </a:r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ftr" idx="11"/>
          </p:nvPr>
        </p:nvSpPr>
        <p:spPr>
          <a:xfrm>
            <a:off x="1967541" y="6473826"/>
            <a:ext cx="8448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Shafait: AI &amp; Machine Learning</a:t>
            </a:r>
            <a:endParaRPr/>
          </a:p>
        </p:txBody>
      </p:sp>
      <p:sp>
        <p:nvSpPr>
          <p:cNvPr id="107" name="Google Shape;107;p5"/>
          <p:cNvSpPr txBox="1">
            <a:spLocks noGrp="1"/>
          </p:cNvSpPr>
          <p:nvPr>
            <p:ph type="sldNum" idx="12"/>
          </p:nvPr>
        </p:nvSpPr>
        <p:spPr>
          <a:xfrm>
            <a:off x="11268387" y="6525344"/>
            <a:ext cx="576063" cy="313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⎪ </a:t>
            </a: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207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 txBox="1">
            <a:spLocks noGrp="1"/>
          </p:cNvSpPr>
          <p:nvPr>
            <p:ph type="title"/>
          </p:nvPr>
        </p:nvSpPr>
        <p:spPr>
          <a:xfrm>
            <a:off x="1764797" y="733766"/>
            <a:ext cx="7632700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800"/>
              <a:buFont typeface="Calibri"/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baseline="30000" dirty="0">
                <a:latin typeface="Calibri"/>
                <a:ea typeface="Calibri"/>
                <a:cs typeface="Calibri"/>
                <a:sym typeface="Calibri"/>
              </a:rPr>
              <a:t>rd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Order Polynomial</a:t>
            </a:r>
            <a:endParaRPr dirty="0"/>
          </a:p>
        </p:txBody>
      </p:sp>
      <p:pic>
        <p:nvPicPr>
          <p:cNvPr id="113" name="Google Shape;113;p6" descr="Figure1.4c.jp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029108" y="1809278"/>
            <a:ext cx="7112000" cy="39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6"/>
          <p:cNvSpPr txBox="1">
            <a:spLocks noGrp="1"/>
          </p:cNvSpPr>
          <p:nvPr>
            <p:ph type="dt" idx="10"/>
          </p:nvPr>
        </p:nvSpPr>
        <p:spPr>
          <a:xfrm>
            <a:off x="623392" y="6473826"/>
            <a:ext cx="115212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2/7/18</a:t>
            </a:r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type="ftr" idx="11"/>
          </p:nvPr>
        </p:nvSpPr>
        <p:spPr>
          <a:xfrm>
            <a:off x="1967541" y="6473826"/>
            <a:ext cx="8448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Shafait: AI &amp; Machine Learning</a:t>
            </a:r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sldNum" idx="12"/>
          </p:nvPr>
        </p:nvSpPr>
        <p:spPr>
          <a:xfrm>
            <a:off x="11268387" y="6525344"/>
            <a:ext cx="576063" cy="313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⎪ </a:t>
            </a: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946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>
            <a:spLocks noGrp="1"/>
          </p:cNvSpPr>
          <p:nvPr>
            <p:ph type="title"/>
          </p:nvPr>
        </p:nvSpPr>
        <p:spPr>
          <a:xfrm>
            <a:off x="2018294" y="625124"/>
            <a:ext cx="7433524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800"/>
              <a:buFont typeface="Calibri"/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lang="en-US" baseline="30000" dirty="0"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Order Polynomial</a:t>
            </a:r>
            <a:endParaRPr dirty="0"/>
          </a:p>
        </p:txBody>
      </p:sp>
      <p:pic>
        <p:nvPicPr>
          <p:cNvPr id="122" name="Google Shape;122;p7" descr="Figure1.4d.jp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938574" y="1800225"/>
            <a:ext cx="7107767" cy="395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7"/>
          <p:cNvSpPr txBox="1">
            <a:spLocks noGrp="1"/>
          </p:cNvSpPr>
          <p:nvPr>
            <p:ph type="dt" idx="4294967295"/>
          </p:nvPr>
        </p:nvSpPr>
        <p:spPr>
          <a:xfrm>
            <a:off x="609600" y="6556200"/>
            <a:ext cx="3860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2/7/18</a:t>
            </a:r>
            <a:endParaRPr/>
          </a:p>
        </p:txBody>
      </p:sp>
      <p:sp>
        <p:nvSpPr>
          <p:cNvPr id="124" name="Google Shape;124;p7"/>
          <p:cNvSpPr txBox="1">
            <a:spLocks noGrp="1"/>
          </p:cNvSpPr>
          <p:nvPr>
            <p:ph type="sldNum" idx="4294967295"/>
          </p:nvPr>
        </p:nvSpPr>
        <p:spPr>
          <a:xfrm>
            <a:off x="10160000" y="6556200"/>
            <a:ext cx="14224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125" name="Google Shape;125;p7"/>
          <p:cNvSpPr txBox="1">
            <a:spLocks noGrp="1"/>
          </p:cNvSpPr>
          <p:nvPr>
            <p:ph type="ftr" idx="11"/>
          </p:nvPr>
        </p:nvSpPr>
        <p:spPr>
          <a:xfrm>
            <a:off x="1967541" y="6473826"/>
            <a:ext cx="8448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Shafait: AI &amp; Machine Learning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4183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3017" y="2500313"/>
            <a:ext cx="7490883" cy="330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8"/>
          <p:cNvSpPr txBox="1">
            <a:spLocks noGrp="1"/>
          </p:cNvSpPr>
          <p:nvPr>
            <p:ph type="title" idx="4294967295"/>
          </p:nvPr>
        </p:nvSpPr>
        <p:spPr>
          <a:xfrm>
            <a:off x="596900" y="1412776"/>
            <a:ext cx="10972800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800"/>
              <a:buFont typeface="Arial"/>
              <a:buNone/>
            </a:pPr>
            <a:r>
              <a:rPr lang="en-US"/>
              <a:t> </a:t>
            </a:r>
            <a:endParaRPr/>
          </a:p>
        </p:txBody>
      </p:sp>
      <p:grpSp>
        <p:nvGrpSpPr>
          <p:cNvPr id="133" name="Google Shape;133;p8"/>
          <p:cNvGrpSpPr/>
          <p:nvPr/>
        </p:nvGrpSpPr>
        <p:grpSpPr>
          <a:xfrm>
            <a:off x="4432300" y="5270500"/>
            <a:ext cx="3321051" cy="215900"/>
            <a:chOff x="219" y="779"/>
            <a:chExt cx="1569" cy="136"/>
          </a:xfrm>
        </p:grpSpPr>
        <p:sp>
          <p:nvSpPr>
            <p:cNvPr id="134" name="Google Shape;134;p8"/>
            <p:cNvSpPr/>
            <p:nvPr/>
          </p:nvSpPr>
          <p:spPr>
            <a:xfrm>
              <a:off x="219" y="779"/>
              <a:ext cx="1569" cy="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 i="0" u="none" strike="noStrike" cap="none">
                <a:solidFill>
                  <a:srgbClr val="0019A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1564" y="780"/>
              <a:ext cx="144" cy="1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 i="0" u="none" strike="noStrike" cap="none">
                <a:solidFill>
                  <a:srgbClr val="0019A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6" name="Google Shape;136;p8"/>
          <p:cNvSpPr/>
          <p:nvPr/>
        </p:nvSpPr>
        <p:spPr>
          <a:xfrm>
            <a:off x="987707" y="2309876"/>
            <a:ext cx="10833100" cy="1874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100" tIns="27075" rIns="19100" bIns="270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4000" b="1" i="0" u="none" strike="noStrike" cap="none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Typical Challenges in 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Machine Learning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4000" b="1" i="0" u="none" strike="noStrike" cap="none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4000" b="1" i="0" u="none" strike="noStrike" cap="none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8"/>
          <p:cNvSpPr txBox="1">
            <a:spLocks noGrp="1"/>
          </p:cNvSpPr>
          <p:nvPr>
            <p:ph type="dt" idx="4294967295"/>
          </p:nvPr>
        </p:nvSpPr>
        <p:spPr>
          <a:xfrm>
            <a:off x="609600" y="6556200"/>
            <a:ext cx="3860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2/7/18</a:t>
            </a:r>
            <a:endParaRPr/>
          </a:p>
        </p:txBody>
      </p:sp>
      <p:sp>
        <p:nvSpPr>
          <p:cNvPr id="138" name="Google Shape;138;p8"/>
          <p:cNvSpPr txBox="1">
            <a:spLocks noGrp="1"/>
          </p:cNvSpPr>
          <p:nvPr>
            <p:ph type="sldNum" idx="4294967295"/>
          </p:nvPr>
        </p:nvSpPr>
        <p:spPr>
          <a:xfrm>
            <a:off x="10160000" y="6556200"/>
            <a:ext cx="14224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139" name="Google Shape;139;p8"/>
          <p:cNvSpPr txBox="1">
            <a:spLocks noGrp="1"/>
          </p:cNvSpPr>
          <p:nvPr>
            <p:ph type="ftr" idx="11"/>
          </p:nvPr>
        </p:nvSpPr>
        <p:spPr>
          <a:xfrm>
            <a:off x="1967541" y="6473826"/>
            <a:ext cx="8448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Shafait: AI &amp; Machine Learning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45325379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 txBox="1">
            <a:spLocks noGrp="1"/>
          </p:cNvSpPr>
          <p:nvPr>
            <p:ph type="title"/>
          </p:nvPr>
        </p:nvSpPr>
        <p:spPr>
          <a:xfrm>
            <a:off x="1801011" y="706606"/>
            <a:ext cx="7216241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800"/>
              <a:buFont typeface="Calibri"/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Over-fitting</a:t>
            </a:r>
            <a:endParaRPr dirty="0"/>
          </a:p>
        </p:txBody>
      </p:sp>
      <p:pic>
        <p:nvPicPr>
          <p:cNvPr id="145" name="Google Shape;145;p9" descr="Figure1.5.jp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990758" y="1498679"/>
            <a:ext cx="7006167" cy="3833813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9"/>
          <p:cNvSpPr txBox="1"/>
          <p:nvPr/>
        </p:nvSpPr>
        <p:spPr>
          <a:xfrm>
            <a:off x="1625600" y="5486401"/>
            <a:ext cx="6502400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Root-Mean-Square (RMS) Error:</a:t>
            </a:r>
            <a:endParaRPr/>
          </a:p>
        </p:txBody>
      </p:sp>
      <p:pic>
        <p:nvPicPr>
          <p:cNvPr id="147" name="Google Shape;147;p9" descr="TP_tmp.em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09886" y="5572125"/>
            <a:ext cx="2794606" cy="33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9"/>
          <p:cNvSpPr txBox="1">
            <a:spLocks noGrp="1"/>
          </p:cNvSpPr>
          <p:nvPr>
            <p:ph type="dt" idx="4294967295"/>
          </p:nvPr>
        </p:nvSpPr>
        <p:spPr>
          <a:xfrm>
            <a:off x="609600" y="6556200"/>
            <a:ext cx="3860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2/7/18</a:t>
            </a:r>
            <a:endParaRPr/>
          </a:p>
        </p:txBody>
      </p:sp>
      <p:sp>
        <p:nvSpPr>
          <p:cNvPr id="149" name="Google Shape;149;p9"/>
          <p:cNvSpPr txBox="1">
            <a:spLocks noGrp="1"/>
          </p:cNvSpPr>
          <p:nvPr>
            <p:ph type="sldNum" idx="4294967295"/>
          </p:nvPr>
        </p:nvSpPr>
        <p:spPr>
          <a:xfrm>
            <a:off x="10160000" y="6556200"/>
            <a:ext cx="14224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150" name="Google Shape;150;p9"/>
          <p:cNvSpPr txBox="1">
            <a:spLocks noGrp="1"/>
          </p:cNvSpPr>
          <p:nvPr>
            <p:ph type="ftr" idx="11"/>
          </p:nvPr>
        </p:nvSpPr>
        <p:spPr>
          <a:xfrm>
            <a:off x="1967541" y="6473826"/>
            <a:ext cx="8448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Shafait: AI &amp; Machine Learning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2091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"/>
          <p:cNvSpPr txBox="1">
            <a:spLocks noGrp="1"/>
          </p:cNvSpPr>
          <p:nvPr>
            <p:ph type="title"/>
          </p:nvPr>
        </p:nvSpPr>
        <p:spPr>
          <a:xfrm>
            <a:off x="1456979" y="679445"/>
            <a:ext cx="8067266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800"/>
              <a:buFont typeface="Calibri"/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Polynomial Coefficients   </a:t>
            </a:r>
            <a:endParaRPr dirty="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56" name="Google Shape;156;p10" descr="TP_tmp.em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2821" y="1624793"/>
            <a:ext cx="8953500" cy="423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0"/>
          <p:cNvSpPr txBox="1">
            <a:spLocks noGrp="1"/>
          </p:cNvSpPr>
          <p:nvPr>
            <p:ph type="dt" idx="4294967295"/>
          </p:nvPr>
        </p:nvSpPr>
        <p:spPr>
          <a:xfrm>
            <a:off x="609600" y="6556200"/>
            <a:ext cx="3860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2/7/18</a:t>
            </a:r>
            <a:endParaRPr/>
          </a:p>
        </p:txBody>
      </p:sp>
      <p:sp>
        <p:nvSpPr>
          <p:cNvPr id="158" name="Google Shape;158;p10"/>
          <p:cNvSpPr txBox="1">
            <a:spLocks noGrp="1"/>
          </p:cNvSpPr>
          <p:nvPr>
            <p:ph type="sldNum" idx="4294967295"/>
          </p:nvPr>
        </p:nvSpPr>
        <p:spPr>
          <a:xfrm>
            <a:off x="10160000" y="6556200"/>
            <a:ext cx="14224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159" name="Google Shape;159;p10"/>
          <p:cNvSpPr txBox="1">
            <a:spLocks noGrp="1"/>
          </p:cNvSpPr>
          <p:nvPr>
            <p:ph type="ftr" idx="11"/>
          </p:nvPr>
        </p:nvSpPr>
        <p:spPr>
          <a:xfrm>
            <a:off x="1967541" y="6473826"/>
            <a:ext cx="8448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Shafait: AI &amp; Machine Learning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12134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"/>
          <p:cNvSpPr txBox="1">
            <a:spLocks noGrp="1"/>
          </p:cNvSpPr>
          <p:nvPr>
            <p:ph type="title"/>
          </p:nvPr>
        </p:nvSpPr>
        <p:spPr>
          <a:xfrm>
            <a:off x="1619942" y="679446"/>
            <a:ext cx="8175908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800"/>
              <a:buFont typeface="Calibri"/>
              <a:buNone/>
            </a:pPr>
            <a:r>
              <a:rPr lang="en-US" dirty="0" smtClean="0">
                <a:latin typeface="Calibri"/>
                <a:ea typeface="Calibri"/>
                <a:cs typeface="Calibri"/>
                <a:sym typeface="Calibri"/>
              </a:rPr>
              <a:t>Dataset 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Size: </a:t>
            </a:r>
            <a:endParaRPr dirty="0"/>
          </a:p>
        </p:txBody>
      </p:sp>
      <p:pic>
        <p:nvPicPr>
          <p:cNvPr id="165" name="Google Shape;165;p11" descr="Figure1.6a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28696" y="2230346"/>
            <a:ext cx="7112000" cy="39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1"/>
          <p:cNvSpPr txBox="1"/>
          <p:nvPr/>
        </p:nvSpPr>
        <p:spPr>
          <a:xfrm>
            <a:off x="609600" y="1543254"/>
            <a:ext cx="10972800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lang="en-US" sz="2400" b="0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Order Polynomial fitted on 15 samples</a:t>
            </a:r>
            <a:endParaRPr dirty="0"/>
          </a:p>
        </p:txBody>
      </p:sp>
      <p:sp>
        <p:nvSpPr>
          <p:cNvPr id="167" name="Google Shape;167;p11"/>
          <p:cNvSpPr txBox="1">
            <a:spLocks noGrp="1"/>
          </p:cNvSpPr>
          <p:nvPr>
            <p:ph type="dt" idx="4294967295"/>
          </p:nvPr>
        </p:nvSpPr>
        <p:spPr>
          <a:xfrm>
            <a:off x="609600" y="6556200"/>
            <a:ext cx="3860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2/7/18</a:t>
            </a:r>
            <a:endParaRPr/>
          </a:p>
        </p:txBody>
      </p:sp>
      <p:sp>
        <p:nvSpPr>
          <p:cNvPr id="168" name="Google Shape;168;p11"/>
          <p:cNvSpPr txBox="1">
            <a:spLocks noGrp="1"/>
          </p:cNvSpPr>
          <p:nvPr>
            <p:ph type="sldNum" idx="4294967295"/>
          </p:nvPr>
        </p:nvSpPr>
        <p:spPr>
          <a:xfrm>
            <a:off x="10160000" y="6556200"/>
            <a:ext cx="14224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169" name="Google Shape;169;p11"/>
          <p:cNvSpPr txBox="1">
            <a:spLocks noGrp="1"/>
          </p:cNvSpPr>
          <p:nvPr>
            <p:ph type="ftr" idx="11"/>
          </p:nvPr>
        </p:nvSpPr>
        <p:spPr>
          <a:xfrm>
            <a:off x="1967541" y="6473826"/>
            <a:ext cx="8448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Shafait: AI &amp; Machine Learning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151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"/>
          <p:cNvSpPr txBox="1">
            <a:spLocks noGrp="1"/>
          </p:cNvSpPr>
          <p:nvPr>
            <p:ph type="title"/>
          </p:nvPr>
        </p:nvSpPr>
        <p:spPr>
          <a:xfrm>
            <a:off x="1466032" y="1005370"/>
            <a:ext cx="7596486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800"/>
              <a:buFont typeface="Calibri"/>
              <a:buNone/>
            </a:pPr>
            <a:r>
              <a:rPr lang="en-US" dirty="0" smtClean="0">
                <a:latin typeface="Calibri"/>
                <a:ea typeface="Calibri"/>
                <a:cs typeface="Calibri"/>
                <a:sym typeface="Calibri"/>
              </a:rPr>
              <a:t>Dataset 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Size: </a:t>
            </a:r>
            <a:endParaRPr dirty="0"/>
          </a:p>
        </p:txBody>
      </p:sp>
      <p:pic>
        <p:nvPicPr>
          <p:cNvPr id="175" name="Google Shape;175;p12" descr="Figure1.6b.jp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264498" y="2327553"/>
            <a:ext cx="7112000" cy="39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2"/>
          <p:cNvSpPr txBox="1"/>
          <p:nvPr/>
        </p:nvSpPr>
        <p:spPr>
          <a:xfrm>
            <a:off x="609600" y="1784803"/>
            <a:ext cx="10972800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lang="en-US" sz="2400" b="0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Order Polynomial fitted on 100 samples</a:t>
            </a:r>
            <a:endParaRPr dirty="0"/>
          </a:p>
        </p:txBody>
      </p:sp>
      <p:sp>
        <p:nvSpPr>
          <p:cNvPr id="177" name="Google Shape;177;p12"/>
          <p:cNvSpPr txBox="1">
            <a:spLocks noGrp="1"/>
          </p:cNvSpPr>
          <p:nvPr>
            <p:ph type="dt" idx="4294967295"/>
          </p:nvPr>
        </p:nvSpPr>
        <p:spPr>
          <a:xfrm>
            <a:off x="609600" y="6556200"/>
            <a:ext cx="3860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2/7/18</a:t>
            </a:r>
            <a:endParaRPr/>
          </a:p>
        </p:txBody>
      </p:sp>
      <p:sp>
        <p:nvSpPr>
          <p:cNvPr id="178" name="Google Shape;178;p12"/>
          <p:cNvSpPr txBox="1">
            <a:spLocks noGrp="1"/>
          </p:cNvSpPr>
          <p:nvPr>
            <p:ph type="sldNum" idx="4294967295"/>
          </p:nvPr>
        </p:nvSpPr>
        <p:spPr>
          <a:xfrm>
            <a:off x="10160000" y="6556200"/>
            <a:ext cx="14224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179" name="Google Shape;179;p12"/>
          <p:cNvSpPr txBox="1">
            <a:spLocks noGrp="1"/>
          </p:cNvSpPr>
          <p:nvPr>
            <p:ph type="ftr" idx="11"/>
          </p:nvPr>
        </p:nvSpPr>
        <p:spPr>
          <a:xfrm>
            <a:off x="1967541" y="6473826"/>
            <a:ext cx="8448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Shafait: AI &amp; Machine Learning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7223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"/>
          <p:cNvSpPr txBox="1">
            <a:spLocks noGrp="1"/>
          </p:cNvSpPr>
          <p:nvPr>
            <p:ph type="title"/>
          </p:nvPr>
        </p:nvSpPr>
        <p:spPr>
          <a:xfrm>
            <a:off x="1583728" y="670392"/>
            <a:ext cx="8456565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800"/>
              <a:buFont typeface="Calibri"/>
              <a:buNone/>
            </a:pPr>
            <a:r>
              <a:rPr lang="en-US" dirty="0" smtClean="0">
                <a:latin typeface="Calibri"/>
                <a:ea typeface="Calibri"/>
                <a:cs typeface="Calibri"/>
                <a:sym typeface="Calibri"/>
              </a:rPr>
              <a:t>Linear Regression</a:t>
            </a:r>
            <a:endParaRPr dirty="0"/>
          </a:p>
        </p:txBody>
      </p:sp>
      <p:sp>
        <p:nvSpPr>
          <p:cNvPr id="77" name="Google Shape;77;p2"/>
          <p:cNvSpPr txBox="1">
            <a:spLocks noGrp="1"/>
          </p:cNvSpPr>
          <p:nvPr>
            <p:ph type="dt" idx="10"/>
          </p:nvPr>
        </p:nvSpPr>
        <p:spPr>
          <a:xfrm>
            <a:off x="623392" y="6473826"/>
            <a:ext cx="115212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2/7/18</a:t>
            </a:r>
            <a:endParaRPr/>
          </a:p>
        </p:txBody>
      </p:sp>
      <p:sp>
        <p:nvSpPr>
          <p:cNvPr id="78" name="Google Shape;78;p2"/>
          <p:cNvSpPr txBox="1">
            <a:spLocks noGrp="1"/>
          </p:cNvSpPr>
          <p:nvPr>
            <p:ph type="ftr" idx="11"/>
          </p:nvPr>
        </p:nvSpPr>
        <p:spPr>
          <a:xfrm>
            <a:off x="1967541" y="6473826"/>
            <a:ext cx="8448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Shafait: AI &amp; Machine Learning</a:t>
            </a:r>
            <a:endParaRPr/>
          </a:p>
        </p:txBody>
      </p:sp>
      <p:sp>
        <p:nvSpPr>
          <p:cNvPr id="79" name="Google Shape;79;p2"/>
          <p:cNvSpPr txBox="1">
            <a:spLocks noGrp="1"/>
          </p:cNvSpPr>
          <p:nvPr>
            <p:ph type="sldNum" idx="12"/>
          </p:nvPr>
        </p:nvSpPr>
        <p:spPr>
          <a:xfrm>
            <a:off x="11268387" y="6525344"/>
            <a:ext cx="576063" cy="313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⎪ </a:t>
            </a: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779" y="1424314"/>
            <a:ext cx="5775325" cy="3144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673" y="1210361"/>
            <a:ext cx="4621717" cy="3558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195045" y="4544885"/>
                <a:ext cx="810029" cy="541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045" y="4544885"/>
                <a:ext cx="810029" cy="541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991070" y="4500780"/>
                <a:ext cx="817531" cy="541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070" y="4500780"/>
                <a:ext cx="817531" cy="541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>
            <a:stCxn id="3" idx="3"/>
          </p:cNvCxnSpPr>
          <p:nvPr/>
        </p:nvCxnSpPr>
        <p:spPr>
          <a:xfrm>
            <a:off x="2005074" y="4815440"/>
            <a:ext cx="475563" cy="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800950" y="4822992"/>
            <a:ext cx="475563" cy="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489700" y="4587614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Input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5303682" y="4568007"/>
            <a:ext cx="1079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Output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957361" y="5185119"/>
                <a:ext cx="1560620" cy="4769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(</m:t>
                          </m:r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(</m:t>
                          </m:r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en-US" sz="2400" b="0" i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7361" y="5185119"/>
                <a:ext cx="1560620" cy="476990"/>
              </a:xfrm>
              <a:prstGeom prst="rect">
                <a:avLst/>
              </a:prstGeom>
              <a:blipFill rotWithShape="1">
                <a:blip r:embed="rId7"/>
                <a:stretch>
                  <a:fillRect l="-391" r="-781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>
            <a:off x="3585065" y="5455780"/>
            <a:ext cx="475563" cy="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233927" y="5191163"/>
            <a:ext cx="2516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 training example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361384" y="5891078"/>
                <a:ext cx="3867662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;</m:t>
                          </m:r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=1,2,3,…,</m:t>
                          </m:r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384" y="5891078"/>
                <a:ext cx="3867662" cy="509178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/>
          <p:nvPr/>
        </p:nvCxnSpPr>
        <p:spPr>
          <a:xfrm>
            <a:off x="5254406" y="6145667"/>
            <a:ext cx="475563" cy="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843253" y="5914834"/>
            <a:ext cx="1835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 training set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134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"/>
          <p:cNvSpPr txBox="1">
            <a:spLocks noGrp="1"/>
          </p:cNvSpPr>
          <p:nvPr>
            <p:ph type="title"/>
          </p:nvPr>
        </p:nvSpPr>
        <p:spPr>
          <a:xfrm>
            <a:off x="1357382" y="1077798"/>
            <a:ext cx="7958625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800"/>
              <a:buFont typeface="Calibri"/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Regularization</a:t>
            </a:r>
            <a:endParaRPr dirty="0"/>
          </a:p>
        </p:txBody>
      </p:sp>
      <p:sp>
        <p:nvSpPr>
          <p:cNvPr id="185" name="Google Shape;185;p13"/>
          <p:cNvSpPr txBox="1">
            <a:spLocks noGrp="1"/>
          </p:cNvSpPr>
          <p:nvPr>
            <p:ph type="body" idx="1"/>
          </p:nvPr>
        </p:nvSpPr>
        <p:spPr>
          <a:xfrm>
            <a:off x="609600" y="1828801"/>
            <a:ext cx="10972800" cy="429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Char char="🡮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Penalize large coefficient values</a:t>
            </a:r>
            <a:endParaRPr/>
          </a:p>
        </p:txBody>
      </p:sp>
      <p:pic>
        <p:nvPicPr>
          <p:cNvPr id="186" name="Google Shape;186;p13" descr="TP_tmp.em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2318" y="2667000"/>
            <a:ext cx="6062133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3"/>
          <p:cNvSpPr txBox="1">
            <a:spLocks noGrp="1"/>
          </p:cNvSpPr>
          <p:nvPr>
            <p:ph type="dt" idx="4294967295"/>
          </p:nvPr>
        </p:nvSpPr>
        <p:spPr>
          <a:xfrm>
            <a:off x="609600" y="6556200"/>
            <a:ext cx="3860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2/7/18</a:t>
            </a:r>
            <a:endParaRPr/>
          </a:p>
        </p:txBody>
      </p:sp>
      <p:sp>
        <p:nvSpPr>
          <p:cNvPr id="188" name="Google Shape;188;p13"/>
          <p:cNvSpPr txBox="1">
            <a:spLocks noGrp="1"/>
          </p:cNvSpPr>
          <p:nvPr>
            <p:ph type="sldNum" idx="4294967295"/>
          </p:nvPr>
        </p:nvSpPr>
        <p:spPr>
          <a:xfrm>
            <a:off x="10160000" y="6556200"/>
            <a:ext cx="14224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ftr" idx="11"/>
          </p:nvPr>
        </p:nvSpPr>
        <p:spPr>
          <a:xfrm>
            <a:off x="1967541" y="6473826"/>
            <a:ext cx="8448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Shafait: AI &amp; Machine Learning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9749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"/>
          <p:cNvSpPr txBox="1">
            <a:spLocks noGrp="1"/>
          </p:cNvSpPr>
          <p:nvPr>
            <p:ph type="title"/>
          </p:nvPr>
        </p:nvSpPr>
        <p:spPr>
          <a:xfrm>
            <a:off x="596900" y="1412776"/>
            <a:ext cx="10972800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8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Regularization: </a:t>
            </a:r>
            <a:endParaRPr/>
          </a:p>
        </p:txBody>
      </p:sp>
      <p:pic>
        <p:nvPicPr>
          <p:cNvPr id="195" name="Google Shape;195;p14" descr="TP_tmp.em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74648" y="2011577"/>
            <a:ext cx="2398184" cy="344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4" descr="Figure1.7a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97623" y="2464133"/>
            <a:ext cx="7112000" cy="39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4"/>
          <p:cNvSpPr txBox="1">
            <a:spLocks noGrp="1"/>
          </p:cNvSpPr>
          <p:nvPr>
            <p:ph type="dt" idx="4294967295"/>
          </p:nvPr>
        </p:nvSpPr>
        <p:spPr>
          <a:xfrm>
            <a:off x="609600" y="6556200"/>
            <a:ext cx="3860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2/7/18</a:t>
            </a:r>
            <a:endParaRPr/>
          </a:p>
        </p:txBody>
      </p:sp>
      <p:sp>
        <p:nvSpPr>
          <p:cNvPr id="198" name="Google Shape;198;p14"/>
          <p:cNvSpPr txBox="1">
            <a:spLocks noGrp="1"/>
          </p:cNvSpPr>
          <p:nvPr>
            <p:ph type="sldNum" idx="4294967295"/>
          </p:nvPr>
        </p:nvSpPr>
        <p:spPr>
          <a:xfrm>
            <a:off x="10160000" y="6556200"/>
            <a:ext cx="14224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199" name="Google Shape;199;p14"/>
          <p:cNvSpPr txBox="1">
            <a:spLocks noGrp="1"/>
          </p:cNvSpPr>
          <p:nvPr>
            <p:ph type="ftr" idx="11"/>
          </p:nvPr>
        </p:nvSpPr>
        <p:spPr>
          <a:xfrm>
            <a:off x="1967541" y="6473826"/>
            <a:ext cx="8448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Shafait: AI &amp; Machine Learning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219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5"/>
          <p:cNvSpPr txBox="1">
            <a:spLocks noGrp="1"/>
          </p:cNvSpPr>
          <p:nvPr>
            <p:ph type="title"/>
          </p:nvPr>
        </p:nvSpPr>
        <p:spPr>
          <a:xfrm>
            <a:off x="596900" y="1412776"/>
            <a:ext cx="10972800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8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Regularization: </a:t>
            </a:r>
            <a:endParaRPr/>
          </a:p>
        </p:txBody>
      </p:sp>
      <p:pic>
        <p:nvPicPr>
          <p:cNvPr id="205" name="Google Shape;205;p15" descr="TP_tmp.em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90067" y="1913681"/>
            <a:ext cx="1786467" cy="344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5" descr="Figure1.7b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38127" y="2468167"/>
            <a:ext cx="7107767" cy="395922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5"/>
          <p:cNvSpPr txBox="1">
            <a:spLocks noGrp="1"/>
          </p:cNvSpPr>
          <p:nvPr>
            <p:ph type="dt" idx="4294967295"/>
          </p:nvPr>
        </p:nvSpPr>
        <p:spPr>
          <a:xfrm>
            <a:off x="609600" y="6556200"/>
            <a:ext cx="3860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2/7/18</a:t>
            </a:r>
            <a:endParaRPr/>
          </a:p>
        </p:txBody>
      </p:sp>
      <p:sp>
        <p:nvSpPr>
          <p:cNvPr id="208" name="Google Shape;208;p15"/>
          <p:cNvSpPr txBox="1">
            <a:spLocks noGrp="1"/>
          </p:cNvSpPr>
          <p:nvPr>
            <p:ph type="sldNum" idx="4294967295"/>
          </p:nvPr>
        </p:nvSpPr>
        <p:spPr>
          <a:xfrm>
            <a:off x="10160000" y="6556200"/>
            <a:ext cx="14224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209" name="Google Shape;209;p15"/>
          <p:cNvSpPr txBox="1">
            <a:spLocks noGrp="1"/>
          </p:cNvSpPr>
          <p:nvPr>
            <p:ph type="ftr" idx="11"/>
          </p:nvPr>
        </p:nvSpPr>
        <p:spPr>
          <a:xfrm>
            <a:off x="1967541" y="6473826"/>
            <a:ext cx="8448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Shafait: AI &amp; Machine Learning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406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6"/>
          <p:cNvSpPr txBox="1">
            <a:spLocks noGrp="1"/>
          </p:cNvSpPr>
          <p:nvPr>
            <p:ph type="title"/>
          </p:nvPr>
        </p:nvSpPr>
        <p:spPr>
          <a:xfrm>
            <a:off x="1333381" y="874660"/>
            <a:ext cx="7846833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800"/>
              <a:buFont typeface="Calibri"/>
              <a:buNone/>
            </a:pPr>
            <a:r>
              <a:rPr lang="en-US" dirty="0" smtClean="0">
                <a:latin typeface="Calibri"/>
                <a:ea typeface="Calibri"/>
                <a:cs typeface="Calibri"/>
                <a:sym typeface="Calibri"/>
              </a:rPr>
              <a:t>Regularization 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vs. </a:t>
            </a:r>
            <a:endParaRPr dirty="0"/>
          </a:p>
        </p:txBody>
      </p:sp>
      <p:pic>
        <p:nvPicPr>
          <p:cNvPr id="215" name="Google Shape;215;p16" descr="TP_tmp.em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3855" y="981797"/>
            <a:ext cx="810684" cy="306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6" descr="TP_tmp.em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62141" y="981797"/>
            <a:ext cx="1270000" cy="344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16" descr="Figure1.8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12447" y="1750513"/>
            <a:ext cx="7006167" cy="3833813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6"/>
          <p:cNvSpPr txBox="1">
            <a:spLocks noGrp="1"/>
          </p:cNvSpPr>
          <p:nvPr>
            <p:ph type="dt" idx="4294967295"/>
          </p:nvPr>
        </p:nvSpPr>
        <p:spPr>
          <a:xfrm>
            <a:off x="609600" y="6556200"/>
            <a:ext cx="3860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2/7/18</a:t>
            </a:r>
            <a:endParaRPr/>
          </a:p>
        </p:txBody>
      </p:sp>
      <p:sp>
        <p:nvSpPr>
          <p:cNvPr id="219" name="Google Shape;219;p16"/>
          <p:cNvSpPr txBox="1">
            <a:spLocks noGrp="1"/>
          </p:cNvSpPr>
          <p:nvPr>
            <p:ph type="sldNum" idx="4294967295"/>
          </p:nvPr>
        </p:nvSpPr>
        <p:spPr>
          <a:xfrm>
            <a:off x="10160000" y="6556200"/>
            <a:ext cx="14224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220" name="Google Shape;220;p16"/>
          <p:cNvSpPr txBox="1">
            <a:spLocks noGrp="1"/>
          </p:cNvSpPr>
          <p:nvPr>
            <p:ph type="ftr" idx="11"/>
          </p:nvPr>
        </p:nvSpPr>
        <p:spPr>
          <a:xfrm>
            <a:off x="1967541" y="6473826"/>
            <a:ext cx="8448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Shafait: AI &amp; Machine Learning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9293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>
            <a:spLocks noGrp="1"/>
          </p:cNvSpPr>
          <p:nvPr>
            <p:ph type="title"/>
          </p:nvPr>
        </p:nvSpPr>
        <p:spPr>
          <a:xfrm>
            <a:off x="2038351" y="878621"/>
            <a:ext cx="7279615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800"/>
              <a:buFont typeface="Calibri"/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Polynomial Coefficients   </a:t>
            </a:r>
            <a:endParaRPr dirty="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26" name="Google Shape;226;p17" descr="TP_tmp.em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7694" y="1791205"/>
            <a:ext cx="8199967" cy="4237038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7"/>
          <p:cNvSpPr txBox="1">
            <a:spLocks noGrp="1"/>
          </p:cNvSpPr>
          <p:nvPr>
            <p:ph type="dt" idx="4294967295"/>
          </p:nvPr>
        </p:nvSpPr>
        <p:spPr>
          <a:xfrm>
            <a:off x="609600" y="6556200"/>
            <a:ext cx="3860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2/7/18</a:t>
            </a:r>
            <a:endParaRPr/>
          </a:p>
        </p:txBody>
      </p:sp>
      <p:sp>
        <p:nvSpPr>
          <p:cNvPr id="228" name="Google Shape;228;p17"/>
          <p:cNvSpPr txBox="1">
            <a:spLocks noGrp="1"/>
          </p:cNvSpPr>
          <p:nvPr>
            <p:ph type="sldNum" idx="4294967295"/>
          </p:nvPr>
        </p:nvSpPr>
        <p:spPr>
          <a:xfrm>
            <a:off x="10160000" y="6556200"/>
            <a:ext cx="14224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229" name="Google Shape;229;p17"/>
          <p:cNvSpPr txBox="1">
            <a:spLocks noGrp="1"/>
          </p:cNvSpPr>
          <p:nvPr>
            <p:ph type="ftr" idx="11"/>
          </p:nvPr>
        </p:nvSpPr>
        <p:spPr>
          <a:xfrm>
            <a:off x="1967541" y="6473826"/>
            <a:ext cx="8448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Shafait: AI &amp; Machine Learning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18824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"/>
          <p:cNvSpPr txBox="1">
            <a:spLocks noGrp="1"/>
          </p:cNvSpPr>
          <p:nvPr>
            <p:ph type="title"/>
          </p:nvPr>
        </p:nvSpPr>
        <p:spPr>
          <a:xfrm>
            <a:off x="1583728" y="670392"/>
            <a:ext cx="8456565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800"/>
              <a:buFont typeface="Calibri"/>
              <a:buNone/>
            </a:pPr>
            <a:r>
              <a:rPr lang="en-US" dirty="0" smtClean="0">
                <a:latin typeface="Calibri"/>
                <a:ea typeface="Calibri"/>
                <a:cs typeface="Calibri"/>
                <a:sym typeface="Calibri"/>
              </a:rPr>
              <a:t>Linear Regression</a:t>
            </a:r>
            <a:endParaRPr dirty="0"/>
          </a:p>
        </p:txBody>
      </p:sp>
      <p:sp>
        <p:nvSpPr>
          <p:cNvPr id="77" name="Google Shape;77;p2"/>
          <p:cNvSpPr txBox="1">
            <a:spLocks noGrp="1"/>
          </p:cNvSpPr>
          <p:nvPr>
            <p:ph type="dt" idx="10"/>
          </p:nvPr>
        </p:nvSpPr>
        <p:spPr>
          <a:xfrm>
            <a:off x="623392" y="6473826"/>
            <a:ext cx="115212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2/7/18</a:t>
            </a:r>
            <a:endParaRPr/>
          </a:p>
        </p:txBody>
      </p:sp>
      <p:sp>
        <p:nvSpPr>
          <p:cNvPr id="78" name="Google Shape;78;p2"/>
          <p:cNvSpPr txBox="1">
            <a:spLocks noGrp="1"/>
          </p:cNvSpPr>
          <p:nvPr>
            <p:ph type="ftr" idx="11"/>
          </p:nvPr>
        </p:nvSpPr>
        <p:spPr>
          <a:xfrm>
            <a:off x="1967541" y="6473826"/>
            <a:ext cx="8448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Shafait: AI &amp; Machine Learning</a:t>
            </a:r>
            <a:endParaRPr/>
          </a:p>
        </p:txBody>
      </p:sp>
      <p:sp>
        <p:nvSpPr>
          <p:cNvPr id="79" name="Google Shape;79;p2"/>
          <p:cNvSpPr txBox="1">
            <a:spLocks noGrp="1"/>
          </p:cNvSpPr>
          <p:nvPr>
            <p:ph type="sldNum" idx="12"/>
          </p:nvPr>
        </p:nvSpPr>
        <p:spPr>
          <a:xfrm>
            <a:off x="11268387" y="6525344"/>
            <a:ext cx="576063" cy="313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⎪ </a:t>
            </a: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350" y="1344100"/>
            <a:ext cx="4292275" cy="3888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" r="31894"/>
          <a:stretch/>
        </p:blipFill>
        <p:spPr bwMode="auto">
          <a:xfrm>
            <a:off x="4257894" y="5423038"/>
            <a:ext cx="2651760" cy="761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8139065" y="5343855"/>
                <a:ext cx="346747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are the parameters (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weights</a:t>
                </a:r>
                <a:r>
                  <a:rPr lang="en-US" sz="2400" dirty="0" smtClean="0"/>
                  <a:t>) of the network</a:t>
                </a:r>
                <a:endParaRPr lang="en-US" sz="24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9065" y="5343855"/>
                <a:ext cx="3467477" cy="830997"/>
              </a:xfrm>
              <a:prstGeom prst="rect">
                <a:avLst/>
              </a:prstGeom>
              <a:blipFill rotWithShape="1">
                <a:blip r:embed="rId5"/>
                <a:stretch>
                  <a:fillRect l="-2636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82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"/>
          <p:cNvSpPr txBox="1">
            <a:spLocks noGrp="1"/>
          </p:cNvSpPr>
          <p:nvPr>
            <p:ph type="title"/>
          </p:nvPr>
        </p:nvSpPr>
        <p:spPr>
          <a:xfrm>
            <a:off x="1583728" y="670392"/>
            <a:ext cx="8456565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800"/>
              <a:buFont typeface="Calibri"/>
              <a:buNone/>
            </a:pPr>
            <a:r>
              <a:rPr lang="en-US" dirty="0" smtClean="0">
                <a:latin typeface="Calibri"/>
                <a:ea typeface="Calibri"/>
                <a:cs typeface="Calibri"/>
                <a:sym typeface="Calibri"/>
              </a:rPr>
              <a:t>Linear Regression</a:t>
            </a:r>
            <a:endParaRPr dirty="0"/>
          </a:p>
        </p:txBody>
      </p:sp>
      <p:sp>
        <p:nvSpPr>
          <p:cNvPr id="77" name="Google Shape;77;p2"/>
          <p:cNvSpPr txBox="1">
            <a:spLocks noGrp="1"/>
          </p:cNvSpPr>
          <p:nvPr>
            <p:ph type="dt" idx="10"/>
          </p:nvPr>
        </p:nvSpPr>
        <p:spPr>
          <a:xfrm>
            <a:off x="623392" y="6473826"/>
            <a:ext cx="115212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2/7/18</a:t>
            </a:r>
            <a:endParaRPr/>
          </a:p>
        </p:txBody>
      </p:sp>
      <p:sp>
        <p:nvSpPr>
          <p:cNvPr id="78" name="Google Shape;78;p2"/>
          <p:cNvSpPr txBox="1">
            <a:spLocks noGrp="1"/>
          </p:cNvSpPr>
          <p:nvPr>
            <p:ph type="ftr" idx="11"/>
          </p:nvPr>
        </p:nvSpPr>
        <p:spPr>
          <a:xfrm>
            <a:off x="1967541" y="6473826"/>
            <a:ext cx="8448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Shafait: AI &amp; Machine Learning</a:t>
            </a:r>
            <a:endParaRPr/>
          </a:p>
        </p:txBody>
      </p:sp>
      <p:sp>
        <p:nvSpPr>
          <p:cNvPr id="79" name="Google Shape;79;p2"/>
          <p:cNvSpPr txBox="1">
            <a:spLocks noGrp="1"/>
          </p:cNvSpPr>
          <p:nvPr>
            <p:ph type="sldNum" idx="12"/>
          </p:nvPr>
        </p:nvSpPr>
        <p:spPr>
          <a:xfrm>
            <a:off x="11268387" y="6525344"/>
            <a:ext cx="576063" cy="313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⎪ </a:t>
            </a: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689" y="1629781"/>
            <a:ext cx="7126613" cy="2924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581053" y="4553893"/>
                <a:ext cx="2560380" cy="914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sz="2400" b="0" i="1" baseline="-25000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sub/>
                                  <m:sup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sz="2400" b="0" i="1" baseline="-25000" smtClean="0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b/>
                                  <m:sup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𝜖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ℝ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053" y="4553893"/>
                <a:ext cx="2560380" cy="91422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611" y="5622214"/>
            <a:ext cx="3893668" cy="761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139065" y="5171848"/>
                <a:ext cx="346747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are the parameters (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weights</a:t>
                </a:r>
                <a:r>
                  <a:rPr lang="en-US" sz="2400" dirty="0" smtClean="0"/>
                  <a:t>) of the network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9065" y="5171848"/>
                <a:ext cx="3467477" cy="830997"/>
              </a:xfrm>
              <a:prstGeom prst="rect">
                <a:avLst/>
              </a:prstGeom>
              <a:blipFill rotWithShape="1">
                <a:blip r:embed="rId6"/>
                <a:stretch>
                  <a:fillRect l="-2636"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5575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"/>
          <p:cNvSpPr txBox="1">
            <a:spLocks noGrp="1"/>
          </p:cNvSpPr>
          <p:nvPr>
            <p:ph type="title"/>
          </p:nvPr>
        </p:nvSpPr>
        <p:spPr>
          <a:xfrm>
            <a:off x="1583728" y="670392"/>
            <a:ext cx="8456565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800"/>
              <a:buFont typeface="Calibri"/>
              <a:buNone/>
            </a:pPr>
            <a:r>
              <a:rPr lang="en-US" dirty="0" smtClean="0">
                <a:latin typeface="Calibri"/>
                <a:ea typeface="Calibri"/>
                <a:cs typeface="Calibri"/>
                <a:sym typeface="Calibri"/>
              </a:rPr>
              <a:t>Linear Regression</a:t>
            </a:r>
            <a:endParaRPr dirty="0"/>
          </a:p>
        </p:txBody>
      </p:sp>
      <p:sp>
        <p:nvSpPr>
          <p:cNvPr id="77" name="Google Shape;77;p2"/>
          <p:cNvSpPr txBox="1">
            <a:spLocks noGrp="1"/>
          </p:cNvSpPr>
          <p:nvPr>
            <p:ph type="dt" idx="10"/>
          </p:nvPr>
        </p:nvSpPr>
        <p:spPr>
          <a:xfrm>
            <a:off x="623392" y="6473826"/>
            <a:ext cx="115212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2/7/18</a:t>
            </a:r>
            <a:endParaRPr/>
          </a:p>
        </p:txBody>
      </p:sp>
      <p:sp>
        <p:nvSpPr>
          <p:cNvPr id="78" name="Google Shape;78;p2"/>
          <p:cNvSpPr txBox="1">
            <a:spLocks noGrp="1"/>
          </p:cNvSpPr>
          <p:nvPr>
            <p:ph type="ftr" idx="11"/>
          </p:nvPr>
        </p:nvSpPr>
        <p:spPr>
          <a:xfrm>
            <a:off x="1967541" y="6473826"/>
            <a:ext cx="8448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Shafait: AI &amp; Machine Learning</a:t>
            </a:r>
            <a:endParaRPr/>
          </a:p>
        </p:txBody>
      </p:sp>
      <p:sp>
        <p:nvSpPr>
          <p:cNvPr id="79" name="Google Shape;79;p2"/>
          <p:cNvSpPr txBox="1">
            <a:spLocks noGrp="1"/>
          </p:cNvSpPr>
          <p:nvPr>
            <p:ph type="sldNum" idx="12"/>
          </p:nvPr>
        </p:nvSpPr>
        <p:spPr>
          <a:xfrm>
            <a:off x="11268387" y="6525344"/>
            <a:ext cx="576063" cy="313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⎪ </a:t>
            </a: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248" y="1689939"/>
            <a:ext cx="2820866" cy="1088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097" y="4154602"/>
            <a:ext cx="3549651" cy="1042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7129" y="3263904"/>
            <a:ext cx="2457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Cost Function</a:t>
            </a:r>
            <a:endParaRPr lang="en-US" sz="2800" dirty="0"/>
          </a:p>
        </p:txBody>
      </p:sp>
      <p:pic>
        <p:nvPicPr>
          <p:cNvPr id="9" name="Google Shape;85;p3" descr="Figure1.3.jpg"/>
          <p:cNvPicPr preferRelativeResize="0">
            <a:picLocks/>
          </p:cNvPicPr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36746" y="2110724"/>
            <a:ext cx="5563625" cy="3352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875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"/>
          <p:cNvSpPr txBox="1">
            <a:spLocks noGrp="1"/>
          </p:cNvSpPr>
          <p:nvPr>
            <p:ph type="title"/>
          </p:nvPr>
        </p:nvSpPr>
        <p:spPr>
          <a:xfrm>
            <a:off x="1583728" y="670392"/>
            <a:ext cx="8456565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800"/>
              <a:buFont typeface="Calibri"/>
              <a:buNone/>
            </a:pPr>
            <a:r>
              <a:rPr lang="en-US" dirty="0" smtClean="0">
                <a:latin typeface="Calibri"/>
                <a:ea typeface="Calibri"/>
                <a:cs typeface="Calibri"/>
                <a:sym typeface="Calibri"/>
              </a:rPr>
              <a:t>Linear Regression</a:t>
            </a:r>
            <a:endParaRPr dirty="0"/>
          </a:p>
        </p:txBody>
      </p:sp>
      <p:sp>
        <p:nvSpPr>
          <p:cNvPr id="77" name="Google Shape;77;p2"/>
          <p:cNvSpPr txBox="1">
            <a:spLocks noGrp="1"/>
          </p:cNvSpPr>
          <p:nvPr>
            <p:ph type="dt" idx="10"/>
          </p:nvPr>
        </p:nvSpPr>
        <p:spPr>
          <a:xfrm>
            <a:off x="623392" y="6473826"/>
            <a:ext cx="115212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2/7/18</a:t>
            </a:r>
            <a:endParaRPr/>
          </a:p>
        </p:txBody>
      </p:sp>
      <p:sp>
        <p:nvSpPr>
          <p:cNvPr id="78" name="Google Shape;78;p2"/>
          <p:cNvSpPr txBox="1">
            <a:spLocks noGrp="1"/>
          </p:cNvSpPr>
          <p:nvPr>
            <p:ph type="ftr" idx="11"/>
          </p:nvPr>
        </p:nvSpPr>
        <p:spPr>
          <a:xfrm>
            <a:off x="1967541" y="6473826"/>
            <a:ext cx="8448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Shafait: AI &amp; Machine Learning</a:t>
            </a:r>
            <a:endParaRPr/>
          </a:p>
        </p:txBody>
      </p:sp>
      <p:sp>
        <p:nvSpPr>
          <p:cNvPr id="79" name="Google Shape;79;p2"/>
          <p:cNvSpPr txBox="1">
            <a:spLocks noGrp="1"/>
          </p:cNvSpPr>
          <p:nvPr>
            <p:ph type="sldNum" idx="12"/>
          </p:nvPr>
        </p:nvSpPr>
        <p:spPr>
          <a:xfrm>
            <a:off x="11268387" y="6525344"/>
            <a:ext cx="576063" cy="313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⎪ </a:t>
            </a: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776702" y="1413291"/>
            <a:ext cx="7146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Minimizing the Cost Function: Gradient Descent</a:t>
            </a:r>
            <a:endParaRPr 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851" y="1873140"/>
            <a:ext cx="2619375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326" y="2873265"/>
            <a:ext cx="5657850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851" y="5626960"/>
            <a:ext cx="384810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495251" y="5800091"/>
            <a:ext cx="3291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For one training example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4669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"/>
          <p:cNvSpPr txBox="1">
            <a:spLocks noGrp="1"/>
          </p:cNvSpPr>
          <p:nvPr>
            <p:ph type="title"/>
          </p:nvPr>
        </p:nvSpPr>
        <p:spPr>
          <a:xfrm>
            <a:off x="1583728" y="670392"/>
            <a:ext cx="8456565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800"/>
              <a:buFont typeface="Calibri"/>
              <a:buNone/>
            </a:pPr>
            <a:r>
              <a:rPr lang="en-US" dirty="0" smtClean="0">
                <a:latin typeface="Calibri"/>
                <a:ea typeface="Calibri"/>
                <a:cs typeface="Calibri"/>
                <a:sym typeface="Calibri"/>
              </a:rPr>
              <a:t>Linear Regression</a:t>
            </a:r>
            <a:endParaRPr dirty="0"/>
          </a:p>
        </p:txBody>
      </p:sp>
      <p:sp>
        <p:nvSpPr>
          <p:cNvPr id="77" name="Google Shape;77;p2"/>
          <p:cNvSpPr txBox="1">
            <a:spLocks noGrp="1"/>
          </p:cNvSpPr>
          <p:nvPr>
            <p:ph type="dt" idx="10"/>
          </p:nvPr>
        </p:nvSpPr>
        <p:spPr>
          <a:xfrm>
            <a:off x="623392" y="6473826"/>
            <a:ext cx="115212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2/7/18</a:t>
            </a:r>
            <a:endParaRPr/>
          </a:p>
        </p:txBody>
      </p:sp>
      <p:sp>
        <p:nvSpPr>
          <p:cNvPr id="78" name="Google Shape;78;p2"/>
          <p:cNvSpPr txBox="1">
            <a:spLocks noGrp="1"/>
          </p:cNvSpPr>
          <p:nvPr>
            <p:ph type="ftr" idx="11"/>
          </p:nvPr>
        </p:nvSpPr>
        <p:spPr>
          <a:xfrm>
            <a:off x="1967541" y="6473826"/>
            <a:ext cx="8448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Shafait: AI &amp; Machine Learning</a:t>
            </a:r>
            <a:endParaRPr/>
          </a:p>
        </p:txBody>
      </p:sp>
      <p:sp>
        <p:nvSpPr>
          <p:cNvPr id="79" name="Google Shape;79;p2"/>
          <p:cNvSpPr txBox="1">
            <a:spLocks noGrp="1"/>
          </p:cNvSpPr>
          <p:nvPr>
            <p:ph type="sldNum" idx="12"/>
          </p:nvPr>
        </p:nvSpPr>
        <p:spPr>
          <a:xfrm>
            <a:off x="11268387" y="6525344"/>
            <a:ext cx="576063" cy="313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⎪ </a:t>
            </a: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776702" y="1413291"/>
            <a:ext cx="7146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Minimizing the Cost Function: Gradient Descent</a:t>
            </a:r>
            <a:endParaRPr lang="en-US" sz="28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275" y="2852533"/>
            <a:ext cx="8467129" cy="1864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20466" y="2181295"/>
            <a:ext cx="3305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For complete training set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825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"/>
          <p:cNvSpPr txBox="1">
            <a:spLocks noGrp="1"/>
          </p:cNvSpPr>
          <p:nvPr>
            <p:ph type="title"/>
          </p:nvPr>
        </p:nvSpPr>
        <p:spPr>
          <a:xfrm>
            <a:off x="1583728" y="670392"/>
            <a:ext cx="8456565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800"/>
              <a:buFont typeface="Calibri"/>
              <a:buNone/>
            </a:pPr>
            <a:r>
              <a:rPr lang="en-US" dirty="0" smtClean="0">
                <a:latin typeface="Calibri"/>
                <a:ea typeface="Calibri"/>
                <a:cs typeface="Calibri"/>
                <a:sym typeface="Calibri"/>
              </a:rPr>
              <a:t>Linear Regression</a:t>
            </a:r>
            <a:endParaRPr dirty="0"/>
          </a:p>
        </p:txBody>
      </p:sp>
      <p:sp>
        <p:nvSpPr>
          <p:cNvPr id="77" name="Google Shape;77;p2"/>
          <p:cNvSpPr txBox="1">
            <a:spLocks noGrp="1"/>
          </p:cNvSpPr>
          <p:nvPr>
            <p:ph type="dt" idx="10"/>
          </p:nvPr>
        </p:nvSpPr>
        <p:spPr>
          <a:xfrm>
            <a:off x="623392" y="6473826"/>
            <a:ext cx="115212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2/7/18</a:t>
            </a:r>
            <a:endParaRPr/>
          </a:p>
        </p:txBody>
      </p:sp>
      <p:sp>
        <p:nvSpPr>
          <p:cNvPr id="78" name="Google Shape;78;p2"/>
          <p:cNvSpPr txBox="1">
            <a:spLocks noGrp="1"/>
          </p:cNvSpPr>
          <p:nvPr>
            <p:ph type="ftr" idx="11"/>
          </p:nvPr>
        </p:nvSpPr>
        <p:spPr>
          <a:xfrm>
            <a:off x="1967541" y="6473826"/>
            <a:ext cx="8448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Shafait: AI &amp; Machine Learning</a:t>
            </a:r>
            <a:endParaRPr/>
          </a:p>
        </p:txBody>
      </p:sp>
      <p:sp>
        <p:nvSpPr>
          <p:cNvPr id="79" name="Google Shape;79;p2"/>
          <p:cNvSpPr txBox="1">
            <a:spLocks noGrp="1"/>
          </p:cNvSpPr>
          <p:nvPr>
            <p:ph type="sldNum" idx="12"/>
          </p:nvPr>
        </p:nvSpPr>
        <p:spPr>
          <a:xfrm>
            <a:off x="11268387" y="6525344"/>
            <a:ext cx="576063" cy="313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⎪ </a:t>
            </a: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683" y="2291313"/>
            <a:ext cx="5362575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536" y="1610888"/>
            <a:ext cx="4127811" cy="489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38" y="1487063"/>
            <a:ext cx="3057217" cy="694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308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"/>
          <p:cNvSpPr txBox="1">
            <a:spLocks noGrp="1"/>
          </p:cNvSpPr>
          <p:nvPr>
            <p:ph type="title"/>
          </p:nvPr>
        </p:nvSpPr>
        <p:spPr>
          <a:xfrm>
            <a:off x="1583728" y="670392"/>
            <a:ext cx="8456565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800"/>
              <a:buFont typeface="Calibri"/>
              <a:buNone/>
            </a:pPr>
            <a:r>
              <a:rPr lang="en-US" dirty="0" smtClean="0">
                <a:latin typeface="Calibri"/>
                <a:ea typeface="Calibri"/>
                <a:cs typeface="Calibri"/>
                <a:sym typeface="Calibri"/>
              </a:rPr>
              <a:t>Linear Regression</a:t>
            </a:r>
            <a:endParaRPr dirty="0"/>
          </a:p>
        </p:txBody>
      </p:sp>
      <p:sp>
        <p:nvSpPr>
          <p:cNvPr id="77" name="Google Shape;77;p2"/>
          <p:cNvSpPr txBox="1">
            <a:spLocks noGrp="1"/>
          </p:cNvSpPr>
          <p:nvPr>
            <p:ph type="dt" idx="10"/>
          </p:nvPr>
        </p:nvSpPr>
        <p:spPr>
          <a:xfrm>
            <a:off x="623392" y="6473826"/>
            <a:ext cx="115212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2/7/18</a:t>
            </a:r>
            <a:endParaRPr/>
          </a:p>
        </p:txBody>
      </p:sp>
      <p:sp>
        <p:nvSpPr>
          <p:cNvPr id="78" name="Google Shape;78;p2"/>
          <p:cNvSpPr txBox="1">
            <a:spLocks noGrp="1"/>
          </p:cNvSpPr>
          <p:nvPr>
            <p:ph type="ftr" idx="11"/>
          </p:nvPr>
        </p:nvSpPr>
        <p:spPr>
          <a:xfrm>
            <a:off x="1967541" y="6473826"/>
            <a:ext cx="8448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Shafait: AI &amp; Machine Learning</a:t>
            </a:r>
            <a:endParaRPr/>
          </a:p>
        </p:txBody>
      </p:sp>
      <p:sp>
        <p:nvSpPr>
          <p:cNvPr id="79" name="Google Shape;79;p2"/>
          <p:cNvSpPr txBox="1">
            <a:spLocks noGrp="1"/>
          </p:cNvSpPr>
          <p:nvPr>
            <p:ph type="sldNum" idx="12"/>
          </p:nvPr>
        </p:nvSpPr>
        <p:spPr>
          <a:xfrm>
            <a:off x="11268387" y="6525344"/>
            <a:ext cx="576063" cy="313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⎪ </a:t>
            </a: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910281" y="1774480"/>
            <a:ext cx="29160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Classification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03276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1182</TotalTime>
  <Words>427</Words>
  <Application>Microsoft Office PowerPoint</Application>
  <PresentationFormat>Custom</PresentationFormat>
  <Paragraphs>125</Paragraphs>
  <Slides>24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Polynomial Curve Fitting </vt:lpstr>
      <vt:lpstr>0th Order Polynomial</vt:lpstr>
      <vt:lpstr>1st Order Polynomial</vt:lpstr>
      <vt:lpstr>3rd Order Polynomial</vt:lpstr>
      <vt:lpstr>9th Order Polynomial</vt:lpstr>
      <vt:lpstr> </vt:lpstr>
      <vt:lpstr>Over-fitting</vt:lpstr>
      <vt:lpstr>Polynomial Coefficients   </vt:lpstr>
      <vt:lpstr>Dataset Size: </vt:lpstr>
      <vt:lpstr>Dataset Size: </vt:lpstr>
      <vt:lpstr>Regularization</vt:lpstr>
      <vt:lpstr>Regularization: </vt:lpstr>
      <vt:lpstr>Regularization: </vt:lpstr>
      <vt:lpstr>Regularization vs. </vt:lpstr>
      <vt:lpstr>Polynomial Coefficients  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Shafait</dc:creator>
  <cp:lastModifiedBy>seecs</cp:lastModifiedBy>
  <cp:revision>56</cp:revision>
  <dcterms:created xsi:type="dcterms:W3CDTF">2023-05-28T17:43:48Z</dcterms:created>
  <dcterms:modified xsi:type="dcterms:W3CDTF">2024-07-31T08:21:41Z</dcterms:modified>
</cp:coreProperties>
</file>