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handoutMasterIdLst>
    <p:handoutMasterId r:id="rId48"/>
  </p:handoutMasterIdLst>
  <p:sldIdLst>
    <p:sldId id="264" r:id="rId2"/>
    <p:sldId id="314" r:id="rId3"/>
    <p:sldId id="315" r:id="rId4"/>
    <p:sldId id="316" r:id="rId5"/>
    <p:sldId id="317" r:id="rId6"/>
    <p:sldId id="319" r:id="rId7"/>
    <p:sldId id="320" r:id="rId8"/>
    <p:sldId id="356" r:id="rId9"/>
    <p:sldId id="357" r:id="rId10"/>
    <p:sldId id="358" r:id="rId11"/>
    <p:sldId id="359" r:id="rId12"/>
    <p:sldId id="360" r:id="rId13"/>
    <p:sldId id="361" r:id="rId14"/>
    <p:sldId id="362" r:id="rId15"/>
    <p:sldId id="363" r:id="rId16"/>
    <p:sldId id="364" r:id="rId17"/>
    <p:sldId id="365" r:id="rId18"/>
    <p:sldId id="366" r:id="rId19"/>
    <p:sldId id="403" r:id="rId20"/>
    <p:sldId id="283" r:id="rId21"/>
    <p:sldId id="286" r:id="rId22"/>
    <p:sldId id="287" r:id="rId23"/>
    <p:sldId id="367" r:id="rId24"/>
    <p:sldId id="288" r:id="rId25"/>
    <p:sldId id="289" r:id="rId26"/>
    <p:sldId id="373" r:id="rId27"/>
    <p:sldId id="374" r:id="rId28"/>
    <p:sldId id="375" r:id="rId29"/>
    <p:sldId id="377" r:id="rId30"/>
    <p:sldId id="380" r:id="rId31"/>
    <p:sldId id="296" r:id="rId32"/>
    <p:sldId id="300" r:id="rId33"/>
    <p:sldId id="297" r:id="rId34"/>
    <p:sldId id="298" r:id="rId35"/>
    <p:sldId id="299" r:id="rId36"/>
    <p:sldId id="301" r:id="rId37"/>
    <p:sldId id="302" r:id="rId38"/>
    <p:sldId id="318" r:id="rId39"/>
    <p:sldId id="310" r:id="rId40"/>
    <p:sldId id="311" r:id="rId41"/>
    <p:sldId id="312" r:id="rId42"/>
    <p:sldId id="260" r:id="rId43"/>
    <p:sldId id="263" r:id="rId44"/>
    <p:sldId id="261" r:id="rId45"/>
    <p:sldId id="32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2F1705"/>
    <a:srgbClr val="1A1A1A"/>
    <a:srgbClr val="ECE4CD"/>
    <a:srgbClr val="F4ECD4"/>
    <a:srgbClr val="000000"/>
    <a:srgbClr val="21241B"/>
    <a:srgbClr val="98002E"/>
    <a:srgbClr val="FFFFFF"/>
    <a:srgbClr val="F6E7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9" autoAdjust="0"/>
    <p:restoredTop sz="96953" autoAdjust="0"/>
  </p:normalViewPr>
  <p:slideViewPr>
    <p:cSldViewPr>
      <p:cViewPr varScale="1">
        <p:scale>
          <a:sx n="70" d="100"/>
          <a:sy n="70" d="100"/>
        </p:scale>
        <p:origin x="162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62481C-0D19-4BC8-B237-350CD698D662}" type="datetimeFigureOut">
              <a:rPr lang="en-AU" smtClean="0"/>
              <a:pPr/>
              <a:t>1/08/2024</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F025A9-84B2-4894-A4B9-FBD34EC99AE3}" type="slidenum">
              <a:rPr lang="en-AU" smtClean="0"/>
              <a:pPr/>
              <a:t>‹#›</a:t>
            </a:fld>
            <a:endParaRPr lang="en-AU"/>
          </a:p>
        </p:txBody>
      </p:sp>
    </p:spTree>
    <p:extLst>
      <p:ext uri="{BB962C8B-B14F-4D97-AF65-F5344CB8AC3E}">
        <p14:creationId xmlns:p14="http://schemas.microsoft.com/office/powerpoint/2010/main" val="1292206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4FF71A-5489-4EA7-BBF1-E5E3C68B48BA}" type="datetimeFigureOut">
              <a:rPr lang="en-AU" smtClean="0"/>
              <a:pPr/>
              <a:t>1/08/2024</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D0A0BE-BADB-406B-831E-38B6FB77CD98}" type="slidenum">
              <a:rPr lang="en-AU" smtClean="0"/>
              <a:pPr/>
              <a:t>‹#›</a:t>
            </a:fld>
            <a:endParaRPr lang="en-AU"/>
          </a:p>
        </p:txBody>
      </p:sp>
    </p:spTree>
    <p:extLst>
      <p:ext uri="{BB962C8B-B14F-4D97-AF65-F5344CB8AC3E}">
        <p14:creationId xmlns:p14="http://schemas.microsoft.com/office/powerpoint/2010/main" val="83382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D0A0BE-BADB-406B-831E-38B6FB77CD98}" type="slidenum">
              <a:rPr lang="en-AU" smtClean="0"/>
              <a:pPr/>
              <a:t>1</a:t>
            </a:fld>
            <a:endParaRPr lang="en-AU"/>
          </a:p>
        </p:txBody>
      </p:sp>
    </p:spTree>
    <p:extLst>
      <p:ext uri="{BB962C8B-B14F-4D97-AF65-F5344CB8AC3E}">
        <p14:creationId xmlns:p14="http://schemas.microsoft.com/office/powerpoint/2010/main" val="1727042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A8C7BFC7-6089-456C-A4BA-C966F4AAC018}" type="slidenum">
              <a:rPr lang="en-US" smtClean="0"/>
              <a:pPr/>
              <a:t>14</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20085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A8C7BFC7-6089-456C-A4BA-C966F4AAC018}" type="slidenum">
              <a:rPr lang="en-US" smtClean="0"/>
              <a:pPr/>
              <a:t>15</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066357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331D3611-9CD5-4B0C-BD2F-93D82476ECF5}" type="slidenum">
              <a:rPr lang="en-US" smtClean="0"/>
              <a:pPr/>
              <a:t>16</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84642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EDF89B21-BBC3-483C-91D5-BE1121CB945F}" type="slidenum">
              <a:rPr lang="en-US" smtClean="0"/>
              <a:pPr/>
              <a:t>17</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15978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AFE499CA-4419-4BE5-A3DA-CAA887EB966E}" type="slidenum">
              <a:rPr lang="en-US" smtClean="0"/>
              <a:pPr/>
              <a:t>18</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70161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AFE499CA-4419-4BE5-A3DA-CAA887EB966E}" type="slidenum">
              <a:rPr lang="en-US" smtClean="0"/>
              <a:pPr/>
              <a:t>19</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23853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8E74F8DC-E0EA-4FC0-8858-6A3CD739D607}" type="slidenum">
              <a:rPr lang="en-US" smtClean="0"/>
              <a:pPr/>
              <a:t>20</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42847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86A14E05-E3FD-4958-92DD-F17456B5B942}" type="slidenum">
              <a:rPr lang="en-US" smtClean="0"/>
              <a:pPr/>
              <a:t>21</a:t>
            </a:fld>
            <a:endParaRPr 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867304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9732EC23-BF8E-46D6-AB9D-B125FB931EEA}" type="slidenum">
              <a:rPr lang="en-US" smtClean="0"/>
              <a:pPr/>
              <a:t>22</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18079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9732EC23-BF8E-46D6-AB9D-B125FB931EEA}" type="slidenum">
              <a:rPr lang="en-US" smtClean="0"/>
              <a:pPr/>
              <a:t>23</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62809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atin typeface="Calibri" charset="0"/>
            </a:endParaRPr>
          </a:p>
        </p:txBody>
      </p:sp>
      <p:sp>
        <p:nvSpPr>
          <p:cNvPr id="6963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76977" indent="-298837">
              <a:defRPr>
                <a:solidFill>
                  <a:schemeClr val="tx1"/>
                </a:solidFill>
                <a:latin typeface="Calibri" charset="0"/>
                <a:ea typeface="ＭＳ Ｐゴシック" charset="0"/>
              </a:defRPr>
            </a:lvl2pPr>
            <a:lvl3pPr marL="1195349" indent="-239070">
              <a:defRPr>
                <a:solidFill>
                  <a:schemeClr val="tx1"/>
                </a:solidFill>
                <a:latin typeface="Calibri" charset="0"/>
                <a:ea typeface="ＭＳ Ｐゴシック" charset="0"/>
              </a:defRPr>
            </a:lvl3pPr>
            <a:lvl4pPr marL="1673489" indent="-239070">
              <a:defRPr>
                <a:solidFill>
                  <a:schemeClr val="tx1"/>
                </a:solidFill>
                <a:latin typeface="Calibri" charset="0"/>
                <a:ea typeface="ＭＳ Ｐゴシック" charset="0"/>
              </a:defRPr>
            </a:lvl4pPr>
            <a:lvl5pPr marL="2151629" indent="-239070">
              <a:defRPr>
                <a:solidFill>
                  <a:schemeClr val="tx1"/>
                </a:solidFill>
                <a:latin typeface="Calibri" charset="0"/>
                <a:ea typeface="ＭＳ Ｐゴシック" charset="0"/>
              </a:defRPr>
            </a:lvl5pPr>
            <a:lvl6pPr marL="2629769" indent="-239070" fontAlgn="base">
              <a:spcBef>
                <a:spcPct val="0"/>
              </a:spcBef>
              <a:spcAft>
                <a:spcPct val="0"/>
              </a:spcAft>
              <a:defRPr>
                <a:solidFill>
                  <a:schemeClr val="tx1"/>
                </a:solidFill>
                <a:latin typeface="Calibri" charset="0"/>
                <a:ea typeface="ＭＳ Ｐゴシック" charset="0"/>
              </a:defRPr>
            </a:lvl6pPr>
            <a:lvl7pPr marL="3107908" indent="-239070" fontAlgn="base">
              <a:spcBef>
                <a:spcPct val="0"/>
              </a:spcBef>
              <a:spcAft>
                <a:spcPct val="0"/>
              </a:spcAft>
              <a:defRPr>
                <a:solidFill>
                  <a:schemeClr val="tx1"/>
                </a:solidFill>
                <a:latin typeface="Calibri" charset="0"/>
                <a:ea typeface="ＭＳ Ｐゴシック" charset="0"/>
              </a:defRPr>
            </a:lvl7pPr>
            <a:lvl8pPr marL="3586048" indent="-239070" fontAlgn="base">
              <a:spcBef>
                <a:spcPct val="0"/>
              </a:spcBef>
              <a:spcAft>
                <a:spcPct val="0"/>
              </a:spcAft>
              <a:defRPr>
                <a:solidFill>
                  <a:schemeClr val="tx1"/>
                </a:solidFill>
                <a:latin typeface="Calibri" charset="0"/>
                <a:ea typeface="ＭＳ Ｐゴシック" charset="0"/>
              </a:defRPr>
            </a:lvl8pPr>
            <a:lvl9pPr marL="4064188" indent="-239070" fontAlgn="base">
              <a:spcBef>
                <a:spcPct val="0"/>
              </a:spcBef>
              <a:spcAft>
                <a:spcPct val="0"/>
              </a:spcAft>
              <a:defRPr>
                <a:solidFill>
                  <a:schemeClr val="tx1"/>
                </a:solidFill>
                <a:latin typeface="Calibri" charset="0"/>
                <a:ea typeface="ＭＳ Ｐゴシック" charset="0"/>
              </a:defRPr>
            </a:lvl9pPr>
          </a:lstStyle>
          <a:p>
            <a:fld id="{7669E515-B346-264F-8FDB-6F673951CAA1}" type="slidenum">
              <a:rPr lang="en-GB"/>
              <a:pPr/>
              <a:t>5</a:t>
            </a:fld>
            <a:endParaRPr lang="en-GB"/>
          </a:p>
        </p:txBody>
      </p:sp>
    </p:spTree>
    <p:extLst>
      <p:ext uri="{BB962C8B-B14F-4D97-AF65-F5344CB8AC3E}">
        <p14:creationId xmlns:p14="http://schemas.microsoft.com/office/powerpoint/2010/main" val="953790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8732DFE0-7CC2-4B45-9F49-26A4ED429287}" type="slidenum">
              <a:rPr lang="en-US" smtClean="0"/>
              <a:pPr/>
              <a:t>24</a:t>
            </a:fld>
            <a:endParaRPr 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74011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A36CEA9-6381-4690-ABE0-66B401E68E3C}" type="slidenum">
              <a:rPr lang="en-US" smtClean="0"/>
              <a:pPr/>
              <a:t>25</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01067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E4D9ADE3-4376-42D0-B040-4D8F714CF17D}" type="slidenum">
              <a:rPr lang="en-US" smtClean="0"/>
              <a:pPr/>
              <a:t>26</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59941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D20D3A40-2254-4A19-83CB-AA971E759339}" type="slidenum">
              <a:rPr lang="en-US" smtClean="0"/>
              <a:pPr/>
              <a:t>27</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51767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05F7523E-1CEF-4831-A957-CC557915B6C8}" type="slidenum">
              <a:rPr lang="en-US" smtClean="0"/>
              <a:pPr/>
              <a:t>28</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5294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868CD9BF-57A9-41E1-8190-8333CE5D4E66}" type="slidenum">
              <a:rPr lang="en-US" smtClean="0"/>
              <a:pPr/>
              <a:t>29</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35412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A455693C-DEC1-4539-947B-FCF9A29718E0}" type="slidenum">
              <a:rPr lang="en-US" smtClean="0"/>
              <a:pPr/>
              <a:t>30</a:t>
            </a:fld>
            <a:endParaRPr 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33541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20CF0678-BF22-F24E-B696-14CF4C11FA0E}" type="slidenum">
              <a:rPr lang="de-DE">
                <a:latin typeface="Times New Roman" pitchFamily="-112" charset="0"/>
              </a:rPr>
              <a:pPr/>
              <a:t>31</a:t>
            </a:fld>
            <a:endParaRPr lang="de-DE">
              <a:latin typeface="Times New Roman" pitchFamily="-112" charset="0"/>
            </a:endParaRPr>
          </a:p>
        </p:txBody>
      </p:sp>
      <p:sp>
        <p:nvSpPr>
          <p:cNvPr id="165891" name="Rectangle 1026"/>
          <p:cNvSpPr>
            <a:spLocks noGrp="1" noRot="1" noChangeAspect="1" noChangeArrowheads="1" noTextEdit="1"/>
          </p:cNvSpPr>
          <p:nvPr>
            <p:ph type="sldImg"/>
          </p:nvPr>
        </p:nvSpPr>
        <p:spPr>
          <a:xfrm>
            <a:off x="993775" y="766763"/>
            <a:ext cx="5119688" cy="3840162"/>
          </a:xfrm>
          <a:solidFill>
            <a:srgbClr val="FFFFFF"/>
          </a:solidFill>
          <a:ln/>
        </p:spPr>
      </p:sp>
      <p:sp>
        <p:nvSpPr>
          <p:cNvPr id="165892" name="Rectangle 1027"/>
          <p:cNvSpPr>
            <a:spLocks noGrp="1" noChangeArrowheads="1"/>
          </p:cNvSpPr>
          <p:nvPr>
            <p:ph type="body" idx="1"/>
          </p:nvPr>
        </p:nvSpPr>
        <p:spPr>
          <a:xfrm>
            <a:off x="946574" y="4862237"/>
            <a:ext cx="5206153" cy="4606328"/>
          </a:xfrm>
          <a:solidFill>
            <a:srgbClr val="FFFFFF"/>
          </a:solidFill>
          <a:ln>
            <a:solidFill>
              <a:srgbClr val="000000"/>
            </a:solidFill>
          </a:ln>
        </p:spPr>
        <p:txBody>
          <a:bodyPr/>
          <a:lstStyle/>
          <a:p>
            <a:pPr eaLnBrk="1" hangingPunct="1"/>
            <a:endParaRPr lang="de-DE">
              <a:latin typeface="Times New Roman"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4019832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D0A0BE-BADB-406B-831E-38B6FB77CD98}" type="slidenum">
              <a:rPr lang="en-AU" smtClean="0"/>
              <a:pPr/>
              <a:t>32</a:t>
            </a:fld>
            <a:endParaRPr lang="en-AU"/>
          </a:p>
        </p:txBody>
      </p:sp>
    </p:spTree>
    <p:extLst>
      <p:ext uri="{BB962C8B-B14F-4D97-AF65-F5344CB8AC3E}">
        <p14:creationId xmlns:p14="http://schemas.microsoft.com/office/powerpoint/2010/main" val="2248037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20CF0678-BF22-F24E-B696-14CF4C11FA0E}" type="slidenum">
              <a:rPr lang="de-DE">
                <a:latin typeface="Times New Roman" pitchFamily="-112" charset="0"/>
              </a:rPr>
              <a:pPr/>
              <a:t>39</a:t>
            </a:fld>
            <a:endParaRPr lang="de-DE">
              <a:latin typeface="Times New Roman" pitchFamily="-112" charset="0"/>
            </a:endParaRPr>
          </a:p>
        </p:txBody>
      </p:sp>
      <p:sp>
        <p:nvSpPr>
          <p:cNvPr id="165891" name="Rectangle 1026"/>
          <p:cNvSpPr>
            <a:spLocks noGrp="1" noRot="1" noChangeAspect="1" noChangeArrowheads="1" noTextEdit="1"/>
          </p:cNvSpPr>
          <p:nvPr>
            <p:ph type="sldImg"/>
          </p:nvPr>
        </p:nvSpPr>
        <p:spPr>
          <a:xfrm>
            <a:off x="993775" y="766763"/>
            <a:ext cx="5119688" cy="3840162"/>
          </a:xfrm>
          <a:solidFill>
            <a:srgbClr val="FFFFFF"/>
          </a:solidFill>
          <a:ln/>
        </p:spPr>
      </p:sp>
      <p:sp>
        <p:nvSpPr>
          <p:cNvPr id="165892" name="Rectangle 1027"/>
          <p:cNvSpPr>
            <a:spLocks noGrp="1" noChangeArrowheads="1"/>
          </p:cNvSpPr>
          <p:nvPr>
            <p:ph type="body" idx="1"/>
          </p:nvPr>
        </p:nvSpPr>
        <p:spPr>
          <a:xfrm>
            <a:off x="946574" y="4862237"/>
            <a:ext cx="5206153" cy="4606328"/>
          </a:xfrm>
          <a:solidFill>
            <a:srgbClr val="FFFFFF"/>
          </a:solidFill>
          <a:ln>
            <a:solidFill>
              <a:srgbClr val="000000"/>
            </a:solidFill>
          </a:ln>
        </p:spPr>
        <p:txBody>
          <a:bodyPr/>
          <a:lstStyle/>
          <a:p>
            <a:pPr eaLnBrk="1" hangingPunct="1"/>
            <a:endParaRPr lang="de-DE">
              <a:latin typeface="Times New Roman"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39230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20CF0678-BF22-F24E-B696-14CF4C11FA0E}" type="slidenum">
              <a:rPr lang="de-DE">
                <a:latin typeface="Times New Roman" pitchFamily="-112" charset="0"/>
              </a:rPr>
              <a:pPr/>
              <a:t>6</a:t>
            </a:fld>
            <a:endParaRPr lang="de-DE">
              <a:latin typeface="Times New Roman" pitchFamily="-112" charset="0"/>
            </a:endParaRPr>
          </a:p>
        </p:txBody>
      </p:sp>
      <p:sp>
        <p:nvSpPr>
          <p:cNvPr id="165891" name="Rectangle 1026"/>
          <p:cNvSpPr>
            <a:spLocks noGrp="1" noRot="1" noChangeAspect="1" noChangeArrowheads="1" noTextEdit="1"/>
          </p:cNvSpPr>
          <p:nvPr>
            <p:ph type="sldImg"/>
          </p:nvPr>
        </p:nvSpPr>
        <p:spPr>
          <a:xfrm>
            <a:off x="993775" y="766763"/>
            <a:ext cx="5119688" cy="3840162"/>
          </a:xfrm>
          <a:solidFill>
            <a:srgbClr val="FFFFFF"/>
          </a:solidFill>
          <a:ln/>
        </p:spPr>
      </p:sp>
      <p:sp>
        <p:nvSpPr>
          <p:cNvPr id="165892" name="Rectangle 1027"/>
          <p:cNvSpPr>
            <a:spLocks noGrp="1" noChangeArrowheads="1"/>
          </p:cNvSpPr>
          <p:nvPr>
            <p:ph type="body" idx="1"/>
          </p:nvPr>
        </p:nvSpPr>
        <p:spPr>
          <a:xfrm>
            <a:off x="946574" y="4862237"/>
            <a:ext cx="5206153" cy="4606328"/>
          </a:xfrm>
          <a:solidFill>
            <a:srgbClr val="FFFFFF"/>
          </a:solidFill>
          <a:ln>
            <a:solidFill>
              <a:srgbClr val="000000"/>
            </a:solidFill>
          </a:ln>
        </p:spPr>
        <p:txBody>
          <a:bodyPr/>
          <a:lstStyle/>
          <a:p>
            <a:pPr eaLnBrk="1" hangingPunct="1"/>
            <a:endParaRPr lang="de-DE">
              <a:latin typeface="Times New Roman"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98736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D596638-D05E-4F9C-8E83-0129D6A004F2}" type="slidenum">
              <a:rPr lang="en-US" smtClean="0"/>
              <a:pPr/>
              <a:t>8</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2395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A9A3DD2-0846-440B-B491-1A26A92F7194}" type="slidenum">
              <a:rPr lang="en-US" smtClean="0"/>
              <a:pPr/>
              <a:t>9</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12216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C228426-9B69-4965-A05F-B7E9675385AD}" type="slidenum">
              <a:rPr lang="en-US" smtClean="0"/>
              <a:pPr/>
              <a:t>10</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22029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BF10B78-C4F5-4746-941F-1552D00E9E3B}" type="slidenum">
              <a:rPr lang="en-US" smtClean="0"/>
              <a:pPr/>
              <a:t>11</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273958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31CE98D-5F4B-4521-ADCE-6F7335F64A46}" type="slidenum">
              <a:rPr lang="en-US" smtClean="0"/>
              <a:pPr/>
              <a:t>12</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16753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E7A35ABE-8BCC-4A42-94C5-69CD1C68ED02}" type="slidenum">
              <a:rPr lang="en-US" smtClean="0"/>
              <a:pPr/>
              <a:t>13</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73280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7" name="Picture Placeholder 26"/>
          <p:cNvSpPr>
            <a:spLocks noGrp="1"/>
          </p:cNvSpPr>
          <p:nvPr>
            <p:ph type="pic" sz="quarter" idx="10"/>
          </p:nvPr>
        </p:nvSpPr>
        <p:spPr>
          <a:xfrm>
            <a:off x="0" y="1039901"/>
            <a:ext cx="9144000" cy="5824800"/>
          </a:xfrm>
          <a:solidFill>
            <a:schemeClr val="bg1">
              <a:lumMod val="75000"/>
            </a:schemeClr>
          </a:solidFill>
        </p:spPr>
        <p:txBody>
          <a:bodyPr anchor="ctr" anchorCtr="0"/>
          <a:lstStyle>
            <a:lvl1pPr algn="ctr">
              <a:buNone/>
              <a:defRPr/>
            </a:lvl1pPr>
          </a:lstStyle>
          <a:p>
            <a:r>
              <a:rPr lang="en-US"/>
              <a:t>Click icon to add picture</a:t>
            </a:r>
            <a:endParaRPr lang="en-AU" dirty="0"/>
          </a:p>
        </p:txBody>
      </p:sp>
      <p:sp>
        <p:nvSpPr>
          <p:cNvPr id="2" name="Title 1"/>
          <p:cNvSpPr>
            <a:spLocks noGrp="1"/>
          </p:cNvSpPr>
          <p:nvPr>
            <p:ph type="ctrTitle"/>
          </p:nvPr>
        </p:nvSpPr>
        <p:spPr>
          <a:xfrm>
            <a:off x="-318" y="1342800"/>
            <a:ext cx="4716000" cy="1656000"/>
          </a:xfrm>
          <a:solidFill>
            <a:srgbClr val="ECE4CD">
              <a:alpha val="89804"/>
            </a:srgbClr>
          </a:solidFill>
          <a:ln>
            <a:noFill/>
          </a:ln>
        </p:spPr>
        <p:txBody>
          <a:bodyPr tIns="0" bIns="252000">
            <a:normAutofit/>
          </a:bodyPr>
          <a:lstStyle>
            <a:lvl1pPr marL="444500" indent="0" algn="l">
              <a:defRPr sz="3400" b="0">
                <a:latin typeface="+mj-lt"/>
              </a:defRPr>
            </a:lvl1pPr>
          </a:lstStyle>
          <a:p>
            <a:r>
              <a:rPr lang="en-US"/>
              <a:t>Click to edit Master title style</a:t>
            </a:r>
            <a:endParaRPr lang="en-AU" dirty="0"/>
          </a:p>
        </p:txBody>
      </p:sp>
      <p:sp>
        <p:nvSpPr>
          <p:cNvPr id="3" name="Subtitle 2"/>
          <p:cNvSpPr>
            <a:spLocks noGrp="1"/>
          </p:cNvSpPr>
          <p:nvPr>
            <p:ph type="subTitle" idx="1"/>
          </p:nvPr>
        </p:nvSpPr>
        <p:spPr>
          <a:xfrm>
            <a:off x="504636" y="2714400"/>
            <a:ext cx="4212000" cy="288000"/>
          </a:xfrm>
          <a:solidFill>
            <a:srgbClr val="000000">
              <a:alpha val="65098"/>
            </a:srgbClr>
          </a:solidFill>
          <a:ln>
            <a:noFill/>
          </a:ln>
        </p:spPr>
        <p:txBody>
          <a:bodyPr tIns="0" bIns="0" anchor="ctr" anchorCtr="0">
            <a:normAutofit/>
          </a:bodyPr>
          <a:lstStyle>
            <a:lvl1pPr marL="104775" indent="0" algn="l">
              <a:buNone/>
              <a:defRPr sz="850" b="1" cap="all"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10" name="Text Placeholder 13"/>
          <p:cNvSpPr>
            <a:spLocks noGrp="1"/>
          </p:cNvSpPr>
          <p:nvPr>
            <p:ph type="body" sz="quarter" idx="14" hasCustomPrompt="1"/>
          </p:nvPr>
        </p:nvSpPr>
        <p:spPr>
          <a:xfrm>
            <a:off x="0" y="1036970"/>
            <a:ext cx="9144000" cy="306000"/>
          </a:xfrm>
          <a:solidFill>
            <a:srgbClr val="ECE4CD">
              <a:alpha val="89804"/>
            </a:srgbClr>
          </a:solidFill>
        </p:spPr>
        <p:txBody>
          <a:bodyPr vert="horz" lIns="91440" tIns="45720" rIns="91440" bIns="45720" rtlCol="0" anchor="ctr" anchorCtr="0">
            <a:noAutofit/>
          </a:bodyPr>
          <a:lstStyle>
            <a:lvl1pPr marL="476250" indent="0" algn="l" defTabSz="914400" rtl="0" eaLnBrk="1" latinLnBrk="0" hangingPunct="1">
              <a:spcBef>
                <a:spcPts val="0"/>
              </a:spcBef>
              <a:buClr>
                <a:srgbClr val="1A1A1A"/>
              </a:buClr>
              <a:buFont typeface="Arial" pitchFamily="34" charset="0"/>
              <a:buNone/>
              <a:defRPr lang="en-US" sz="850" b="1" kern="1200" cap="all" baseline="0" dirty="0" smtClean="0">
                <a:solidFill>
                  <a:srgbClr val="1A1A1A"/>
                </a:solidFill>
                <a:latin typeface="+mj-lt"/>
                <a:ea typeface="+mj-ea"/>
                <a:cs typeface="Arial" pitchFamily="34" charset="0"/>
              </a:defRPr>
            </a:lvl1pPr>
            <a:lvl2pPr marL="476250" indent="0" algn="l" defTabSz="914400" rtl="0" eaLnBrk="1" latinLnBrk="0" hangingPunct="1">
              <a:spcBef>
                <a:spcPts val="0"/>
              </a:spcBef>
              <a:buClr>
                <a:srgbClr val="1A1A1A"/>
              </a:buClr>
              <a:buFont typeface="Arial" pitchFamily="34" charset="0"/>
              <a:buNone/>
              <a:defRPr lang="en-US" sz="1000" b="0" kern="1200" cap="all" baseline="0" dirty="0" smtClean="0">
                <a:solidFill>
                  <a:schemeClr val="bg1"/>
                </a:solidFill>
                <a:latin typeface="+mj-lt"/>
                <a:ea typeface="+mj-ea"/>
                <a:cs typeface="Arial" pitchFamily="34" charset="0"/>
              </a:defRPr>
            </a:lvl2pPr>
            <a:lvl3pPr marL="476250" indent="0" algn="l" defTabSz="914400" rtl="0" eaLnBrk="1" latinLnBrk="0" hangingPunct="1">
              <a:spcBef>
                <a:spcPts val="0"/>
              </a:spcBef>
              <a:buClr>
                <a:srgbClr val="1A1A1A"/>
              </a:buClr>
              <a:buFont typeface="Arial" pitchFamily="34" charset="0"/>
              <a:buNone/>
              <a:defRPr lang="en-US" sz="1000" b="0" kern="1200" cap="all" baseline="0" dirty="0" smtClean="0">
                <a:solidFill>
                  <a:schemeClr val="bg1"/>
                </a:solidFill>
                <a:latin typeface="+mj-lt"/>
                <a:ea typeface="+mj-ea"/>
                <a:cs typeface="Arial" pitchFamily="34" charset="0"/>
              </a:defRPr>
            </a:lvl3pPr>
            <a:lvl4pPr marL="476250" indent="0" algn="l" defTabSz="914400" rtl="0" eaLnBrk="1" latinLnBrk="0" hangingPunct="1">
              <a:spcBef>
                <a:spcPts val="0"/>
              </a:spcBef>
              <a:buClr>
                <a:srgbClr val="1A1A1A"/>
              </a:buClr>
              <a:buFont typeface="Arial" pitchFamily="34" charset="0"/>
              <a:buNone/>
              <a:defRPr lang="en-US" sz="1000" b="0" kern="1200" cap="all" baseline="0" dirty="0" smtClean="0">
                <a:solidFill>
                  <a:schemeClr val="bg1"/>
                </a:solidFill>
                <a:latin typeface="+mj-lt"/>
                <a:ea typeface="+mj-ea"/>
                <a:cs typeface="Arial" pitchFamily="34" charset="0"/>
              </a:defRPr>
            </a:lvl4pPr>
            <a:lvl5pPr marL="476250" indent="0" algn="l" defTabSz="914400" rtl="0" eaLnBrk="1" latinLnBrk="0" hangingPunct="1">
              <a:spcBef>
                <a:spcPts val="0"/>
              </a:spcBef>
              <a:buClr>
                <a:srgbClr val="1A1A1A"/>
              </a:buClr>
              <a:buFont typeface="Arial" pitchFamily="34" charset="0"/>
              <a:buNone/>
              <a:defRPr lang="en-AU" sz="1000" b="0" kern="1200" cap="all" baseline="0" dirty="0">
                <a:solidFill>
                  <a:schemeClr val="bg1"/>
                </a:solidFill>
                <a:latin typeface="+mj-lt"/>
                <a:ea typeface="+mj-ea"/>
                <a:cs typeface="Arial" pitchFamily="34" charset="0"/>
              </a:defRPr>
            </a:lvl5pPr>
          </a:lstStyle>
          <a:p>
            <a:pPr lvl="0"/>
            <a:r>
              <a:rPr lang="en-US" dirty="0"/>
              <a:t>                   </a:t>
            </a:r>
            <a:endParaRPr lang="en-AU" dirty="0"/>
          </a:p>
        </p:txBody>
      </p:sp>
      <p:grpSp>
        <p:nvGrpSpPr>
          <p:cNvPr id="3186" name="Group 3185"/>
          <p:cNvGrpSpPr/>
          <p:nvPr userDrawn="1"/>
        </p:nvGrpSpPr>
        <p:grpSpPr>
          <a:xfrm>
            <a:off x="-318" y="0"/>
            <a:ext cx="9144318" cy="1036970"/>
            <a:chOff x="-318" y="0"/>
            <a:chExt cx="9144318" cy="1036970"/>
          </a:xfrm>
        </p:grpSpPr>
        <p:sp>
          <p:nvSpPr>
            <p:cNvPr id="3185" name="Rectangle 3184"/>
            <p:cNvSpPr/>
            <p:nvPr userDrawn="1"/>
          </p:nvSpPr>
          <p:spPr>
            <a:xfrm>
              <a:off x="-318" y="0"/>
              <a:ext cx="9144318" cy="10369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2" descr="File:NUST Vector.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34216"/>
              <a:ext cx="761295" cy="7598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32143" y="283288"/>
              <a:ext cx="2412840" cy="461665"/>
            </a:xfrm>
            <a:prstGeom prst="rect">
              <a:avLst/>
            </a:prstGeom>
            <a:noFill/>
          </p:spPr>
          <p:txBody>
            <a:bodyPr wrap="none" rtlCol="0">
              <a:spAutoFit/>
            </a:bodyPr>
            <a:lstStyle/>
            <a:p>
              <a:pPr algn="l"/>
              <a:r>
                <a:rPr lang="en-US" sz="1200" dirty="0">
                  <a:solidFill>
                    <a:schemeClr val="bg1"/>
                  </a:solidFill>
                  <a:latin typeface="+mj-lt"/>
                  <a:cs typeface="Times New Roman" panose="02020603050405020304" pitchFamily="18" charset="0"/>
                </a:rPr>
                <a:t>NATIONAL UNIVERSITY OF</a:t>
              </a:r>
            </a:p>
            <a:p>
              <a:pPr algn="l"/>
              <a:r>
                <a:rPr lang="en-US" sz="1200" dirty="0">
                  <a:solidFill>
                    <a:schemeClr val="bg1"/>
                  </a:solidFill>
                  <a:latin typeface="+mj-lt"/>
                  <a:cs typeface="Times New Roman" panose="02020603050405020304" pitchFamily="18" charset="0"/>
                </a:rPr>
                <a:t>SCIENCES AND TECHNOLGOY</a:t>
              </a: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ck Banner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Content Placeholder 2"/>
          <p:cNvSpPr>
            <a:spLocks noGrp="1"/>
          </p:cNvSpPr>
          <p:nvPr>
            <p:ph idx="1"/>
          </p:nvPr>
        </p:nvSpPr>
        <p:spPr/>
        <p:txBody>
          <a:bodyPr/>
          <a:lstStyle>
            <a:lvl5pPr>
              <a:defRPr sz="1200"/>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Shafait: AI &amp; Machine Learning</a:t>
            </a:r>
            <a:endParaRPr lang="en-AU" dirty="0"/>
          </a:p>
        </p:txBody>
      </p:sp>
      <p:sp>
        <p:nvSpPr>
          <p:cNvPr id="12" name="Rectangle 11"/>
          <p:cNvSpPr/>
          <p:nvPr userDrawn="1"/>
        </p:nvSpPr>
        <p:spPr>
          <a:xfrm>
            <a:off x="0" y="0"/>
            <a:ext cx="9144000" cy="108000"/>
          </a:xfrm>
          <a:prstGeom prst="rect">
            <a:avLst/>
          </a:prstGeom>
          <a:solidFill>
            <a:srgbClr val="FFFFFF"/>
          </a:solidFill>
          <a:ln>
            <a:noFill/>
          </a:ln>
        </p:spPr>
        <p:txBody>
          <a:bodyPr vert="horz" lIns="91440" tIns="45720" rIns="91440" bIns="45720" rtlCol="0" anchor="ctr">
            <a:normAutofit fontScale="25000" lnSpcReduction="20000"/>
          </a:bodyPr>
          <a:lstStyle/>
          <a:p>
            <a:pPr marL="444500" indent="0" algn="l" defTabSz="914400" rtl="0" eaLnBrk="1" latinLnBrk="0" hangingPunct="1">
              <a:spcBef>
                <a:spcPct val="0"/>
              </a:spcBef>
              <a:buNone/>
            </a:pPr>
            <a:endParaRPr lang="en-AU" sz="3400" b="1" kern="1200" dirty="0">
              <a:solidFill>
                <a:schemeClr val="tx1"/>
              </a:solidFill>
              <a:latin typeface="Arial" pitchFamily="34" charset="0"/>
              <a:ea typeface="+mj-ea"/>
              <a:cs typeface="Arial" pitchFamily="34" charset="0"/>
            </a:endParaRPr>
          </a:p>
        </p:txBody>
      </p:sp>
      <p:sp>
        <p:nvSpPr>
          <p:cNvPr id="19" name="Slide Number Placeholder 5"/>
          <p:cNvSpPr>
            <a:spLocks noGrp="1"/>
          </p:cNvSpPr>
          <p:nvPr>
            <p:ph type="sldNum" sz="quarter" idx="4"/>
          </p:nvPr>
        </p:nvSpPr>
        <p:spPr>
          <a:xfrm>
            <a:off x="8451290"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pPr algn="l"/>
            <a:r>
              <a:rPr lang="en-AU" b="1" dirty="0">
                <a:sym typeface="Symbol"/>
              </a:rPr>
              <a:t> </a:t>
            </a:r>
            <a:fld id="{CEA3B86A-D8D9-41B4-AC9E-71B6F5E22BD6}" type="slidenum">
              <a:rPr lang="en-AU" smtClean="0">
                <a:cs typeface="Times New Roman" pitchFamily="18" charset="0"/>
              </a:rPr>
              <a:pPr algn="l"/>
              <a:t>‹#›</a:t>
            </a:fld>
            <a:endParaRPr lang="en-AU" dirty="0">
              <a:cs typeface="Times New Roman" pitchFamily="18" charset="0"/>
            </a:endParaRPr>
          </a:p>
        </p:txBody>
      </p:sp>
      <p:sp>
        <p:nvSpPr>
          <p:cNvPr id="11" name="Date Placeholder 3"/>
          <p:cNvSpPr>
            <a:spLocks noGrp="1"/>
          </p:cNvSpPr>
          <p:nvPr>
            <p:ph type="dt" sz="half" idx="2"/>
          </p:nvPr>
        </p:nvSpPr>
        <p:spPr>
          <a:xfrm>
            <a:off x="467544" y="6473825"/>
            <a:ext cx="864096" cy="365125"/>
          </a:xfrm>
          <a:prstGeom prst="rect">
            <a:avLst/>
          </a:prstGeom>
        </p:spPr>
        <p:txBody>
          <a:bodyPr vert="horz" lIns="91440" tIns="45720" rIns="91440" bIns="45720" rtlCol="0" anchor="ctr"/>
          <a:lstStyle>
            <a:lvl1pPr algn="l">
              <a:defRPr sz="1000">
                <a:solidFill>
                  <a:schemeClr val="tx1"/>
                </a:solidFill>
                <a:latin typeface="+mj-lt"/>
              </a:defRPr>
            </a:lvl1pPr>
          </a:lstStyle>
          <a:p>
            <a:fld id="{64B45575-2A08-483F-AEE3-EDCB31286907}" type="datetime1">
              <a:rPr lang="en-US" smtClean="0"/>
              <a:t>8/1/2024</a:t>
            </a:fld>
            <a:endParaRPr lang="en-AU" dirty="0"/>
          </a:p>
        </p:txBody>
      </p:sp>
      <p:grpSp>
        <p:nvGrpSpPr>
          <p:cNvPr id="18" name="Group 17"/>
          <p:cNvGrpSpPr/>
          <p:nvPr userDrawn="1"/>
        </p:nvGrpSpPr>
        <p:grpSpPr>
          <a:xfrm>
            <a:off x="-318" y="0"/>
            <a:ext cx="9144318" cy="1036970"/>
            <a:chOff x="-318" y="0"/>
            <a:chExt cx="9144318" cy="1036970"/>
          </a:xfrm>
        </p:grpSpPr>
        <p:sp>
          <p:nvSpPr>
            <p:cNvPr id="20" name="Rectangle 19"/>
            <p:cNvSpPr/>
            <p:nvPr userDrawn="1"/>
          </p:nvSpPr>
          <p:spPr>
            <a:xfrm>
              <a:off x="-318" y="0"/>
              <a:ext cx="9144318" cy="10369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1" name="Picture 2" descr="File:NUST Vector.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34216"/>
              <a:ext cx="761295" cy="75980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1032143" y="283288"/>
              <a:ext cx="2412840" cy="461665"/>
            </a:xfrm>
            <a:prstGeom prst="rect">
              <a:avLst/>
            </a:prstGeom>
            <a:noFill/>
          </p:spPr>
          <p:txBody>
            <a:bodyPr wrap="none" rtlCol="0">
              <a:spAutoFit/>
            </a:bodyPr>
            <a:lstStyle/>
            <a:p>
              <a:pPr algn="l"/>
              <a:r>
                <a:rPr lang="en-US" sz="1200" dirty="0">
                  <a:solidFill>
                    <a:schemeClr val="bg1"/>
                  </a:solidFill>
                  <a:latin typeface="+mj-lt"/>
                  <a:cs typeface="Times New Roman" panose="02020603050405020304" pitchFamily="18" charset="0"/>
                </a:rPr>
                <a:t>NATIONAL UNIVERSITY OF</a:t>
              </a:r>
            </a:p>
            <a:p>
              <a:pPr algn="l"/>
              <a:r>
                <a:rPr lang="en-US" sz="1200" dirty="0">
                  <a:solidFill>
                    <a:schemeClr val="bg1"/>
                  </a:solidFill>
                  <a:latin typeface="+mj-lt"/>
                  <a:cs typeface="Times New Roman" panose="02020603050405020304" pitchFamily="18" charset="0"/>
                </a:rPr>
                <a:t>SCIENCES AND TECHNOLGOY</a:t>
              </a: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lour Strip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16" name="Slide Number Placeholder 5"/>
          <p:cNvSpPr>
            <a:spLocks noGrp="1"/>
          </p:cNvSpPr>
          <p:nvPr>
            <p:ph type="sldNum" sz="quarter" idx="4"/>
          </p:nvPr>
        </p:nvSpPr>
        <p:spPr>
          <a:xfrm>
            <a:off x="8451290"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pPr algn="l"/>
            <a:r>
              <a:rPr lang="en-AU" b="1" dirty="0">
                <a:sym typeface="Symbol"/>
              </a:rPr>
              <a:t> </a:t>
            </a:r>
            <a:fld id="{CEA3B86A-D8D9-41B4-AC9E-71B6F5E22BD6}" type="slidenum">
              <a:rPr lang="en-AU" smtClean="0">
                <a:cs typeface="Times New Roman" pitchFamily="18" charset="0"/>
              </a:rPr>
              <a:pPr algn="l"/>
              <a:t>‹#›</a:t>
            </a:fld>
            <a:endParaRPr lang="en-AU" dirty="0">
              <a:cs typeface="Times New Roman" pitchFamily="18" charset="0"/>
            </a:endParaRPr>
          </a:p>
        </p:txBody>
      </p:sp>
      <p:sp>
        <p:nvSpPr>
          <p:cNvPr id="6" name="Date Placeholder 3"/>
          <p:cNvSpPr>
            <a:spLocks noGrp="1"/>
          </p:cNvSpPr>
          <p:nvPr>
            <p:ph type="dt" sz="half" idx="2"/>
          </p:nvPr>
        </p:nvSpPr>
        <p:spPr>
          <a:xfrm>
            <a:off x="467544" y="6473825"/>
            <a:ext cx="864096" cy="365125"/>
          </a:xfrm>
          <a:prstGeom prst="rect">
            <a:avLst/>
          </a:prstGeom>
        </p:spPr>
        <p:txBody>
          <a:bodyPr vert="horz" lIns="91440" tIns="45720" rIns="91440" bIns="45720" rtlCol="0" anchor="ctr"/>
          <a:lstStyle>
            <a:lvl1pPr algn="l">
              <a:defRPr sz="1000">
                <a:solidFill>
                  <a:schemeClr val="tx1"/>
                </a:solidFill>
                <a:latin typeface="+mj-lt"/>
              </a:defRPr>
            </a:lvl1pPr>
          </a:lstStyle>
          <a:p>
            <a:fld id="{09CED7BA-D5A9-433D-A441-43F32F80827F}" type="datetime1">
              <a:rPr lang="en-US" smtClean="0"/>
              <a:t>8/1/2024</a:t>
            </a:fld>
            <a:endParaRPr lang="en-AU" dirty="0"/>
          </a:p>
        </p:txBody>
      </p:sp>
      <p:sp>
        <p:nvSpPr>
          <p:cNvPr id="7" name="Footer Placeholder 4"/>
          <p:cNvSpPr>
            <a:spLocks noGrp="1"/>
          </p:cNvSpPr>
          <p:nvPr>
            <p:ph type="ftr" sz="quarter" idx="3"/>
          </p:nvPr>
        </p:nvSpPr>
        <p:spPr>
          <a:xfrm>
            <a:off x="1475656" y="6473825"/>
            <a:ext cx="6336704" cy="365125"/>
          </a:xfrm>
          <a:prstGeom prst="rect">
            <a:avLst/>
          </a:prstGeom>
        </p:spPr>
        <p:txBody>
          <a:bodyPr vert="horz" lIns="91440" tIns="45720" rIns="91440" bIns="45720" rtlCol="0" anchor="ctr"/>
          <a:lstStyle>
            <a:lvl1pPr algn="ctr">
              <a:defRPr sz="1000">
                <a:solidFill>
                  <a:schemeClr val="tx1"/>
                </a:solidFill>
                <a:latin typeface="+mj-lt"/>
              </a:defRPr>
            </a:lvl1pPr>
          </a:lstStyle>
          <a:p>
            <a:r>
              <a:rPr lang="en-US"/>
              <a:t>Shafait: AI &amp; Machine Learning</a:t>
            </a:r>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02006"/>
            <a:ext cx="4040188" cy="3724157"/>
          </a:xfrm>
        </p:spPr>
        <p:txBody>
          <a:bodyPr/>
          <a:lstStyle>
            <a:lvl1pPr>
              <a:defRPr sz="1800"/>
            </a:lvl1pPr>
            <a:lvl2pPr>
              <a:defRPr sz="18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02006"/>
            <a:ext cx="4041775" cy="3724157"/>
          </a:xfrm>
        </p:spPr>
        <p:txBody>
          <a:bodyPr/>
          <a:lstStyle>
            <a:lvl1pPr>
              <a:defRPr sz="1800"/>
            </a:lvl1pPr>
            <a:lvl2pPr>
              <a:defRPr sz="18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8" name="Footer Placeholder 7"/>
          <p:cNvSpPr>
            <a:spLocks noGrp="1"/>
          </p:cNvSpPr>
          <p:nvPr>
            <p:ph type="ftr" sz="quarter" idx="11"/>
          </p:nvPr>
        </p:nvSpPr>
        <p:spPr/>
        <p:txBody>
          <a:bodyPr/>
          <a:lstStyle/>
          <a:p>
            <a:r>
              <a:rPr lang="en-US"/>
              <a:t>Shafait: AI &amp; Machine Learning</a:t>
            </a:r>
            <a:endParaRPr lang="en-AU"/>
          </a:p>
        </p:txBody>
      </p:sp>
      <p:sp>
        <p:nvSpPr>
          <p:cNvPr id="10" name="Slide Number Placeholder 5"/>
          <p:cNvSpPr>
            <a:spLocks noGrp="1"/>
          </p:cNvSpPr>
          <p:nvPr>
            <p:ph type="sldNum" sz="quarter" idx="12"/>
          </p:nvPr>
        </p:nvSpPr>
        <p:spPr>
          <a:xfrm>
            <a:off x="8451290"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pPr algn="l"/>
            <a:r>
              <a:rPr lang="en-AU" b="1" dirty="0">
                <a:sym typeface="Symbol"/>
              </a:rPr>
              <a:t> </a:t>
            </a:r>
            <a:fld id="{CEA3B86A-D8D9-41B4-AC9E-71B6F5E22BD6}" type="slidenum">
              <a:rPr lang="en-AU" smtClean="0">
                <a:cs typeface="Times New Roman" pitchFamily="18" charset="0"/>
              </a:rPr>
              <a:pPr algn="l"/>
              <a:t>‹#›</a:t>
            </a:fld>
            <a:endParaRPr lang="en-AU" dirty="0">
              <a:cs typeface="Times New Roman" pitchFamily="18" charset="0"/>
            </a:endParaRPr>
          </a:p>
        </p:txBody>
      </p:sp>
      <p:sp>
        <p:nvSpPr>
          <p:cNvPr id="9" name="Date Placeholder 3"/>
          <p:cNvSpPr>
            <a:spLocks noGrp="1"/>
          </p:cNvSpPr>
          <p:nvPr>
            <p:ph type="dt" sz="half" idx="13"/>
          </p:nvPr>
        </p:nvSpPr>
        <p:spPr>
          <a:xfrm>
            <a:off x="467544" y="6473825"/>
            <a:ext cx="864096" cy="365125"/>
          </a:xfrm>
          <a:prstGeom prst="rect">
            <a:avLst/>
          </a:prstGeom>
        </p:spPr>
        <p:txBody>
          <a:bodyPr vert="horz" lIns="91440" tIns="45720" rIns="91440" bIns="45720" rtlCol="0" anchor="ctr"/>
          <a:lstStyle>
            <a:lvl1pPr algn="l">
              <a:defRPr sz="1000">
                <a:solidFill>
                  <a:schemeClr val="tx1"/>
                </a:solidFill>
                <a:latin typeface="+mj-lt"/>
              </a:defRPr>
            </a:lvl1pPr>
          </a:lstStyle>
          <a:p>
            <a:fld id="{DBAF260A-2DB6-4294-8FD7-D994ACEA063A}" type="datetime1">
              <a:rPr lang="en-US" smtClean="0"/>
              <a:t>8/1/2024</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Shafait: AI &amp; Machine Learning</a:t>
            </a:r>
            <a:endParaRPr lang="en-AU"/>
          </a:p>
        </p:txBody>
      </p:sp>
      <p:sp>
        <p:nvSpPr>
          <p:cNvPr id="5" name="Slide Number Placeholder 5"/>
          <p:cNvSpPr>
            <a:spLocks noGrp="1"/>
          </p:cNvSpPr>
          <p:nvPr>
            <p:ph type="sldNum" sz="quarter" idx="4"/>
          </p:nvPr>
        </p:nvSpPr>
        <p:spPr>
          <a:xfrm>
            <a:off x="8451290"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pPr algn="l"/>
            <a:r>
              <a:rPr lang="en-AU" b="1" dirty="0">
                <a:sym typeface="Symbol"/>
              </a:rPr>
              <a:t> </a:t>
            </a:r>
            <a:fld id="{CEA3B86A-D8D9-41B4-AC9E-71B6F5E22BD6}" type="slidenum">
              <a:rPr lang="en-AU" smtClean="0">
                <a:cs typeface="Times New Roman" pitchFamily="18" charset="0"/>
              </a:rPr>
              <a:pPr algn="l"/>
              <a:t>‹#›</a:t>
            </a:fld>
            <a:endParaRPr lang="en-AU" dirty="0">
              <a:cs typeface="Times New Roman" pitchFamily="18" charset="0"/>
            </a:endParaRPr>
          </a:p>
        </p:txBody>
      </p:sp>
      <p:sp>
        <p:nvSpPr>
          <p:cNvPr id="4" name="Date Placeholder 3"/>
          <p:cNvSpPr>
            <a:spLocks noGrp="1"/>
          </p:cNvSpPr>
          <p:nvPr>
            <p:ph type="dt" sz="half" idx="2"/>
          </p:nvPr>
        </p:nvSpPr>
        <p:spPr>
          <a:xfrm>
            <a:off x="467544" y="6473825"/>
            <a:ext cx="864096" cy="365125"/>
          </a:xfrm>
          <a:prstGeom prst="rect">
            <a:avLst/>
          </a:prstGeom>
        </p:spPr>
        <p:txBody>
          <a:bodyPr vert="horz" lIns="91440" tIns="45720" rIns="91440" bIns="45720" rtlCol="0" anchor="ctr"/>
          <a:lstStyle>
            <a:lvl1pPr algn="l">
              <a:defRPr sz="1000">
                <a:solidFill>
                  <a:schemeClr val="tx1"/>
                </a:solidFill>
                <a:latin typeface="+mj-lt"/>
              </a:defRPr>
            </a:lvl1pPr>
          </a:lstStyle>
          <a:p>
            <a:fld id="{7BB83F31-5445-4698-9703-509A06FF2BBE}" type="datetime1">
              <a:rPr lang="en-US" smtClean="0"/>
              <a:t>8/1/2024</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endParaRPr lang="en-US" dirty="0"/>
          </a:p>
        </p:txBody>
      </p:sp>
      <p:sp>
        <p:nvSpPr>
          <p:cNvPr id="5" name="Date Placeholder 4"/>
          <p:cNvSpPr>
            <a:spLocks noGrp="1"/>
          </p:cNvSpPr>
          <p:nvPr>
            <p:ph type="dt" sz="half" idx="10"/>
          </p:nvPr>
        </p:nvSpPr>
        <p:spPr/>
        <p:txBody>
          <a:bodyPr/>
          <a:lstStyle/>
          <a:p>
            <a:fld id="{D74208B5-7D6D-4ACB-9B0B-D8039309144E}" type="datetime1">
              <a:rPr lang="en-US" smtClean="0"/>
              <a:t>8/1/2024</a:t>
            </a:fld>
            <a:endParaRPr lang="en-US"/>
          </a:p>
        </p:txBody>
      </p:sp>
      <p:sp>
        <p:nvSpPr>
          <p:cNvPr id="6" name="Footer Placeholder 5"/>
          <p:cNvSpPr>
            <a:spLocks noGrp="1"/>
          </p:cNvSpPr>
          <p:nvPr>
            <p:ph type="ftr" sz="quarter" idx="11"/>
          </p:nvPr>
        </p:nvSpPr>
        <p:spPr/>
        <p:txBody>
          <a:bodyPr/>
          <a:lstStyle/>
          <a:p>
            <a:r>
              <a:rPr lang="de-DE"/>
              <a:t>Shafait: AI &amp; Machine Learning</a:t>
            </a:r>
          </a:p>
        </p:txBody>
      </p:sp>
      <p:sp>
        <p:nvSpPr>
          <p:cNvPr id="7" name="Slide Number Placeholder 6"/>
          <p:cNvSpPr>
            <a:spLocks noGrp="1"/>
          </p:cNvSpPr>
          <p:nvPr>
            <p:ph type="sldNum" sz="quarter" idx="12"/>
          </p:nvPr>
        </p:nvSpPr>
        <p:spPr/>
        <p:txBody>
          <a:bodyPr/>
          <a:lstStyle/>
          <a:p>
            <a:fld id="{E9F01FFC-0287-7E41-9708-A427EB01488A}" type="slidenum">
              <a:rPr lang="de-DE" smtClean="0"/>
              <a:pPr/>
              <a:t>‹#›</a:t>
            </a:fld>
            <a:endParaRPr lang="de-DE"/>
          </a:p>
        </p:txBody>
      </p:sp>
    </p:spTree>
    <p:extLst>
      <p:ext uri="{BB962C8B-B14F-4D97-AF65-F5344CB8AC3E}">
        <p14:creationId xmlns:p14="http://schemas.microsoft.com/office/powerpoint/2010/main" val="135993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969" y="6544394"/>
            <a:ext cx="9162000" cy="324000"/>
          </a:xfrm>
          <a:prstGeom prst="rect">
            <a:avLst/>
          </a:prstGeom>
          <a:solidFill>
            <a:srgbClr val="ECE4CD"/>
          </a:solidFill>
          <a:ln>
            <a:noFill/>
          </a:ln>
        </p:spPr>
        <p:style>
          <a:lnRef idx="2">
            <a:schemeClr val="accent1">
              <a:shade val="50000"/>
            </a:schemeClr>
          </a:lnRef>
          <a:fillRef idx="1">
            <a:schemeClr val="accent1"/>
          </a:fillRef>
          <a:effectRef idx="0">
            <a:schemeClr val="accent1"/>
          </a:effectRef>
          <a:fontRef idx="minor">
            <a:schemeClr val="lt1"/>
          </a:fontRef>
        </p:style>
        <p:txBody>
          <a:bodyPr tIns="54000" rtlCol="0" anchor="t" anchorCtr="0"/>
          <a:lstStyle/>
          <a:p>
            <a:pPr marL="6746875" indent="0" algn="l"/>
            <a:endParaRPr lang="en-AU" sz="850" dirty="0">
              <a:solidFill>
                <a:schemeClr val="tx1"/>
              </a:solidFill>
              <a:latin typeface="+mj-lt"/>
            </a:endParaRPr>
          </a:p>
        </p:txBody>
      </p:sp>
      <p:sp>
        <p:nvSpPr>
          <p:cNvPr id="2" name="Title Placeholder 1"/>
          <p:cNvSpPr>
            <a:spLocks noGrp="1"/>
          </p:cNvSpPr>
          <p:nvPr>
            <p:ph type="title"/>
          </p:nvPr>
        </p:nvSpPr>
        <p:spPr>
          <a:xfrm>
            <a:off x="447675" y="1412776"/>
            <a:ext cx="8229600" cy="432048"/>
          </a:xfrm>
          <a:prstGeom prst="rect">
            <a:avLst/>
          </a:prstGeom>
        </p:spPr>
        <p:txBody>
          <a:bodyPr vert="horz" lIns="91440" tIns="45720" rIns="91440" bIns="45720" rtlCol="0" anchor="ctr">
            <a:noAutofit/>
          </a:bodyPr>
          <a:lstStyle/>
          <a:p>
            <a:r>
              <a:rPr lang="en-US" dirty="0"/>
              <a:t>Click to edit Master title style</a:t>
            </a:r>
            <a:endParaRPr lang="en-AU" dirty="0"/>
          </a:p>
        </p:txBody>
      </p:sp>
      <p:sp>
        <p:nvSpPr>
          <p:cNvPr id="3" name="Text Placeholder 2"/>
          <p:cNvSpPr>
            <a:spLocks noGrp="1"/>
          </p:cNvSpPr>
          <p:nvPr>
            <p:ph type="body" idx="1"/>
          </p:nvPr>
        </p:nvSpPr>
        <p:spPr>
          <a:xfrm>
            <a:off x="447675" y="2060848"/>
            <a:ext cx="8229600" cy="41764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p:cNvSpPr>
            <a:spLocks noGrp="1"/>
          </p:cNvSpPr>
          <p:nvPr>
            <p:ph type="ftr" sz="quarter" idx="3"/>
          </p:nvPr>
        </p:nvSpPr>
        <p:spPr>
          <a:xfrm>
            <a:off x="1475656" y="6473825"/>
            <a:ext cx="6336704" cy="365125"/>
          </a:xfrm>
          <a:prstGeom prst="rect">
            <a:avLst/>
          </a:prstGeom>
        </p:spPr>
        <p:txBody>
          <a:bodyPr vert="horz" lIns="91440" tIns="45720" rIns="91440" bIns="45720" rtlCol="0" anchor="ctr"/>
          <a:lstStyle>
            <a:lvl1pPr algn="ctr">
              <a:defRPr sz="1000">
                <a:solidFill>
                  <a:schemeClr val="tx1"/>
                </a:solidFill>
                <a:latin typeface="+mj-lt"/>
              </a:defRPr>
            </a:lvl1pPr>
          </a:lstStyle>
          <a:p>
            <a:r>
              <a:rPr lang="en-US"/>
              <a:t>Shafait: AI &amp; Machine Learning</a:t>
            </a:r>
            <a:endParaRPr lang="en-AU" dirty="0"/>
          </a:p>
        </p:txBody>
      </p:sp>
      <p:sp>
        <p:nvSpPr>
          <p:cNvPr id="10" name="Rectangle 9"/>
          <p:cNvSpPr/>
          <p:nvPr/>
        </p:nvSpPr>
        <p:spPr>
          <a:xfrm>
            <a:off x="0" y="0"/>
            <a:ext cx="9162000" cy="108000"/>
          </a:xfrm>
          <a:prstGeom prst="rect">
            <a:avLst/>
          </a:prstGeom>
          <a:solidFill>
            <a:srgbClr val="ECE4CD"/>
          </a:solidFill>
          <a:ln>
            <a:noFill/>
          </a:ln>
        </p:spPr>
        <p:style>
          <a:lnRef idx="2">
            <a:schemeClr val="accent1">
              <a:shade val="50000"/>
            </a:schemeClr>
          </a:lnRef>
          <a:fillRef idx="1">
            <a:schemeClr val="accent1"/>
          </a:fillRef>
          <a:effectRef idx="0">
            <a:schemeClr val="accent1"/>
          </a:effectRef>
          <a:fontRef idx="minor">
            <a:schemeClr val="lt1"/>
          </a:fontRef>
        </p:style>
        <p:txBody>
          <a:bodyPr tIns="54000" rtlCol="0" anchor="t" anchorCtr="0"/>
          <a:lstStyle/>
          <a:p>
            <a:pPr marL="6762750" indent="0" algn="l"/>
            <a:endParaRPr lang="en-AU" sz="850" dirty="0">
              <a:latin typeface="+mj-lt"/>
            </a:endParaRPr>
          </a:p>
        </p:txBody>
      </p:sp>
      <p:sp>
        <p:nvSpPr>
          <p:cNvPr id="9" name="Slide Number Placeholder 5"/>
          <p:cNvSpPr>
            <a:spLocks noGrp="1"/>
          </p:cNvSpPr>
          <p:nvPr>
            <p:ph type="sldNum" sz="quarter" idx="4"/>
          </p:nvPr>
        </p:nvSpPr>
        <p:spPr>
          <a:xfrm>
            <a:off x="8451290"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pPr algn="l"/>
            <a:r>
              <a:rPr lang="en-AU" b="1" dirty="0">
                <a:sym typeface="Symbol"/>
              </a:rPr>
              <a:t> </a:t>
            </a:r>
            <a:fld id="{CEA3B86A-D8D9-41B4-AC9E-71B6F5E22BD6}" type="slidenum">
              <a:rPr lang="en-AU" smtClean="0">
                <a:cs typeface="Times New Roman" pitchFamily="18" charset="0"/>
              </a:rPr>
              <a:pPr algn="l"/>
              <a:t>‹#›</a:t>
            </a:fld>
            <a:endParaRPr lang="en-AU" dirty="0">
              <a:cs typeface="Times New Roman" pitchFamily="18" charset="0"/>
            </a:endParaRPr>
          </a:p>
        </p:txBody>
      </p:sp>
      <p:sp>
        <p:nvSpPr>
          <p:cNvPr id="8" name="Date Placeholder 3"/>
          <p:cNvSpPr>
            <a:spLocks noGrp="1"/>
          </p:cNvSpPr>
          <p:nvPr>
            <p:ph type="dt" sz="half" idx="2"/>
          </p:nvPr>
        </p:nvSpPr>
        <p:spPr>
          <a:xfrm>
            <a:off x="467544" y="6473825"/>
            <a:ext cx="864096" cy="365125"/>
          </a:xfrm>
          <a:prstGeom prst="rect">
            <a:avLst/>
          </a:prstGeom>
        </p:spPr>
        <p:txBody>
          <a:bodyPr vert="horz" lIns="91440" tIns="45720" rIns="91440" bIns="45720" rtlCol="0" anchor="ctr"/>
          <a:lstStyle>
            <a:lvl1pPr algn="l">
              <a:defRPr sz="1000">
                <a:solidFill>
                  <a:schemeClr val="tx1"/>
                </a:solidFill>
                <a:latin typeface="+mj-lt"/>
              </a:defRPr>
            </a:lvl1pPr>
          </a:lstStyle>
          <a:p>
            <a:fld id="{A3E18E5F-0C27-4FE5-BFB3-A76BA2B65FC8}" type="datetime1">
              <a:rPr lang="en-US" smtClean="0"/>
              <a:t>8/1/2024</a:t>
            </a:fld>
            <a:endParaRPr lang="en-AU" dirty="0"/>
          </a:p>
        </p:txBody>
      </p:sp>
      <p:grpSp>
        <p:nvGrpSpPr>
          <p:cNvPr id="11" name="Group 10"/>
          <p:cNvGrpSpPr/>
          <p:nvPr userDrawn="1"/>
        </p:nvGrpSpPr>
        <p:grpSpPr>
          <a:xfrm>
            <a:off x="-318" y="0"/>
            <a:ext cx="9144318" cy="1036970"/>
            <a:chOff x="-318" y="0"/>
            <a:chExt cx="9144318" cy="1036970"/>
          </a:xfrm>
        </p:grpSpPr>
        <p:sp>
          <p:nvSpPr>
            <p:cNvPr id="12" name="Rectangle 11"/>
            <p:cNvSpPr/>
            <p:nvPr userDrawn="1"/>
          </p:nvSpPr>
          <p:spPr>
            <a:xfrm>
              <a:off x="-318" y="0"/>
              <a:ext cx="9144318" cy="10369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2" descr="File:NUST Vector.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1520" y="134216"/>
              <a:ext cx="761295" cy="75980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032143" y="283288"/>
              <a:ext cx="2412840" cy="461665"/>
            </a:xfrm>
            <a:prstGeom prst="rect">
              <a:avLst/>
            </a:prstGeom>
            <a:noFill/>
          </p:spPr>
          <p:txBody>
            <a:bodyPr wrap="none" rtlCol="0">
              <a:spAutoFit/>
            </a:bodyPr>
            <a:lstStyle/>
            <a:p>
              <a:pPr algn="l"/>
              <a:r>
                <a:rPr lang="en-US" sz="1200" dirty="0">
                  <a:solidFill>
                    <a:schemeClr val="bg1"/>
                  </a:solidFill>
                  <a:latin typeface="+mj-lt"/>
                  <a:cs typeface="Times New Roman" panose="02020603050405020304" pitchFamily="18" charset="0"/>
                </a:rPr>
                <a:t>NATIONAL UNIVERSITY OF</a:t>
              </a:r>
            </a:p>
            <a:p>
              <a:pPr algn="l"/>
              <a:r>
                <a:rPr lang="en-US" sz="1200" dirty="0">
                  <a:solidFill>
                    <a:schemeClr val="bg1"/>
                  </a:solidFill>
                  <a:latin typeface="+mj-lt"/>
                  <a:cs typeface="Times New Roman" panose="02020603050405020304" pitchFamily="18" charset="0"/>
                </a:rPr>
                <a:t>SCIENCES AND TECHNOLGOY</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3" r:id="rId4"/>
    <p:sldLayoutId id="2147483655" r:id="rId5"/>
    <p:sldLayoutId id="2147483661" r:id="rId6"/>
  </p:sldLayoutIdLst>
  <p:hf hdr="0"/>
  <p:txStyles>
    <p:titleStyle>
      <a:lvl1pPr algn="l" defTabSz="914400" rtl="0" eaLnBrk="1" latinLnBrk="0" hangingPunct="1">
        <a:spcBef>
          <a:spcPct val="0"/>
        </a:spcBef>
        <a:buNone/>
        <a:defRPr sz="2800" b="1" kern="1200">
          <a:solidFill>
            <a:srgbClr val="1A1A1A"/>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1A1A1A"/>
        </a:buClr>
        <a:buFont typeface="Wingdings" pitchFamily="2" charset="2"/>
        <a:buChar char=""/>
        <a:defRPr sz="2400" kern="1200">
          <a:solidFill>
            <a:srgbClr val="1A1A1A"/>
          </a:solidFill>
          <a:latin typeface="Arial" pitchFamily="34" charset="0"/>
          <a:ea typeface="+mn-ea"/>
          <a:cs typeface="Arial" pitchFamily="34" charset="0"/>
        </a:defRPr>
      </a:lvl1pPr>
      <a:lvl2pPr marL="742950" indent="-285750" algn="l" defTabSz="914400" rtl="0" eaLnBrk="1" latinLnBrk="0" hangingPunct="1">
        <a:spcBef>
          <a:spcPct val="20000"/>
        </a:spcBef>
        <a:buClr>
          <a:srgbClr val="1A1A1A"/>
        </a:buClr>
        <a:buFont typeface="Arial" pitchFamily="34" charset="0"/>
        <a:buChar char="•"/>
        <a:defRPr sz="2400" kern="1200">
          <a:solidFill>
            <a:srgbClr val="1A1A1A"/>
          </a:solidFill>
          <a:latin typeface="Arial" pitchFamily="34" charset="0"/>
          <a:ea typeface="+mn-ea"/>
          <a:cs typeface="Arial" pitchFamily="34" charset="0"/>
        </a:defRPr>
      </a:lvl2pPr>
      <a:lvl3pPr marL="1143000" indent="-228600" algn="l" defTabSz="914400" rtl="0" eaLnBrk="1" latinLnBrk="0" hangingPunct="1">
        <a:spcBef>
          <a:spcPct val="20000"/>
        </a:spcBef>
        <a:buClr>
          <a:srgbClr val="1A1A1A"/>
        </a:buClr>
        <a:buFont typeface="Arial" pitchFamily="34" charset="0"/>
        <a:buChar char="–"/>
        <a:defRPr sz="1600" kern="1200">
          <a:solidFill>
            <a:srgbClr val="1A1A1A"/>
          </a:solidFill>
          <a:latin typeface="Arial" pitchFamily="34" charset="0"/>
          <a:ea typeface="+mn-ea"/>
          <a:cs typeface="Arial" pitchFamily="34" charset="0"/>
        </a:defRPr>
      </a:lvl3pPr>
      <a:lvl4pPr marL="1600200" indent="-228600" algn="l" defTabSz="914400" rtl="0" eaLnBrk="1" latinLnBrk="0" hangingPunct="1">
        <a:spcBef>
          <a:spcPct val="20000"/>
        </a:spcBef>
        <a:buClr>
          <a:srgbClr val="1A1A1A"/>
        </a:buClr>
        <a:buFont typeface="Arial" pitchFamily="34" charset="0"/>
        <a:buChar char="–"/>
        <a:defRPr sz="1600" kern="1200">
          <a:solidFill>
            <a:srgbClr val="1A1A1A"/>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image" Target="../media/image160.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41.png"/><Relationship Id="rId7" Type="http://schemas.openxmlformats.org/officeDocument/2006/relationships/image" Target="../media/image7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2.wmf"/><Relationship Id="rId4" Type="http://schemas.openxmlformats.org/officeDocument/2006/relationships/oleObject" Target="../embeddings/oleObject1.bin"/><Relationship Id="rId9" Type="http://schemas.openxmlformats.org/officeDocument/2006/relationships/image" Target="../media/image8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10.xml"/><Relationship Id="rId7" Type="http://schemas.openxmlformats.org/officeDocument/2006/relationships/image" Target="../media/image44.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43.jpeg"/><Relationship Id="rId5" Type="http://schemas.openxmlformats.org/officeDocument/2006/relationships/notesSlide" Target="../notesSlides/notesSlide28.xml"/><Relationship Id="rId4" Type="http://schemas.openxmlformats.org/officeDocument/2006/relationships/slideLayout" Target="../slideLayouts/slideLayout2.xml"/><Relationship Id="rId9" Type="http://schemas.openxmlformats.org/officeDocument/2006/relationships/image" Target="../media/image46.png"/></Relationships>
</file>

<file path=ppt/slides/_rels/slide3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13.xml"/><Relationship Id="rId7" Type="http://schemas.openxmlformats.org/officeDocument/2006/relationships/image" Target="../media/image48.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7.jpeg"/><Relationship Id="rId5" Type="http://schemas.openxmlformats.org/officeDocument/2006/relationships/slideLayout" Target="../slideLayouts/slideLayout2.xml"/><Relationship Id="rId10" Type="http://schemas.openxmlformats.org/officeDocument/2006/relationships/image" Target="../media/image51.png"/><Relationship Id="rId4" Type="http://schemas.openxmlformats.org/officeDocument/2006/relationships/tags" Target="../tags/tag14.xml"/><Relationship Id="rId9"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53.png"/><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56.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59.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64.png"/><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250.png"/><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52736"/>
            <a:ext cx="9144000" cy="5184576"/>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p:cNvSpPr txBox="1"/>
          <p:nvPr/>
        </p:nvSpPr>
        <p:spPr>
          <a:xfrm>
            <a:off x="2017462" y="1750746"/>
            <a:ext cx="5109091" cy="646331"/>
          </a:xfrm>
          <a:prstGeom prst="rect">
            <a:avLst/>
          </a:prstGeom>
          <a:noFill/>
        </p:spPr>
        <p:txBody>
          <a:bodyPr wrap="none" rtlCol="0">
            <a:spAutoFit/>
          </a:bodyPr>
          <a:lstStyle/>
          <a:p>
            <a:pPr algn="ctr"/>
            <a:r>
              <a:rPr lang="en-AU" sz="3600" b="1" dirty="0"/>
              <a:t>Naïve Bayes Classifier</a:t>
            </a:r>
          </a:p>
        </p:txBody>
      </p:sp>
      <p:sp>
        <p:nvSpPr>
          <p:cNvPr id="10" name="TextBox 9"/>
          <p:cNvSpPr txBox="1"/>
          <p:nvPr/>
        </p:nvSpPr>
        <p:spPr>
          <a:xfrm>
            <a:off x="639212" y="3997513"/>
            <a:ext cx="7849265" cy="1015663"/>
          </a:xfrm>
          <a:prstGeom prst="rect">
            <a:avLst/>
          </a:prstGeom>
          <a:noFill/>
        </p:spPr>
        <p:txBody>
          <a:bodyPr wrap="none" rtlCol="0">
            <a:spAutoFit/>
          </a:bodyPr>
          <a:lstStyle/>
          <a:p>
            <a:pPr algn="ctr"/>
            <a:r>
              <a:rPr lang="en-AU" sz="2000" dirty="0"/>
              <a:t>Professor</a:t>
            </a:r>
          </a:p>
          <a:p>
            <a:pPr algn="ctr"/>
            <a:r>
              <a:rPr lang="en-AU" sz="2000" dirty="0"/>
              <a:t>School of Electrical Engineering and Computer Science (SEECS)</a:t>
            </a:r>
          </a:p>
          <a:p>
            <a:pPr algn="ctr"/>
            <a:r>
              <a:rPr lang="en-AU" sz="2000" dirty="0"/>
              <a:t>National University of Sciences and Technology (NUST), Islamabad</a:t>
            </a:r>
          </a:p>
        </p:txBody>
      </p:sp>
      <p:sp>
        <p:nvSpPr>
          <p:cNvPr id="4" name="Rectangle 3"/>
          <p:cNvSpPr/>
          <p:nvPr/>
        </p:nvSpPr>
        <p:spPr>
          <a:xfrm>
            <a:off x="0" y="6237312"/>
            <a:ext cx="9144000" cy="62068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flipV="1">
            <a:off x="2017462" y="2492895"/>
            <a:ext cx="5109091" cy="52695"/>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TextBox 8"/>
          <p:cNvSpPr txBox="1"/>
          <p:nvPr/>
        </p:nvSpPr>
        <p:spPr>
          <a:xfrm>
            <a:off x="2564998" y="3009145"/>
            <a:ext cx="3997697" cy="523220"/>
          </a:xfrm>
          <a:prstGeom prst="rect">
            <a:avLst/>
          </a:prstGeom>
          <a:noFill/>
        </p:spPr>
        <p:txBody>
          <a:bodyPr wrap="none" rtlCol="0">
            <a:spAutoFit/>
          </a:bodyPr>
          <a:lstStyle/>
          <a:p>
            <a:pPr algn="ctr"/>
            <a:r>
              <a:rPr lang="en-AU" sz="2800" b="1" i="1" dirty="0" err="1"/>
              <a:t>Prof.</a:t>
            </a:r>
            <a:r>
              <a:rPr lang="en-AU" sz="2800" b="1" i="1" dirty="0"/>
              <a:t> </a:t>
            </a:r>
            <a:r>
              <a:rPr lang="en-AU" sz="2800" b="1" i="1" dirty="0" err="1"/>
              <a:t>Dr.</a:t>
            </a:r>
            <a:r>
              <a:rPr lang="en-AU" sz="2800" b="1" i="1" dirty="0"/>
              <a:t> Faisal Shafait</a:t>
            </a:r>
            <a:endParaRPr lang="en-AU" sz="2800" baseline="30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9" name="Group 27"/>
          <p:cNvGrpSpPr>
            <a:grpSpLocks/>
          </p:cNvGrpSpPr>
          <p:nvPr/>
        </p:nvGrpSpPr>
        <p:grpSpPr bwMode="auto">
          <a:xfrm>
            <a:off x="2971800" y="2133600"/>
            <a:ext cx="3429000" cy="3246438"/>
            <a:chOff x="1776" y="1392"/>
            <a:chExt cx="2160" cy="2045"/>
          </a:xfrm>
        </p:grpSpPr>
        <p:sp>
          <p:nvSpPr>
            <p:cNvPr id="29701" name="Oval 4"/>
            <p:cNvSpPr>
              <a:spLocks noChangeArrowheads="1"/>
            </p:cNvSpPr>
            <p:nvPr/>
          </p:nvSpPr>
          <p:spPr bwMode="auto">
            <a:xfrm>
              <a:off x="1776" y="1392"/>
              <a:ext cx="2160" cy="2016"/>
            </a:xfrm>
            <a:prstGeom prst="ellipse">
              <a:avLst/>
            </a:prstGeom>
            <a:solidFill>
              <a:srgbClr val="C0C0C0"/>
            </a:solidFill>
            <a:ln w="9525">
              <a:solidFill>
                <a:schemeClr val="tx1"/>
              </a:solidFill>
              <a:round/>
              <a:headEnd/>
              <a:tailEnd/>
            </a:ln>
          </p:spPr>
          <p:txBody>
            <a:bodyPr wrap="none" anchor="ctr"/>
            <a:lstStyle/>
            <a:p>
              <a:endParaRPr lang="en-US"/>
            </a:p>
          </p:txBody>
        </p:sp>
        <p:sp>
          <p:nvSpPr>
            <p:cNvPr id="29702" name="Oval 5"/>
            <p:cNvSpPr>
              <a:spLocks noChangeArrowheads="1"/>
            </p:cNvSpPr>
            <p:nvPr/>
          </p:nvSpPr>
          <p:spPr bwMode="auto">
            <a:xfrm>
              <a:off x="2400" y="1824"/>
              <a:ext cx="288" cy="288"/>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1</a:t>
              </a:r>
            </a:p>
          </p:txBody>
        </p:sp>
        <p:sp>
          <p:nvSpPr>
            <p:cNvPr id="29703" name="Rectangle 12" descr="25%"/>
            <p:cNvSpPr>
              <a:spLocks noChangeArrowheads="1"/>
            </p:cNvSpPr>
            <p:nvPr/>
          </p:nvSpPr>
          <p:spPr bwMode="auto">
            <a:xfrm rot="-679882">
              <a:off x="1968" y="2256"/>
              <a:ext cx="1728" cy="527"/>
            </a:xfrm>
            <a:prstGeom prst="rect">
              <a:avLst/>
            </a:prstGeom>
            <a:pattFill prst="pct25">
              <a:fgClr>
                <a:schemeClr val="accent1"/>
              </a:fgClr>
              <a:bgClr>
                <a:srgbClr val="FFFFFF"/>
              </a:bgClr>
            </a:pattFill>
            <a:ln w="38100">
              <a:solidFill>
                <a:srgbClr val="FF0000"/>
              </a:solidFill>
              <a:miter lim="800000"/>
              <a:headEnd/>
              <a:tailEnd/>
            </a:ln>
          </p:spPr>
          <p:txBody>
            <a:bodyPr wrap="none" anchor="ctr"/>
            <a:lstStyle/>
            <a:p>
              <a:endParaRPr lang="en-US"/>
            </a:p>
          </p:txBody>
        </p:sp>
        <p:sp>
          <p:nvSpPr>
            <p:cNvPr id="29704" name="Oval 6"/>
            <p:cNvSpPr>
              <a:spLocks noChangeArrowheads="1"/>
            </p:cNvSpPr>
            <p:nvPr/>
          </p:nvSpPr>
          <p:spPr bwMode="auto">
            <a:xfrm>
              <a:off x="2304" y="2448"/>
              <a:ext cx="288" cy="288"/>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2</a:t>
              </a:r>
            </a:p>
          </p:txBody>
        </p:sp>
        <p:sp>
          <p:nvSpPr>
            <p:cNvPr id="29705" name="Oval 7"/>
            <p:cNvSpPr>
              <a:spLocks noChangeArrowheads="1"/>
            </p:cNvSpPr>
            <p:nvPr/>
          </p:nvSpPr>
          <p:spPr bwMode="auto">
            <a:xfrm>
              <a:off x="2832" y="2832"/>
              <a:ext cx="288" cy="288"/>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3</a:t>
              </a:r>
            </a:p>
          </p:txBody>
        </p:sp>
        <p:sp>
          <p:nvSpPr>
            <p:cNvPr id="29706" name="Oval 8"/>
            <p:cNvSpPr>
              <a:spLocks noChangeArrowheads="1"/>
            </p:cNvSpPr>
            <p:nvPr/>
          </p:nvSpPr>
          <p:spPr bwMode="auto">
            <a:xfrm>
              <a:off x="2736" y="2400"/>
              <a:ext cx="288" cy="288"/>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4</a:t>
              </a:r>
            </a:p>
          </p:txBody>
        </p:sp>
        <p:sp>
          <p:nvSpPr>
            <p:cNvPr id="29707" name="Oval 9"/>
            <p:cNvSpPr>
              <a:spLocks noChangeArrowheads="1"/>
            </p:cNvSpPr>
            <p:nvPr/>
          </p:nvSpPr>
          <p:spPr bwMode="auto">
            <a:xfrm>
              <a:off x="2880" y="1776"/>
              <a:ext cx="288" cy="288"/>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5</a:t>
              </a:r>
            </a:p>
          </p:txBody>
        </p:sp>
        <p:sp>
          <p:nvSpPr>
            <p:cNvPr id="29708" name="Oval 10"/>
            <p:cNvSpPr>
              <a:spLocks noChangeArrowheads="1"/>
            </p:cNvSpPr>
            <p:nvPr/>
          </p:nvSpPr>
          <p:spPr bwMode="auto">
            <a:xfrm>
              <a:off x="3120" y="2256"/>
              <a:ext cx="288" cy="288"/>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6</a:t>
              </a:r>
            </a:p>
          </p:txBody>
        </p:sp>
        <p:sp>
          <p:nvSpPr>
            <p:cNvPr id="29709" name="Text Box 13"/>
            <p:cNvSpPr txBox="1">
              <a:spLocks noChangeArrowheads="1"/>
            </p:cNvSpPr>
            <p:nvPr/>
          </p:nvSpPr>
          <p:spPr bwMode="auto">
            <a:xfrm>
              <a:off x="2544" y="3072"/>
              <a:ext cx="288" cy="365"/>
            </a:xfrm>
            <a:prstGeom prst="rect">
              <a:avLst/>
            </a:prstGeom>
            <a:noFill/>
            <a:ln w="9525">
              <a:noFill/>
              <a:miter lim="800000"/>
              <a:headEnd/>
              <a:tailEnd/>
            </a:ln>
          </p:spPr>
          <p:txBody>
            <a:bodyPr>
              <a:spAutoFit/>
            </a:bodyPr>
            <a:lstStyle/>
            <a:p>
              <a:pPr algn="ctr">
                <a:spcBef>
                  <a:spcPct val="50000"/>
                </a:spcBef>
              </a:pPr>
              <a:r>
                <a:rPr lang="en-US" sz="3200" i="1"/>
                <a:t>S</a:t>
              </a:r>
            </a:p>
          </p:txBody>
        </p:sp>
        <p:sp>
          <p:nvSpPr>
            <p:cNvPr id="29710" name="Text Box 14"/>
            <p:cNvSpPr txBox="1">
              <a:spLocks noChangeArrowheads="1"/>
            </p:cNvSpPr>
            <p:nvPr/>
          </p:nvSpPr>
          <p:spPr bwMode="auto">
            <a:xfrm rot="-779067">
              <a:off x="2025" y="2500"/>
              <a:ext cx="144" cy="365"/>
            </a:xfrm>
            <a:prstGeom prst="rect">
              <a:avLst/>
            </a:prstGeom>
            <a:noFill/>
            <a:ln w="9525">
              <a:noFill/>
              <a:miter lim="800000"/>
              <a:headEnd/>
              <a:tailEnd/>
            </a:ln>
          </p:spPr>
          <p:txBody>
            <a:bodyPr>
              <a:spAutoFit/>
            </a:bodyPr>
            <a:lstStyle/>
            <a:p>
              <a:pPr algn="ctr">
                <a:spcBef>
                  <a:spcPct val="50000"/>
                </a:spcBef>
              </a:pPr>
              <a:r>
                <a:rPr lang="en-US" sz="3200"/>
                <a:t>A</a:t>
              </a:r>
            </a:p>
          </p:txBody>
        </p:sp>
        <p:sp>
          <p:nvSpPr>
            <p:cNvPr id="29711" name="Text Box 16"/>
            <p:cNvSpPr txBox="1">
              <a:spLocks noChangeArrowheads="1"/>
            </p:cNvSpPr>
            <p:nvPr/>
          </p:nvSpPr>
          <p:spPr bwMode="auto">
            <a:xfrm rot="-779067">
              <a:off x="2121" y="1919"/>
              <a:ext cx="192" cy="365"/>
            </a:xfrm>
            <a:prstGeom prst="rect">
              <a:avLst/>
            </a:prstGeom>
            <a:noFill/>
            <a:ln w="9525">
              <a:noFill/>
              <a:miter lim="800000"/>
              <a:headEnd/>
              <a:tailEnd/>
            </a:ln>
          </p:spPr>
          <p:txBody>
            <a:bodyPr>
              <a:spAutoFit/>
            </a:bodyPr>
            <a:lstStyle/>
            <a:p>
              <a:pPr algn="ctr">
                <a:spcBef>
                  <a:spcPct val="50000"/>
                </a:spcBef>
              </a:pPr>
              <a:r>
                <a:rPr lang="en-US" sz="3200"/>
                <a:t>B</a:t>
              </a:r>
            </a:p>
          </p:txBody>
        </p:sp>
        <p:grpSp>
          <p:nvGrpSpPr>
            <p:cNvPr id="29712" name="Group 25"/>
            <p:cNvGrpSpPr>
              <a:grpSpLocks/>
            </p:cNvGrpSpPr>
            <p:nvPr/>
          </p:nvGrpSpPr>
          <p:grpSpPr bwMode="auto">
            <a:xfrm>
              <a:off x="2064" y="1584"/>
              <a:ext cx="1536" cy="1344"/>
              <a:chOff x="960" y="1344"/>
              <a:chExt cx="1488" cy="1344"/>
            </a:xfrm>
          </p:grpSpPr>
          <p:sp>
            <p:nvSpPr>
              <p:cNvPr id="29713" name="Line 18"/>
              <p:cNvSpPr>
                <a:spLocks noChangeShapeType="1"/>
              </p:cNvSpPr>
              <p:nvPr/>
            </p:nvSpPr>
            <p:spPr bwMode="auto">
              <a:xfrm flipV="1">
                <a:off x="960" y="1344"/>
                <a:ext cx="1152" cy="288"/>
              </a:xfrm>
              <a:prstGeom prst="line">
                <a:avLst/>
              </a:prstGeom>
              <a:noFill/>
              <a:ln w="38100">
                <a:solidFill>
                  <a:srgbClr val="FF0000"/>
                </a:solidFill>
                <a:round/>
                <a:headEnd/>
                <a:tailEnd/>
              </a:ln>
            </p:spPr>
            <p:txBody>
              <a:bodyPr/>
              <a:lstStyle/>
              <a:p>
                <a:endParaRPr lang="en-US"/>
              </a:p>
            </p:txBody>
          </p:sp>
          <p:sp>
            <p:nvSpPr>
              <p:cNvPr id="29714" name="Line 19"/>
              <p:cNvSpPr>
                <a:spLocks noChangeShapeType="1"/>
              </p:cNvSpPr>
              <p:nvPr/>
            </p:nvSpPr>
            <p:spPr bwMode="auto">
              <a:xfrm>
                <a:off x="2112" y="1344"/>
                <a:ext cx="336" cy="1248"/>
              </a:xfrm>
              <a:prstGeom prst="line">
                <a:avLst/>
              </a:prstGeom>
              <a:noFill/>
              <a:ln w="38100">
                <a:solidFill>
                  <a:srgbClr val="FF0000"/>
                </a:solidFill>
                <a:round/>
                <a:headEnd/>
                <a:tailEnd/>
              </a:ln>
            </p:spPr>
            <p:txBody>
              <a:bodyPr/>
              <a:lstStyle/>
              <a:p>
                <a:endParaRPr lang="en-US"/>
              </a:p>
            </p:txBody>
          </p:sp>
          <p:sp>
            <p:nvSpPr>
              <p:cNvPr id="29715" name="Line 20"/>
              <p:cNvSpPr>
                <a:spLocks noChangeShapeType="1"/>
              </p:cNvSpPr>
              <p:nvPr/>
            </p:nvSpPr>
            <p:spPr bwMode="auto">
              <a:xfrm flipH="1">
                <a:off x="2064" y="2592"/>
                <a:ext cx="384" cy="96"/>
              </a:xfrm>
              <a:prstGeom prst="line">
                <a:avLst/>
              </a:prstGeom>
              <a:noFill/>
              <a:ln w="38100">
                <a:solidFill>
                  <a:srgbClr val="FF0000"/>
                </a:solidFill>
                <a:round/>
                <a:headEnd/>
                <a:tailEnd/>
              </a:ln>
            </p:spPr>
            <p:txBody>
              <a:bodyPr/>
              <a:lstStyle/>
              <a:p>
                <a:endParaRPr lang="en-US"/>
              </a:p>
            </p:txBody>
          </p:sp>
          <p:sp>
            <p:nvSpPr>
              <p:cNvPr id="29716" name="Line 21"/>
              <p:cNvSpPr>
                <a:spLocks noChangeShapeType="1"/>
              </p:cNvSpPr>
              <p:nvPr/>
            </p:nvSpPr>
            <p:spPr bwMode="auto">
              <a:xfrm flipH="1" flipV="1">
                <a:off x="1872" y="1872"/>
                <a:ext cx="192" cy="816"/>
              </a:xfrm>
              <a:prstGeom prst="line">
                <a:avLst/>
              </a:prstGeom>
              <a:noFill/>
              <a:ln w="38100">
                <a:solidFill>
                  <a:srgbClr val="FF0000"/>
                </a:solidFill>
                <a:round/>
                <a:headEnd/>
                <a:tailEnd/>
              </a:ln>
            </p:spPr>
            <p:txBody>
              <a:bodyPr/>
              <a:lstStyle/>
              <a:p>
                <a:endParaRPr lang="en-US"/>
              </a:p>
            </p:txBody>
          </p:sp>
          <p:sp>
            <p:nvSpPr>
              <p:cNvPr id="29717" name="Line 22"/>
              <p:cNvSpPr>
                <a:spLocks noChangeShapeType="1"/>
              </p:cNvSpPr>
              <p:nvPr/>
            </p:nvSpPr>
            <p:spPr bwMode="auto">
              <a:xfrm flipH="1">
                <a:off x="1056" y="1872"/>
                <a:ext cx="816" cy="192"/>
              </a:xfrm>
              <a:prstGeom prst="line">
                <a:avLst/>
              </a:prstGeom>
              <a:noFill/>
              <a:ln w="38100">
                <a:solidFill>
                  <a:srgbClr val="FF0000"/>
                </a:solidFill>
                <a:round/>
                <a:headEnd/>
                <a:tailEnd/>
              </a:ln>
            </p:spPr>
            <p:txBody>
              <a:bodyPr/>
              <a:lstStyle/>
              <a:p>
                <a:endParaRPr lang="en-US"/>
              </a:p>
            </p:txBody>
          </p:sp>
          <p:sp>
            <p:nvSpPr>
              <p:cNvPr id="29718" name="Line 24"/>
              <p:cNvSpPr>
                <a:spLocks noChangeShapeType="1"/>
              </p:cNvSpPr>
              <p:nvPr/>
            </p:nvSpPr>
            <p:spPr bwMode="auto">
              <a:xfrm flipH="1" flipV="1">
                <a:off x="960" y="1632"/>
                <a:ext cx="96" cy="432"/>
              </a:xfrm>
              <a:prstGeom prst="line">
                <a:avLst/>
              </a:prstGeom>
              <a:noFill/>
              <a:ln w="38100">
                <a:solidFill>
                  <a:srgbClr val="FF0000"/>
                </a:solidFill>
                <a:round/>
                <a:headEnd/>
                <a:tailEnd/>
              </a:ln>
            </p:spPr>
            <p:txBody>
              <a:bodyPr/>
              <a:lstStyle/>
              <a:p>
                <a:endParaRPr lang="en-US"/>
              </a:p>
            </p:txBody>
          </p:sp>
        </p:grpSp>
      </p:grpSp>
      <p:sp>
        <p:nvSpPr>
          <p:cNvPr id="29700" name="Slide Number Placeholder 23"/>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10</a:t>
            </a:fld>
            <a:endParaRPr lang="en-US"/>
          </a:p>
        </p:txBody>
      </p:sp>
      <p:sp>
        <p:nvSpPr>
          <p:cNvPr id="23" name="TextBox 22"/>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
        <p:nvSpPr>
          <p:cNvPr id="25" name="Rectangle 2"/>
          <p:cNvSpPr>
            <a:spLocks noGrp="1" noChangeArrowheads="1"/>
          </p:cNvSpPr>
          <p:nvPr>
            <p:ph type="title"/>
          </p:nvPr>
        </p:nvSpPr>
        <p:spPr>
          <a:xfrm>
            <a:off x="228600" y="1124744"/>
            <a:ext cx="8915400" cy="838200"/>
          </a:xfrm>
        </p:spPr>
        <p:txBody>
          <a:bodyPr/>
          <a:lstStyle/>
          <a:p>
            <a:r>
              <a:rPr lang="en-US" sz="3200" dirty="0"/>
              <a:t>Definition of a Random Experiment: </a:t>
            </a:r>
            <a:br>
              <a:rPr lang="en-US" sz="3200" dirty="0"/>
            </a:br>
            <a:r>
              <a:rPr lang="en-US" sz="2400" dirty="0">
                <a:solidFill>
                  <a:schemeClr val="bg1">
                    <a:lumMod val="50000"/>
                  </a:schemeClr>
                </a:solidFill>
              </a:rPr>
              <a:t>Outcomes, Events and the Sample Space</a:t>
            </a:r>
            <a:endParaRPr lang="en-US" sz="3200" dirty="0">
              <a:solidFill>
                <a:schemeClr val="bg1">
                  <a:lumMod val="50000"/>
                </a:schemeClr>
              </a:solidFill>
            </a:endParaRPr>
          </a:p>
        </p:txBody>
      </p:sp>
    </p:spTree>
    <p:extLst>
      <p:ext uri="{BB962C8B-B14F-4D97-AF65-F5344CB8AC3E}">
        <p14:creationId xmlns:p14="http://schemas.microsoft.com/office/powerpoint/2010/main" val="1023410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0723" name="Rectangle 3"/>
              <p:cNvSpPr>
                <a:spLocks noGrp="1" noChangeArrowheads="1"/>
              </p:cNvSpPr>
              <p:nvPr>
                <p:ph type="body" idx="1"/>
              </p:nvPr>
            </p:nvSpPr>
            <p:spPr>
              <a:xfrm>
                <a:off x="304800" y="1371600"/>
                <a:ext cx="8610600" cy="5029200"/>
              </a:xfrm>
            </p:spPr>
            <p:txBody>
              <a:bodyPr>
                <a:normAutofit lnSpcReduction="10000"/>
              </a:bodyPr>
              <a:lstStyle/>
              <a:p>
                <a:pPr>
                  <a:buFont typeface="Wingdings" pitchFamily="2" charset="2"/>
                  <a:buNone/>
                </a:pPr>
                <a:r>
                  <a:rPr lang="en-US" sz="3600" dirty="0"/>
                  <a:t>Example</a:t>
                </a:r>
                <a:r>
                  <a:rPr lang="en-US" sz="3200" dirty="0"/>
                  <a:t> of a Random Experiment: </a:t>
                </a:r>
              </a:p>
              <a:p>
                <a:pPr lvl="1"/>
                <a:r>
                  <a:rPr lang="en-US" sz="2800" dirty="0"/>
                  <a:t>Experiment: </a:t>
                </a:r>
              </a:p>
              <a:p>
                <a:pPr lvl="2"/>
                <a:r>
                  <a:rPr lang="en-US" sz="2600" u="sng" dirty="0"/>
                  <a:t>Roll a fair dice once</a:t>
                </a:r>
                <a:r>
                  <a:rPr lang="en-US" sz="2600" dirty="0"/>
                  <a:t> and </a:t>
                </a:r>
                <a:r>
                  <a:rPr lang="en-US" sz="2600" u="sng" dirty="0"/>
                  <a:t>record the number of dots on the top face</a:t>
                </a:r>
              </a:p>
              <a:p>
                <a:pPr lvl="1"/>
                <a:endParaRPr lang="en-US" sz="2800" u="sng" dirty="0"/>
              </a:p>
              <a:p>
                <a:pPr lvl="1"/>
                <a:r>
                  <a:rPr lang="en-US" sz="3000" dirty="0"/>
                  <a:t>Sample space:</a:t>
                </a:r>
              </a:p>
              <a:p>
                <a:pPr lvl="2"/>
                <a14:m>
                  <m:oMath xmlns:m="http://schemas.openxmlformats.org/officeDocument/2006/math">
                    <m:r>
                      <a:rPr lang="en-US" sz="2800" i="1" dirty="0" smtClean="0">
                        <a:latin typeface="Cambria Math"/>
                      </a:rPr>
                      <m:t>𝑆</m:t>
                    </m:r>
                    <m:r>
                      <a:rPr lang="en-US" sz="2800" i="1" dirty="0" smtClean="0">
                        <a:latin typeface="Cambria Math"/>
                      </a:rPr>
                      <m:t> = {1, 2, 3, 4, 5, 6}</m:t>
                    </m:r>
                  </m:oMath>
                </a14:m>
                <a:endParaRPr lang="en-US" sz="2800" dirty="0"/>
              </a:p>
              <a:p>
                <a:pPr lvl="1"/>
                <a:r>
                  <a:rPr lang="en-US" sz="3000" dirty="0"/>
                  <a:t>Events:</a:t>
                </a:r>
              </a:p>
              <a:p>
                <a:pPr lvl="2"/>
                <a14:m>
                  <m:oMath xmlns:m="http://schemas.openxmlformats.org/officeDocument/2006/math">
                    <m:r>
                      <a:rPr lang="en-US" sz="2800" i="1" dirty="0" smtClean="0">
                        <a:latin typeface="Cambria Math"/>
                      </a:rPr>
                      <m:t>𝐴</m:t>
                    </m:r>
                    <m:r>
                      <a:rPr lang="en-US" sz="2800" i="1" dirty="0" smtClean="0">
                        <a:latin typeface="Cambria Math"/>
                      </a:rPr>
                      <m:t> =</m:t>
                    </m:r>
                  </m:oMath>
                </a14:m>
                <a:r>
                  <a:rPr lang="en-US" sz="2800" dirty="0"/>
                  <a:t> “the outcome is even” </a:t>
                </a:r>
                <a14:m>
                  <m:oMath xmlns:m="http://schemas.openxmlformats.org/officeDocument/2006/math">
                    <m:r>
                      <a:rPr lang="en-US" sz="2800" i="1" dirty="0" smtClean="0">
                        <a:latin typeface="Cambria Math"/>
                      </a:rPr>
                      <m:t>= {2, 4, 6}</m:t>
                    </m:r>
                  </m:oMath>
                </a14:m>
                <a:endParaRPr lang="en-US" sz="2800" dirty="0"/>
              </a:p>
              <a:p>
                <a:pPr lvl="2"/>
                <a14:m>
                  <m:oMath xmlns:m="http://schemas.openxmlformats.org/officeDocument/2006/math">
                    <m:r>
                      <a:rPr lang="en-US" sz="2800" i="1" dirty="0" smtClean="0">
                        <a:latin typeface="Cambria Math"/>
                      </a:rPr>
                      <m:t>𝐵</m:t>
                    </m:r>
                    <m:r>
                      <a:rPr lang="en-US" sz="2800" i="1" dirty="0" smtClean="0">
                        <a:latin typeface="Cambria Math"/>
                      </a:rPr>
                      <m:t> = </m:t>
                    </m:r>
                  </m:oMath>
                </a14:m>
                <a:r>
                  <a:rPr lang="en-US" sz="2800" dirty="0"/>
                  <a:t>“the outcome is greater than 4” </a:t>
                </a:r>
                <a14:m>
                  <m:oMath xmlns:m="http://schemas.openxmlformats.org/officeDocument/2006/math">
                    <m:r>
                      <a:rPr lang="en-US" sz="2800" i="1" dirty="0" smtClean="0">
                        <a:latin typeface="Cambria Math"/>
                      </a:rPr>
                      <m:t>= {5, 6}</m:t>
                    </m:r>
                  </m:oMath>
                </a14:m>
                <a:endParaRPr lang="en-US" sz="2800" dirty="0"/>
              </a:p>
            </p:txBody>
          </p:sp>
        </mc:Choice>
        <mc:Fallback>
          <p:sp>
            <p:nvSpPr>
              <p:cNvPr id="30723" name="Rectangle 3"/>
              <p:cNvSpPr>
                <a:spLocks noGrp="1" noRot="1" noChangeAspect="1" noMove="1" noResize="1" noEditPoints="1" noAdjustHandles="1" noChangeArrowheads="1" noChangeShapeType="1" noTextEdit="1"/>
              </p:cNvSpPr>
              <p:nvPr>
                <p:ph type="body" idx="1"/>
              </p:nvPr>
            </p:nvSpPr>
            <p:spPr>
              <a:xfrm>
                <a:off x="304800" y="1371600"/>
                <a:ext cx="8610600" cy="5029200"/>
              </a:xfrm>
              <a:blipFill>
                <a:blip r:embed="rId3"/>
                <a:stretch>
                  <a:fillRect l="-2123" t="-2909"/>
                </a:stretch>
              </a:blipFill>
            </p:spPr>
            <p:txBody>
              <a:bodyPr/>
              <a:lstStyle/>
              <a:p>
                <a:r>
                  <a:rPr lang="en-PK">
                    <a:noFill/>
                  </a:rPr>
                  <a:t> </a:t>
                </a:r>
              </a:p>
            </p:txBody>
          </p:sp>
        </mc:Fallback>
      </mc:AlternateContent>
      <p:sp>
        <p:nvSpPr>
          <p:cNvPr id="30724" name="Slide Number Placeholder 4"/>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11</a:t>
            </a:fld>
            <a:endParaRPr lang="en-US"/>
          </a:p>
        </p:txBody>
      </p:sp>
      <p:sp>
        <p:nvSpPr>
          <p:cNvPr id="5" name="TextBox 4"/>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
        <p:nvSpPr>
          <p:cNvPr id="7" name="Rectangle 2"/>
          <p:cNvSpPr>
            <a:spLocks noGrp="1" noChangeArrowheads="1"/>
          </p:cNvSpPr>
          <p:nvPr>
            <p:ph type="title"/>
          </p:nvPr>
        </p:nvSpPr>
        <p:spPr>
          <a:xfrm>
            <a:off x="228600" y="76200"/>
            <a:ext cx="8915400" cy="838200"/>
          </a:xfrm>
        </p:spPr>
        <p:txBody>
          <a:bodyPr/>
          <a:lstStyle/>
          <a:p>
            <a:r>
              <a:rPr lang="en-US" sz="3200" dirty="0"/>
              <a:t>Definition of a Random Experiment: </a:t>
            </a:r>
            <a:br>
              <a:rPr lang="en-US" sz="3200" dirty="0"/>
            </a:br>
            <a:r>
              <a:rPr lang="en-US" sz="2400" dirty="0">
                <a:solidFill>
                  <a:schemeClr val="bg1">
                    <a:lumMod val="50000"/>
                  </a:schemeClr>
                </a:solidFill>
              </a:rPr>
              <a:t>Outcomes, Events and the Sample Space</a:t>
            </a:r>
            <a:endParaRPr lang="en-US" sz="3200" dirty="0">
              <a:solidFill>
                <a:schemeClr val="bg1">
                  <a:lumMod val="50000"/>
                </a:schemeClr>
              </a:solidFill>
            </a:endParaRPr>
          </a:p>
        </p:txBody>
      </p:sp>
    </p:spTree>
    <p:extLst>
      <p:ext uri="{BB962C8B-B14F-4D97-AF65-F5344CB8AC3E}">
        <p14:creationId xmlns:p14="http://schemas.microsoft.com/office/powerpoint/2010/main" val="247385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8600" y="980728"/>
            <a:ext cx="8153400" cy="817562"/>
          </a:xfrm>
        </p:spPr>
        <p:txBody>
          <a:bodyPr/>
          <a:lstStyle/>
          <a:p>
            <a:r>
              <a:rPr lang="en-US" dirty="0"/>
              <a:t>Axioms of Probability</a:t>
            </a:r>
          </a:p>
        </p:txBody>
      </p:sp>
      <mc:AlternateContent xmlns:mc="http://schemas.openxmlformats.org/markup-compatibility/2006">
        <mc:Choice xmlns:a14="http://schemas.microsoft.com/office/drawing/2010/main" Requires="a14">
          <p:sp>
            <p:nvSpPr>
              <p:cNvPr id="246787" name="Rectangle 3"/>
              <p:cNvSpPr>
                <a:spLocks noGrp="1" noChangeArrowheads="1"/>
              </p:cNvSpPr>
              <p:nvPr>
                <p:ph type="body" idx="1"/>
              </p:nvPr>
            </p:nvSpPr>
            <p:spPr>
              <a:xfrm>
                <a:off x="152400" y="1779984"/>
                <a:ext cx="8839200" cy="5105400"/>
              </a:xfrm>
            </p:spPr>
            <p:txBody>
              <a:bodyPr/>
              <a:lstStyle/>
              <a:p>
                <a:pPr>
                  <a:lnSpc>
                    <a:spcPct val="80000"/>
                  </a:lnSpc>
                </a:pPr>
                <a:r>
                  <a:rPr lang="en-US" sz="2800" dirty="0"/>
                  <a:t>Probability of any event </a:t>
                </a:r>
                <a:r>
                  <a:rPr lang="en-US" sz="2800" i="1" dirty="0"/>
                  <a:t>A</a:t>
                </a:r>
                <a:r>
                  <a:rPr lang="en-US" sz="2800" dirty="0"/>
                  <a:t> is non-negative:</a:t>
                </a:r>
              </a:p>
              <a:p>
                <a:pPr>
                  <a:lnSpc>
                    <a:spcPct val="80000"/>
                  </a:lnSpc>
                  <a:buNone/>
                </a:pPr>
                <a:r>
                  <a:rPr lang="en-US" sz="2800" dirty="0"/>
                  <a:t>		</a:t>
                </a:r>
                <a14:m>
                  <m:oMath xmlns:m="http://schemas.openxmlformats.org/officeDocument/2006/math">
                    <m:func>
                      <m:funcPr>
                        <m:ctrlPr>
                          <a:rPr lang="en-US" sz="2800" b="0" i="1" dirty="0" smtClean="0">
                            <a:latin typeface="Cambria Math" panose="02040503050406030204" pitchFamily="18" charset="0"/>
                          </a:rPr>
                        </m:ctrlPr>
                      </m:funcPr>
                      <m:fName>
                        <m:r>
                          <m:rPr>
                            <m:sty m:val="p"/>
                          </m:rPr>
                          <a:rPr lang="en-US" sz="2800" b="0" i="0" dirty="0" smtClean="0">
                            <a:latin typeface="Cambria Math"/>
                          </a:rPr>
                          <m:t>Pr</m:t>
                        </m:r>
                      </m:fName>
                      <m:e>
                        <m:r>
                          <a:rPr lang="en-US" sz="2800" i="1" dirty="0">
                            <a:latin typeface="Cambria Math"/>
                          </a:rPr>
                          <m:t>⁡{</m:t>
                        </m:r>
                        <m:r>
                          <a:rPr lang="en-US" sz="2800" i="1" dirty="0">
                            <a:latin typeface="Cambria Math"/>
                          </a:rPr>
                          <m:t>𝐴</m:t>
                        </m:r>
                        <m:r>
                          <a:rPr lang="en-US" sz="2800" i="1" dirty="0">
                            <a:latin typeface="Cambria Math"/>
                          </a:rPr>
                          <m:t>}</m:t>
                        </m:r>
                      </m:e>
                    </m:func>
                    <m:r>
                      <a:rPr lang="en-US" sz="2800" i="1" dirty="0" smtClean="0">
                        <a:latin typeface="Cambria Math"/>
                        <a:cs typeface="Arial" charset="0"/>
                      </a:rPr>
                      <m:t>≥0</m:t>
                    </m:r>
                  </m:oMath>
                </a14:m>
                <a:endParaRPr lang="en-US" sz="2800" dirty="0">
                  <a:cs typeface="Arial" charset="0"/>
                </a:endParaRPr>
              </a:p>
              <a:p>
                <a:pPr>
                  <a:lnSpc>
                    <a:spcPct val="80000"/>
                  </a:lnSpc>
                </a:pPr>
                <a:endParaRPr lang="en-US" sz="2800" dirty="0">
                  <a:cs typeface="Arial" charset="0"/>
                </a:endParaRPr>
              </a:p>
              <a:p>
                <a:pPr>
                  <a:lnSpc>
                    <a:spcPct val="80000"/>
                  </a:lnSpc>
                </a:pPr>
                <a:r>
                  <a:rPr lang="en-US" sz="2800" dirty="0">
                    <a:cs typeface="Arial" charset="0"/>
                  </a:rPr>
                  <a:t>The probability that an outcome belongs to the sample space is 1: </a:t>
                </a:r>
              </a:p>
              <a:p>
                <a:pPr>
                  <a:lnSpc>
                    <a:spcPct val="80000"/>
                  </a:lnSpc>
                  <a:buFont typeface="Wingdings" pitchFamily="2" charset="2"/>
                  <a:buNone/>
                </a:pPr>
                <a:r>
                  <a:rPr lang="en-US" sz="2800" dirty="0">
                    <a:cs typeface="Arial" charset="0"/>
                  </a:rPr>
                  <a:t>		</a:t>
                </a:r>
                <a14:m>
                  <m:oMath xmlns:m="http://schemas.openxmlformats.org/officeDocument/2006/math">
                    <m:r>
                      <m:rPr>
                        <m:sty m:val="p"/>
                      </m:rPr>
                      <a:rPr lang="en-US" sz="2800" i="1" dirty="0" smtClean="0">
                        <a:latin typeface="Cambria Math"/>
                        <a:cs typeface="Arial" charset="0"/>
                      </a:rPr>
                      <m:t>Pr</m:t>
                    </m:r>
                    <m:r>
                      <a:rPr lang="en-US" sz="2800" i="1" dirty="0" smtClean="0">
                        <a:latin typeface="Cambria Math"/>
                        <a:cs typeface="Arial" charset="0"/>
                      </a:rPr>
                      <m:t>⁡{</m:t>
                    </m:r>
                    <m:r>
                      <a:rPr lang="en-US" sz="2800" i="1" dirty="0" smtClean="0">
                        <a:latin typeface="Cambria Math"/>
                        <a:cs typeface="Arial" charset="0"/>
                      </a:rPr>
                      <m:t>𝑆</m:t>
                    </m:r>
                    <m:r>
                      <a:rPr lang="en-US" sz="2800" i="1" dirty="0" smtClean="0">
                        <a:latin typeface="Cambria Math"/>
                        <a:cs typeface="Arial" charset="0"/>
                      </a:rPr>
                      <m:t>}=1</m:t>
                    </m:r>
                  </m:oMath>
                </a14:m>
                <a:endParaRPr lang="en-US" sz="2800" dirty="0">
                  <a:cs typeface="Arial" charset="0"/>
                </a:endParaRPr>
              </a:p>
              <a:p>
                <a:pPr>
                  <a:lnSpc>
                    <a:spcPct val="80000"/>
                  </a:lnSpc>
                </a:pPr>
                <a:endParaRPr lang="en-US" sz="2800" dirty="0">
                  <a:cs typeface="Arial" charset="0"/>
                </a:endParaRPr>
              </a:p>
              <a:p>
                <a:pPr>
                  <a:lnSpc>
                    <a:spcPct val="80000"/>
                  </a:lnSpc>
                </a:pPr>
                <a:r>
                  <a:rPr lang="en-US" sz="2800" dirty="0">
                    <a:cs typeface="Arial" charset="0"/>
                  </a:rPr>
                  <a:t>The probability of the </a:t>
                </a:r>
                <a:r>
                  <a:rPr lang="en-US" sz="2800" u="sng" dirty="0">
                    <a:cs typeface="Arial" charset="0"/>
                  </a:rPr>
                  <a:t>union of mutually exclusive events </a:t>
                </a:r>
                <a:r>
                  <a:rPr lang="en-US" sz="2800" dirty="0">
                    <a:cs typeface="Arial" charset="0"/>
                  </a:rPr>
                  <a:t>is equal to the sum of their probabilities:</a:t>
                </a:r>
              </a:p>
              <a:p>
                <a:pPr>
                  <a:lnSpc>
                    <a:spcPct val="80000"/>
                  </a:lnSpc>
                  <a:buFont typeface="Wingdings" pitchFamily="2" charset="2"/>
                  <a:buNone/>
                </a:pPr>
                <a:r>
                  <a:rPr lang="en-US" sz="2800" dirty="0">
                    <a:cs typeface="Arial" charset="0"/>
                  </a:rPr>
                  <a:t>		If, 		</a:t>
                </a:r>
                <a14:m>
                  <m:oMath xmlns:m="http://schemas.openxmlformats.org/officeDocument/2006/math">
                    <m:r>
                      <a:rPr lang="en-US" sz="2800" i="1" dirty="0" smtClean="0">
                        <a:latin typeface="Cambria Math"/>
                        <a:cs typeface="Arial" charset="0"/>
                      </a:rPr>
                      <m:t>𝐴</m:t>
                    </m:r>
                    <m:r>
                      <a:rPr lang="en-US" sz="2800" i="1" baseline="-25000" dirty="0" smtClean="0">
                        <a:latin typeface="Cambria Math"/>
                        <a:cs typeface="Arial" charset="0"/>
                      </a:rPr>
                      <m:t>1</m:t>
                    </m:r>
                    <m:r>
                      <a:rPr lang="en-US" sz="2800" i="1" dirty="0" smtClean="0">
                        <a:latin typeface="Cambria Math"/>
                        <a:cs typeface="Arial" charset="0"/>
                      </a:rPr>
                      <m:t>∩</m:t>
                    </m:r>
                    <m:r>
                      <a:rPr lang="en-US" sz="2800" i="1" dirty="0" smtClean="0">
                        <a:latin typeface="Cambria Math"/>
                        <a:cs typeface="Arial" charset="0"/>
                      </a:rPr>
                      <m:t>𝐴</m:t>
                    </m:r>
                    <m:r>
                      <a:rPr lang="en-US" sz="2800" i="1" baseline="-25000" dirty="0" smtClean="0">
                        <a:latin typeface="Cambria Math"/>
                        <a:cs typeface="Arial" charset="0"/>
                      </a:rPr>
                      <m:t>2</m:t>
                    </m:r>
                    <m:r>
                      <a:rPr lang="en-US" sz="2800" i="1" dirty="0" smtClean="0">
                        <a:latin typeface="Cambria Math"/>
                        <a:cs typeface="Arial" charset="0"/>
                      </a:rPr>
                      <m:t>=Ø</m:t>
                    </m:r>
                  </m:oMath>
                </a14:m>
                <a:r>
                  <a:rPr lang="en-US" sz="2800" dirty="0">
                    <a:cs typeface="Arial" charset="0"/>
                  </a:rPr>
                  <a:t>,</a:t>
                </a:r>
              </a:p>
              <a:p>
                <a:pPr algn="ctr">
                  <a:lnSpc>
                    <a:spcPct val="80000"/>
                  </a:lnSpc>
                  <a:buFont typeface="Wingdings" pitchFamily="2" charset="2"/>
                  <a:buNone/>
                </a:pPr>
                <a:endParaRPr lang="en-US" sz="2800" dirty="0">
                  <a:cs typeface="Arial" charset="0"/>
                </a:endParaRPr>
              </a:p>
              <a:p>
                <a:pPr>
                  <a:lnSpc>
                    <a:spcPct val="80000"/>
                  </a:lnSpc>
                  <a:buFont typeface="Wingdings" pitchFamily="2" charset="2"/>
                  <a:buNone/>
                </a:pPr>
                <a:r>
                  <a:rPr lang="en-US" sz="2800" dirty="0">
                    <a:cs typeface="Arial" charset="0"/>
                  </a:rPr>
                  <a:t>		Then,		</a:t>
                </a:r>
                <a14:m>
                  <m:oMath xmlns:m="http://schemas.openxmlformats.org/officeDocument/2006/math">
                    <m:r>
                      <m:rPr>
                        <m:sty m:val="p"/>
                      </m:rPr>
                      <a:rPr lang="en-US" sz="2800" i="1" dirty="0" err="1" smtClean="0">
                        <a:latin typeface="Cambria Math"/>
                        <a:cs typeface="Arial" charset="0"/>
                      </a:rPr>
                      <m:t>Pr</m:t>
                    </m:r>
                    <m:r>
                      <a:rPr lang="en-US" sz="2800" i="1" dirty="0" smtClean="0">
                        <a:latin typeface="Cambria Math"/>
                        <a:cs typeface="Arial" charset="0"/>
                      </a:rPr>
                      <m:t>⁡{</m:t>
                    </m:r>
                    <m:r>
                      <a:rPr lang="en-US" sz="2800" i="1" dirty="0" smtClean="0">
                        <a:latin typeface="Cambria Math"/>
                        <a:cs typeface="Arial" charset="0"/>
                      </a:rPr>
                      <m:t>𝐴</m:t>
                    </m:r>
                    <m:r>
                      <a:rPr lang="en-US" sz="2800" i="1" baseline="-25000" dirty="0" smtClean="0">
                        <a:latin typeface="Cambria Math"/>
                        <a:cs typeface="Arial" charset="0"/>
                      </a:rPr>
                      <m:t>1</m:t>
                    </m:r>
                    <m:r>
                      <a:rPr lang="en-US" sz="2800" i="1" dirty="0" smtClean="0">
                        <a:latin typeface="Cambria Math"/>
                        <a:cs typeface="Arial" charset="0"/>
                      </a:rPr>
                      <m:t>∪</m:t>
                    </m:r>
                    <m:r>
                      <a:rPr lang="en-US" sz="2800" i="1" dirty="0" smtClean="0">
                        <a:latin typeface="Cambria Math"/>
                        <a:cs typeface="Arial" charset="0"/>
                      </a:rPr>
                      <m:t>𝐴</m:t>
                    </m:r>
                    <m:r>
                      <a:rPr lang="en-US" sz="2800" i="1" baseline="-25000" dirty="0" smtClean="0">
                        <a:latin typeface="Cambria Math"/>
                        <a:cs typeface="Arial" charset="0"/>
                      </a:rPr>
                      <m:t>2</m:t>
                    </m:r>
                    <m:r>
                      <a:rPr lang="en-US" sz="2800" i="1" dirty="0" smtClean="0">
                        <a:latin typeface="Cambria Math"/>
                        <a:cs typeface="Arial" charset="0"/>
                      </a:rPr>
                      <m:t>}=</m:t>
                    </m:r>
                    <m:r>
                      <m:rPr>
                        <m:sty m:val="p"/>
                      </m:rPr>
                      <a:rPr lang="en-US" sz="2800" i="1" dirty="0" err="1" smtClean="0">
                        <a:latin typeface="Cambria Math"/>
                        <a:cs typeface="Arial" charset="0"/>
                      </a:rPr>
                      <m:t>Pr</m:t>
                    </m:r>
                    <m:r>
                      <a:rPr lang="en-US" sz="2800" i="1" dirty="0" smtClean="0">
                        <a:latin typeface="Cambria Math"/>
                        <a:cs typeface="Arial" charset="0"/>
                      </a:rPr>
                      <m:t>⁡{</m:t>
                    </m:r>
                    <m:r>
                      <a:rPr lang="en-US" sz="2800" i="1" dirty="0" smtClean="0">
                        <a:latin typeface="Cambria Math"/>
                        <a:cs typeface="Arial" charset="0"/>
                      </a:rPr>
                      <m:t>𝐴</m:t>
                    </m:r>
                    <m:r>
                      <a:rPr lang="en-US" sz="2800" i="1" baseline="-25000" dirty="0" smtClean="0">
                        <a:latin typeface="Cambria Math"/>
                        <a:cs typeface="Arial" charset="0"/>
                      </a:rPr>
                      <m:t>1</m:t>
                    </m:r>
                    <m:r>
                      <a:rPr lang="en-US" sz="2800" i="1" dirty="0" smtClean="0">
                        <a:latin typeface="Cambria Math"/>
                        <a:cs typeface="Arial" charset="0"/>
                      </a:rPr>
                      <m:t>}+</m:t>
                    </m:r>
                    <m:r>
                      <m:rPr>
                        <m:sty m:val="p"/>
                      </m:rPr>
                      <a:rPr lang="en-US" sz="2800" i="1" dirty="0" err="1" smtClean="0">
                        <a:latin typeface="Cambria Math"/>
                        <a:cs typeface="Arial" charset="0"/>
                      </a:rPr>
                      <m:t>Pr</m:t>
                    </m:r>
                    <m:r>
                      <a:rPr lang="en-US" sz="2800" i="1" dirty="0" smtClean="0">
                        <a:latin typeface="Cambria Math"/>
                        <a:cs typeface="Arial" charset="0"/>
                      </a:rPr>
                      <m:t>⁡{</m:t>
                    </m:r>
                    <m:r>
                      <a:rPr lang="en-US" sz="2800" i="1" dirty="0" smtClean="0">
                        <a:latin typeface="Cambria Math"/>
                        <a:cs typeface="Arial" charset="0"/>
                      </a:rPr>
                      <m:t>𝐴</m:t>
                    </m:r>
                    <m:r>
                      <a:rPr lang="en-US" sz="2800" i="1" baseline="-25000" dirty="0" smtClean="0">
                        <a:latin typeface="Cambria Math"/>
                        <a:cs typeface="Arial" charset="0"/>
                      </a:rPr>
                      <m:t>2</m:t>
                    </m:r>
                    <m:r>
                      <a:rPr lang="en-US" sz="2800" i="1" dirty="0" smtClean="0">
                        <a:latin typeface="Cambria Math"/>
                        <a:cs typeface="Arial" charset="0"/>
                      </a:rPr>
                      <m:t>}</m:t>
                    </m:r>
                  </m:oMath>
                </a14:m>
                <a:endParaRPr lang="en-US" sz="2800" dirty="0">
                  <a:cs typeface="Arial" charset="0"/>
                </a:endParaRPr>
              </a:p>
            </p:txBody>
          </p:sp>
        </mc:Choice>
        <mc:Fallback>
          <p:sp>
            <p:nvSpPr>
              <p:cNvPr id="246787" name="Rectangle 3"/>
              <p:cNvSpPr>
                <a:spLocks noGrp="1" noRot="1" noChangeAspect="1" noMove="1" noResize="1" noEditPoints="1" noAdjustHandles="1" noChangeArrowheads="1" noChangeShapeType="1" noTextEdit="1"/>
              </p:cNvSpPr>
              <p:nvPr>
                <p:ph type="body" idx="1"/>
              </p:nvPr>
            </p:nvSpPr>
            <p:spPr>
              <a:xfrm>
                <a:off x="152400" y="1779984"/>
                <a:ext cx="8839200" cy="5105400"/>
              </a:xfrm>
              <a:blipFill>
                <a:blip r:embed="rId3"/>
                <a:stretch>
                  <a:fillRect l="-1172" t="-2987" b="-478"/>
                </a:stretch>
              </a:blipFill>
            </p:spPr>
            <p:txBody>
              <a:bodyPr/>
              <a:lstStyle/>
              <a:p>
                <a:r>
                  <a:rPr lang="en-PK">
                    <a:noFill/>
                  </a:rPr>
                  <a:t> </a:t>
                </a:r>
              </a:p>
            </p:txBody>
          </p:sp>
        </mc:Fallback>
      </mc:AlternateContent>
      <p:sp>
        <p:nvSpPr>
          <p:cNvPr id="31748" name="Slide Number Placeholder 3"/>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12</a:t>
            </a:fld>
            <a:endParaRPr lang="en-US" dirty="0"/>
          </a:p>
        </p:txBody>
      </p:sp>
      <p:sp>
        <p:nvSpPr>
          <p:cNvPr id="5" name="TextBox 4"/>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01571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67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67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678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678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6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228600" y="955254"/>
            <a:ext cx="8153400" cy="817562"/>
          </a:xfrm>
        </p:spPr>
        <p:txBody>
          <a:bodyPr/>
          <a:lstStyle/>
          <a:p>
            <a:r>
              <a:rPr lang="en-US" dirty="0"/>
              <a:t>Mutual Exclusivity</a:t>
            </a:r>
          </a:p>
        </p:txBody>
      </p:sp>
      <mc:AlternateContent xmlns:mc="http://schemas.openxmlformats.org/markup-compatibility/2006">
        <mc:Choice xmlns:a14="http://schemas.microsoft.com/office/drawing/2010/main" Requires="a14">
          <p:sp>
            <p:nvSpPr>
              <p:cNvPr id="2052" name="Rectangle 3"/>
              <p:cNvSpPr>
                <a:spLocks noGrp="1" noChangeArrowheads="1"/>
              </p:cNvSpPr>
              <p:nvPr>
                <p:ph type="body" idx="1"/>
              </p:nvPr>
            </p:nvSpPr>
            <p:spPr>
              <a:xfrm>
                <a:off x="228600" y="1628800"/>
                <a:ext cx="8763000" cy="2819400"/>
              </a:xfrm>
            </p:spPr>
            <p:txBody>
              <a:bodyPr/>
              <a:lstStyle/>
              <a:p>
                <a:pPr>
                  <a:spcBef>
                    <a:spcPct val="50000"/>
                  </a:spcBef>
                </a:pPr>
                <a:r>
                  <a:rPr lang="en-US" dirty="0"/>
                  <a:t>Are </a:t>
                </a:r>
                <a14:m>
                  <m:oMath xmlns:m="http://schemas.openxmlformats.org/officeDocument/2006/math">
                    <m:r>
                      <a:rPr lang="en-US" i="1" dirty="0" smtClean="0">
                        <a:latin typeface="Cambria Math"/>
                      </a:rPr>
                      <m:t>𝐴</m:t>
                    </m:r>
                    <m:r>
                      <a:rPr lang="en-US" i="1" baseline="-25000" dirty="0">
                        <a:latin typeface="Cambria Math"/>
                      </a:rPr>
                      <m:t>1</m:t>
                    </m:r>
                  </m:oMath>
                </a14:m>
                <a:r>
                  <a:rPr lang="en-US" dirty="0"/>
                  <a:t> and </a:t>
                </a:r>
                <a14:m>
                  <m:oMath xmlns:m="http://schemas.openxmlformats.org/officeDocument/2006/math">
                    <m:r>
                      <a:rPr lang="en-US" i="1" dirty="0" smtClean="0">
                        <a:latin typeface="Cambria Math"/>
                      </a:rPr>
                      <m:t>𝐴</m:t>
                    </m:r>
                    <m:r>
                      <a:rPr lang="en-US" i="1" baseline="-25000" dirty="0" smtClean="0">
                        <a:latin typeface="Cambria Math"/>
                      </a:rPr>
                      <m:t>2</m:t>
                    </m:r>
                  </m:oMath>
                </a14:m>
                <a:r>
                  <a:rPr lang="en-US" dirty="0"/>
                  <a:t> mutually exclusive?</a:t>
                </a:r>
              </a:p>
              <a:p>
                <a:r>
                  <a:rPr lang="en-US" dirty="0"/>
                  <a:t>For mutually exclusive events </a:t>
                </a:r>
                <a14:m>
                  <m:oMath xmlns:m="http://schemas.openxmlformats.org/officeDocument/2006/math">
                    <m:r>
                      <a:rPr lang="en-US" i="1" dirty="0" smtClean="0">
                        <a:latin typeface="Cambria Math"/>
                        <a:cs typeface="Arial" charset="0"/>
                      </a:rPr>
                      <m:t>𝐴</m:t>
                    </m:r>
                    <m:r>
                      <a:rPr lang="en-US" i="1" baseline="-25000" dirty="0" smtClean="0">
                        <a:latin typeface="Cambria Math"/>
                        <a:cs typeface="Arial" charset="0"/>
                      </a:rPr>
                      <m:t>1</m:t>
                    </m:r>
                    <m:r>
                      <a:rPr lang="en-US" i="1" dirty="0" smtClean="0">
                        <a:latin typeface="Cambria Math"/>
                        <a:cs typeface="Arial" charset="0"/>
                      </a:rPr>
                      <m:t>, </m:t>
                    </m:r>
                    <m:r>
                      <a:rPr lang="en-US" i="1" dirty="0" smtClean="0">
                        <a:latin typeface="Cambria Math"/>
                        <a:cs typeface="Arial" charset="0"/>
                      </a:rPr>
                      <m:t>𝐴</m:t>
                    </m:r>
                    <m:r>
                      <a:rPr lang="en-US" i="1" baseline="-25000" dirty="0" smtClean="0">
                        <a:latin typeface="Cambria Math"/>
                        <a:cs typeface="Arial" charset="0"/>
                      </a:rPr>
                      <m:t>2</m:t>
                    </m:r>
                    <m:r>
                      <a:rPr lang="en-US" i="1" dirty="0">
                        <a:latin typeface="Cambria Math"/>
                        <a:cs typeface="Arial" charset="0"/>
                      </a:rPr>
                      <m:t> </m:t>
                    </m:r>
                    <m:r>
                      <a:rPr lang="en-US" i="1" dirty="0" smtClean="0">
                        <a:latin typeface="Cambria Math"/>
                        <a:cs typeface="Arial" charset="0"/>
                      </a:rPr>
                      <m:t>… </m:t>
                    </m:r>
                    <m:sSub>
                      <m:sSubPr>
                        <m:ctrlPr>
                          <a:rPr lang="en-US" i="1" dirty="0" smtClean="0">
                            <a:latin typeface="Cambria Math" panose="02040503050406030204" pitchFamily="18" charset="0"/>
                            <a:cs typeface="Arial" charset="0"/>
                          </a:rPr>
                        </m:ctrlPr>
                      </m:sSubPr>
                      <m:e>
                        <m:r>
                          <a:rPr lang="en-US" b="0" i="1" dirty="0" smtClean="0">
                            <a:latin typeface="Cambria Math"/>
                            <a:cs typeface="Arial" charset="0"/>
                          </a:rPr>
                          <m:t>𝐴</m:t>
                        </m:r>
                      </m:e>
                      <m:sub>
                        <m:r>
                          <a:rPr lang="en-US" b="0" i="1" dirty="0" smtClean="0">
                            <a:latin typeface="Cambria Math"/>
                            <a:cs typeface="Arial" charset="0"/>
                          </a:rPr>
                          <m:t>𝑁</m:t>
                        </m:r>
                      </m:sub>
                    </m:sSub>
                  </m:oMath>
                </a14:m>
                <a:r>
                  <a:rPr lang="en-US" dirty="0">
                    <a:cs typeface="Arial" charset="0"/>
                  </a:rPr>
                  <a:t>, we have:</a:t>
                </a:r>
              </a:p>
              <a:p>
                <a:pPr>
                  <a:buFont typeface="Wingdings" pitchFamily="2" charset="2"/>
                  <a:buNone/>
                </a:pPr>
                <a:r>
                  <a:rPr lang="en-US" dirty="0"/>
                  <a:t>		</a:t>
                </a:r>
              </a:p>
              <a:p>
                <a:endParaRPr lang="en-US" dirty="0"/>
              </a:p>
            </p:txBody>
          </p:sp>
        </mc:Choice>
        <mc:Fallback>
          <p:sp>
            <p:nvSpPr>
              <p:cNvPr id="2052" name="Rectangle 3"/>
              <p:cNvSpPr>
                <a:spLocks noGrp="1" noRot="1" noChangeAspect="1" noMove="1" noResize="1" noEditPoints="1" noAdjustHandles="1" noChangeArrowheads="1" noChangeShapeType="1" noTextEdit="1"/>
              </p:cNvSpPr>
              <p:nvPr>
                <p:ph type="body" idx="1"/>
              </p:nvPr>
            </p:nvSpPr>
            <p:spPr>
              <a:xfrm>
                <a:off x="228600" y="1628800"/>
                <a:ext cx="8763000" cy="2819400"/>
              </a:xfrm>
              <a:blipFill>
                <a:blip r:embed="rId3"/>
                <a:stretch>
                  <a:fillRect l="-974" t="-1512"/>
                </a:stretch>
              </a:blipFill>
            </p:spPr>
            <p:txBody>
              <a:bodyPr/>
              <a:lstStyle/>
              <a:p>
                <a:r>
                  <a:rPr lang="en-PK">
                    <a:noFill/>
                  </a:rPr>
                  <a:t> </a:t>
                </a:r>
              </a:p>
            </p:txBody>
          </p:sp>
        </mc:Fallback>
      </mc:AlternateContent>
      <p:grpSp>
        <p:nvGrpSpPr>
          <p:cNvPr id="2053" name="Group 27"/>
          <p:cNvGrpSpPr>
            <a:grpSpLocks/>
          </p:cNvGrpSpPr>
          <p:nvPr/>
        </p:nvGrpSpPr>
        <p:grpSpPr bwMode="auto">
          <a:xfrm>
            <a:off x="1981200" y="2558826"/>
            <a:ext cx="3429000" cy="3246438"/>
            <a:chOff x="1920" y="2064"/>
            <a:chExt cx="2160" cy="2045"/>
          </a:xfrm>
        </p:grpSpPr>
        <p:sp>
          <p:nvSpPr>
            <p:cNvPr id="2056" name="Oval 6"/>
            <p:cNvSpPr>
              <a:spLocks noChangeArrowheads="1"/>
            </p:cNvSpPr>
            <p:nvPr/>
          </p:nvSpPr>
          <p:spPr bwMode="auto">
            <a:xfrm>
              <a:off x="1920" y="2064"/>
              <a:ext cx="2160" cy="2016"/>
            </a:xfrm>
            <a:prstGeom prst="ellipse">
              <a:avLst/>
            </a:prstGeom>
            <a:solidFill>
              <a:srgbClr val="C0C0C0"/>
            </a:solidFill>
            <a:ln w="9525">
              <a:solidFill>
                <a:schemeClr val="tx1"/>
              </a:solidFill>
              <a:round/>
              <a:headEnd/>
              <a:tailEnd/>
            </a:ln>
          </p:spPr>
          <p:txBody>
            <a:bodyPr wrap="none" anchor="ctr"/>
            <a:lstStyle/>
            <a:p>
              <a:endParaRPr lang="en-US"/>
            </a:p>
          </p:txBody>
        </p:sp>
        <p:sp>
          <p:nvSpPr>
            <p:cNvPr id="2057" name="Rectangle 25"/>
            <p:cNvSpPr>
              <a:spLocks noChangeArrowheads="1"/>
            </p:cNvSpPr>
            <p:nvPr/>
          </p:nvSpPr>
          <p:spPr bwMode="auto">
            <a:xfrm>
              <a:off x="2400" y="2256"/>
              <a:ext cx="1200" cy="527"/>
            </a:xfrm>
            <a:prstGeom prst="rect">
              <a:avLst/>
            </a:prstGeom>
            <a:noFill/>
            <a:ln w="38100">
              <a:solidFill>
                <a:srgbClr val="FF0000"/>
              </a:solidFill>
              <a:miter lim="800000"/>
              <a:headEnd/>
              <a:tailEnd/>
            </a:ln>
          </p:spPr>
          <p:txBody>
            <a:bodyPr wrap="none" anchor="ctr"/>
            <a:lstStyle/>
            <a:p>
              <a:endParaRPr lang="en-US"/>
            </a:p>
          </p:txBody>
        </p:sp>
        <p:sp>
          <p:nvSpPr>
            <p:cNvPr id="2058" name="Oval 7"/>
            <p:cNvSpPr>
              <a:spLocks noChangeArrowheads="1"/>
            </p:cNvSpPr>
            <p:nvPr/>
          </p:nvSpPr>
          <p:spPr bwMode="auto">
            <a:xfrm>
              <a:off x="2784" y="2448"/>
              <a:ext cx="288" cy="288"/>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1</a:t>
              </a:r>
            </a:p>
          </p:txBody>
        </p:sp>
        <p:sp>
          <p:nvSpPr>
            <p:cNvPr id="2059" name="Rectangle 8" descr="25%"/>
            <p:cNvSpPr>
              <a:spLocks noChangeArrowheads="1"/>
            </p:cNvSpPr>
            <p:nvPr/>
          </p:nvSpPr>
          <p:spPr bwMode="auto">
            <a:xfrm rot="-679882">
              <a:off x="2064" y="2928"/>
              <a:ext cx="1728" cy="527"/>
            </a:xfrm>
            <a:prstGeom prst="rect">
              <a:avLst/>
            </a:prstGeom>
            <a:pattFill prst="pct25">
              <a:fgClr>
                <a:schemeClr val="accent1"/>
              </a:fgClr>
              <a:bgClr>
                <a:srgbClr val="FFFFFF"/>
              </a:bgClr>
            </a:pattFill>
            <a:ln w="38100">
              <a:solidFill>
                <a:srgbClr val="FF0000"/>
              </a:solidFill>
              <a:miter lim="800000"/>
              <a:headEnd/>
              <a:tailEnd/>
            </a:ln>
          </p:spPr>
          <p:txBody>
            <a:bodyPr wrap="none" anchor="ctr"/>
            <a:lstStyle/>
            <a:p>
              <a:endParaRPr lang="en-US"/>
            </a:p>
          </p:txBody>
        </p:sp>
        <p:sp>
          <p:nvSpPr>
            <p:cNvPr id="2060" name="Oval 9"/>
            <p:cNvSpPr>
              <a:spLocks noChangeArrowheads="1"/>
            </p:cNvSpPr>
            <p:nvPr/>
          </p:nvSpPr>
          <p:spPr bwMode="auto">
            <a:xfrm>
              <a:off x="2592" y="3072"/>
              <a:ext cx="288" cy="288"/>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2</a:t>
              </a:r>
            </a:p>
          </p:txBody>
        </p:sp>
        <p:sp>
          <p:nvSpPr>
            <p:cNvPr id="2061" name="Oval 10"/>
            <p:cNvSpPr>
              <a:spLocks noChangeArrowheads="1"/>
            </p:cNvSpPr>
            <p:nvPr/>
          </p:nvSpPr>
          <p:spPr bwMode="auto">
            <a:xfrm>
              <a:off x="2928" y="3504"/>
              <a:ext cx="288" cy="288"/>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3</a:t>
              </a:r>
            </a:p>
          </p:txBody>
        </p:sp>
        <p:sp>
          <p:nvSpPr>
            <p:cNvPr id="2062" name="Oval 11"/>
            <p:cNvSpPr>
              <a:spLocks noChangeArrowheads="1"/>
            </p:cNvSpPr>
            <p:nvPr/>
          </p:nvSpPr>
          <p:spPr bwMode="auto">
            <a:xfrm>
              <a:off x="3024" y="3024"/>
              <a:ext cx="288" cy="288"/>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4</a:t>
              </a:r>
            </a:p>
          </p:txBody>
        </p:sp>
        <p:sp>
          <p:nvSpPr>
            <p:cNvPr id="2063" name="Oval 12"/>
            <p:cNvSpPr>
              <a:spLocks noChangeArrowheads="1"/>
            </p:cNvSpPr>
            <p:nvPr/>
          </p:nvSpPr>
          <p:spPr bwMode="auto">
            <a:xfrm>
              <a:off x="3168" y="2352"/>
              <a:ext cx="288" cy="288"/>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5</a:t>
              </a:r>
            </a:p>
          </p:txBody>
        </p:sp>
        <p:sp>
          <p:nvSpPr>
            <p:cNvPr id="2064" name="Oval 13"/>
            <p:cNvSpPr>
              <a:spLocks noChangeArrowheads="1"/>
            </p:cNvSpPr>
            <p:nvPr/>
          </p:nvSpPr>
          <p:spPr bwMode="auto">
            <a:xfrm>
              <a:off x="3408" y="2880"/>
              <a:ext cx="288" cy="288"/>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6</a:t>
              </a:r>
            </a:p>
          </p:txBody>
        </p:sp>
        <p:sp>
          <p:nvSpPr>
            <p:cNvPr id="2065" name="Text Box 14"/>
            <p:cNvSpPr txBox="1">
              <a:spLocks noChangeArrowheads="1"/>
            </p:cNvSpPr>
            <p:nvPr/>
          </p:nvSpPr>
          <p:spPr bwMode="auto">
            <a:xfrm>
              <a:off x="2640" y="3744"/>
              <a:ext cx="288" cy="365"/>
            </a:xfrm>
            <a:prstGeom prst="rect">
              <a:avLst/>
            </a:prstGeom>
            <a:noFill/>
            <a:ln w="9525">
              <a:noFill/>
              <a:miter lim="800000"/>
              <a:headEnd/>
              <a:tailEnd/>
            </a:ln>
          </p:spPr>
          <p:txBody>
            <a:bodyPr>
              <a:spAutoFit/>
            </a:bodyPr>
            <a:lstStyle/>
            <a:p>
              <a:pPr algn="ctr">
                <a:spcBef>
                  <a:spcPct val="50000"/>
                </a:spcBef>
              </a:pPr>
              <a:r>
                <a:rPr lang="en-US" sz="3200" i="1"/>
                <a:t>S</a:t>
              </a:r>
            </a:p>
          </p:txBody>
        </p:sp>
        <p:sp>
          <p:nvSpPr>
            <p:cNvPr id="2066" name="Text Box 16"/>
            <p:cNvSpPr txBox="1">
              <a:spLocks noChangeArrowheads="1"/>
            </p:cNvSpPr>
            <p:nvPr/>
          </p:nvSpPr>
          <p:spPr bwMode="auto">
            <a:xfrm>
              <a:off x="2352" y="2352"/>
              <a:ext cx="432" cy="288"/>
            </a:xfrm>
            <a:prstGeom prst="rect">
              <a:avLst/>
            </a:prstGeom>
            <a:noFill/>
            <a:ln w="9525">
              <a:noFill/>
              <a:miter lim="800000"/>
              <a:headEnd/>
              <a:tailEnd/>
            </a:ln>
          </p:spPr>
          <p:txBody>
            <a:bodyPr>
              <a:spAutoFit/>
            </a:bodyPr>
            <a:lstStyle/>
            <a:p>
              <a:pPr algn="ctr">
                <a:spcBef>
                  <a:spcPct val="50000"/>
                </a:spcBef>
              </a:pPr>
              <a:r>
                <a:rPr lang="en-US" sz="2400" i="1" dirty="0"/>
                <a:t>A</a:t>
              </a:r>
              <a:r>
                <a:rPr lang="en-US" sz="2400" baseline="-25000" dirty="0"/>
                <a:t>1</a:t>
              </a:r>
            </a:p>
          </p:txBody>
        </p:sp>
        <p:sp>
          <p:nvSpPr>
            <p:cNvPr id="2067" name="Text Box 26"/>
            <p:cNvSpPr txBox="1">
              <a:spLocks noChangeArrowheads="1"/>
            </p:cNvSpPr>
            <p:nvPr/>
          </p:nvSpPr>
          <p:spPr bwMode="auto">
            <a:xfrm>
              <a:off x="2160" y="3120"/>
              <a:ext cx="432" cy="288"/>
            </a:xfrm>
            <a:prstGeom prst="rect">
              <a:avLst/>
            </a:prstGeom>
            <a:noFill/>
            <a:ln w="9525">
              <a:noFill/>
              <a:miter lim="800000"/>
              <a:headEnd/>
              <a:tailEnd/>
            </a:ln>
          </p:spPr>
          <p:txBody>
            <a:bodyPr>
              <a:spAutoFit/>
            </a:bodyPr>
            <a:lstStyle/>
            <a:p>
              <a:pPr algn="ctr">
                <a:spcBef>
                  <a:spcPct val="50000"/>
                </a:spcBef>
              </a:pPr>
              <a:r>
                <a:rPr lang="en-US" sz="2400" i="1"/>
                <a:t>A</a:t>
              </a:r>
              <a:r>
                <a:rPr lang="en-US" sz="2400" baseline="-25000"/>
                <a:t>2</a:t>
              </a:r>
            </a:p>
          </p:txBody>
        </p:sp>
      </p:grpSp>
      <mc:AlternateContent xmlns:mc="http://schemas.openxmlformats.org/markup-compatibility/2006" xmlns:a14="http://schemas.microsoft.com/office/drawing/2010/main">
        <mc:Choice Requires="a14">
          <p:sp>
            <p:nvSpPr>
              <p:cNvPr id="2054" name="Text Box 28"/>
              <p:cNvSpPr txBox="1">
                <a:spLocks noChangeArrowheads="1"/>
              </p:cNvSpPr>
              <p:nvPr/>
            </p:nvSpPr>
            <p:spPr bwMode="auto">
              <a:xfrm>
                <a:off x="457200" y="5657671"/>
                <a:ext cx="8229600" cy="830997"/>
              </a:xfrm>
              <a:prstGeom prst="rect">
                <a:avLst/>
              </a:prstGeom>
              <a:noFill/>
              <a:ln w="9525">
                <a:noFill/>
                <a:miter lim="800000"/>
                <a:headEnd/>
                <a:tailEnd/>
              </a:ln>
            </p:spPr>
            <p:txBody>
              <a:bodyPr wrap="square">
                <a:spAutoFit/>
              </a:bodyPr>
              <a:lstStyle/>
              <a:p>
                <a:pPr>
                  <a:spcBef>
                    <a:spcPct val="50000"/>
                  </a:spcBef>
                </a:pPr>
                <a:r>
                  <a:rPr lang="en-US" sz="2400" b="0" dirty="0"/>
                  <a:t>Find </a:t>
                </a:r>
                <a14:m>
                  <m:oMath xmlns:m="http://schemas.openxmlformats.org/officeDocument/2006/math">
                    <m:r>
                      <m:rPr>
                        <m:sty m:val="p"/>
                      </m:rPr>
                      <a:rPr lang="en-US" sz="2400" b="0" i="1" dirty="0" smtClean="0">
                        <a:latin typeface="Cambria Math"/>
                      </a:rPr>
                      <m:t>Pr</m:t>
                    </m:r>
                    <m:r>
                      <a:rPr lang="en-US" sz="2400" b="0" i="1" dirty="0">
                        <a:latin typeface="Cambria Math"/>
                      </a:rPr>
                      <m:t>⁡{</m:t>
                    </m:r>
                    <m:r>
                      <a:rPr lang="en-US" sz="2400" b="0" i="1" dirty="0">
                        <a:latin typeface="Cambria Math"/>
                      </a:rPr>
                      <m:t>𝐴</m:t>
                    </m:r>
                    <m:r>
                      <a:rPr lang="en-US" sz="2400" b="0" i="1" baseline="-25000" dirty="0">
                        <a:latin typeface="Cambria Math"/>
                      </a:rPr>
                      <m:t>1</m:t>
                    </m:r>
                    <m:r>
                      <a:rPr lang="en-US" sz="2400" i="1" dirty="0">
                        <a:latin typeface="Cambria Math"/>
                        <a:cs typeface="Arial" charset="0"/>
                      </a:rPr>
                      <m:t>∪</m:t>
                    </m:r>
                    <m:r>
                      <a:rPr lang="en-US" sz="2400" b="0" i="1" dirty="0">
                        <a:latin typeface="Cambria Math"/>
                      </a:rPr>
                      <m:t>𝐴</m:t>
                    </m:r>
                    <m:r>
                      <a:rPr lang="en-US" sz="2400" b="0" i="1" baseline="-25000" dirty="0">
                        <a:latin typeface="Cambria Math"/>
                      </a:rPr>
                      <m:t>2</m:t>
                    </m:r>
                    <m:r>
                      <a:rPr lang="en-US" sz="2400" b="0" i="1" dirty="0">
                        <a:latin typeface="Cambria Math"/>
                      </a:rPr>
                      <m:t>}</m:t>
                    </m:r>
                  </m:oMath>
                </a14:m>
                <a:r>
                  <a:rPr lang="en-US" sz="2400" b="0" dirty="0"/>
                  <a:t> and </a:t>
                </a:r>
                <a14:m>
                  <m:oMath xmlns:m="http://schemas.openxmlformats.org/officeDocument/2006/math">
                    <m:r>
                      <m:rPr>
                        <m:sty m:val="p"/>
                      </m:rPr>
                      <a:rPr lang="en-US" sz="2400" b="0" i="1" dirty="0" smtClean="0">
                        <a:latin typeface="Cambria Math"/>
                      </a:rPr>
                      <m:t>Pr</m:t>
                    </m:r>
                    <m:r>
                      <a:rPr lang="en-US" sz="2400" b="0" i="1" dirty="0">
                        <a:latin typeface="Cambria Math"/>
                      </a:rPr>
                      <m:t>⁡{</m:t>
                    </m:r>
                    <m:r>
                      <a:rPr lang="en-US" sz="2400" b="0" i="1" dirty="0">
                        <a:latin typeface="Cambria Math"/>
                      </a:rPr>
                      <m:t>𝐴</m:t>
                    </m:r>
                    <m:r>
                      <a:rPr lang="en-US" sz="2400" b="0" i="1" baseline="-25000" dirty="0">
                        <a:latin typeface="Cambria Math"/>
                      </a:rPr>
                      <m:t>1</m:t>
                    </m:r>
                    <m:r>
                      <a:rPr lang="en-US" sz="2400" b="0" i="1" dirty="0">
                        <a:latin typeface="Cambria Math"/>
                      </a:rPr>
                      <m:t>}+</m:t>
                    </m:r>
                    <m:r>
                      <m:rPr>
                        <m:sty m:val="p"/>
                      </m:rPr>
                      <a:rPr lang="en-US" sz="2400" b="0" i="1" dirty="0" err="1">
                        <a:latin typeface="Cambria Math"/>
                      </a:rPr>
                      <m:t>Pr</m:t>
                    </m:r>
                    <m:r>
                      <a:rPr lang="en-US" sz="2400" b="0" i="1" dirty="0">
                        <a:latin typeface="Cambria Math"/>
                      </a:rPr>
                      <m:t>⁡{</m:t>
                    </m:r>
                    <m:r>
                      <a:rPr lang="en-US" sz="2400" b="0" i="1" dirty="0">
                        <a:latin typeface="Cambria Math"/>
                      </a:rPr>
                      <m:t>𝐴</m:t>
                    </m:r>
                    <m:r>
                      <a:rPr lang="en-US" sz="2400" b="0" i="1" baseline="-25000" dirty="0">
                        <a:latin typeface="Cambria Math"/>
                      </a:rPr>
                      <m:t>2</m:t>
                    </m:r>
                    <m:r>
                      <a:rPr lang="en-US" sz="2400" b="0" i="1" dirty="0">
                        <a:latin typeface="Cambria Math"/>
                      </a:rPr>
                      <m:t>}</m:t>
                    </m:r>
                  </m:oMath>
                </a14:m>
                <a:r>
                  <a:rPr lang="en-US" sz="2400" b="0" dirty="0"/>
                  <a:t> in the fair dice example</a:t>
                </a:r>
              </a:p>
            </p:txBody>
          </p:sp>
        </mc:Choice>
        <mc:Fallback xmlns="">
          <p:sp>
            <p:nvSpPr>
              <p:cNvPr id="2054" name="Text Box 28"/>
              <p:cNvSpPr txBox="1">
                <a:spLocks noRot="1" noChangeAspect="1" noMove="1" noResize="1" noEditPoints="1" noAdjustHandles="1" noChangeArrowheads="1" noChangeShapeType="1" noTextEdit="1"/>
              </p:cNvSpPr>
              <p:nvPr/>
            </p:nvSpPr>
            <p:spPr bwMode="auto">
              <a:xfrm>
                <a:off x="457200" y="5657671"/>
                <a:ext cx="8229600" cy="830997"/>
              </a:xfrm>
              <a:prstGeom prst="rect">
                <a:avLst/>
              </a:prstGeom>
              <a:blipFill rotWithShape="1">
                <a:blip r:embed="rId4"/>
                <a:stretch>
                  <a:fillRect l="-1111" t="-5147" b="-16912"/>
                </a:stretch>
              </a:blipFill>
              <a:ln w="9525">
                <a:noFill/>
                <a:miter lim="800000"/>
                <a:headEnd/>
                <a:tailEnd/>
              </a:ln>
            </p:spPr>
            <p:txBody>
              <a:bodyPr/>
              <a:lstStyle/>
              <a:p>
                <a:r>
                  <a:rPr lang="en-US">
                    <a:noFill/>
                  </a:rPr>
                  <a:t> </a:t>
                </a:r>
              </a:p>
            </p:txBody>
          </p:sp>
        </mc:Fallback>
      </mc:AlternateContent>
      <p:sp>
        <p:nvSpPr>
          <p:cNvPr id="2055" name="Slide Number Placeholder 18"/>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13</a:t>
            </a:fld>
            <a:endParaRPr lang="en-US"/>
          </a:p>
        </p:txBody>
      </p:sp>
      <p:sp>
        <p:nvSpPr>
          <p:cNvPr id="20" name="TextBox 19"/>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3167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 y="980728"/>
            <a:ext cx="8610600" cy="817562"/>
          </a:xfrm>
        </p:spPr>
        <p:txBody>
          <a:bodyPr/>
          <a:lstStyle/>
          <a:p>
            <a:r>
              <a:rPr lang="en-US" dirty="0"/>
              <a:t>Mutual Exclusivity</a:t>
            </a:r>
          </a:p>
        </p:txBody>
      </p:sp>
      <mc:AlternateContent xmlns:mc="http://schemas.openxmlformats.org/markup-compatibility/2006">
        <mc:Choice xmlns:a14="http://schemas.microsoft.com/office/drawing/2010/main" Requires="a14">
          <p:sp>
            <p:nvSpPr>
              <p:cNvPr id="32771" name="Rectangle 3"/>
              <p:cNvSpPr>
                <a:spLocks noGrp="1" noChangeArrowheads="1"/>
              </p:cNvSpPr>
              <p:nvPr>
                <p:ph type="body" idx="1"/>
              </p:nvPr>
            </p:nvSpPr>
            <p:spPr>
              <a:xfrm>
                <a:off x="304800" y="1772816"/>
                <a:ext cx="8686800" cy="4953000"/>
              </a:xfrm>
            </p:spPr>
            <p:txBody>
              <a:bodyPr/>
              <a:lstStyle/>
              <a:p>
                <a:r>
                  <a:rPr lang="en-US" dirty="0"/>
                  <a:t>Discarding the condition of exclusivity, in general, we have</a:t>
                </a:r>
                <a:r>
                  <a:rPr lang="en-US" dirty="0">
                    <a:cs typeface="Arial" charset="0"/>
                  </a:rPr>
                  <a:t>:</a:t>
                </a:r>
              </a:p>
              <a:p>
                <a:pPr>
                  <a:buFont typeface="Wingdings" pitchFamily="2" charset="2"/>
                  <a:buNone/>
                </a:pPr>
                <a:endParaRPr lang="en-US" dirty="0">
                  <a:cs typeface="Arial" charset="0"/>
                </a:endParaRPr>
              </a:p>
              <a:p>
                <a:pPr>
                  <a:buNone/>
                </a:pPr>
                <a:r>
                  <a:rPr lang="en-US" dirty="0">
                    <a:cs typeface="Arial" charset="0"/>
                  </a:rPr>
                  <a:t>	</a:t>
                </a:r>
                <a14:m>
                  <m:oMath xmlns:m="http://schemas.openxmlformats.org/officeDocument/2006/math">
                    <m:r>
                      <m:rPr>
                        <m:sty m:val="p"/>
                      </m:rPr>
                      <a:rPr lang="en-US" sz="2800" i="1" dirty="0" smtClean="0">
                        <a:latin typeface="Cambria Math"/>
                        <a:cs typeface="Arial" charset="0"/>
                      </a:rPr>
                      <m:t>Pr</m:t>
                    </m:r>
                    <m:r>
                      <a:rPr lang="en-US" sz="2800" i="1" dirty="0" smtClean="0">
                        <a:latin typeface="Cambria Math"/>
                        <a:cs typeface="Arial" charset="0"/>
                      </a:rPr>
                      <m:t>⁡{</m:t>
                    </m:r>
                    <m:r>
                      <a:rPr lang="en-US" sz="2800" i="1" dirty="0" smtClean="0">
                        <a:latin typeface="Cambria Math"/>
                        <a:cs typeface="Arial" charset="0"/>
                      </a:rPr>
                      <m:t>𝐴</m:t>
                    </m:r>
                    <m:r>
                      <a:rPr lang="en-US" sz="2800" i="1" baseline="-25000" dirty="0" smtClean="0">
                        <a:latin typeface="Cambria Math"/>
                        <a:cs typeface="Arial" charset="0"/>
                      </a:rPr>
                      <m:t>1</m:t>
                    </m:r>
                    <m:r>
                      <a:rPr lang="en-US" sz="2800" i="1" dirty="0">
                        <a:latin typeface="Cambria Math"/>
                        <a:cs typeface="Arial" charset="0"/>
                      </a:rPr>
                      <m:t>∪</m:t>
                    </m:r>
                    <m:r>
                      <a:rPr lang="en-US" sz="2800" i="1" dirty="0" smtClean="0">
                        <a:latin typeface="Cambria Math"/>
                        <a:cs typeface="Arial" charset="0"/>
                      </a:rPr>
                      <m:t>𝐴</m:t>
                    </m:r>
                    <m:r>
                      <a:rPr lang="en-US" sz="2800" i="1" baseline="-25000" dirty="0" smtClean="0">
                        <a:latin typeface="Cambria Math"/>
                        <a:cs typeface="Arial" charset="0"/>
                      </a:rPr>
                      <m:t>2</m:t>
                    </m:r>
                    <m:r>
                      <a:rPr lang="en-US" sz="2800" i="1" dirty="0" smtClean="0">
                        <a:latin typeface="Cambria Math"/>
                        <a:cs typeface="Arial" charset="0"/>
                      </a:rPr>
                      <m:t>}=??</m:t>
                    </m:r>
                  </m:oMath>
                </a14:m>
                <a:endParaRPr lang="en-US" sz="2800" dirty="0">
                  <a:cs typeface="Arial" charset="0"/>
                </a:endParaRPr>
              </a:p>
            </p:txBody>
          </p:sp>
        </mc:Choice>
        <mc:Fallback>
          <p:sp>
            <p:nvSpPr>
              <p:cNvPr id="32771" name="Rectangle 3"/>
              <p:cNvSpPr>
                <a:spLocks noGrp="1" noRot="1" noChangeAspect="1" noMove="1" noResize="1" noEditPoints="1" noAdjustHandles="1" noChangeArrowheads="1" noChangeShapeType="1" noTextEdit="1"/>
              </p:cNvSpPr>
              <p:nvPr>
                <p:ph type="body" idx="1"/>
              </p:nvPr>
            </p:nvSpPr>
            <p:spPr>
              <a:xfrm>
                <a:off x="304800" y="1772816"/>
                <a:ext cx="8686800" cy="4953000"/>
              </a:xfrm>
              <a:blipFill>
                <a:blip r:embed="rId3"/>
                <a:stretch>
                  <a:fillRect l="-912" t="-862"/>
                </a:stretch>
              </a:blipFill>
            </p:spPr>
            <p:txBody>
              <a:bodyPr/>
              <a:lstStyle/>
              <a:p>
                <a:r>
                  <a:rPr lang="en-PK">
                    <a:noFill/>
                  </a:rPr>
                  <a:t> </a:t>
                </a:r>
              </a:p>
            </p:txBody>
          </p:sp>
        </mc:Fallback>
      </mc:AlternateContent>
      <p:sp>
        <p:nvSpPr>
          <p:cNvPr id="32772" name="Oval 16"/>
          <p:cNvSpPr>
            <a:spLocks noChangeArrowheads="1"/>
          </p:cNvSpPr>
          <p:nvPr/>
        </p:nvSpPr>
        <p:spPr bwMode="auto">
          <a:xfrm>
            <a:off x="2895600" y="2514600"/>
            <a:ext cx="3429000" cy="3200400"/>
          </a:xfrm>
          <a:prstGeom prst="ellipse">
            <a:avLst/>
          </a:prstGeom>
          <a:solidFill>
            <a:srgbClr val="C0C0C0"/>
          </a:solidFill>
          <a:ln w="9525">
            <a:solidFill>
              <a:schemeClr val="tx1"/>
            </a:solidFill>
            <a:round/>
            <a:headEnd/>
            <a:tailEnd/>
          </a:ln>
        </p:spPr>
        <p:txBody>
          <a:bodyPr wrap="none" anchor="ctr"/>
          <a:lstStyle/>
          <a:p>
            <a:endParaRPr lang="en-US"/>
          </a:p>
        </p:txBody>
      </p:sp>
      <p:sp>
        <p:nvSpPr>
          <p:cNvPr id="32773" name="Oval 17"/>
          <p:cNvSpPr>
            <a:spLocks noChangeArrowheads="1"/>
          </p:cNvSpPr>
          <p:nvPr/>
        </p:nvSpPr>
        <p:spPr bwMode="auto">
          <a:xfrm>
            <a:off x="4191000" y="3124200"/>
            <a:ext cx="457200" cy="457200"/>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1</a:t>
            </a:r>
          </a:p>
        </p:txBody>
      </p:sp>
      <p:sp>
        <p:nvSpPr>
          <p:cNvPr id="32774" name="Rectangle 18" descr="25%"/>
          <p:cNvSpPr>
            <a:spLocks noChangeArrowheads="1"/>
          </p:cNvSpPr>
          <p:nvPr/>
        </p:nvSpPr>
        <p:spPr bwMode="auto">
          <a:xfrm rot="-679882">
            <a:off x="3200400" y="3900488"/>
            <a:ext cx="2590800" cy="836612"/>
          </a:xfrm>
          <a:prstGeom prst="rect">
            <a:avLst/>
          </a:prstGeom>
          <a:pattFill prst="pct25">
            <a:fgClr>
              <a:schemeClr val="accent1"/>
            </a:fgClr>
            <a:bgClr>
              <a:srgbClr val="FFFFFF"/>
            </a:bgClr>
          </a:pattFill>
          <a:ln w="38100">
            <a:solidFill>
              <a:srgbClr val="FF0000"/>
            </a:solidFill>
            <a:miter lim="800000"/>
            <a:headEnd/>
            <a:tailEnd/>
          </a:ln>
        </p:spPr>
        <p:txBody>
          <a:bodyPr wrap="none" anchor="ctr"/>
          <a:lstStyle/>
          <a:p>
            <a:endParaRPr lang="en-US"/>
          </a:p>
        </p:txBody>
      </p:sp>
      <p:sp>
        <p:nvSpPr>
          <p:cNvPr id="32775" name="Oval 19"/>
          <p:cNvSpPr>
            <a:spLocks noChangeArrowheads="1"/>
          </p:cNvSpPr>
          <p:nvPr/>
        </p:nvSpPr>
        <p:spPr bwMode="auto">
          <a:xfrm>
            <a:off x="3810000" y="4191000"/>
            <a:ext cx="457200" cy="457200"/>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2</a:t>
            </a:r>
          </a:p>
        </p:txBody>
      </p:sp>
      <p:sp>
        <p:nvSpPr>
          <p:cNvPr id="32776" name="Oval 20"/>
          <p:cNvSpPr>
            <a:spLocks noChangeArrowheads="1"/>
          </p:cNvSpPr>
          <p:nvPr/>
        </p:nvSpPr>
        <p:spPr bwMode="auto">
          <a:xfrm>
            <a:off x="4572000" y="4800600"/>
            <a:ext cx="457200" cy="457200"/>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3</a:t>
            </a:r>
          </a:p>
        </p:txBody>
      </p:sp>
      <p:sp>
        <p:nvSpPr>
          <p:cNvPr id="32777" name="Oval 21"/>
          <p:cNvSpPr>
            <a:spLocks noChangeArrowheads="1"/>
          </p:cNvSpPr>
          <p:nvPr/>
        </p:nvSpPr>
        <p:spPr bwMode="auto">
          <a:xfrm>
            <a:off x="4419600" y="4114800"/>
            <a:ext cx="457200" cy="457200"/>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4</a:t>
            </a:r>
          </a:p>
        </p:txBody>
      </p:sp>
      <p:sp>
        <p:nvSpPr>
          <p:cNvPr id="32778" name="Oval 22"/>
          <p:cNvSpPr>
            <a:spLocks noChangeArrowheads="1"/>
          </p:cNvSpPr>
          <p:nvPr/>
        </p:nvSpPr>
        <p:spPr bwMode="auto">
          <a:xfrm>
            <a:off x="4724400" y="3048000"/>
            <a:ext cx="457200" cy="457200"/>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5</a:t>
            </a:r>
          </a:p>
        </p:txBody>
      </p:sp>
      <p:sp>
        <p:nvSpPr>
          <p:cNvPr id="32779" name="Oval 23"/>
          <p:cNvSpPr>
            <a:spLocks noChangeArrowheads="1"/>
          </p:cNvSpPr>
          <p:nvPr/>
        </p:nvSpPr>
        <p:spPr bwMode="auto">
          <a:xfrm>
            <a:off x="5029200" y="3886200"/>
            <a:ext cx="457200" cy="457200"/>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6</a:t>
            </a:r>
          </a:p>
        </p:txBody>
      </p:sp>
      <p:sp>
        <p:nvSpPr>
          <p:cNvPr id="32780" name="Text Box 24"/>
          <p:cNvSpPr txBox="1">
            <a:spLocks noChangeArrowheads="1"/>
          </p:cNvSpPr>
          <p:nvPr/>
        </p:nvSpPr>
        <p:spPr bwMode="auto">
          <a:xfrm>
            <a:off x="4114800" y="5181600"/>
            <a:ext cx="457200" cy="579438"/>
          </a:xfrm>
          <a:prstGeom prst="rect">
            <a:avLst/>
          </a:prstGeom>
          <a:noFill/>
          <a:ln w="9525">
            <a:noFill/>
            <a:miter lim="800000"/>
            <a:headEnd/>
            <a:tailEnd/>
          </a:ln>
        </p:spPr>
        <p:txBody>
          <a:bodyPr>
            <a:spAutoFit/>
          </a:bodyPr>
          <a:lstStyle/>
          <a:p>
            <a:pPr algn="ctr">
              <a:spcBef>
                <a:spcPct val="50000"/>
              </a:spcBef>
            </a:pPr>
            <a:r>
              <a:rPr lang="en-US" sz="3200" i="1"/>
              <a:t>S</a:t>
            </a:r>
          </a:p>
        </p:txBody>
      </p:sp>
      <p:sp>
        <p:nvSpPr>
          <p:cNvPr id="32781" name="Text Box 25"/>
          <p:cNvSpPr txBox="1">
            <a:spLocks noChangeArrowheads="1"/>
          </p:cNvSpPr>
          <p:nvPr/>
        </p:nvSpPr>
        <p:spPr bwMode="auto">
          <a:xfrm rot="-779067">
            <a:off x="3048000" y="4038600"/>
            <a:ext cx="881063" cy="519113"/>
          </a:xfrm>
          <a:prstGeom prst="rect">
            <a:avLst/>
          </a:prstGeom>
          <a:noFill/>
          <a:ln w="9525">
            <a:noFill/>
            <a:miter lim="800000"/>
            <a:headEnd/>
            <a:tailEnd/>
          </a:ln>
        </p:spPr>
        <p:txBody>
          <a:bodyPr>
            <a:spAutoFit/>
          </a:bodyPr>
          <a:lstStyle/>
          <a:p>
            <a:pPr algn="ctr">
              <a:spcBef>
                <a:spcPct val="50000"/>
              </a:spcBef>
            </a:pPr>
            <a:r>
              <a:rPr lang="en-US" sz="2800"/>
              <a:t>A</a:t>
            </a:r>
            <a:r>
              <a:rPr lang="en-US" sz="2800" baseline="-25000"/>
              <a:t>2</a:t>
            </a:r>
          </a:p>
        </p:txBody>
      </p:sp>
      <p:sp>
        <p:nvSpPr>
          <p:cNvPr id="32782" name="Text Box 26"/>
          <p:cNvSpPr txBox="1">
            <a:spLocks noChangeArrowheads="1"/>
          </p:cNvSpPr>
          <p:nvPr/>
        </p:nvSpPr>
        <p:spPr bwMode="auto">
          <a:xfrm rot="-779067">
            <a:off x="3429000" y="3276600"/>
            <a:ext cx="623888" cy="519113"/>
          </a:xfrm>
          <a:prstGeom prst="rect">
            <a:avLst/>
          </a:prstGeom>
          <a:noFill/>
          <a:ln w="9525">
            <a:noFill/>
            <a:miter lim="800000"/>
            <a:headEnd/>
            <a:tailEnd/>
          </a:ln>
        </p:spPr>
        <p:txBody>
          <a:bodyPr>
            <a:spAutoFit/>
          </a:bodyPr>
          <a:lstStyle/>
          <a:p>
            <a:pPr algn="ctr">
              <a:spcBef>
                <a:spcPct val="50000"/>
              </a:spcBef>
            </a:pPr>
            <a:r>
              <a:rPr lang="en-US" sz="2800" i="1"/>
              <a:t>A</a:t>
            </a:r>
            <a:r>
              <a:rPr lang="en-US" sz="2800" baseline="-25000"/>
              <a:t>1</a:t>
            </a:r>
          </a:p>
        </p:txBody>
      </p:sp>
      <p:grpSp>
        <p:nvGrpSpPr>
          <p:cNvPr id="32783" name="Group 27"/>
          <p:cNvGrpSpPr>
            <a:grpSpLocks/>
          </p:cNvGrpSpPr>
          <p:nvPr/>
        </p:nvGrpSpPr>
        <p:grpSpPr bwMode="auto">
          <a:xfrm>
            <a:off x="3352800" y="2819400"/>
            <a:ext cx="2438400" cy="2133600"/>
            <a:chOff x="960" y="1344"/>
            <a:chExt cx="1488" cy="1344"/>
          </a:xfrm>
        </p:grpSpPr>
        <p:sp>
          <p:nvSpPr>
            <p:cNvPr id="32785" name="Line 28"/>
            <p:cNvSpPr>
              <a:spLocks noChangeShapeType="1"/>
            </p:cNvSpPr>
            <p:nvPr/>
          </p:nvSpPr>
          <p:spPr bwMode="auto">
            <a:xfrm flipV="1">
              <a:off x="960" y="1344"/>
              <a:ext cx="1152" cy="288"/>
            </a:xfrm>
            <a:prstGeom prst="line">
              <a:avLst/>
            </a:prstGeom>
            <a:noFill/>
            <a:ln w="38100">
              <a:solidFill>
                <a:srgbClr val="FF0000"/>
              </a:solidFill>
              <a:round/>
              <a:headEnd/>
              <a:tailEnd/>
            </a:ln>
          </p:spPr>
          <p:txBody>
            <a:bodyPr/>
            <a:lstStyle/>
            <a:p>
              <a:endParaRPr lang="en-US"/>
            </a:p>
          </p:txBody>
        </p:sp>
        <p:sp>
          <p:nvSpPr>
            <p:cNvPr id="32786" name="Line 29"/>
            <p:cNvSpPr>
              <a:spLocks noChangeShapeType="1"/>
            </p:cNvSpPr>
            <p:nvPr/>
          </p:nvSpPr>
          <p:spPr bwMode="auto">
            <a:xfrm>
              <a:off x="2112" y="1344"/>
              <a:ext cx="336" cy="1248"/>
            </a:xfrm>
            <a:prstGeom prst="line">
              <a:avLst/>
            </a:prstGeom>
            <a:noFill/>
            <a:ln w="38100">
              <a:solidFill>
                <a:srgbClr val="FF0000"/>
              </a:solidFill>
              <a:round/>
              <a:headEnd/>
              <a:tailEnd/>
            </a:ln>
          </p:spPr>
          <p:txBody>
            <a:bodyPr/>
            <a:lstStyle/>
            <a:p>
              <a:endParaRPr lang="en-US"/>
            </a:p>
          </p:txBody>
        </p:sp>
        <p:sp>
          <p:nvSpPr>
            <p:cNvPr id="32787" name="Line 30"/>
            <p:cNvSpPr>
              <a:spLocks noChangeShapeType="1"/>
            </p:cNvSpPr>
            <p:nvPr/>
          </p:nvSpPr>
          <p:spPr bwMode="auto">
            <a:xfrm flipH="1">
              <a:off x="2064" y="2592"/>
              <a:ext cx="384" cy="96"/>
            </a:xfrm>
            <a:prstGeom prst="line">
              <a:avLst/>
            </a:prstGeom>
            <a:noFill/>
            <a:ln w="38100">
              <a:solidFill>
                <a:srgbClr val="FF0000"/>
              </a:solidFill>
              <a:round/>
              <a:headEnd/>
              <a:tailEnd/>
            </a:ln>
          </p:spPr>
          <p:txBody>
            <a:bodyPr/>
            <a:lstStyle/>
            <a:p>
              <a:endParaRPr lang="en-US"/>
            </a:p>
          </p:txBody>
        </p:sp>
        <p:sp>
          <p:nvSpPr>
            <p:cNvPr id="32788" name="Line 31"/>
            <p:cNvSpPr>
              <a:spLocks noChangeShapeType="1"/>
            </p:cNvSpPr>
            <p:nvPr/>
          </p:nvSpPr>
          <p:spPr bwMode="auto">
            <a:xfrm flipH="1" flipV="1">
              <a:off x="1872" y="1872"/>
              <a:ext cx="192" cy="816"/>
            </a:xfrm>
            <a:prstGeom prst="line">
              <a:avLst/>
            </a:prstGeom>
            <a:noFill/>
            <a:ln w="38100">
              <a:solidFill>
                <a:srgbClr val="FF0000"/>
              </a:solidFill>
              <a:round/>
              <a:headEnd/>
              <a:tailEnd/>
            </a:ln>
          </p:spPr>
          <p:txBody>
            <a:bodyPr/>
            <a:lstStyle/>
            <a:p>
              <a:endParaRPr lang="en-US"/>
            </a:p>
          </p:txBody>
        </p:sp>
        <p:sp>
          <p:nvSpPr>
            <p:cNvPr id="32789" name="Line 32"/>
            <p:cNvSpPr>
              <a:spLocks noChangeShapeType="1"/>
            </p:cNvSpPr>
            <p:nvPr/>
          </p:nvSpPr>
          <p:spPr bwMode="auto">
            <a:xfrm flipH="1">
              <a:off x="1056" y="1872"/>
              <a:ext cx="816" cy="192"/>
            </a:xfrm>
            <a:prstGeom prst="line">
              <a:avLst/>
            </a:prstGeom>
            <a:noFill/>
            <a:ln w="38100">
              <a:solidFill>
                <a:srgbClr val="FF0000"/>
              </a:solidFill>
              <a:round/>
              <a:headEnd/>
              <a:tailEnd/>
            </a:ln>
          </p:spPr>
          <p:txBody>
            <a:bodyPr/>
            <a:lstStyle/>
            <a:p>
              <a:endParaRPr lang="en-US"/>
            </a:p>
          </p:txBody>
        </p:sp>
        <p:sp>
          <p:nvSpPr>
            <p:cNvPr id="32790" name="Line 33"/>
            <p:cNvSpPr>
              <a:spLocks noChangeShapeType="1"/>
            </p:cNvSpPr>
            <p:nvPr/>
          </p:nvSpPr>
          <p:spPr bwMode="auto">
            <a:xfrm flipH="1" flipV="1">
              <a:off x="960" y="1632"/>
              <a:ext cx="96" cy="432"/>
            </a:xfrm>
            <a:prstGeom prst="line">
              <a:avLst/>
            </a:prstGeom>
            <a:noFill/>
            <a:ln w="38100">
              <a:solidFill>
                <a:srgbClr val="FF0000"/>
              </a:solidFill>
              <a:round/>
              <a:headEnd/>
              <a:tailEnd/>
            </a:ln>
          </p:spPr>
          <p:txBody>
            <a:bodyPr/>
            <a:lstStyle/>
            <a:p>
              <a:endParaRPr lang="en-US"/>
            </a:p>
          </p:txBody>
        </p:sp>
      </p:grpSp>
      <p:sp>
        <p:nvSpPr>
          <p:cNvPr id="32784" name="Slide Number Placeholder 21"/>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14</a:t>
            </a:fld>
            <a:endParaRPr lang="en-US"/>
          </a:p>
        </p:txBody>
      </p:sp>
      <p:sp>
        <p:nvSpPr>
          <p:cNvPr id="23" name="TextBox 22"/>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810378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 y="1027262"/>
            <a:ext cx="8610600" cy="817562"/>
          </a:xfrm>
        </p:spPr>
        <p:txBody>
          <a:bodyPr/>
          <a:lstStyle/>
          <a:p>
            <a:r>
              <a:rPr lang="en-US" dirty="0"/>
              <a:t>Mutual Exclusivity</a:t>
            </a:r>
          </a:p>
        </p:txBody>
      </p:sp>
      <mc:AlternateContent xmlns:mc="http://schemas.openxmlformats.org/markup-compatibility/2006">
        <mc:Choice xmlns:a14="http://schemas.microsoft.com/office/drawing/2010/main" Requires="a14">
          <p:sp>
            <p:nvSpPr>
              <p:cNvPr id="32771" name="Rectangle 3"/>
              <p:cNvSpPr>
                <a:spLocks noGrp="1" noChangeArrowheads="1"/>
              </p:cNvSpPr>
              <p:nvPr>
                <p:ph type="body" idx="1"/>
              </p:nvPr>
            </p:nvSpPr>
            <p:spPr>
              <a:xfrm>
                <a:off x="304800" y="1788368"/>
                <a:ext cx="8686800" cy="4953000"/>
              </a:xfrm>
            </p:spPr>
            <p:txBody>
              <a:bodyPr/>
              <a:lstStyle/>
              <a:p>
                <a:r>
                  <a:rPr lang="en-US" dirty="0"/>
                  <a:t>Discarding the condition of exclusivity, in general, we have</a:t>
                </a:r>
                <a:r>
                  <a:rPr lang="en-US" dirty="0">
                    <a:cs typeface="Arial" charset="0"/>
                  </a:rPr>
                  <a:t>:</a:t>
                </a:r>
              </a:p>
              <a:p>
                <a:pPr>
                  <a:buFont typeface="Wingdings" pitchFamily="2" charset="2"/>
                  <a:buNone/>
                </a:pPr>
                <a:r>
                  <a:rPr lang="en-US" dirty="0">
                    <a:cs typeface="Arial" charset="0"/>
                  </a:rPr>
                  <a:t>	</a:t>
                </a:r>
              </a:p>
              <a:p>
                <a:pPr>
                  <a:buNone/>
                </a:pPr>
                <a:r>
                  <a:rPr lang="en-US" sz="2800" dirty="0">
                    <a:cs typeface="Arial" charset="0"/>
                  </a:rPr>
                  <a:t>	</a:t>
                </a:r>
                <a14:m>
                  <m:oMath xmlns:m="http://schemas.openxmlformats.org/officeDocument/2006/math">
                    <m:r>
                      <m:rPr>
                        <m:sty m:val="p"/>
                      </m:rPr>
                      <a:rPr lang="en-US" sz="2800" i="1" dirty="0" smtClean="0">
                        <a:latin typeface="Cambria Math"/>
                        <a:cs typeface="Arial" charset="0"/>
                      </a:rPr>
                      <m:t>Pr</m:t>
                    </m:r>
                    <m:r>
                      <a:rPr lang="en-US" sz="2800" i="1" dirty="0" smtClean="0">
                        <a:latin typeface="Cambria Math"/>
                        <a:cs typeface="Arial" charset="0"/>
                      </a:rPr>
                      <m:t>⁡{</m:t>
                    </m:r>
                    <m:r>
                      <a:rPr lang="en-US" sz="2800" i="1" dirty="0" smtClean="0">
                        <a:latin typeface="Cambria Math"/>
                        <a:cs typeface="Arial" charset="0"/>
                      </a:rPr>
                      <m:t>𝐴</m:t>
                    </m:r>
                    <m:r>
                      <a:rPr lang="en-US" sz="2800" i="1" baseline="-25000" dirty="0" smtClean="0">
                        <a:latin typeface="Cambria Math"/>
                        <a:cs typeface="Arial" charset="0"/>
                      </a:rPr>
                      <m:t>1</m:t>
                    </m:r>
                    <m:r>
                      <a:rPr lang="en-US" sz="2800" i="1" dirty="0">
                        <a:latin typeface="Cambria Math"/>
                        <a:cs typeface="Arial" charset="0"/>
                      </a:rPr>
                      <m:t>∪</m:t>
                    </m:r>
                    <m:r>
                      <a:rPr lang="en-US" sz="2800" i="1" dirty="0" smtClean="0">
                        <a:latin typeface="Cambria Math"/>
                        <a:cs typeface="Arial" charset="0"/>
                      </a:rPr>
                      <m:t>𝐴</m:t>
                    </m:r>
                    <m:r>
                      <a:rPr lang="en-US" sz="2800" i="1" baseline="-25000" dirty="0" smtClean="0">
                        <a:latin typeface="Cambria Math"/>
                        <a:cs typeface="Arial" charset="0"/>
                      </a:rPr>
                      <m:t>2</m:t>
                    </m:r>
                    <m:r>
                      <a:rPr lang="en-US" sz="2800" i="1" dirty="0" smtClean="0">
                        <a:latin typeface="Cambria Math"/>
                        <a:cs typeface="Arial" charset="0"/>
                      </a:rPr>
                      <m:t>}=</m:t>
                    </m:r>
                    <m:r>
                      <m:rPr>
                        <m:sty m:val="p"/>
                      </m:rPr>
                      <a:rPr lang="en-US" sz="2800" i="1" dirty="0" err="1" smtClean="0">
                        <a:latin typeface="Cambria Math"/>
                        <a:cs typeface="Arial" charset="0"/>
                      </a:rPr>
                      <m:t>Pr</m:t>
                    </m:r>
                    <m:r>
                      <a:rPr lang="en-US" sz="2800" i="1" dirty="0" smtClean="0">
                        <a:latin typeface="Cambria Math"/>
                        <a:cs typeface="Arial" charset="0"/>
                      </a:rPr>
                      <m:t>⁡{</m:t>
                    </m:r>
                    <m:r>
                      <a:rPr lang="en-US" sz="2800" i="1" dirty="0" smtClean="0">
                        <a:latin typeface="Cambria Math"/>
                        <a:cs typeface="Arial" charset="0"/>
                      </a:rPr>
                      <m:t>𝐴</m:t>
                    </m:r>
                    <m:r>
                      <a:rPr lang="en-US" sz="2800" i="1" baseline="-25000" dirty="0" smtClean="0">
                        <a:latin typeface="Cambria Math"/>
                        <a:cs typeface="Arial" charset="0"/>
                      </a:rPr>
                      <m:t>1</m:t>
                    </m:r>
                    <m:r>
                      <a:rPr lang="en-US" sz="2800" i="1" dirty="0" smtClean="0">
                        <a:latin typeface="Cambria Math"/>
                        <a:cs typeface="Arial" charset="0"/>
                      </a:rPr>
                      <m:t>}+</m:t>
                    </m:r>
                    <m:r>
                      <m:rPr>
                        <m:sty m:val="p"/>
                      </m:rPr>
                      <a:rPr lang="en-US" sz="2800" i="1" dirty="0" err="1" smtClean="0">
                        <a:latin typeface="Cambria Math"/>
                        <a:cs typeface="Arial" charset="0"/>
                      </a:rPr>
                      <m:t>Pr</m:t>
                    </m:r>
                    <m:r>
                      <a:rPr lang="en-US" sz="2800" i="1" dirty="0" smtClean="0">
                        <a:latin typeface="Cambria Math"/>
                        <a:cs typeface="Arial" charset="0"/>
                      </a:rPr>
                      <m:t>⁡{</m:t>
                    </m:r>
                    <m:r>
                      <a:rPr lang="en-US" sz="2800" i="1" dirty="0" smtClean="0">
                        <a:latin typeface="Cambria Math"/>
                        <a:cs typeface="Arial" charset="0"/>
                      </a:rPr>
                      <m:t>𝐴</m:t>
                    </m:r>
                    <m:r>
                      <a:rPr lang="en-US" sz="2800" i="1" baseline="-25000" dirty="0" smtClean="0">
                        <a:latin typeface="Cambria Math"/>
                        <a:cs typeface="Arial" charset="0"/>
                      </a:rPr>
                      <m:t>2</m:t>
                    </m:r>
                    <m:r>
                      <a:rPr lang="en-US" sz="2800" i="1" dirty="0" smtClean="0">
                        <a:latin typeface="Cambria Math"/>
                        <a:cs typeface="Arial" charset="0"/>
                      </a:rPr>
                      <m:t>}–</m:t>
                    </m:r>
                    <m:r>
                      <m:rPr>
                        <m:sty m:val="p"/>
                      </m:rPr>
                      <a:rPr lang="en-US" sz="2800" i="1" dirty="0" err="1" smtClean="0">
                        <a:latin typeface="Cambria Math"/>
                        <a:cs typeface="Arial" charset="0"/>
                      </a:rPr>
                      <m:t>Pr</m:t>
                    </m:r>
                    <m:r>
                      <a:rPr lang="en-US" sz="2800" i="1" dirty="0" smtClean="0">
                        <a:latin typeface="Cambria Math"/>
                        <a:cs typeface="Arial" charset="0"/>
                      </a:rPr>
                      <m:t>⁡{</m:t>
                    </m:r>
                    <m:r>
                      <a:rPr lang="en-US" sz="2800" i="1" dirty="0" smtClean="0">
                        <a:latin typeface="Cambria Math"/>
                        <a:cs typeface="Arial" charset="0"/>
                      </a:rPr>
                      <m:t>𝐴</m:t>
                    </m:r>
                    <m:r>
                      <a:rPr lang="en-US" sz="2800" i="1" baseline="-25000" dirty="0" smtClean="0">
                        <a:latin typeface="Cambria Math"/>
                        <a:cs typeface="Arial" charset="0"/>
                      </a:rPr>
                      <m:t>1</m:t>
                    </m:r>
                    <m:r>
                      <a:rPr lang="en-US" sz="2800" i="1" dirty="0" smtClean="0">
                        <a:latin typeface="Cambria Math"/>
                        <a:cs typeface="Arial" charset="0"/>
                      </a:rPr>
                      <m:t>∩</m:t>
                    </m:r>
                    <m:r>
                      <a:rPr lang="en-US" sz="2800" i="1" dirty="0" smtClean="0">
                        <a:latin typeface="Cambria Math"/>
                        <a:cs typeface="Arial" charset="0"/>
                      </a:rPr>
                      <m:t>𝐴</m:t>
                    </m:r>
                    <m:r>
                      <a:rPr lang="en-US" sz="2800" i="1" baseline="-25000" dirty="0" smtClean="0">
                        <a:latin typeface="Cambria Math"/>
                        <a:cs typeface="Arial" charset="0"/>
                      </a:rPr>
                      <m:t>2</m:t>
                    </m:r>
                    <m:r>
                      <a:rPr lang="en-US" sz="2800" i="1" dirty="0" smtClean="0">
                        <a:latin typeface="Cambria Math"/>
                        <a:cs typeface="Arial" charset="0"/>
                      </a:rPr>
                      <m:t>}</m:t>
                    </m:r>
                  </m:oMath>
                </a14:m>
                <a:endParaRPr lang="en-US" sz="2800" dirty="0">
                  <a:cs typeface="Arial" charset="0"/>
                </a:endParaRPr>
              </a:p>
            </p:txBody>
          </p:sp>
        </mc:Choice>
        <mc:Fallback>
          <p:sp>
            <p:nvSpPr>
              <p:cNvPr id="32771" name="Rectangle 3"/>
              <p:cNvSpPr>
                <a:spLocks noGrp="1" noRot="1" noChangeAspect="1" noMove="1" noResize="1" noEditPoints="1" noAdjustHandles="1" noChangeArrowheads="1" noChangeShapeType="1" noTextEdit="1"/>
              </p:cNvSpPr>
              <p:nvPr>
                <p:ph type="body" idx="1"/>
              </p:nvPr>
            </p:nvSpPr>
            <p:spPr>
              <a:xfrm>
                <a:off x="304800" y="1788368"/>
                <a:ext cx="8686800" cy="4953000"/>
              </a:xfrm>
              <a:blipFill>
                <a:blip r:embed="rId3"/>
                <a:stretch>
                  <a:fillRect l="-912" t="-861"/>
                </a:stretch>
              </a:blipFill>
            </p:spPr>
            <p:txBody>
              <a:bodyPr/>
              <a:lstStyle/>
              <a:p>
                <a:r>
                  <a:rPr lang="en-PK">
                    <a:noFill/>
                  </a:rPr>
                  <a:t> </a:t>
                </a:r>
              </a:p>
            </p:txBody>
          </p:sp>
        </mc:Fallback>
      </mc:AlternateContent>
      <p:sp>
        <p:nvSpPr>
          <p:cNvPr id="32772" name="Oval 16"/>
          <p:cNvSpPr>
            <a:spLocks noChangeArrowheads="1"/>
          </p:cNvSpPr>
          <p:nvPr/>
        </p:nvSpPr>
        <p:spPr bwMode="auto">
          <a:xfrm>
            <a:off x="2895600" y="3212976"/>
            <a:ext cx="3429000" cy="3200400"/>
          </a:xfrm>
          <a:prstGeom prst="ellipse">
            <a:avLst/>
          </a:prstGeom>
          <a:solidFill>
            <a:srgbClr val="C0C0C0"/>
          </a:solidFill>
          <a:ln w="9525">
            <a:solidFill>
              <a:schemeClr val="tx1"/>
            </a:solidFill>
            <a:round/>
            <a:headEnd/>
            <a:tailEnd/>
          </a:ln>
        </p:spPr>
        <p:txBody>
          <a:bodyPr wrap="none" anchor="ctr"/>
          <a:lstStyle/>
          <a:p>
            <a:endParaRPr lang="en-US"/>
          </a:p>
        </p:txBody>
      </p:sp>
      <p:sp>
        <p:nvSpPr>
          <p:cNvPr id="32773" name="Oval 17"/>
          <p:cNvSpPr>
            <a:spLocks noChangeArrowheads="1"/>
          </p:cNvSpPr>
          <p:nvPr/>
        </p:nvSpPr>
        <p:spPr bwMode="auto">
          <a:xfrm>
            <a:off x="4191000" y="3822576"/>
            <a:ext cx="457200" cy="457200"/>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1</a:t>
            </a:r>
          </a:p>
        </p:txBody>
      </p:sp>
      <p:sp>
        <p:nvSpPr>
          <p:cNvPr id="32774" name="Rectangle 18" descr="25%"/>
          <p:cNvSpPr>
            <a:spLocks noChangeArrowheads="1"/>
          </p:cNvSpPr>
          <p:nvPr/>
        </p:nvSpPr>
        <p:spPr bwMode="auto">
          <a:xfrm rot="-679882">
            <a:off x="3200400" y="4598864"/>
            <a:ext cx="2590800" cy="836612"/>
          </a:xfrm>
          <a:prstGeom prst="rect">
            <a:avLst/>
          </a:prstGeom>
          <a:pattFill prst="pct25">
            <a:fgClr>
              <a:schemeClr val="accent1"/>
            </a:fgClr>
            <a:bgClr>
              <a:srgbClr val="FFFFFF"/>
            </a:bgClr>
          </a:pattFill>
          <a:ln w="38100">
            <a:solidFill>
              <a:srgbClr val="FF0000"/>
            </a:solidFill>
            <a:miter lim="800000"/>
            <a:headEnd/>
            <a:tailEnd/>
          </a:ln>
        </p:spPr>
        <p:txBody>
          <a:bodyPr wrap="none" anchor="ctr"/>
          <a:lstStyle/>
          <a:p>
            <a:endParaRPr lang="en-US"/>
          </a:p>
        </p:txBody>
      </p:sp>
      <p:sp>
        <p:nvSpPr>
          <p:cNvPr id="32775" name="Oval 19"/>
          <p:cNvSpPr>
            <a:spLocks noChangeArrowheads="1"/>
          </p:cNvSpPr>
          <p:nvPr/>
        </p:nvSpPr>
        <p:spPr bwMode="auto">
          <a:xfrm>
            <a:off x="3810000" y="4889376"/>
            <a:ext cx="457200" cy="457200"/>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2</a:t>
            </a:r>
          </a:p>
        </p:txBody>
      </p:sp>
      <p:sp>
        <p:nvSpPr>
          <p:cNvPr id="32776" name="Oval 20"/>
          <p:cNvSpPr>
            <a:spLocks noChangeArrowheads="1"/>
          </p:cNvSpPr>
          <p:nvPr/>
        </p:nvSpPr>
        <p:spPr bwMode="auto">
          <a:xfrm>
            <a:off x="4572000" y="5498976"/>
            <a:ext cx="457200" cy="457200"/>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3</a:t>
            </a:r>
          </a:p>
        </p:txBody>
      </p:sp>
      <p:sp>
        <p:nvSpPr>
          <p:cNvPr id="32777" name="Oval 21"/>
          <p:cNvSpPr>
            <a:spLocks noChangeArrowheads="1"/>
          </p:cNvSpPr>
          <p:nvPr/>
        </p:nvSpPr>
        <p:spPr bwMode="auto">
          <a:xfrm>
            <a:off x="4419600" y="4813176"/>
            <a:ext cx="457200" cy="457200"/>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4</a:t>
            </a:r>
          </a:p>
        </p:txBody>
      </p:sp>
      <p:sp>
        <p:nvSpPr>
          <p:cNvPr id="32778" name="Oval 22"/>
          <p:cNvSpPr>
            <a:spLocks noChangeArrowheads="1"/>
          </p:cNvSpPr>
          <p:nvPr/>
        </p:nvSpPr>
        <p:spPr bwMode="auto">
          <a:xfrm>
            <a:off x="4724400" y="3746376"/>
            <a:ext cx="457200" cy="457200"/>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5</a:t>
            </a:r>
          </a:p>
        </p:txBody>
      </p:sp>
      <p:sp>
        <p:nvSpPr>
          <p:cNvPr id="32779" name="Oval 23"/>
          <p:cNvSpPr>
            <a:spLocks noChangeArrowheads="1"/>
          </p:cNvSpPr>
          <p:nvPr/>
        </p:nvSpPr>
        <p:spPr bwMode="auto">
          <a:xfrm>
            <a:off x="5029200" y="4584576"/>
            <a:ext cx="457200" cy="457200"/>
          </a:xfrm>
          <a:prstGeom prst="ellipse">
            <a:avLst/>
          </a:prstGeom>
          <a:solidFill>
            <a:srgbClr val="CCFFCC"/>
          </a:solidFill>
          <a:ln w="9525">
            <a:solidFill>
              <a:schemeClr val="tx1"/>
            </a:solidFill>
            <a:round/>
            <a:headEnd/>
            <a:tailEnd/>
          </a:ln>
        </p:spPr>
        <p:txBody>
          <a:bodyPr wrap="none" anchor="ctr"/>
          <a:lstStyle/>
          <a:p>
            <a:pPr algn="ctr"/>
            <a:r>
              <a:rPr lang="en-US" i="1"/>
              <a:t>s</a:t>
            </a:r>
            <a:r>
              <a:rPr lang="en-US"/>
              <a:t>6</a:t>
            </a:r>
          </a:p>
        </p:txBody>
      </p:sp>
      <p:sp>
        <p:nvSpPr>
          <p:cNvPr id="32780" name="Text Box 24"/>
          <p:cNvSpPr txBox="1">
            <a:spLocks noChangeArrowheads="1"/>
          </p:cNvSpPr>
          <p:nvPr/>
        </p:nvSpPr>
        <p:spPr bwMode="auto">
          <a:xfrm>
            <a:off x="4114800" y="5879976"/>
            <a:ext cx="457200" cy="579438"/>
          </a:xfrm>
          <a:prstGeom prst="rect">
            <a:avLst/>
          </a:prstGeom>
          <a:noFill/>
          <a:ln w="9525">
            <a:noFill/>
            <a:miter lim="800000"/>
            <a:headEnd/>
            <a:tailEnd/>
          </a:ln>
        </p:spPr>
        <p:txBody>
          <a:bodyPr>
            <a:spAutoFit/>
          </a:bodyPr>
          <a:lstStyle/>
          <a:p>
            <a:pPr algn="ctr">
              <a:spcBef>
                <a:spcPct val="50000"/>
              </a:spcBef>
            </a:pPr>
            <a:r>
              <a:rPr lang="en-US" sz="3200" i="1"/>
              <a:t>S</a:t>
            </a:r>
          </a:p>
        </p:txBody>
      </p:sp>
      <p:sp>
        <p:nvSpPr>
          <p:cNvPr id="32781" name="Text Box 25"/>
          <p:cNvSpPr txBox="1">
            <a:spLocks noChangeArrowheads="1"/>
          </p:cNvSpPr>
          <p:nvPr/>
        </p:nvSpPr>
        <p:spPr bwMode="auto">
          <a:xfrm rot="-779067">
            <a:off x="3048000" y="4736976"/>
            <a:ext cx="881063" cy="519113"/>
          </a:xfrm>
          <a:prstGeom prst="rect">
            <a:avLst/>
          </a:prstGeom>
          <a:noFill/>
          <a:ln w="9525">
            <a:noFill/>
            <a:miter lim="800000"/>
            <a:headEnd/>
            <a:tailEnd/>
          </a:ln>
        </p:spPr>
        <p:txBody>
          <a:bodyPr>
            <a:spAutoFit/>
          </a:bodyPr>
          <a:lstStyle/>
          <a:p>
            <a:pPr algn="ctr">
              <a:spcBef>
                <a:spcPct val="50000"/>
              </a:spcBef>
            </a:pPr>
            <a:r>
              <a:rPr lang="en-US" sz="2800"/>
              <a:t>A</a:t>
            </a:r>
            <a:r>
              <a:rPr lang="en-US" sz="2800" baseline="-25000"/>
              <a:t>2</a:t>
            </a:r>
          </a:p>
        </p:txBody>
      </p:sp>
      <p:sp>
        <p:nvSpPr>
          <p:cNvPr id="32782" name="Text Box 26"/>
          <p:cNvSpPr txBox="1">
            <a:spLocks noChangeArrowheads="1"/>
          </p:cNvSpPr>
          <p:nvPr/>
        </p:nvSpPr>
        <p:spPr bwMode="auto">
          <a:xfrm rot="-779067">
            <a:off x="3429000" y="3974976"/>
            <a:ext cx="623888" cy="519113"/>
          </a:xfrm>
          <a:prstGeom prst="rect">
            <a:avLst/>
          </a:prstGeom>
          <a:noFill/>
          <a:ln w="9525">
            <a:noFill/>
            <a:miter lim="800000"/>
            <a:headEnd/>
            <a:tailEnd/>
          </a:ln>
        </p:spPr>
        <p:txBody>
          <a:bodyPr>
            <a:spAutoFit/>
          </a:bodyPr>
          <a:lstStyle/>
          <a:p>
            <a:pPr algn="ctr">
              <a:spcBef>
                <a:spcPct val="50000"/>
              </a:spcBef>
            </a:pPr>
            <a:r>
              <a:rPr lang="en-US" sz="2800" i="1"/>
              <a:t>A</a:t>
            </a:r>
            <a:r>
              <a:rPr lang="en-US" sz="2800" baseline="-25000"/>
              <a:t>1</a:t>
            </a:r>
          </a:p>
        </p:txBody>
      </p:sp>
      <p:grpSp>
        <p:nvGrpSpPr>
          <p:cNvPr id="32783" name="Group 27"/>
          <p:cNvGrpSpPr>
            <a:grpSpLocks/>
          </p:cNvGrpSpPr>
          <p:nvPr/>
        </p:nvGrpSpPr>
        <p:grpSpPr bwMode="auto">
          <a:xfrm>
            <a:off x="3352800" y="3517776"/>
            <a:ext cx="2438400" cy="2133600"/>
            <a:chOff x="960" y="1344"/>
            <a:chExt cx="1488" cy="1344"/>
          </a:xfrm>
        </p:grpSpPr>
        <p:sp>
          <p:nvSpPr>
            <p:cNvPr id="32785" name="Line 28"/>
            <p:cNvSpPr>
              <a:spLocks noChangeShapeType="1"/>
            </p:cNvSpPr>
            <p:nvPr/>
          </p:nvSpPr>
          <p:spPr bwMode="auto">
            <a:xfrm flipV="1">
              <a:off x="960" y="1344"/>
              <a:ext cx="1152" cy="288"/>
            </a:xfrm>
            <a:prstGeom prst="line">
              <a:avLst/>
            </a:prstGeom>
            <a:noFill/>
            <a:ln w="38100">
              <a:solidFill>
                <a:srgbClr val="FF0000"/>
              </a:solidFill>
              <a:round/>
              <a:headEnd/>
              <a:tailEnd/>
            </a:ln>
          </p:spPr>
          <p:txBody>
            <a:bodyPr/>
            <a:lstStyle/>
            <a:p>
              <a:endParaRPr lang="en-US"/>
            </a:p>
          </p:txBody>
        </p:sp>
        <p:sp>
          <p:nvSpPr>
            <p:cNvPr id="32786" name="Line 29"/>
            <p:cNvSpPr>
              <a:spLocks noChangeShapeType="1"/>
            </p:cNvSpPr>
            <p:nvPr/>
          </p:nvSpPr>
          <p:spPr bwMode="auto">
            <a:xfrm>
              <a:off x="2112" y="1344"/>
              <a:ext cx="336" cy="1248"/>
            </a:xfrm>
            <a:prstGeom prst="line">
              <a:avLst/>
            </a:prstGeom>
            <a:noFill/>
            <a:ln w="38100">
              <a:solidFill>
                <a:srgbClr val="FF0000"/>
              </a:solidFill>
              <a:round/>
              <a:headEnd/>
              <a:tailEnd/>
            </a:ln>
          </p:spPr>
          <p:txBody>
            <a:bodyPr/>
            <a:lstStyle/>
            <a:p>
              <a:endParaRPr lang="en-US"/>
            </a:p>
          </p:txBody>
        </p:sp>
        <p:sp>
          <p:nvSpPr>
            <p:cNvPr id="32787" name="Line 30"/>
            <p:cNvSpPr>
              <a:spLocks noChangeShapeType="1"/>
            </p:cNvSpPr>
            <p:nvPr/>
          </p:nvSpPr>
          <p:spPr bwMode="auto">
            <a:xfrm flipH="1">
              <a:off x="2064" y="2592"/>
              <a:ext cx="384" cy="96"/>
            </a:xfrm>
            <a:prstGeom prst="line">
              <a:avLst/>
            </a:prstGeom>
            <a:noFill/>
            <a:ln w="38100">
              <a:solidFill>
                <a:srgbClr val="FF0000"/>
              </a:solidFill>
              <a:round/>
              <a:headEnd/>
              <a:tailEnd/>
            </a:ln>
          </p:spPr>
          <p:txBody>
            <a:bodyPr/>
            <a:lstStyle/>
            <a:p>
              <a:endParaRPr lang="en-US"/>
            </a:p>
          </p:txBody>
        </p:sp>
        <p:sp>
          <p:nvSpPr>
            <p:cNvPr id="32788" name="Line 31"/>
            <p:cNvSpPr>
              <a:spLocks noChangeShapeType="1"/>
            </p:cNvSpPr>
            <p:nvPr/>
          </p:nvSpPr>
          <p:spPr bwMode="auto">
            <a:xfrm flipH="1" flipV="1">
              <a:off x="1872" y="1872"/>
              <a:ext cx="192" cy="816"/>
            </a:xfrm>
            <a:prstGeom prst="line">
              <a:avLst/>
            </a:prstGeom>
            <a:noFill/>
            <a:ln w="38100">
              <a:solidFill>
                <a:srgbClr val="FF0000"/>
              </a:solidFill>
              <a:round/>
              <a:headEnd/>
              <a:tailEnd/>
            </a:ln>
          </p:spPr>
          <p:txBody>
            <a:bodyPr/>
            <a:lstStyle/>
            <a:p>
              <a:endParaRPr lang="en-US"/>
            </a:p>
          </p:txBody>
        </p:sp>
        <p:sp>
          <p:nvSpPr>
            <p:cNvPr id="32789" name="Line 32"/>
            <p:cNvSpPr>
              <a:spLocks noChangeShapeType="1"/>
            </p:cNvSpPr>
            <p:nvPr/>
          </p:nvSpPr>
          <p:spPr bwMode="auto">
            <a:xfrm flipH="1">
              <a:off x="1056" y="1872"/>
              <a:ext cx="816" cy="192"/>
            </a:xfrm>
            <a:prstGeom prst="line">
              <a:avLst/>
            </a:prstGeom>
            <a:noFill/>
            <a:ln w="38100">
              <a:solidFill>
                <a:srgbClr val="FF0000"/>
              </a:solidFill>
              <a:round/>
              <a:headEnd/>
              <a:tailEnd/>
            </a:ln>
          </p:spPr>
          <p:txBody>
            <a:bodyPr/>
            <a:lstStyle/>
            <a:p>
              <a:endParaRPr lang="en-US"/>
            </a:p>
          </p:txBody>
        </p:sp>
        <p:sp>
          <p:nvSpPr>
            <p:cNvPr id="32790" name="Line 33"/>
            <p:cNvSpPr>
              <a:spLocks noChangeShapeType="1"/>
            </p:cNvSpPr>
            <p:nvPr/>
          </p:nvSpPr>
          <p:spPr bwMode="auto">
            <a:xfrm flipH="1" flipV="1">
              <a:off x="960" y="1632"/>
              <a:ext cx="96" cy="432"/>
            </a:xfrm>
            <a:prstGeom prst="line">
              <a:avLst/>
            </a:prstGeom>
            <a:noFill/>
            <a:ln w="38100">
              <a:solidFill>
                <a:srgbClr val="FF0000"/>
              </a:solidFill>
              <a:round/>
              <a:headEnd/>
              <a:tailEnd/>
            </a:ln>
          </p:spPr>
          <p:txBody>
            <a:bodyPr/>
            <a:lstStyle/>
            <a:p>
              <a:endParaRPr lang="en-US"/>
            </a:p>
          </p:txBody>
        </p:sp>
      </p:grpSp>
      <p:sp>
        <p:nvSpPr>
          <p:cNvPr id="32784" name="Slide Number Placeholder 21"/>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15</a:t>
            </a:fld>
            <a:endParaRPr lang="en-US"/>
          </a:p>
        </p:txBody>
      </p:sp>
      <p:sp>
        <p:nvSpPr>
          <p:cNvPr id="23" name="TextBox 22"/>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961737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1027262"/>
            <a:ext cx="8077200" cy="817562"/>
          </a:xfrm>
        </p:spPr>
        <p:txBody>
          <a:bodyPr/>
          <a:lstStyle/>
          <a:p>
            <a:r>
              <a:rPr lang="en-US" dirty="0"/>
              <a:t>Conditional Probability</a:t>
            </a:r>
          </a:p>
        </p:txBody>
      </p:sp>
      <p:sp>
        <p:nvSpPr>
          <p:cNvPr id="265219" name="Rectangle 3"/>
          <p:cNvSpPr>
            <a:spLocks noGrp="1" noChangeArrowheads="1"/>
          </p:cNvSpPr>
          <p:nvPr>
            <p:ph type="body" idx="1"/>
          </p:nvPr>
        </p:nvSpPr>
        <p:spPr>
          <a:xfrm>
            <a:off x="304800" y="1757536"/>
            <a:ext cx="8534400" cy="2895600"/>
          </a:xfrm>
        </p:spPr>
        <p:txBody>
          <a:bodyPr/>
          <a:lstStyle/>
          <a:p>
            <a:pPr>
              <a:lnSpc>
                <a:spcPct val="90000"/>
              </a:lnSpc>
            </a:pPr>
            <a:r>
              <a:rPr lang="en-US" dirty="0">
                <a:cs typeface="Arial" charset="0"/>
              </a:rPr>
              <a:t>Given that event </a:t>
            </a:r>
            <a:r>
              <a:rPr lang="en-US" i="1" dirty="0">
                <a:cs typeface="Arial" charset="0"/>
              </a:rPr>
              <a:t>B</a:t>
            </a:r>
            <a:r>
              <a:rPr lang="en-US" dirty="0">
                <a:cs typeface="Arial" charset="0"/>
              </a:rPr>
              <a:t> has already occurred, what is the probability that event </a:t>
            </a:r>
            <a:r>
              <a:rPr lang="en-US" i="1" dirty="0">
                <a:cs typeface="Arial" charset="0"/>
              </a:rPr>
              <a:t>A</a:t>
            </a:r>
            <a:r>
              <a:rPr lang="en-US" dirty="0">
                <a:cs typeface="Arial" charset="0"/>
              </a:rPr>
              <a:t> will occur?</a:t>
            </a:r>
          </a:p>
          <a:p>
            <a:pPr>
              <a:lnSpc>
                <a:spcPct val="90000"/>
              </a:lnSpc>
            </a:pPr>
            <a:r>
              <a:rPr lang="en-US" dirty="0">
                <a:solidFill>
                  <a:srgbClr val="FF0000"/>
                </a:solidFill>
                <a:cs typeface="Arial" charset="0"/>
              </a:rPr>
              <a:t>Given that event </a:t>
            </a:r>
            <a:r>
              <a:rPr lang="en-US" i="1" dirty="0">
                <a:solidFill>
                  <a:srgbClr val="FF0000"/>
                </a:solidFill>
                <a:cs typeface="Arial" charset="0"/>
              </a:rPr>
              <a:t>B</a:t>
            </a:r>
            <a:r>
              <a:rPr lang="en-US" dirty="0">
                <a:solidFill>
                  <a:srgbClr val="FF0000"/>
                </a:solidFill>
                <a:cs typeface="Arial" charset="0"/>
              </a:rPr>
              <a:t> has already occurred, reduces the sample space of </a:t>
            </a:r>
            <a:r>
              <a:rPr lang="en-US" i="1" dirty="0">
                <a:solidFill>
                  <a:srgbClr val="FF0000"/>
                </a:solidFill>
                <a:cs typeface="Arial" charset="0"/>
              </a:rPr>
              <a:t>A</a:t>
            </a:r>
          </a:p>
        </p:txBody>
      </p:sp>
      <p:grpSp>
        <p:nvGrpSpPr>
          <p:cNvPr id="2" name="Group 49"/>
          <p:cNvGrpSpPr>
            <a:grpSpLocks/>
          </p:cNvGrpSpPr>
          <p:nvPr/>
        </p:nvGrpSpPr>
        <p:grpSpPr bwMode="auto">
          <a:xfrm>
            <a:off x="304800" y="3566120"/>
            <a:ext cx="3429000" cy="2743200"/>
            <a:chOff x="240" y="2400"/>
            <a:chExt cx="2160" cy="1728"/>
          </a:xfrm>
        </p:grpSpPr>
        <p:sp>
          <p:nvSpPr>
            <p:cNvPr id="33819" name="Oval 8"/>
            <p:cNvSpPr>
              <a:spLocks noChangeArrowheads="1"/>
            </p:cNvSpPr>
            <p:nvPr/>
          </p:nvSpPr>
          <p:spPr bwMode="auto">
            <a:xfrm>
              <a:off x="240" y="2400"/>
              <a:ext cx="2160" cy="1728"/>
            </a:xfrm>
            <a:prstGeom prst="ellipse">
              <a:avLst/>
            </a:prstGeom>
            <a:solidFill>
              <a:srgbClr val="C0C0C0"/>
            </a:solidFill>
            <a:ln w="9525">
              <a:solidFill>
                <a:schemeClr val="tx1"/>
              </a:solidFill>
              <a:round/>
              <a:headEnd/>
              <a:tailEnd/>
            </a:ln>
          </p:spPr>
          <p:txBody>
            <a:bodyPr wrap="none" anchor="ctr"/>
            <a:lstStyle/>
            <a:p>
              <a:endParaRPr lang="en-US" b="0"/>
            </a:p>
          </p:txBody>
        </p:sp>
        <p:grpSp>
          <p:nvGrpSpPr>
            <p:cNvPr id="33820" name="Group 44"/>
            <p:cNvGrpSpPr>
              <a:grpSpLocks/>
            </p:cNvGrpSpPr>
            <p:nvPr/>
          </p:nvGrpSpPr>
          <p:grpSpPr bwMode="auto">
            <a:xfrm>
              <a:off x="336" y="2496"/>
              <a:ext cx="1728" cy="1536"/>
              <a:chOff x="336" y="2496"/>
              <a:chExt cx="1728" cy="1536"/>
            </a:xfrm>
          </p:grpSpPr>
          <p:sp>
            <p:nvSpPr>
              <p:cNvPr id="33822" name="Oval 9"/>
              <p:cNvSpPr>
                <a:spLocks noChangeArrowheads="1"/>
              </p:cNvSpPr>
              <p:nvPr/>
            </p:nvSpPr>
            <p:spPr bwMode="auto">
              <a:xfrm>
                <a:off x="1056" y="2688"/>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1</a:t>
                </a:r>
              </a:p>
            </p:txBody>
          </p:sp>
          <p:sp>
            <p:nvSpPr>
              <p:cNvPr id="33823" name="Rectangle 10" descr="25%"/>
              <p:cNvSpPr>
                <a:spLocks noChangeArrowheads="1"/>
              </p:cNvSpPr>
              <p:nvPr/>
            </p:nvSpPr>
            <p:spPr bwMode="auto">
              <a:xfrm rot="-679882">
                <a:off x="432" y="3177"/>
                <a:ext cx="1632" cy="527"/>
              </a:xfrm>
              <a:prstGeom prst="rect">
                <a:avLst/>
              </a:prstGeom>
              <a:pattFill prst="pct25">
                <a:fgClr>
                  <a:schemeClr val="accent1"/>
                </a:fgClr>
                <a:bgClr>
                  <a:srgbClr val="FFFFFF"/>
                </a:bgClr>
              </a:pattFill>
              <a:ln w="38100">
                <a:solidFill>
                  <a:srgbClr val="FF0000"/>
                </a:solidFill>
                <a:miter lim="800000"/>
                <a:headEnd/>
                <a:tailEnd/>
              </a:ln>
            </p:spPr>
            <p:txBody>
              <a:bodyPr wrap="none" anchor="ctr"/>
              <a:lstStyle/>
              <a:p>
                <a:endParaRPr lang="en-US" b="0"/>
              </a:p>
            </p:txBody>
          </p:sp>
          <p:sp>
            <p:nvSpPr>
              <p:cNvPr id="33824" name="Oval 11"/>
              <p:cNvSpPr>
                <a:spLocks noChangeArrowheads="1"/>
              </p:cNvSpPr>
              <p:nvPr/>
            </p:nvSpPr>
            <p:spPr bwMode="auto">
              <a:xfrm>
                <a:off x="816" y="3360"/>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2</a:t>
                </a:r>
              </a:p>
            </p:txBody>
          </p:sp>
          <p:sp>
            <p:nvSpPr>
              <p:cNvPr id="33825" name="Oval 12"/>
              <p:cNvSpPr>
                <a:spLocks noChangeArrowheads="1"/>
              </p:cNvSpPr>
              <p:nvPr/>
            </p:nvSpPr>
            <p:spPr bwMode="auto">
              <a:xfrm>
                <a:off x="1296" y="3744"/>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3</a:t>
                </a:r>
              </a:p>
            </p:txBody>
          </p:sp>
          <p:sp>
            <p:nvSpPr>
              <p:cNvPr id="33826" name="Oval 13"/>
              <p:cNvSpPr>
                <a:spLocks noChangeArrowheads="1"/>
              </p:cNvSpPr>
              <p:nvPr/>
            </p:nvSpPr>
            <p:spPr bwMode="auto">
              <a:xfrm>
                <a:off x="1200" y="3312"/>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4</a:t>
                </a:r>
              </a:p>
            </p:txBody>
          </p:sp>
          <p:sp>
            <p:nvSpPr>
              <p:cNvPr id="33827" name="Oval 14"/>
              <p:cNvSpPr>
                <a:spLocks noChangeArrowheads="1"/>
              </p:cNvSpPr>
              <p:nvPr/>
            </p:nvSpPr>
            <p:spPr bwMode="auto">
              <a:xfrm>
                <a:off x="1392" y="2640"/>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5</a:t>
                </a:r>
              </a:p>
            </p:txBody>
          </p:sp>
          <p:sp>
            <p:nvSpPr>
              <p:cNvPr id="33828" name="Oval 15"/>
              <p:cNvSpPr>
                <a:spLocks noChangeArrowheads="1"/>
              </p:cNvSpPr>
              <p:nvPr/>
            </p:nvSpPr>
            <p:spPr bwMode="auto">
              <a:xfrm>
                <a:off x="1584" y="3168"/>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6</a:t>
                </a:r>
              </a:p>
            </p:txBody>
          </p:sp>
          <p:sp>
            <p:nvSpPr>
              <p:cNvPr id="33829" name="Text Box 16"/>
              <p:cNvSpPr txBox="1">
                <a:spLocks noChangeArrowheads="1"/>
              </p:cNvSpPr>
              <p:nvPr/>
            </p:nvSpPr>
            <p:spPr bwMode="auto">
              <a:xfrm rot="-779067">
                <a:off x="336" y="3264"/>
                <a:ext cx="555" cy="327"/>
              </a:xfrm>
              <a:prstGeom prst="rect">
                <a:avLst/>
              </a:prstGeom>
              <a:noFill/>
              <a:ln w="9525">
                <a:noFill/>
                <a:miter lim="800000"/>
                <a:headEnd/>
                <a:tailEnd/>
              </a:ln>
            </p:spPr>
            <p:txBody>
              <a:bodyPr>
                <a:spAutoFit/>
              </a:bodyPr>
              <a:lstStyle/>
              <a:p>
                <a:pPr algn="ctr">
                  <a:spcBef>
                    <a:spcPct val="50000"/>
                  </a:spcBef>
                </a:pPr>
                <a:r>
                  <a:rPr lang="en-US" sz="2800" b="0"/>
                  <a:t>A</a:t>
                </a:r>
                <a:endParaRPr lang="en-US" sz="2800" b="0" baseline="-25000"/>
              </a:p>
            </p:txBody>
          </p:sp>
          <p:sp>
            <p:nvSpPr>
              <p:cNvPr id="33830" name="Text Box 17"/>
              <p:cNvSpPr txBox="1">
                <a:spLocks noChangeArrowheads="1"/>
              </p:cNvSpPr>
              <p:nvPr/>
            </p:nvSpPr>
            <p:spPr bwMode="auto">
              <a:xfrm rot="-779067">
                <a:off x="576" y="2784"/>
                <a:ext cx="393" cy="327"/>
              </a:xfrm>
              <a:prstGeom prst="rect">
                <a:avLst/>
              </a:prstGeom>
              <a:noFill/>
              <a:ln w="9525">
                <a:noFill/>
                <a:miter lim="800000"/>
                <a:headEnd/>
                <a:tailEnd/>
              </a:ln>
            </p:spPr>
            <p:txBody>
              <a:bodyPr>
                <a:spAutoFit/>
              </a:bodyPr>
              <a:lstStyle/>
              <a:p>
                <a:pPr algn="ctr">
                  <a:spcBef>
                    <a:spcPct val="50000"/>
                  </a:spcBef>
                </a:pPr>
                <a:r>
                  <a:rPr lang="en-US" sz="2800" b="0" i="1"/>
                  <a:t>B</a:t>
                </a:r>
                <a:endParaRPr lang="en-US" sz="2800" b="0" baseline="-25000"/>
              </a:p>
            </p:txBody>
          </p:sp>
          <p:grpSp>
            <p:nvGrpSpPr>
              <p:cNvPr id="33831" name="Group 18"/>
              <p:cNvGrpSpPr>
                <a:grpSpLocks/>
              </p:cNvGrpSpPr>
              <p:nvPr/>
            </p:nvGrpSpPr>
            <p:grpSpPr bwMode="auto">
              <a:xfrm>
                <a:off x="528" y="2496"/>
                <a:ext cx="1536" cy="1344"/>
                <a:chOff x="960" y="1344"/>
                <a:chExt cx="1488" cy="1344"/>
              </a:xfrm>
            </p:grpSpPr>
            <p:sp>
              <p:nvSpPr>
                <p:cNvPr id="33832" name="Line 19"/>
                <p:cNvSpPr>
                  <a:spLocks noChangeShapeType="1"/>
                </p:cNvSpPr>
                <p:nvPr/>
              </p:nvSpPr>
              <p:spPr bwMode="auto">
                <a:xfrm flipV="1">
                  <a:off x="960" y="1344"/>
                  <a:ext cx="1152" cy="288"/>
                </a:xfrm>
                <a:prstGeom prst="line">
                  <a:avLst/>
                </a:prstGeom>
                <a:noFill/>
                <a:ln w="38100">
                  <a:solidFill>
                    <a:srgbClr val="FF0000"/>
                  </a:solidFill>
                  <a:round/>
                  <a:headEnd/>
                  <a:tailEnd/>
                </a:ln>
              </p:spPr>
              <p:txBody>
                <a:bodyPr/>
                <a:lstStyle/>
                <a:p>
                  <a:endParaRPr lang="en-US"/>
                </a:p>
              </p:txBody>
            </p:sp>
            <p:sp>
              <p:nvSpPr>
                <p:cNvPr id="33833" name="Line 20"/>
                <p:cNvSpPr>
                  <a:spLocks noChangeShapeType="1"/>
                </p:cNvSpPr>
                <p:nvPr/>
              </p:nvSpPr>
              <p:spPr bwMode="auto">
                <a:xfrm>
                  <a:off x="2112" y="1344"/>
                  <a:ext cx="336" cy="1248"/>
                </a:xfrm>
                <a:prstGeom prst="line">
                  <a:avLst/>
                </a:prstGeom>
                <a:noFill/>
                <a:ln w="38100">
                  <a:solidFill>
                    <a:srgbClr val="FF0000"/>
                  </a:solidFill>
                  <a:round/>
                  <a:headEnd/>
                  <a:tailEnd/>
                </a:ln>
              </p:spPr>
              <p:txBody>
                <a:bodyPr/>
                <a:lstStyle/>
                <a:p>
                  <a:endParaRPr lang="en-US"/>
                </a:p>
              </p:txBody>
            </p:sp>
            <p:sp>
              <p:nvSpPr>
                <p:cNvPr id="33834" name="Line 21"/>
                <p:cNvSpPr>
                  <a:spLocks noChangeShapeType="1"/>
                </p:cNvSpPr>
                <p:nvPr/>
              </p:nvSpPr>
              <p:spPr bwMode="auto">
                <a:xfrm flipH="1">
                  <a:off x="2064" y="2592"/>
                  <a:ext cx="384" cy="96"/>
                </a:xfrm>
                <a:prstGeom prst="line">
                  <a:avLst/>
                </a:prstGeom>
                <a:noFill/>
                <a:ln w="38100">
                  <a:solidFill>
                    <a:srgbClr val="FF0000"/>
                  </a:solidFill>
                  <a:round/>
                  <a:headEnd/>
                  <a:tailEnd/>
                </a:ln>
              </p:spPr>
              <p:txBody>
                <a:bodyPr/>
                <a:lstStyle/>
                <a:p>
                  <a:endParaRPr lang="en-US"/>
                </a:p>
              </p:txBody>
            </p:sp>
            <p:sp>
              <p:nvSpPr>
                <p:cNvPr id="33835" name="Line 22"/>
                <p:cNvSpPr>
                  <a:spLocks noChangeShapeType="1"/>
                </p:cNvSpPr>
                <p:nvPr/>
              </p:nvSpPr>
              <p:spPr bwMode="auto">
                <a:xfrm flipH="1" flipV="1">
                  <a:off x="1872" y="1872"/>
                  <a:ext cx="192" cy="816"/>
                </a:xfrm>
                <a:prstGeom prst="line">
                  <a:avLst/>
                </a:prstGeom>
                <a:noFill/>
                <a:ln w="38100">
                  <a:solidFill>
                    <a:srgbClr val="FF0000"/>
                  </a:solidFill>
                  <a:round/>
                  <a:headEnd/>
                  <a:tailEnd/>
                </a:ln>
              </p:spPr>
              <p:txBody>
                <a:bodyPr/>
                <a:lstStyle/>
                <a:p>
                  <a:endParaRPr lang="en-US"/>
                </a:p>
              </p:txBody>
            </p:sp>
            <p:sp>
              <p:nvSpPr>
                <p:cNvPr id="33836" name="Line 23"/>
                <p:cNvSpPr>
                  <a:spLocks noChangeShapeType="1"/>
                </p:cNvSpPr>
                <p:nvPr/>
              </p:nvSpPr>
              <p:spPr bwMode="auto">
                <a:xfrm flipH="1">
                  <a:off x="1056" y="1872"/>
                  <a:ext cx="816" cy="192"/>
                </a:xfrm>
                <a:prstGeom prst="line">
                  <a:avLst/>
                </a:prstGeom>
                <a:noFill/>
                <a:ln w="38100">
                  <a:solidFill>
                    <a:srgbClr val="FF0000"/>
                  </a:solidFill>
                  <a:round/>
                  <a:headEnd/>
                  <a:tailEnd/>
                </a:ln>
              </p:spPr>
              <p:txBody>
                <a:bodyPr/>
                <a:lstStyle/>
                <a:p>
                  <a:endParaRPr lang="en-US"/>
                </a:p>
              </p:txBody>
            </p:sp>
            <p:sp>
              <p:nvSpPr>
                <p:cNvPr id="33837" name="Line 24"/>
                <p:cNvSpPr>
                  <a:spLocks noChangeShapeType="1"/>
                </p:cNvSpPr>
                <p:nvPr/>
              </p:nvSpPr>
              <p:spPr bwMode="auto">
                <a:xfrm flipH="1" flipV="1">
                  <a:off x="960" y="1632"/>
                  <a:ext cx="96" cy="432"/>
                </a:xfrm>
                <a:prstGeom prst="line">
                  <a:avLst/>
                </a:prstGeom>
                <a:noFill/>
                <a:ln w="38100">
                  <a:solidFill>
                    <a:srgbClr val="FF0000"/>
                  </a:solidFill>
                  <a:round/>
                  <a:headEnd/>
                  <a:tailEnd/>
                </a:ln>
              </p:spPr>
              <p:txBody>
                <a:bodyPr/>
                <a:lstStyle/>
                <a:p>
                  <a:endParaRPr lang="en-US"/>
                </a:p>
              </p:txBody>
            </p:sp>
          </p:grpSp>
        </p:grpSp>
        <p:sp>
          <p:nvSpPr>
            <p:cNvPr id="33821" name="Text Box 25"/>
            <p:cNvSpPr txBox="1">
              <a:spLocks noChangeArrowheads="1"/>
            </p:cNvSpPr>
            <p:nvPr/>
          </p:nvSpPr>
          <p:spPr bwMode="auto">
            <a:xfrm>
              <a:off x="960" y="3792"/>
              <a:ext cx="240" cy="327"/>
            </a:xfrm>
            <a:prstGeom prst="rect">
              <a:avLst/>
            </a:prstGeom>
            <a:noFill/>
            <a:ln w="9525">
              <a:noFill/>
              <a:miter lim="800000"/>
              <a:headEnd/>
              <a:tailEnd/>
            </a:ln>
          </p:spPr>
          <p:txBody>
            <a:bodyPr>
              <a:spAutoFit/>
            </a:bodyPr>
            <a:lstStyle/>
            <a:p>
              <a:pPr algn="ctr">
                <a:spcBef>
                  <a:spcPct val="50000"/>
                </a:spcBef>
              </a:pPr>
              <a:r>
                <a:rPr lang="en-US" sz="2800" b="0"/>
                <a:t>S</a:t>
              </a:r>
            </a:p>
          </p:txBody>
        </p:sp>
      </p:grpSp>
      <p:grpSp>
        <p:nvGrpSpPr>
          <p:cNvPr id="5" name="Group 45"/>
          <p:cNvGrpSpPr>
            <a:grpSpLocks/>
          </p:cNvGrpSpPr>
          <p:nvPr/>
        </p:nvGrpSpPr>
        <p:grpSpPr bwMode="auto">
          <a:xfrm>
            <a:off x="5715000" y="3566120"/>
            <a:ext cx="3429000" cy="2743200"/>
            <a:chOff x="3360" y="2391"/>
            <a:chExt cx="2160" cy="1728"/>
          </a:xfrm>
        </p:grpSpPr>
        <p:sp>
          <p:nvSpPr>
            <p:cNvPr id="33802" name="Oval 26"/>
            <p:cNvSpPr>
              <a:spLocks noChangeArrowheads="1"/>
            </p:cNvSpPr>
            <p:nvPr/>
          </p:nvSpPr>
          <p:spPr bwMode="auto">
            <a:xfrm>
              <a:off x="3360" y="2391"/>
              <a:ext cx="2160" cy="1728"/>
            </a:xfrm>
            <a:prstGeom prst="ellipse">
              <a:avLst/>
            </a:prstGeom>
            <a:noFill/>
            <a:ln w="9525">
              <a:solidFill>
                <a:schemeClr val="tx1"/>
              </a:solidFill>
              <a:round/>
              <a:headEnd/>
              <a:tailEnd/>
            </a:ln>
          </p:spPr>
          <p:txBody>
            <a:bodyPr wrap="none" anchor="ctr"/>
            <a:lstStyle/>
            <a:p>
              <a:endParaRPr lang="en-US" b="0"/>
            </a:p>
          </p:txBody>
        </p:sp>
        <p:sp>
          <p:nvSpPr>
            <p:cNvPr id="33803" name="Oval 27"/>
            <p:cNvSpPr>
              <a:spLocks noChangeArrowheads="1"/>
            </p:cNvSpPr>
            <p:nvPr/>
          </p:nvSpPr>
          <p:spPr bwMode="auto">
            <a:xfrm>
              <a:off x="4176" y="2679"/>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1</a:t>
              </a:r>
            </a:p>
          </p:txBody>
        </p:sp>
        <p:sp>
          <p:nvSpPr>
            <p:cNvPr id="33804" name="Rectangle 28" descr="25%"/>
            <p:cNvSpPr>
              <a:spLocks noChangeArrowheads="1"/>
            </p:cNvSpPr>
            <p:nvPr/>
          </p:nvSpPr>
          <p:spPr bwMode="auto">
            <a:xfrm rot="-679882">
              <a:off x="3552" y="3168"/>
              <a:ext cx="1632" cy="527"/>
            </a:xfrm>
            <a:prstGeom prst="rect">
              <a:avLst/>
            </a:prstGeom>
            <a:pattFill prst="pct25">
              <a:fgClr>
                <a:schemeClr val="accent1"/>
              </a:fgClr>
              <a:bgClr>
                <a:srgbClr val="FFFFFF"/>
              </a:bgClr>
            </a:pattFill>
            <a:ln w="38100">
              <a:solidFill>
                <a:srgbClr val="FF0000"/>
              </a:solidFill>
              <a:miter lim="800000"/>
              <a:headEnd/>
              <a:tailEnd/>
            </a:ln>
          </p:spPr>
          <p:txBody>
            <a:bodyPr wrap="none" anchor="ctr"/>
            <a:lstStyle/>
            <a:p>
              <a:endParaRPr lang="en-US" b="0"/>
            </a:p>
          </p:txBody>
        </p:sp>
        <p:sp>
          <p:nvSpPr>
            <p:cNvPr id="33805" name="Oval 29"/>
            <p:cNvSpPr>
              <a:spLocks noChangeArrowheads="1"/>
            </p:cNvSpPr>
            <p:nvPr/>
          </p:nvSpPr>
          <p:spPr bwMode="auto">
            <a:xfrm>
              <a:off x="3936" y="3351"/>
              <a:ext cx="288" cy="288"/>
            </a:xfrm>
            <a:prstGeom prst="ellipse">
              <a:avLst/>
            </a:prstGeom>
            <a:noFill/>
            <a:ln w="9525">
              <a:solidFill>
                <a:schemeClr val="tx1"/>
              </a:solidFill>
              <a:round/>
              <a:headEnd/>
              <a:tailEnd/>
            </a:ln>
          </p:spPr>
          <p:txBody>
            <a:bodyPr wrap="none" anchor="ctr"/>
            <a:lstStyle/>
            <a:p>
              <a:pPr algn="ctr"/>
              <a:r>
                <a:rPr lang="en-US" b="0" i="1">
                  <a:solidFill>
                    <a:schemeClr val="accent2"/>
                  </a:solidFill>
                </a:rPr>
                <a:t>s</a:t>
              </a:r>
              <a:r>
                <a:rPr lang="en-US" b="0">
                  <a:solidFill>
                    <a:schemeClr val="accent2"/>
                  </a:solidFill>
                </a:rPr>
                <a:t>2</a:t>
              </a:r>
            </a:p>
          </p:txBody>
        </p:sp>
        <p:sp>
          <p:nvSpPr>
            <p:cNvPr id="33806" name="Oval 30"/>
            <p:cNvSpPr>
              <a:spLocks noChangeArrowheads="1"/>
            </p:cNvSpPr>
            <p:nvPr/>
          </p:nvSpPr>
          <p:spPr bwMode="auto">
            <a:xfrm>
              <a:off x="4416" y="3735"/>
              <a:ext cx="288" cy="288"/>
            </a:xfrm>
            <a:prstGeom prst="ellipse">
              <a:avLst/>
            </a:prstGeom>
            <a:noFill/>
            <a:ln w="9525">
              <a:solidFill>
                <a:schemeClr val="tx1"/>
              </a:solidFill>
              <a:round/>
              <a:headEnd/>
              <a:tailEnd/>
            </a:ln>
          </p:spPr>
          <p:txBody>
            <a:bodyPr wrap="none" anchor="ctr"/>
            <a:lstStyle/>
            <a:p>
              <a:pPr algn="ctr"/>
              <a:r>
                <a:rPr lang="en-US" b="0" i="1">
                  <a:solidFill>
                    <a:schemeClr val="accent2"/>
                  </a:solidFill>
                </a:rPr>
                <a:t>s</a:t>
              </a:r>
              <a:r>
                <a:rPr lang="en-US" b="0">
                  <a:solidFill>
                    <a:schemeClr val="accent2"/>
                  </a:solidFill>
                </a:rPr>
                <a:t>3</a:t>
              </a:r>
            </a:p>
          </p:txBody>
        </p:sp>
        <p:sp>
          <p:nvSpPr>
            <p:cNvPr id="33807" name="Oval 31"/>
            <p:cNvSpPr>
              <a:spLocks noChangeArrowheads="1"/>
            </p:cNvSpPr>
            <p:nvPr/>
          </p:nvSpPr>
          <p:spPr bwMode="auto">
            <a:xfrm>
              <a:off x="4320" y="3303"/>
              <a:ext cx="288" cy="288"/>
            </a:xfrm>
            <a:prstGeom prst="ellipse">
              <a:avLst/>
            </a:prstGeom>
            <a:noFill/>
            <a:ln w="9525">
              <a:solidFill>
                <a:schemeClr val="tx1"/>
              </a:solidFill>
              <a:round/>
              <a:headEnd/>
              <a:tailEnd/>
            </a:ln>
          </p:spPr>
          <p:txBody>
            <a:bodyPr wrap="none" anchor="ctr"/>
            <a:lstStyle/>
            <a:p>
              <a:pPr algn="ctr"/>
              <a:r>
                <a:rPr lang="en-US" b="0" i="1">
                  <a:solidFill>
                    <a:schemeClr val="accent2"/>
                  </a:solidFill>
                </a:rPr>
                <a:t>s</a:t>
              </a:r>
              <a:r>
                <a:rPr lang="en-US" b="0">
                  <a:solidFill>
                    <a:schemeClr val="accent2"/>
                  </a:solidFill>
                </a:rPr>
                <a:t>4</a:t>
              </a:r>
            </a:p>
          </p:txBody>
        </p:sp>
        <p:sp>
          <p:nvSpPr>
            <p:cNvPr id="33808" name="Oval 32"/>
            <p:cNvSpPr>
              <a:spLocks noChangeArrowheads="1"/>
            </p:cNvSpPr>
            <p:nvPr/>
          </p:nvSpPr>
          <p:spPr bwMode="auto">
            <a:xfrm>
              <a:off x="4512" y="2631"/>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5</a:t>
              </a:r>
            </a:p>
          </p:txBody>
        </p:sp>
        <p:sp>
          <p:nvSpPr>
            <p:cNvPr id="33809" name="Oval 33"/>
            <p:cNvSpPr>
              <a:spLocks noChangeArrowheads="1"/>
            </p:cNvSpPr>
            <p:nvPr/>
          </p:nvSpPr>
          <p:spPr bwMode="auto">
            <a:xfrm>
              <a:off x="4704" y="3159"/>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6</a:t>
              </a:r>
            </a:p>
          </p:txBody>
        </p:sp>
        <p:sp>
          <p:nvSpPr>
            <p:cNvPr id="33810" name="Text Box 34"/>
            <p:cNvSpPr txBox="1">
              <a:spLocks noChangeArrowheads="1"/>
            </p:cNvSpPr>
            <p:nvPr/>
          </p:nvSpPr>
          <p:spPr bwMode="auto">
            <a:xfrm rot="-779067">
              <a:off x="3456" y="3255"/>
              <a:ext cx="555" cy="327"/>
            </a:xfrm>
            <a:prstGeom prst="rect">
              <a:avLst/>
            </a:prstGeom>
            <a:noFill/>
            <a:ln w="9525">
              <a:noFill/>
              <a:miter lim="800000"/>
              <a:headEnd/>
              <a:tailEnd/>
            </a:ln>
          </p:spPr>
          <p:txBody>
            <a:bodyPr>
              <a:spAutoFit/>
            </a:bodyPr>
            <a:lstStyle/>
            <a:p>
              <a:pPr algn="ctr">
                <a:spcBef>
                  <a:spcPct val="50000"/>
                </a:spcBef>
              </a:pPr>
              <a:r>
                <a:rPr lang="en-US" sz="2800" b="0"/>
                <a:t>A</a:t>
              </a:r>
              <a:endParaRPr lang="en-US" sz="2800" b="0" baseline="-25000"/>
            </a:p>
          </p:txBody>
        </p:sp>
        <p:sp>
          <p:nvSpPr>
            <p:cNvPr id="33811" name="Text Box 35"/>
            <p:cNvSpPr txBox="1">
              <a:spLocks noChangeArrowheads="1"/>
            </p:cNvSpPr>
            <p:nvPr/>
          </p:nvSpPr>
          <p:spPr bwMode="auto">
            <a:xfrm rot="-779067">
              <a:off x="3696" y="2775"/>
              <a:ext cx="393" cy="327"/>
            </a:xfrm>
            <a:prstGeom prst="rect">
              <a:avLst/>
            </a:prstGeom>
            <a:noFill/>
            <a:ln w="9525">
              <a:noFill/>
              <a:miter lim="800000"/>
              <a:headEnd/>
              <a:tailEnd/>
            </a:ln>
          </p:spPr>
          <p:txBody>
            <a:bodyPr>
              <a:spAutoFit/>
            </a:bodyPr>
            <a:lstStyle/>
            <a:p>
              <a:pPr algn="ctr">
                <a:spcBef>
                  <a:spcPct val="50000"/>
                </a:spcBef>
              </a:pPr>
              <a:r>
                <a:rPr lang="en-US" sz="2800" b="0" i="1"/>
                <a:t>B</a:t>
              </a:r>
              <a:endParaRPr lang="en-US" sz="2800" b="0" baseline="-25000"/>
            </a:p>
          </p:txBody>
        </p:sp>
        <p:grpSp>
          <p:nvGrpSpPr>
            <p:cNvPr id="33812" name="Group 36"/>
            <p:cNvGrpSpPr>
              <a:grpSpLocks/>
            </p:cNvGrpSpPr>
            <p:nvPr/>
          </p:nvGrpSpPr>
          <p:grpSpPr bwMode="auto">
            <a:xfrm>
              <a:off x="3648" y="2487"/>
              <a:ext cx="1536" cy="1344"/>
              <a:chOff x="960" y="1344"/>
              <a:chExt cx="1488" cy="1344"/>
            </a:xfrm>
          </p:grpSpPr>
          <p:sp>
            <p:nvSpPr>
              <p:cNvPr id="33813" name="Line 37"/>
              <p:cNvSpPr>
                <a:spLocks noChangeShapeType="1"/>
              </p:cNvSpPr>
              <p:nvPr/>
            </p:nvSpPr>
            <p:spPr bwMode="auto">
              <a:xfrm flipV="1">
                <a:off x="960" y="1344"/>
                <a:ext cx="1152" cy="288"/>
              </a:xfrm>
              <a:prstGeom prst="line">
                <a:avLst/>
              </a:prstGeom>
              <a:noFill/>
              <a:ln w="38100">
                <a:solidFill>
                  <a:srgbClr val="FF0000"/>
                </a:solidFill>
                <a:round/>
                <a:headEnd/>
                <a:tailEnd/>
              </a:ln>
            </p:spPr>
            <p:txBody>
              <a:bodyPr/>
              <a:lstStyle/>
              <a:p>
                <a:endParaRPr lang="en-US"/>
              </a:p>
            </p:txBody>
          </p:sp>
          <p:sp>
            <p:nvSpPr>
              <p:cNvPr id="33814" name="Line 38"/>
              <p:cNvSpPr>
                <a:spLocks noChangeShapeType="1"/>
              </p:cNvSpPr>
              <p:nvPr/>
            </p:nvSpPr>
            <p:spPr bwMode="auto">
              <a:xfrm>
                <a:off x="2112" y="1344"/>
                <a:ext cx="336" cy="1248"/>
              </a:xfrm>
              <a:prstGeom prst="line">
                <a:avLst/>
              </a:prstGeom>
              <a:noFill/>
              <a:ln w="38100">
                <a:solidFill>
                  <a:srgbClr val="FF0000"/>
                </a:solidFill>
                <a:round/>
                <a:headEnd/>
                <a:tailEnd/>
              </a:ln>
            </p:spPr>
            <p:txBody>
              <a:bodyPr/>
              <a:lstStyle/>
              <a:p>
                <a:endParaRPr lang="en-US"/>
              </a:p>
            </p:txBody>
          </p:sp>
          <p:sp>
            <p:nvSpPr>
              <p:cNvPr id="33815" name="Line 39"/>
              <p:cNvSpPr>
                <a:spLocks noChangeShapeType="1"/>
              </p:cNvSpPr>
              <p:nvPr/>
            </p:nvSpPr>
            <p:spPr bwMode="auto">
              <a:xfrm flipH="1">
                <a:off x="2064" y="2592"/>
                <a:ext cx="384" cy="96"/>
              </a:xfrm>
              <a:prstGeom prst="line">
                <a:avLst/>
              </a:prstGeom>
              <a:noFill/>
              <a:ln w="38100">
                <a:solidFill>
                  <a:srgbClr val="FF0000"/>
                </a:solidFill>
                <a:round/>
                <a:headEnd/>
                <a:tailEnd/>
              </a:ln>
            </p:spPr>
            <p:txBody>
              <a:bodyPr/>
              <a:lstStyle/>
              <a:p>
                <a:endParaRPr lang="en-US"/>
              </a:p>
            </p:txBody>
          </p:sp>
          <p:sp>
            <p:nvSpPr>
              <p:cNvPr id="33816" name="Line 40"/>
              <p:cNvSpPr>
                <a:spLocks noChangeShapeType="1"/>
              </p:cNvSpPr>
              <p:nvPr/>
            </p:nvSpPr>
            <p:spPr bwMode="auto">
              <a:xfrm flipH="1" flipV="1">
                <a:off x="1872" y="1872"/>
                <a:ext cx="192" cy="816"/>
              </a:xfrm>
              <a:prstGeom prst="line">
                <a:avLst/>
              </a:prstGeom>
              <a:noFill/>
              <a:ln w="38100">
                <a:solidFill>
                  <a:srgbClr val="FF0000"/>
                </a:solidFill>
                <a:round/>
                <a:headEnd/>
                <a:tailEnd/>
              </a:ln>
            </p:spPr>
            <p:txBody>
              <a:bodyPr/>
              <a:lstStyle/>
              <a:p>
                <a:endParaRPr lang="en-US"/>
              </a:p>
            </p:txBody>
          </p:sp>
          <p:sp>
            <p:nvSpPr>
              <p:cNvPr id="33817" name="Line 41"/>
              <p:cNvSpPr>
                <a:spLocks noChangeShapeType="1"/>
              </p:cNvSpPr>
              <p:nvPr/>
            </p:nvSpPr>
            <p:spPr bwMode="auto">
              <a:xfrm flipH="1">
                <a:off x="1056" y="1872"/>
                <a:ext cx="816" cy="192"/>
              </a:xfrm>
              <a:prstGeom prst="line">
                <a:avLst/>
              </a:prstGeom>
              <a:noFill/>
              <a:ln w="38100">
                <a:solidFill>
                  <a:srgbClr val="FF0000"/>
                </a:solidFill>
                <a:round/>
                <a:headEnd/>
                <a:tailEnd/>
              </a:ln>
            </p:spPr>
            <p:txBody>
              <a:bodyPr/>
              <a:lstStyle/>
              <a:p>
                <a:endParaRPr lang="en-US"/>
              </a:p>
            </p:txBody>
          </p:sp>
          <p:sp>
            <p:nvSpPr>
              <p:cNvPr id="33818" name="Line 42"/>
              <p:cNvSpPr>
                <a:spLocks noChangeShapeType="1"/>
              </p:cNvSpPr>
              <p:nvPr/>
            </p:nvSpPr>
            <p:spPr bwMode="auto">
              <a:xfrm flipH="1" flipV="1">
                <a:off x="960" y="1632"/>
                <a:ext cx="96" cy="432"/>
              </a:xfrm>
              <a:prstGeom prst="line">
                <a:avLst/>
              </a:prstGeom>
              <a:noFill/>
              <a:ln w="38100">
                <a:solidFill>
                  <a:srgbClr val="FF0000"/>
                </a:solidFill>
                <a:round/>
                <a:headEnd/>
                <a:tailEnd/>
              </a:ln>
            </p:spPr>
            <p:txBody>
              <a:bodyPr/>
              <a:lstStyle/>
              <a:p>
                <a:endParaRPr lang="en-US"/>
              </a:p>
            </p:txBody>
          </p:sp>
        </p:grpSp>
      </p:grpSp>
      <p:cxnSp>
        <p:nvCxnSpPr>
          <p:cNvPr id="265262" name="AutoShape 46"/>
          <p:cNvCxnSpPr>
            <a:cxnSpLocks noChangeShapeType="1"/>
          </p:cNvCxnSpPr>
          <p:nvPr/>
        </p:nvCxnSpPr>
        <p:spPr bwMode="auto">
          <a:xfrm>
            <a:off x="3733800" y="4937720"/>
            <a:ext cx="1981200" cy="0"/>
          </a:xfrm>
          <a:prstGeom prst="straightConnector1">
            <a:avLst/>
          </a:prstGeom>
          <a:noFill/>
          <a:ln w="38100">
            <a:solidFill>
              <a:schemeClr val="tx1"/>
            </a:solidFill>
            <a:round/>
            <a:headEnd/>
            <a:tailEnd type="triangle" w="med" len="med"/>
          </a:ln>
        </p:spPr>
      </p:cxnSp>
      <p:sp>
        <p:nvSpPr>
          <p:cNvPr id="265263" name="Text Box 47"/>
          <p:cNvSpPr txBox="1">
            <a:spLocks noChangeArrowheads="1"/>
          </p:cNvSpPr>
          <p:nvPr/>
        </p:nvSpPr>
        <p:spPr bwMode="auto">
          <a:xfrm>
            <a:off x="3733800" y="4251920"/>
            <a:ext cx="2057400" cy="1328738"/>
          </a:xfrm>
          <a:prstGeom prst="rect">
            <a:avLst/>
          </a:prstGeom>
          <a:noFill/>
          <a:ln w="9525">
            <a:noFill/>
            <a:miter lim="800000"/>
            <a:headEnd/>
            <a:tailEnd/>
          </a:ln>
        </p:spPr>
        <p:txBody>
          <a:bodyPr>
            <a:spAutoFit/>
          </a:bodyPr>
          <a:lstStyle/>
          <a:p>
            <a:pPr algn="ctr">
              <a:spcBef>
                <a:spcPct val="50000"/>
              </a:spcBef>
            </a:pPr>
            <a:r>
              <a:rPr lang="en-US" b="0"/>
              <a:t>Event </a:t>
            </a:r>
            <a:r>
              <a:rPr lang="en-US" b="0" i="1"/>
              <a:t>B</a:t>
            </a:r>
            <a:r>
              <a:rPr lang="en-US" b="0"/>
              <a:t> has already occurred</a:t>
            </a:r>
          </a:p>
          <a:p>
            <a:pPr algn="ctr">
              <a:spcBef>
                <a:spcPct val="50000"/>
              </a:spcBef>
            </a:pPr>
            <a:r>
              <a:rPr lang="en-US" b="0"/>
              <a:t>=&gt; s2, s4, s3 cannot occur</a:t>
            </a:r>
          </a:p>
        </p:txBody>
      </p:sp>
      <p:sp>
        <p:nvSpPr>
          <p:cNvPr id="265264" name="Text Box 48"/>
          <p:cNvSpPr txBox="1">
            <a:spLocks noChangeArrowheads="1"/>
          </p:cNvSpPr>
          <p:nvPr/>
        </p:nvSpPr>
        <p:spPr bwMode="auto">
          <a:xfrm>
            <a:off x="6705600" y="5775920"/>
            <a:ext cx="381000" cy="519113"/>
          </a:xfrm>
          <a:prstGeom prst="rect">
            <a:avLst/>
          </a:prstGeom>
          <a:noFill/>
          <a:ln w="9525">
            <a:noFill/>
            <a:miter lim="800000"/>
            <a:headEnd/>
            <a:tailEnd/>
          </a:ln>
        </p:spPr>
        <p:txBody>
          <a:bodyPr>
            <a:spAutoFit/>
          </a:bodyPr>
          <a:lstStyle/>
          <a:p>
            <a:pPr algn="ctr">
              <a:spcBef>
                <a:spcPct val="50000"/>
              </a:spcBef>
            </a:pPr>
            <a:r>
              <a:rPr lang="en-US" sz="2800" b="0">
                <a:solidFill>
                  <a:schemeClr val="accent2"/>
                </a:solidFill>
              </a:rPr>
              <a:t>S</a:t>
            </a:r>
          </a:p>
        </p:txBody>
      </p:sp>
      <p:sp>
        <p:nvSpPr>
          <p:cNvPr id="33801" name="Slide Number Placeholder 44"/>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16</a:t>
            </a:fld>
            <a:endParaRPr lang="en-US"/>
          </a:p>
        </p:txBody>
      </p:sp>
      <p:sp>
        <p:nvSpPr>
          <p:cNvPr id="46" name="TextBox 45"/>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81298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2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52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5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63" grpId="0"/>
      <p:bldP spid="2652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9" name="Rectangle 3"/>
              <p:cNvSpPr>
                <a:spLocks noGrp="1" noChangeArrowheads="1"/>
              </p:cNvSpPr>
              <p:nvPr>
                <p:ph type="body" idx="1"/>
              </p:nvPr>
            </p:nvSpPr>
            <p:spPr>
              <a:xfrm>
                <a:off x="228600" y="1066800"/>
                <a:ext cx="8610600" cy="2438400"/>
              </a:xfrm>
            </p:spPr>
            <p:txBody>
              <a:bodyPr/>
              <a:lstStyle/>
              <a:p>
                <a:pPr>
                  <a:lnSpc>
                    <a:spcPct val="90000"/>
                  </a:lnSpc>
                </a:pPr>
                <a:r>
                  <a:rPr lang="en-US" dirty="0">
                    <a:cs typeface="Arial" charset="0"/>
                  </a:rPr>
                  <a:t>Given that event </a:t>
                </a:r>
                <a14:m>
                  <m:oMath xmlns:m="http://schemas.openxmlformats.org/officeDocument/2006/math">
                    <m:r>
                      <a:rPr lang="en-US" i="1" dirty="0" smtClean="0">
                        <a:latin typeface="Cambria Math"/>
                        <a:cs typeface="Arial" charset="0"/>
                      </a:rPr>
                      <m:t>𝐵</m:t>
                    </m:r>
                  </m:oMath>
                </a14:m>
                <a:r>
                  <a:rPr lang="en-US" dirty="0">
                    <a:cs typeface="Arial" charset="0"/>
                  </a:rPr>
                  <a:t> has already occurred, we define a new </a:t>
                </a:r>
                <a:r>
                  <a:rPr lang="en-US" dirty="0">
                    <a:solidFill>
                      <a:srgbClr val="FF0000"/>
                    </a:solidFill>
                    <a:cs typeface="Arial" charset="0"/>
                  </a:rPr>
                  <a:t>conditional sample space</a:t>
                </a:r>
                <a:r>
                  <a:rPr lang="en-US" dirty="0">
                    <a:cs typeface="Arial" charset="0"/>
                  </a:rPr>
                  <a:t> that only contains </a:t>
                </a:r>
                <a14:m>
                  <m:oMath xmlns:m="http://schemas.openxmlformats.org/officeDocument/2006/math">
                    <m:r>
                      <a:rPr lang="en-US" i="1" dirty="0" smtClean="0">
                        <a:latin typeface="Cambria Math"/>
                        <a:cs typeface="Arial" charset="0"/>
                      </a:rPr>
                      <m:t>𝐵</m:t>
                    </m:r>
                  </m:oMath>
                </a14:m>
                <a:r>
                  <a:rPr lang="en-US" dirty="0">
                    <a:cs typeface="Arial" charset="0"/>
                  </a:rPr>
                  <a:t>’s outcomes</a:t>
                </a:r>
              </a:p>
              <a:p>
                <a:pPr>
                  <a:lnSpc>
                    <a:spcPct val="90000"/>
                  </a:lnSpc>
                </a:pPr>
                <a:r>
                  <a:rPr lang="en-US" dirty="0">
                    <a:cs typeface="Arial" charset="0"/>
                  </a:rPr>
                  <a:t>The new event space for </a:t>
                </a:r>
                <a14:m>
                  <m:oMath xmlns:m="http://schemas.openxmlformats.org/officeDocument/2006/math">
                    <m:r>
                      <a:rPr lang="en-US" i="1" dirty="0" smtClean="0">
                        <a:latin typeface="Cambria Math"/>
                        <a:cs typeface="Arial" charset="0"/>
                      </a:rPr>
                      <m:t>𝐴</m:t>
                    </m:r>
                  </m:oMath>
                </a14:m>
                <a:r>
                  <a:rPr lang="en-US" dirty="0">
                    <a:cs typeface="Arial" charset="0"/>
                  </a:rPr>
                  <a:t> is the intersection of </a:t>
                </a:r>
                <a14:m>
                  <m:oMath xmlns:m="http://schemas.openxmlformats.org/officeDocument/2006/math">
                    <m:r>
                      <a:rPr lang="en-US" i="1" dirty="0" smtClean="0">
                        <a:latin typeface="Cambria Math"/>
                        <a:cs typeface="Arial" charset="0"/>
                      </a:rPr>
                      <m:t>𝐴</m:t>
                    </m:r>
                  </m:oMath>
                </a14:m>
                <a:r>
                  <a:rPr lang="en-US" dirty="0">
                    <a:cs typeface="Arial" charset="0"/>
                  </a:rPr>
                  <a:t> and </a:t>
                </a:r>
                <a14:m>
                  <m:oMath xmlns:m="http://schemas.openxmlformats.org/officeDocument/2006/math">
                    <m:r>
                      <a:rPr lang="en-US" i="1" dirty="0" smtClean="0">
                        <a:latin typeface="Cambria Math"/>
                        <a:cs typeface="Arial" charset="0"/>
                      </a:rPr>
                      <m:t>𝐵</m:t>
                    </m:r>
                  </m:oMath>
                </a14:m>
                <a:r>
                  <a:rPr lang="en-US" dirty="0">
                    <a:cs typeface="Arial" charset="0"/>
                  </a:rPr>
                  <a:t>: </a:t>
                </a:r>
              </a:p>
              <a:p>
                <a:pPr marL="0" indent="0" algn="ctr">
                  <a:lnSpc>
                    <a:spcPct val="90000"/>
                  </a:lnSpc>
                  <a:buNone/>
                </a:pPr>
                <a:r>
                  <a:rPr lang="en-US" i="1" dirty="0">
                    <a:cs typeface="Arial" charset="0"/>
                  </a:rPr>
                  <a:t>Event space  </a:t>
                </a:r>
                <a14:m>
                  <m:oMath xmlns:m="http://schemas.openxmlformats.org/officeDocument/2006/math">
                    <m:r>
                      <a:rPr lang="en-US" b="0" i="1" dirty="0" smtClean="0">
                        <a:latin typeface="Cambria Math"/>
                        <a:cs typeface="Arial" charset="0"/>
                      </a:rPr>
                      <m:t>→</m:t>
                    </m:r>
                    <m:sSub>
                      <m:sSubPr>
                        <m:ctrlPr>
                          <a:rPr lang="en-US" b="0" i="1" dirty="0" smtClean="0">
                            <a:latin typeface="Cambria Math" panose="02040503050406030204" pitchFamily="18" charset="0"/>
                            <a:cs typeface="Arial" charset="0"/>
                          </a:rPr>
                        </m:ctrlPr>
                      </m:sSubPr>
                      <m:e>
                        <m:r>
                          <a:rPr lang="en-US" i="1" dirty="0" smtClean="0">
                            <a:latin typeface="Cambria Math"/>
                            <a:cs typeface="Arial" charset="0"/>
                          </a:rPr>
                          <m:t>𝐸</m:t>
                        </m:r>
                      </m:e>
                      <m:sub>
                        <m:r>
                          <a:rPr lang="en-US" b="0" i="1" dirty="0" smtClean="0">
                            <a:latin typeface="Cambria Math"/>
                            <a:cs typeface="Arial" charset="0"/>
                          </a:rPr>
                          <m:t>𝐴</m:t>
                        </m:r>
                        <m:r>
                          <a:rPr lang="en-US" b="0" i="1" dirty="0" smtClean="0">
                            <a:latin typeface="Cambria Math"/>
                            <a:cs typeface="Arial" charset="0"/>
                          </a:rPr>
                          <m:t>|</m:t>
                        </m:r>
                        <m:r>
                          <a:rPr lang="en-US" b="0" i="1" dirty="0" smtClean="0">
                            <a:latin typeface="Cambria Math"/>
                            <a:cs typeface="Arial" charset="0"/>
                          </a:rPr>
                          <m:t>𝐵</m:t>
                        </m:r>
                      </m:sub>
                    </m:sSub>
                    <m:r>
                      <a:rPr lang="en-US" i="1" dirty="0" smtClean="0">
                        <a:latin typeface="Cambria Math"/>
                        <a:cs typeface="Arial" charset="0"/>
                      </a:rPr>
                      <m:t>=</m:t>
                    </m:r>
                    <m:r>
                      <a:rPr lang="en-US" i="1" dirty="0" smtClean="0">
                        <a:latin typeface="Cambria Math"/>
                        <a:cs typeface="Arial" charset="0"/>
                      </a:rPr>
                      <m:t>𝐴</m:t>
                    </m:r>
                    <m:r>
                      <a:rPr lang="en-US" i="1" dirty="0" smtClean="0">
                        <a:latin typeface="Cambria Math"/>
                        <a:ea typeface="Cambria Math"/>
                        <a:cs typeface="Arial" charset="0"/>
                      </a:rPr>
                      <m:t>∩</m:t>
                    </m:r>
                    <m:r>
                      <a:rPr lang="en-US" i="1" dirty="0" smtClean="0">
                        <a:latin typeface="Cambria Math"/>
                        <a:cs typeface="Arial" charset="0"/>
                      </a:rPr>
                      <m:t>𝐵</m:t>
                    </m:r>
                  </m:oMath>
                </a14:m>
                <a:endParaRPr lang="en-US" i="1" dirty="0">
                  <a:cs typeface="Arial" charset="0"/>
                </a:endParaRPr>
              </a:p>
            </p:txBody>
          </p:sp>
        </mc:Choice>
        <mc:Fallback xmlns="">
          <p:sp>
            <p:nvSpPr>
              <p:cNvPr id="34819" name="Rectangle 3"/>
              <p:cNvSpPr>
                <a:spLocks noGrp="1" noRot="1" noChangeAspect="1" noMove="1" noResize="1" noEditPoints="1" noAdjustHandles="1" noChangeArrowheads="1" noChangeShapeType="1" noTextEdit="1"/>
              </p:cNvSpPr>
              <p:nvPr>
                <p:ph type="body" idx="1"/>
              </p:nvPr>
            </p:nvSpPr>
            <p:spPr>
              <a:xfrm>
                <a:off x="228600" y="1066800"/>
                <a:ext cx="8610600" cy="2438400"/>
              </a:xfrm>
              <a:blipFill rotWithShape="1">
                <a:blip r:embed="rId3"/>
                <a:stretch>
                  <a:fillRect l="-354" t="-3500"/>
                </a:stretch>
              </a:blipFill>
            </p:spPr>
            <p:txBody>
              <a:bodyPr/>
              <a:lstStyle/>
              <a:p>
                <a:r>
                  <a:rPr lang="en-US">
                    <a:noFill/>
                  </a:rPr>
                  <a:t> </a:t>
                </a:r>
              </a:p>
            </p:txBody>
          </p:sp>
        </mc:Fallback>
      </mc:AlternateContent>
      <p:grpSp>
        <p:nvGrpSpPr>
          <p:cNvPr id="2" name="Group 4"/>
          <p:cNvGrpSpPr>
            <a:grpSpLocks/>
          </p:cNvGrpSpPr>
          <p:nvPr/>
        </p:nvGrpSpPr>
        <p:grpSpPr bwMode="auto">
          <a:xfrm>
            <a:off x="381000" y="2939232"/>
            <a:ext cx="3429000" cy="2743200"/>
            <a:chOff x="240" y="2400"/>
            <a:chExt cx="2160" cy="1728"/>
          </a:xfrm>
        </p:grpSpPr>
        <p:sp>
          <p:nvSpPr>
            <p:cNvPr id="34846" name="Oval 5"/>
            <p:cNvSpPr>
              <a:spLocks noChangeArrowheads="1"/>
            </p:cNvSpPr>
            <p:nvPr/>
          </p:nvSpPr>
          <p:spPr bwMode="auto">
            <a:xfrm>
              <a:off x="240" y="2400"/>
              <a:ext cx="2160" cy="1728"/>
            </a:xfrm>
            <a:prstGeom prst="ellipse">
              <a:avLst/>
            </a:prstGeom>
            <a:solidFill>
              <a:srgbClr val="C0C0C0"/>
            </a:solidFill>
            <a:ln w="9525">
              <a:solidFill>
                <a:schemeClr val="tx1"/>
              </a:solidFill>
              <a:round/>
              <a:headEnd/>
              <a:tailEnd/>
            </a:ln>
          </p:spPr>
          <p:txBody>
            <a:bodyPr wrap="none" anchor="ctr"/>
            <a:lstStyle/>
            <a:p>
              <a:endParaRPr lang="en-US" b="0"/>
            </a:p>
          </p:txBody>
        </p:sp>
        <p:grpSp>
          <p:nvGrpSpPr>
            <p:cNvPr id="34847" name="Group 6"/>
            <p:cNvGrpSpPr>
              <a:grpSpLocks/>
            </p:cNvGrpSpPr>
            <p:nvPr/>
          </p:nvGrpSpPr>
          <p:grpSpPr bwMode="auto">
            <a:xfrm>
              <a:off x="336" y="2496"/>
              <a:ext cx="1728" cy="1536"/>
              <a:chOff x="336" y="2496"/>
              <a:chExt cx="1728" cy="1536"/>
            </a:xfrm>
          </p:grpSpPr>
          <p:sp>
            <p:nvSpPr>
              <p:cNvPr id="34849" name="Oval 7"/>
              <p:cNvSpPr>
                <a:spLocks noChangeArrowheads="1"/>
              </p:cNvSpPr>
              <p:nvPr/>
            </p:nvSpPr>
            <p:spPr bwMode="auto">
              <a:xfrm>
                <a:off x="1056" y="2688"/>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1</a:t>
                </a:r>
              </a:p>
            </p:txBody>
          </p:sp>
          <p:sp>
            <p:nvSpPr>
              <p:cNvPr id="34850" name="Rectangle 8" descr="25%"/>
              <p:cNvSpPr>
                <a:spLocks noChangeArrowheads="1"/>
              </p:cNvSpPr>
              <p:nvPr/>
            </p:nvSpPr>
            <p:spPr bwMode="auto">
              <a:xfrm rot="-679882">
                <a:off x="432" y="3177"/>
                <a:ext cx="1632" cy="527"/>
              </a:xfrm>
              <a:prstGeom prst="rect">
                <a:avLst/>
              </a:prstGeom>
              <a:pattFill prst="pct25">
                <a:fgClr>
                  <a:schemeClr val="accent1"/>
                </a:fgClr>
                <a:bgClr>
                  <a:srgbClr val="FFFFFF"/>
                </a:bgClr>
              </a:pattFill>
              <a:ln w="38100">
                <a:solidFill>
                  <a:srgbClr val="FF0000"/>
                </a:solidFill>
                <a:miter lim="800000"/>
                <a:headEnd/>
                <a:tailEnd/>
              </a:ln>
            </p:spPr>
            <p:txBody>
              <a:bodyPr wrap="none" anchor="ctr"/>
              <a:lstStyle/>
              <a:p>
                <a:endParaRPr lang="en-US" b="0"/>
              </a:p>
            </p:txBody>
          </p:sp>
          <p:sp>
            <p:nvSpPr>
              <p:cNvPr id="34851" name="Oval 9"/>
              <p:cNvSpPr>
                <a:spLocks noChangeArrowheads="1"/>
              </p:cNvSpPr>
              <p:nvPr/>
            </p:nvSpPr>
            <p:spPr bwMode="auto">
              <a:xfrm>
                <a:off x="816" y="3360"/>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2</a:t>
                </a:r>
              </a:p>
            </p:txBody>
          </p:sp>
          <p:sp>
            <p:nvSpPr>
              <p:cNvPr id="34852" name="Oval 10"/>
              <p:cNvSpPr>
                <a:spLocks noChangeArrowheads="1"/>
              </p:cNvSpPr>
              <p:nvPr/>
            </p:nvSpPr>
            <p:spPr bwMode="auto">
              <a:xfrm>
                <a:off x="1296" y="3744"/>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3</a:t>
                </a:r>
              </a:p>
            </p:txBody>
          </p:sp>
          <p:sp>
            <p:nvSpPr>
              <p:cNvPr id="34853" name="Oval 11"/>
              <p:cNvSpPr>
                <a:spLocks noChangeArrowheads="1"/>
              </p:cNvSpPr>
              <p:nvPr/>
            </p:nvSpPr>
            <p:spPr bwMode="auto">
              <a:xfrm>
                <a:off x="1200" y="3312"/>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4</a:t>
                </a:r>
              </a:p>
            </p:txBody>
          </p:sp>
          <p:sp>
            <p:nvSpPr>
              <p:cNvPr id="34854" name="Oval 12"/>
              <p:cNvSpPr>
                <a:spLocks noChangeArrowheads="1"/>
              </p:cNvSpPr>
              <p:nvPr/>
            </p:nvSpPr>
            <p:spPr bwMode="auto">
              <a:xfrm>
                <a:off x="1392" y="2640"/>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5</a:t>
                </a:r>
              </a:p>
            </p:txBody>
          </p:sp>
          <p:sp>
            <p:nvSpPr>
              <p:cNvPr id="34855" name="Oval 13"/>
              <p:cNvSpPr>
                <a:spLocks noChangeArrowheads="1"/>
              </p:cNvSpPr>
              <p:nvPr/>
            </p:nvSpPr>
            <p:spPr bwMode="auto">
              <a:xfrm>
                <a:off x="1584" y="3168"/>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6</a:t>
                </a:r>
              </a:p>
            </p:txBody>
          </p:sp>
          <p:sp>
            <p:nvSpPr>
              <p:cNvPr id="34856" name="Text Box 14"/>
              <p:cNvSpPr txBox="1">
                <a:spLocks noChangeArrowheads="1"/>
              </p:cNvSpPr>
              <p:nvPr/>
            </p:nvSpPr>
            <p:spPr bwMode="auto">
              <a:xfrm rot="-779067">
                <a:off x="336" y="3264"/>
                <a:ext cx="555" cy="327"/>
              </a:xfrm>
              <a:prstGeom prst="rect">
                <a:avLst/>
              </a:prstGeom>
              <a:noFill/>
              <a:ln w="9525">
                <a:noFill/>
                <a:miter lim="800000"/>
                <a:headEnd/>
                <a:tailEnd/>
              </a:ln>
            </p:spPr>
            <p:txBody>
              <a:bodyPr>
                <a:spAutoFit/>
              </a:bodyPr>
              <a:lstStyle/>
              <a:p>
                <a:pPr algn="ctr">
                  <a:spcBef>
                    <a:spcPct val="50000"/>
                  </a:spcBef>
                </a:pPr>
                <a:r>
                  <a:rPr lang="en-US" sz="2800" b="0"/>
                  <a:t>A</a:t>
                </a:r>
                <a:endParaRPr lang="en-US" sz="2800" b="0" baseline="-25000"/>
              </a:p>
            </p:txBody>
          </p:sp>
          <p:sp>
            <p:nvSpPr>
              <p:cNvPr id="34857" name="Text Box 15"/>
              <p:cNvSpPr txBox="1">
                <a:spLocks noChangeArrowheads="1"/>
              </p:cNvSpPr>
              <p:nvPr/>
            </p:nvSpPr>
            <p:spPr bwMode="auto">
              <a:xfrm rot="-779067">
                <a:off x="576" y="2784"/>
                <a:ext cx="393" cy="327"/>
              </a:xfrm>
              <a:prstGeom prst="rect">
                <a:avLst/>
              </a:prstGeom>
              <a:noFill/>
              <a:ln w="9525">
                <a:noFill/>
                <a:miter lim="800000"/>
                <a:headEnd/>
                <a:tailEnd/>
              </a:ln>
            </p:spPr>
            <p:txBody>
              <a:bodyPr>
                <a:spAutoFit/>
              </a:bodyPr>
              <a:lstStyle/>
              <a:p>
                <a:pPr algn="ctr">
                  <a:spcBef>
                    <a:spcPct val="50000"/>
                  </a:spcBef>
                </a:pPr>
                <a:r>
                  <a:rPr lang="en-US" sz="2800" b="0" i="1"/>
                  <a:t>B</a:t>
                </a:r>
                <a:endParaRPr lang="en-US" sz="2800" b="0" baseline="-25000"/>
              </a:p>
            </p:txBody>
          </p:sp>
          <p:grpSp>
            <p:nvGrpSpPr>
              <p:cNvPr id="34858" name="Group 16"/>
              <p:cNvGrpSpPr>
                <a:grpSpLocks/>
              </p:cNvGrpSpPr>
              <p:nvPr/>
            </p:nvGrpSpPr>
            <p:grpSpPr bwMode="auto">
              <a:xfrm>
                <a:off x="528" y="2496"/>
                <a:ext cx="1536" cy="1344"/>
                <a:chOff x="960" y="1344"/>
                <a:chExt cx="1488" cy="1344"/>
              </a:xfrm>
            </p:grpSpPr>
            <p:sp>
              <p:nvSpPr>
                <p:cNvPr id="34859" name="Line 17"/>
                <p:cNvSpPr>
                  <a:spLocks noChangeShapeType="1"/>
                </p:cNvSpPr>
                <p:nvPr/>
              </p:nvSpPr>
              <p:spPr bwMode="auto">
                <a:xfrm flipV="1">
                  <a:off x="960" y="1344"/>
                  <a:ext cx="1152" cy="288"/>
                </a:xfrm>
                <a:prstGeom prst="line">
                  <a:avLst/>
                </a:prstGeom>
                <a:noFill/>
                <a:ln w="38100">
                  <a:solidFill>
                    <a:srgbClr val="FF0000"/>
                  </a:solidFill>
                  <a:round/>
                  <a:headEnd/>
                  <a:tailEnd/>
                </a:ln>
              </p:spPr>
              <p:txBody>
                <a:bodyPr/>
                <a:lstStyle/>
                <a:p>
                  <a:endParaRPr lang="en-US"/>
                </a:p>
              </p:txBody>
            </p:sp>
            <p:sp>
              <p:nvSpPr>
                <p:cNvPr id="34860" name="Line 18"/>
                <p:cNvSpPr>
                  <a:spLocks noChangeShapeType="1"/>
                </p:cNvSpPr>
                <p:nvPr/>
              </p:nvSpPr>
              <p:spPr bwMode="auto">
                <a:xfrm>
                  <a:off x="2112" y="1344"/>
                  <a:ext cx="336" cy="1248"/>
                </a:xfrm>
                <a:prstGeom prst="line">
                  <a:avLst/>
                </a:prstGeom>
                <a:noFill/>
                <a:ln w="38100">
                  <a:solidFill>
                    <a:srgbClr val="FF0000"/>
                  </a:solidFill>
                  <a:round/>
                  <a:headEnd/>
                  <a:tailEnd/>
                </a:ln>
              </p:spPr>
              <p:txBody>
                <a:bodyPr/>
                <a:lstStyle/>
                <a:p>
                  <a:endParaRPr lang="en-US"/>
                </a:p>
              </p:txBody>
            </p:sp>
            <p:sp>
              <p:nvSpPr>
                <p:cNvPr id="34861" name="Line 19"/>
                <p:cNvSpPr>
                  <a:spLocks noChangeShapeType="1"/>
                </p:cNvSpPr>
                <p:nvPr/>
              </p:nvSpPr>
              <p:spPr bwMode="auto">
                <a:xfrm flipH="1">
                  <a:off x="2064" y="2592"/>
                  <a:ext cx="384" cy="96"/>
                </a:xfrm>
                <a:prstGeom prst="line">
                  <a:avLst/>
                </a:prstGeom>
                <a:noFill/>
                <a:ln w="38100">
                  <a:solidFill>
                    <a:srgbClr val="FF0000"/>
                  </a:solidFill>
                  <a:round/>
                  <a:headEnd/>
                  <a:tailEnd/>
                </a:ln>
              </p:spPr>
              <p:txBody>
                <a:bodyPr/>
                <a:lstStyle/>
                <a:p>
                  <a:endParaRPr lang="en-US"/>
                </a:p>
              </p:txBody>
            </p:sp>
            <p:sp>
              <p:nvSpPr>
                <p:cNvPr id="34862" name="Line 20"/>
                <p:cNvSpPr>
                  <a:spLocks noChangeShapeType="1"/>
                </p:cNvSpPr>
                <p:nvPr/>
              </p:nvSpPr>
              <p:spPr bwMode="auto">
                <a:xfrm flipH="1" flipV="1">
                  <a:off x="1872" y="1872"/>
                  <a:ext cx="192" cy="816"/>
                </a:xfrm>
                <a:prstGeom prst="line">
                  <a:avLst/>
                </a:prstGeom>
                <a:noFill/>
                <a:ln w="38100">
                  <a:solidFill>
                    <a:srgbClr val="FF0000"/>
                  </a:solidFill>
                  <a:round/>
                  <a:headEnd/>
                  <a:tailEnd/>
                </a:ln>
              </p:spPr>
              <p:txBody>
                <a:bodyPr/>
                <a:lstStyle/>
                <a:p>
                  <a:endParaRPr lang="en-US"/>
                </a:p>
              </p:txBody>
            </p:sp>
            <p:sp>
              <p:nvSpPr>
                <p:cNvPr id="34863" name="Line 21"/>
                <p:cNvSpPr>
                  <a:spLocks noChangeShapeType="1"/>
                </p:cNvSpPr>
                <p:nvPr/>
              </p:nvSpPr>
              <p:spPr bwMode="auto">
                <a:xfrm flipH="1">
                  <a:off x="1056" y="1872"/>
                  <a:ext cx="816" cy="192"/>
                </a:xfrm>
                <a:prstGeom prst="line">
                  <a:avLst/>
                </a:prstGeom>
                <a:noFill/>
                <a:ln w="38100">
                  <a:solidFill>
                    <a:srgbClr val="FF0000"/>
                  </a:solidFill>
                  <a:round/>
                  <a:headEnd/>
                  <a:tailEnd/>
                </a:ln>
              </p:spPr>
              <p:txBody>
                <a:bodyPr/>
                <a:lstStyle/>
                <a:p>
                  <a:endParaRPr lang="en-US"/>
                </a:p>
              </p:txBody>
            </p:sp>
            <p:sp>
              <p:nvSpPr>
                <p:cNvPr id="34864" name="Line 22"/>
                <p:cNvSpPr>
                  <a:spLocks noChangeShapeType="1"/>
                </p:cNvSpPr>
                <p:nvPr/>
              </p:nvSpPr>
              <p:spPr bwMode="auto">
                <a:xfrm flipH="1" flipV="1">
                  <a:off x="960" y="1632"/>
                  <a:ext cx="96" cy="432"/>
                </a:xfrm>
                <a:prstGeom prst="line">
                  <a:avLst/>
                </a:prstGeom>
                <a:noFill/>
                <a:ln w="38100">
                  <a:solidFill>
                    <a:srgbClr val="FF0000"/>
                  </a:solidFill>
                  <a:round/>
                  <a:headEnd/>
                  <a:tailEnd/>
                </a:ln>
              </p:spPr>
              <p:txBody>
                <a:bodyPr/>
                <a:lstStyle/>
                <a:p>
                  <a:endParaRPr lang="en-US"/>
                </a:p>
              </p:txBody>
            </p:sp>
          </p:grpSp>
        </p:grpSp>
        <p:sp>
          <p:nvSpPr>
            <p:cNvPr id="34848" name="Text Box 23"/>
            <p:cNvSpPr txBox="1">
              <a:spLocks noChangeArrowheads="1"/>
            </p:cNvSpPr>
            <p:nvPr/>
          </p:nvSpPr>
          <p:spPr bwMode="auto">
            <a:xfrm>
              <a:off x="960" y="3792"/>
              <a:ext cx="240" cy="327"/>
            </a:xfrm>
            <a:prstGeom prst="rect">
              <a:avLst/>
            </a:prstGeom>
            <a:noFill/>
            <a:ln w="9525">
              <a:noFill/>
              <a:miter lim="800000"/>
              <a:headEnd/>
              <a:tailEnd/>
            </a:ln>
          </p:spPr>
          <p:txBody>
            <a:bodyPr>
              <a:spAutoFit/>
            </a:bodyPr>
            <a:lstStyle/>
            <a:p>
              <a:pPr algn="ctr">
                <a:spcBef>
                  <a:spcPct val="50000"/>
                </a:spcBef>
              </a:pPr>
              <a:r>
                <a:rPr lang="en-US" sz="2800" b="0"/>
                <a:t>S</a:t>
              </a:r>
            </a:p>
          </p:txBody>
        </p:sp>
      </p:grpSp>
      <p:grpSp>
        <p:nvGrpSpPr>
          <p:cNvPr id="5" name="Group 24"/>
          <p:cNvGrpSpPr>
            <a:grpSpLocks/>
          </p:cNvGrpSpPr>
          <p:nvPr/>
        </p:nvGrpSpPr>
        <p:grpSpPr bwMode="auto">
          <a:xfrm>
            <a:off x="5334000" y="2924944"/>
            <a:ext cx="3429000" cy="2743200"/>
            <a:chOff x="3360" y="2391"/>
            <a:chExt cx="2160" cy="1728"/>
          </a:xfrm>
        </p:grpSpPr>
        <p:sp>
          <p:nvSpPr>
            <p:cNvPr id="34829" name="Oval 25"/>
            <p:cNvSpPr>
              <a:spLocks noChangeArrowheads="1"/>
            </p:cNvSpPr>
            <p:nvPr/>
          </p:nvSpPr>
          <p:spPr bwMode="auto">
            <a:xfrm>
              <a:off x="3360" y="2391"/>
              <a:ext cx="2160" cy="1728"/>
            </a:xfrm>
            <a:prstGeom prst="ellipse">
              <a:avLst/>
            </a:prstGeom>
            <a:noFill/>
            <a:ln w="9525">
              <a:solidFill>
                <a:schemeClr val="tx1"/>
              </a:solidFill>
              <a:round/>
              <a:headEnd/>
              <a:tailEnd/>
            </a:ln>
          </p:spPr>
          <p:txBody>
            <a:bodyPr wrap="none" anchor="ctr"/>
            <a:lstStyle/>
            <a:p>
              <a:endParaRPr lang="en-US" b="0"/>
            </a:p>
          </p:txBody>
        </p:sp>
        <p:sp>
          <p:nvSpPr>
            <p:cNvPr id="34830" name="Oval 26"/>
            <p:cNvSpPr>
              <a:spLocks noChangeArrowheads="1"/>
            </p:cNvSpPr>
            <p:nvPr/>
          </p:nvSpPr>
          <p:spPr bwMode="auto">
            <a:xfrm>
              <a:off x="4176" y="2679"/>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1</a:t>
              </a:r>
            </a:p>
          </p:txBody>
        </p:sp>
        <p:sp>
          <p:nvSpPr>
            <p:cNvPr id="34831" name="Rectangle 27" descr="25%"/>
            <p:cNvSpPr>
              <a:spLocks noChangeArrowheads="1"/>
            </p:cNvSpPr>
            <p:nvPr/>
          </p:nvSpPr>
          <p:spPr bwMode="auto">
            <a:xfrm rot="-679882">
              <a:off x="3552" y="3168"/>
              <a:ext cx="1632" cy="527"/>
            </a:xfrm>
            <a:prstGeom prst="rect">
              <a:avLst/>
            </a:prstGeom>
            <a:pattFill prst="pct25">
              <a:fgClr>
                <a:schemeClr val="accent1"/>
              </a:fgClr>
              <a:bgClr>
                <a:srgbClr val="FFFFFF"/>
              </a:bgClr>
            </a:pattFill>
            <a:ln w="38100">
              <a:solidFill>
                <a:srgbClr val="FF0000"/>
              </a:solidFill>
              <a:miter lim="800000"/>
              <a:headEnd/>
              <a:tailEnd/>
            </a:ln>
          </p:spPr>
          <p:txBody>
            <a:bodyPr wrap="none" anchor="ctr"/>
            <a:lstStyle/>
            <a:p>
              <a:endParaRPr lang="en-US" b="0"/>
            </a:p>
          </p:txBody>
        </p:sp>
        <p:sp>
          <p:nvSpPr>
            <p:cNvPr id="34832" name="Oval 28"/>
            <p:cNvSpPr>
              <a:spLocks noChangeArrowheads="1"/>
            </p:cNvSpPr>
            <p:nvPr/>
          </p:nvSpPr>
          <p:spPr bwMode="auto">
            <a:xfrm>
              <a:off x="3936" y="3351"/>
              <a:ext cx="288" cy="288"/>
            </a:xfrm>
            <a:prstGeom prst="ellipse">
              <a:avLst/>
            </a:prstGeom>
            <a:noFill/>
            <a:ln w="9525">
              <a:solidFill>
                <a:schemeClr val="tx1"/>
              </a:solidFill>
              <a:round/>
              <a:headEnd/>
              <a:tailEnd/>
            </a:ln>
          </p:spPr>
          <p:txBody>
            <a:bodyPr wrap="none" anchor="ctr"/>
            <a:lstStyle/>
            <a:p>
              <a:pPr algn="ctr"/>
              <a:r>
                <a:rPr lang="en-US" b="0" i="1">
                  <a:solidFill>
                    <a:schemeClr val="accent2"/>
                  </a:solidFill>
                </a:rPr>
                <a:t>s</a:t>
              </a:r>
              <a:r>
                <a:rPr lang="en-US" b="0">
                  <a:solidFill>
                    <a:schemeClr val="accent2"/>
                  </a:solidFill>
                </a:rPr>
                <a:t>2</a:t>
              </a:r>
            </a:p>
          </p:txBody>
        </p:sp>
        <p:sp>
          <p:nvSpPr>
            <p:cNvPr id="34833" name="Oval 29"/>
            <p:cNvSpPr>
              <a:spLocks noChangeArrowheads="1"/>
            </p:cNvSpPr>
            <p:nvPr/>
          </p:nvSpPr>
          <p:spPr bwMode="auto">
            <a:xfrm>
              <a:off x="4416" y="3735"/>
              <a:ext cx="288" cy="288"/>
            </a:xfrm>
            <a:prstGeom prst="ellipse">
              <a:avLst/>
            </a:prstGeom>
            <a:noFill/>
            <a:ln w="9525">
              <a:solidFill>
                <a:schemeClr val="tx1"/>
              </a:solidFill>
              <a:round/>
              <a:headEnd/>
              <a:tailEnd/>
            </a:ln>
          </p:spPr>
          <p:txBody>
            <a:bodyPr wrap="none" anchor="ctr"/>
            <a:lstStyle/>
            <a:p>
              <a:pPr algn="ctr"/>
              <a:r>
                <a:rPr lang="en-US" b="0" i="1">
                  <a:solidFill>
                    <a:schemeClr val="accent2"/>
                  </a:solidFill>
                </a:rPr>
                <a:t>s</a:t>
              </a:r>
              <a:r>
                <a:rPr lang="en-US" b="0">
                  <a:solidFill>
                    <a:schemeClr val="accent2"/>
                  </a:solidFill>
                </a:rPr>
                <a:t>3</a:t>
              </a:r>
            </a:p>
          </p:txBody>
        </p:sp>
        <p:sp>
          <p:nvSpPr>
            <p:cNvPr id="34834" name="Oval 30"/>
            <p:cNvSpPr>
              <a:spLocks noChangeArrowheads="1"/>
            </p:cNvSpPr>
            <p:nvPr/>
          </p:nvSpPr>
          <p:spPr bwMode="auto">
            <a:xfrm>
              <a:off x="4320" y="3303"/>
              <a:ext cx="288" cy="288"/>
            </a:xfrm>
            <a:prstGeom prst="ellipse">
              <a:avLst/>
            </a:prstGeom>
            <a:noFill/>
            <a:ln w="9525">
              <a:solidFill>
                <a:schemeClr val="tx1"/>
              </a:solidFill>
              <a:round/>
              <a:headEnd/>
              <a:tailEnd/>
            </a:ln>
          </p:spPr>
          <p:txBody>
            <a:bodyPr wrap="none" anchor="ctr"/>
            <a:lstStyle/>
            <a:p>
              <a:pPr algn="ctr"/>
              <a:r>
                <a:rPr lang="en-US" b="0" i="1">
                  <a:solidFill>
                    <a:schemeClr val="accent2"/>
                  </a:solidFill>
                </a:rPr>
                <a:t>s</a:t>
              </a:r>
              <a:r>
                <a:rPr lang="en-US" b="0">
                  <a:solidFill>
                    <a:schemeClr val="accent2"/>
                  </a:solidFill>
                </a:rPr>
                <a:t>4</a:t>
              </a:r>
            </a:p>
          </p:txBody>
        </p:sp>
        <p:sp>
          <p:nvSpPr>
            <p:cNvPr id="34835" name="Oval 31"/>
            <p:cNvSpPr>
              <a:spLocks noChangeArrowheads="1"/>
            </p:cNvSpPr>
            <p:nvPr/>
          </p:nvSpPr>
          <p:spPr bwMode="auto">
            <a:xfrm>
              <a:off x="4512" y="2631"/>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5</a:t>
              </a:r>
            </a:p>
          </p:txBody>
        </p:sp>
        <p:sp>
          <p:nvSpPr>
            <p:cNvPr id="34836" name="Oval 32"/>
            <p:cNvSpPr>
              <a:spLocks noChangeArrowheads="1"/>
            </p:cNvSpPr>
            <p:nvPr/>
          </p:nvSpPr>
          <p:spPr bwMode="auto">
            <a:xfrm>
              <a:off x="4704" y="3159"/>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6</a:t>
              </a:r>
            </a:p>
          </p:txBody>
        </p:sp>
        <p:sp>
          <p:nvSpPr>
            <p:cNvPr id="34837" name="Text Box 33"/>
            <p:cNvSpPr txBox="1">
              <a:spLocks noChangeArrowheads="1"/>
            </p:cNvSpPr>
            <p:nvPr/>
          </p:nvSpPr>
          <p:spPr bwMode="auto">
            <a:xfrm rot="-779067">
              <a:off x="3456" y="3255"/>
              <a:ext cx="555" cy="327"/>
            </a:xfrm>
            <a:prstGeom prst="rect">
              <a:avLst/>
            </a:prstGeom>
            <a:noFill/>
            <a:ln w="9525">
              <a:noFill/>
              <a:miter lim="800000"/>
              <a:headEnd/>
              <a:tailEnd/>
            </a:ln>
          </p:spPr>
          <p:txBody>
            <a:bodyPr>
              <a:spAutoFit/>
            </a:bodyPr>
            <a:lstStyle/>
            <a:p>
              <a:pPr algn="ctr">
                <a:spcBef>
                  <a:spcPct val="50000"/>
                </a:spcBef>
              </a:pPr>
              <a:r>
                <a:rPr lang="en-US" sz="2800" b="0"/>
                <a:t>A</a:t>
              </a:r>
              <a:endParaRPr lang="en-US" sz="2800" b="0" baseline="-25000"/>
            </a:p>
          </p:txBody>
        </p:sp>
        <p:sp>
          <p:nvSpPr>
            <p:cNvPr id="34838" name="Text Box 34"/>
            <p:cNvSpPr txBox="1">
              <a:spLocks noChangeArrowheads="1"/>
            </p:cNvSpPr>
            <p:nvPr/>
          </p:nvSpPr>
          <p:spPr bwMode="auto">
            <a:xfrm rot="-779067">
              <a:off x="3696" y="2775"/>
              <a:ext cx="393" cy="327"/>
            </a:xfrm>
            <a:prstGeom prst="rect">
              <a:avLst/>
            </a:prstGeom>
            <a:noFill/>
            <a:ln w="9525">
              <a:noFill/>
              <a:miter lim="800000"/>
              <a:headEnd/>
              <a:tailEnd/>
            </a:ln>
          </p:spPr>
          <p:txBody>
            <a:bodyPr>
              <a:spAutoFit/>
            </a:bodyPr>
            <a:lstStyle/>
            <a:p>
              <a:pPr algn="ctr">
                <a:spcBef>
                  <a:spcPct val="50000"/>
                </a:spcBef>
              </a:pPr>
              <a:r>
                <a:rPr lang="en-US" sz="2800" b="0" i="1"/>
                <a:t>B</a:t>
              </a:r>
              <a:endParaRPr lang="en-US" sz="2800" b="0" baseline="-25000"/>
            </a:p>
          </p:txBody>
        </p:sp>
        <p:grpSp>
          <p:nvGrpSpPr>
            <p:cNvPr id="34839" name="Group 35"/>
            <p:cNvGrpSpPr>
              <a:grpSpLocks/>
            </p:cNvGrpSpPr>
            <p:nvPr/>
          </p:nvGrpSpPr>
          <p:grpSpPr bwMode="auto">
            <a:xfrm>
              <a:off x="3648" y="2487"/>
              <a:ext cx="1536" cy="1344"/>
              <a:chOff x="960" y="1344"/>
              <a:chExt cx="1488" cy="1344"/>
            </a:xfrm>
          </p:grpSpPr>
          <p:sp>
            <p:nvSpPr>
              <p:cNvPr id="34840" name="Line 36"/>
              <p:cNvSpPr>
                <a:spLocks noChangeShapeType="1"/>
              </p:cNvSpPr>
              <p:nvPr/>
            </p:nvSpPr>
            <p:spPr bwMode="auto">
              <a:xfrm flipV="1">
                <a:off x="960" y="1344"/>
                <a:ext cx="1152" cy="288"/>
              </a:xfrm>
              <a:prstGeom prst="line">
                <a:avLst/>
              </a:prstGeom>
              <a:noFill/>
              <a:ln w="38100">
                <a:solidFill>
                  <a:srgbClr val="FF0000"/>
                </a:solidFill>
                <a:round/>
                <a:headEnd/>
                <a:tailEnd/>
              </a:ln>
            </p:spPr>
            <p:txBody>
              <a:bodyPr/>
              <a:lstStyle/>
              <a:p>
                <a:endParaRPr lang="en-US"/>
              </a:p>
            </p:txBody>
          </p:sp>
          <p:sp>
            <p:nvSpPr>
              <p:cNvPr id="34841" name="Line 37"/>
              <p:cNvSpPr>
                <a:spLocks noChangeShapeType="1"/>
              </p:cNvSpPr>
              <p:nvPr/>
            </p:nvSpPr>
            <p:spPr bwMode="auto">
              <a:xfrm>
                <a:off x="2112" y="1344"/>
                <a:ext cx="336" cy="1248"/>
              </a:xfrm>
              <a:prstGeom prst="line">
                <a:avLst/>
              </a:prstGeom>
              <a:noFill/>
              <a:ln w="38100">
                <a:solidFill>
                  <a:srgbClr val="FF0000"/>
                </a:solidFill>
                <a:round/>
                <a:headEnd/>
                <a:tailEnd/>
              </a:ln>
            </p:spPr>
            <p:txBody>
              <a:bodyPr/>
              <a:lstStyle/>
              <a:p>
                <a:endParaRPr lang="en-US"/>
              </a:p>
            </p:txBody>
          </p:sp>
          <p:sp>
            <p:nvSpPr>
              <p:cNvPr id="34842" name="Line 38"/>
              <p:cNvSpPr>
                <a:spLocks noChangeShapeType="1"/>
              </p:cNvSpPr>
              <p:nvPr/>
            </p:nvSpPr>
            <p:spPr bwMode="auto">
              <a:xfrm flipH="1">
                <a:off x="2064" y="2592"/>
                <a:ext cx="384" cy="96"/>
              </a:xfrm>
              <a:prstGeom prst="line">
                <a:avLst/>
              </a:prstGeom>
              <a:noFill/>
              <a:ln w="38100">
                <a:solidFill>
                  <a:srgbClr val="FF0000"/>
                </a:solidFill>
                <a:round/>
                <a:headEnd/>
                <a:tailEnd/>
              </a:ln>
            </p:spPr>
            <p:txBody>
              <a:bodyPr/>
              <a:lstStyle/>
              <a:p>
                <a:endParaRPr lang="en-US"/>
              </a:p>
            </p:txBody>
          </p:sp>
          <p:sp>
            <p:nvSpPr>
              <p:cNvPr id="34843" name="Line 39"/>
              <p:cNvSpPr>
                <a:spLocks noChangeShapeType="1"/>
              </p:cNvSpPr>
              <p:nvPr/>
            </p:nvSpPr>
            <p:spPr bwMode="auto">
              <a:xfrm flipH="1" flipV="1">
                <a:off x="1872" y="1872"/>
                <a:ext cx="192" cy="816"/>
              </a:xfrm>
              <a:prstGeom prst="line">
                <a:avLst/>
              </a:prstGeom>
              <a:noFill/>
              <a:ln w="38100">
                <a:solidFill>
                  <a:srgbClr val="FF0000"/>
                </a:solidFill>
                <a:round/>
                <a:headEnd/>
                <a:tailEnd/>
              </a:ln>
            </p:spPr>
            <p:txBody>
              <a:bodyPr/>
              <a:lstStyle/>
              <a:p>
                <a:endParaRPr lang="en-US"/>
              </a:p>
            </p:txBody>
          </p:sp>
          <p:sp>
            <p:nvSpPr>
              <p:cNvPr id="34844" name="Line 40"/>
              <p:cNvSpPr>
                <a:spLocks noChangeShapeType="1"/>
              </p:cNvSpPr>
              <p:nvPr/>
            </p:nvSpPr>
            <p:spPr bwMode="auto">
              <a:xfrm flipH="1">
                <a:off x="1056" y="1872"/>
                <a:ext cx="816" cy="192"/>
              </a:xfrm>
              <a:prstGeom prst="line">
                <a:avLst/>
              </a:prstGeom>
              <a:noFill/>
              <a:ln w="38100">
                <a:solidFill>
                  <a:srgbClr val="FF0000"/>
                </a:solidFill>
                <a:round/>
                <a:headEnd/>
                <a:tailEnd/>
              </a:ln>
            </p:spPr>
            <p:txBody>
              <a:bodyPr/>
              <a:lstStyle/>
              <a:p>
                <a:endParaRPr lang="en-US"/>
              </a:p>
            </p:txBody>
          </p:sp>
          <p:sp>
            <p:nvSpPr>
              <p:cNvPr id="34845" name="Line 41"/>
              <p:cNvSpPr>
                <a:spLocks noChangeShapeType="1"/>
              </p:cNvSpPr>
              <p:nvPr/>
            </p:nvSpPr>
            <p:spPr bwMode="auto">
              <a:xfrm flipH="1" flipV="1">
                <a:off x="960" y="1632"/>
                <a:ext cx="96" cy="432"/>
              </a:xfrm>
              <a:prstGeom prst="line">
                <a:avLst/>
              </a:prstGeom>
              <a:noFill/>
              <a:ln w="38100">
                <a:solidFill>
                  <a:srgbClr val="FF0000"/>
                </a:solidFill>
                <a:round/>
                <a:headEnd/>
                <a:tailEnd/>
              </a:ln>
            </p:spPr>
            <p:txBody>
              <a:bodyPr/>
              <a:lstStyle/>
              <a:p>
                <a:endParaRPr lang="en-US"/>
              </a:p>
            </p:txBody>
          </p:sp>
        </p:grpSp>
      </p:grpSp>
      <p:cxnSp>
        <p:nvCxnSpPr>
          <p:cNvPr id="267306" name="AutoShape 42"/>
          <p:cNvCxnSpPr>
            <a:cxnSpLocks noChangeShapeType="1"/>
          </p:cNvCxnSpPr>
          <p:nvPr/>
        </p:nvCxnSpPr>
        <p:spPr bwMode="auto">
          <a:xfrm flipV="1">
            <a:off x="3810000" y="4296544"/>
            <a:ext cx="1524000" cy="14288"/>
          </a:xfrm>
          <a:prstGeom prst="straightConnector1">
            <a:avLst/>
          </a:prstGeom>
          <a:noFill/>
          <a:ln w="38100">
            <a:solidFill>
              <a:schemeClr val="tx1"/>
            </a:solidFill>
            <a:round/>
            <a:headEnd/>
            <a:tailEnd type="triangle" w="med" len="med"/>
          </a:ln>
        </p:spPr>
      </p:cxnSp>
      <p:sp>
        <p:nvSpPr>
          <p:cNvPr id="267307" name="Text Box 43"/>
          <p:cNvSpPr txBox="1">
            <a:spLocks noChangeArrowheads="1"/>
          </p:cNvSpPr>
          <p:nvPr/>
        </p:nvSpPr>
        <p:spPr bwMode="auto">
          <a:xfrm>
            <a:off x="3733800" y="3701232"/>
            <a:ext cx="1600200" cy="915987"/>
          </a:xfrm>
          <a:prstGeom prst="rect">
            <a:avLst/>
          </a:prstGeom>
          <a:noFill/>
          <a:ln w="9525">
            <a:noFill/>
            <a:miter lim="800000"/>
            <a:headEnd/>
            <a:tailEnd/>
          </a:ln>
        </p:spPr>
        <p:txBody>
          <a:bodyPr>
            <a:spAutoFit/>
          </a:bodyPr>
          <a:lstStyle/>
          <a:p>
            <a:pPr algn="ctr">
              <a:spcBef>
                <a:spcPct val="50000"/>
              </a:spcBef>
            </a:pPr>
            <a:r>
              <a:rPr lang="en-US" b="0"/>
              <a:t>Event </a:t>
            </a:r>
            <a:r>
              <a:rPr lang="en-US" b="0" i="1"/>
              <a:t>B</a:t>
            </a:r>
            <a:r>
              <a:rPr lang="en-US" b="0"/>
              <a:t> has already occurred</a:t>
            </a:r>
          </a:p>
        </p:txBody>
      </p:sp>
      <p:sp>
        <p:nvSpPr>
          <p:cNvPr id="267308" name="Text Box 44"/>
          <p:cNvSpPr txBox="1">
            <a:spLocks noChangeArrowheads="1"/>
          </p:cNvSpPr>
          <p:nvPr/>
        </p:nvSpPr>
        <p:spPr bwMode="auto">
          <a:xfrm>
            <a:off x="6553200" y="5149032"/>
            <a:ext cx="381000" cy="519112"/>
          </a:xfrm>
          <a:prstGeom prst="rect">
            <a:avLst/>
          </a:prstGeom>
          <a:noFill/>
          <a:ln w="9525">
            <a:noFill/>
            <a:miter lim="800000"/>
            <a:headEnd/>
            <a:tailEnd/>
          </a:ln>
        </p:spPr>
        <p:txBody>
          <a:bodyPr>
            <a:spAutoFit/>
          </a:bodyPr>
          <a:lstStyle/>
          <a:p>
            <a:pPr algn="ctr">
              <a:spcBef>
                <a:spcPct val="50000"/>
              </a:spcBef>
            </a:pPr>
            <a:r>
              <a:rPr lang="en-US" sz="2800" b="0">
                <a:solidFill>
                  <a:schemeClr val="accent2"/>
                </a:solidFill>
              </a:rPr>
              <a:t>S</a:t>
            </a:r>
          </a:p>
        </p:txBody>
      </p:sp>
      <p:sp>
        <p:nvSpPr>
          <p:cNvPr id="267309" name="Text Box 45"/>
          <p:cNvSpPr txBox="1">
            <a:spLocks noChangeArrowheads="1"/>
          </p:cNvSpPr>
          <p:nvPr/>
        </p:nvSpPr>
        <p:spPr bwMode="auto">
          <a:xfrm>
            <a:off x="0" y="5943600"/>
            <a:ext cx="5181600" cy="457200"/>
          </a:xfrm>
          <a:prstGeom prst="rect">
            <a:avLst/>
          </a:prstGeom>
          <a:noFill/>
          <a:ln w="9525">
            <a:noFill/>
            <a:miter lim="800000"/>
            <a:headEnd/>
            <a:tailEnd/>
          </a:ln>
        </p:spPr>
        <p:txBody>
          <a:bodyPr>
            <a:spAutoFit/>
          </a:bodyPr>
          <a:lstStyle/>
          <a:p>
            <a:pPr algn="ctr">
              <a:spcBef>
                <a:spcPct val="50000"/>
              </a:spcBef>
            </a:pPr>
            <a:r>
              <a:rPr lang="en-US" sz="2400" b="0"/>
              <a:t>What’s missing here?</a:t>
            </a:r>
          </a:p>
        </p:txBody>
      </p:sp>
      <mc:AlternateContent xmlns:mc="http://schemas.openxmlformats.org/markup-compatibility/2006">
        <mc:Choice xmlns:a14="http://schemas.microsoft.com/office/drawing/2010/main" Requires="a14">
          <p:sp>
            <p:nvSpPr>
              <p:cNvPr id="267311" name="Rectangle 47"/>
              <p:cNvSpPr>
                <a:spLocks noChangeArrowheads="1"/>
              </p:cNvSpPr>
              <p:nvPr/>
            </p:nvSpPr>
            <p:spPr bwMode="auto">
              <a:xfrm>
                <a:off x="5486400" y="5744344"/>
                <a:ext cx="3429000" cy="396875"/>
              </a:xfrm>
              <a:prstGeom prst="rect">
                <a:avLst/>
              </a:prstGeom>
              <a:noFill/>
              <a:ln w="9525">
                <a:noFill/>
                <a:miter lim="800000"/>
                <a:headEnd/>
                <a:tailEnd/>
              </a:ln>
            </p:spPr>
            <p:txBody>
              <a:bodyPr>
                <a:spAutoFit/>
              </a:bodyPr>
              <a:lstStyle/>
              <a:p>
                <a:pPr algn="ct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a:rPr>
                            <m:t>𝑆</m:t>
                          </m:r>
                        </m:e>
                        <m:sub>
                          <m:r>
                            <a:rPr lang="en-US" sz="2000" b="0" i="1" dirty="0" smtClean="0">
                              <a:latin typeface="Cambria Math"/>
                            </a:rPr>
                            <m:t>𝐵</m:t>
                          </m:r>
                        </m:sub>
                      </m:sSub>
                      <m:r>
                        <a:rPr lang="en-US" sz="2000" b="0" i="1" dirty="0" smtClean="0">
                          <a:latin typeface="Cambria Math"/>
                        </a:rPr>
                        <m:t>=</m:t>
                      </m:r>
                      <m:r>
                        <a:rPr lang="en-US" sz="2000" b="0" i="1" dirty="0">
                          <a:latin typeface="Cambria Math"/>
                        </a:rPr>
                        <m:t>{</m:t>
                      </m:r>
                      <m:sSub>
                        <m:sSubPr>
                          <m:ctrlPr>
                            <a:rPr lang="en-US" sz="2000" b="0" i="1" dirty="0" smtClean="0">
                              <a:latin typeface="Cambria Math" panose="02040503050406030204" pitchFamily="18" charset="0"/>
                            </a:rPr>
                          </m:ctrlPr>
                        </m:sSubPr>
                        <m:e>
                          <m:r>
                            <a:rPr lang="en-US" sz="2000" b="0" i="1" dirty="0" smtClean="0">
                              <a:latin typeface="Cambria Math"/>
                            </a:rPr>
                            <m:t>𝑠</m:t>
                          </m:r>
                        </m:e>
                        <m:sub>
                          <m:r>
                            <a:rPr lang="en-US" sz="2000" b="0" i="1" dirty="0" smtClean="0">
                              <a:latin typeface="Cambria Math"/>
                            </a:rPr>
                            <m:t>1</m:t>
                          </m:r>
                        </m:sub>
                      </m:sSub>
                      <m:r>
                        <a:rPr lang="en-US" sz="2000" b="0" i="1" dirty="0" smtClean="0">
                          <a:latin typeface="Cambria Math"/>
                        </a:rPr>
                        <m:t>, </m:t>
                      </m:r>
                      <m:sSub>
                        <m:sSubPr>
                          <m:ctrlPr>
                            <a:rPr lang="en-US" sz="2000" b="0" i="1" dirty="0" smtClean="0">
                              <a:latin typeface="Cambria Math" panose="02040503050406030204" pitchFamily="18" charset="0"/>
                            </a:rPr>
                          </m:ctrlPr>
                        </m:sSubPr>
                        <m:e>
                          <m:r>
                            <a:rPr lang="en-US" sz="2000" b="0" i="1" dirty="0" smtClean="0">
                              <a:latin typeface="Cambria Math"/>
                            </a:rPr>
                            <m:t>𝑠</m:t>
                          </m:r>
                        </m:e>
                        <m:sub>
                          <m:r>
                            <a:rPr lang="en-US" sz="2000" b="0" i="1" dirty="0" smtClean="0">
                              <a:latin typeface="Cambria Math"/>
                            </a:rPr>
                            <m:t>5</m:t>
                          </m:r>
                        </m:sub>
                      </m:sSub>
                      <m:r>
                        <a:rPr lang="en-US" sz="2000" b="0" i="1" dirty="0" smtClean="0">
                          <a:latin typeface="Cambria Math"/>
                        </a:rPr>
                        <m:t>,</m:t>
                      </m:r>
                      <m:sSub>
                        <m:sSubPr>
                          <m:ctrlPr>
                            <a:rPr lang="en-US" sz="2000" b="0" i="1" dirty="0" smtClean="0">
                              <a:latin typeface="Cambria Math" panose="02040503050406030204" pitchFamily="18" charset="0"/>
                            </a:rPr>
                          </m:ctrlPr>
                        </m:sSubPr>
                        <m:e>
                          <m:r>
                            <a:rPr lang="en-US" sz="2000" b="0" i="1" dirty="0" smtClean="0">
                              <a:latin typeface="Cambria Math"/>
                            </a:rPr>
                            <m:t>𝑠</m:t>
                          </m:r>
                        </m:e>
                        <m:sub>
                          <m:r>
                            <a:rPr lang="en-US" sz="2000" b="0" i="1" dirty="0" smtClean="0">
                              <a:latin typeface="Cambria Math"/>
                            </a:rPr>
                            <m:t>6</m:t>
                          </m:r>
                        </m:sub>
                      </m:sSub>
                      <m:r>
                        <a:rPr lang="en-US" sz="2000" b="0" i="1" dirty="0">
                          <a:latin typeface="Cambria Math"/>
                        </a:rPr>
                        <m:t>,}</m:t>
                      </m:r>
                    </m:oMath>
                  </m:oMathPara>
                </a14:m>
                <a:endParaRPr lang="en-US" sz="2000" b="0" dirty="0"/>
              </a:p>
            </p:txBody>
          </p:sp>
        </mc:Choice>
        <mc:Fallback>
          <p:sp>
            <p:nvSpPr>
              <p:cNvPr id="267311" name="Rectangle 47"/>
              <p:cNvSpPr>
                <a:spLocks noRot="1" noChangeAspect="1" noMove="1" noResize="1" noEditPoints="1" noAdjustHandles="1" noChangeArrowheads="1" noChangeShapeType="1" noTextEdit="1"/>
              </p:cNvSpPr>
              <p:nvPr/>
            </p:nvSpPr>
            <p:spPr bwMode="auto">
              <a:xfrm>
                <a:off x="5486400" y="5744344"/>
                <a:ext cx="3429000" cy="396875"/>
              </a:xfrm>
              <a:prstGeom prst="rect">
                <a:avLst/>
              </a:prstGeom>
              <a:blipFill>
                <a:blip r:embed="rId4"/>
                <a:stretch>
                  <a:fillRect b="-20000"/>
                </a:stretch>
              </a:blipFill>
              <a:ln w="9525">
                <a:noFill/>
                <a:miter lim="800000"/>
                <a:headEnd/>
                <a:tailEnd/>
              </a:ln>
            </p:spPr>
            <p:txBody>
              <a:bodyPr/>
              <a:lstStyle/>
              <a:p>
                <a:r>
                  <a:rPr lang="en-PK">
                    <a:noFill/>
                  </a:rPr>
                  <a:t> </a:t>
                </a:r>
              </a:p>
            </p:txBody>
          </p:sp>
        </mc:Fallback>
      </mc:AlternateContent>
      <mc:AlternateContent xmlns:mc="http://schemas.openxmlformats.org/markup-compatibility/2006">
        <mc:Choice xmlns:a14="http://schemas.microsoft.com/office/drawing/2010/main" Requires="a14">
          <p:sp>
            <p:nvSpPr>
              <p:cNvPr id="267312" name="Rectangle 48"/>
              <p:cNvSpPr>
                <a:spLocks noChangeArrowheads="1"/>
              </p:cNvSpPr>
              <p:nvPr/>
            </p:nvSpPr>
            <p:spPr bwMode="auto">
              <a:xfrm>
                <a:off x="5486400" y="6093594"/>
                <a:ext cx="3429000" cy="427618"/>
              </a:xfrm>
              <a:prstGeom prst="rect">
                <a:avLst/>
              </a:prstGeom>
              <a:noFill/>
              <a:ln w="9525">
                <a:noFill/>
                <a:miter lim="800000"/>
                <a:headEnd/>
                <a:tailEnd/>
              </a:ln>
            </p:spPr>
            <p:txBody>
              <a:bodyPr>
                <a:spAutoFit/>
              </a:bodyPr>
              <a:lstStyle/>
              <a:p>
                <a:pPr algn="ct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a:rPr>
                            <m:t>𝐸</m:t>
                          </m:r>
                        </m:e>
                        <m:sub>
                          <m:r>
                            <a:rPr lang="en-US" sz="2000" b="0" i="1" dirty="0" smtClean="0">
                              <a:latin typeface="Cambria Math"/>
                            </a:rPr>
                            <m:t>𝐴</m:t>
                          </m:r>
                          <m:r>
                            <a:rPr lang="en-US" sz="2000" b="0" i="1" dirty="0" smtClean="0">
                              <a:latin typeface="Cambria Math"/>
                            </a:rPr>
                            <m:t>|</m:t>
                          </m:r>
                          <m:r>
                            <a:rPr lang="en-US" sz="2000" b="0" i="1" dirty="0" smtClean="0">
                              <a:latin typeface="Cambria Math"/>
                            </a:rPr>
                            <m:t>𝐵</m:t>
                          </m:r>
                        </m:sub>
                      </m:sSub>
                      <m:r>
                        <a:rPr lang="en-US" sz="2000" b="0" i="1" dirty="0">
                          <a:latin typeface="Cambria Math"/>
                        </a:rPr>
                        <m:t>=</m:t>
                      </m:r>
                      <m:r>
                        <a:rPr lang="en-US" b="0" i="1" dirty="0">
                          <a:latin typeface="Cambria Math"/>
                        </a:rPr>
                        <m:t>𝐴</m:t>
                      </m:r>
                      <m:r>
                        <a:rPr lang="en-US" b="0" i="1" dirty="0">
                          <a:latin typeface="Cambria Math"/>
                        </a:rPr>
                        <m:t>∩</m:t>
                      </m:r>
                      <m:r>
                        <a:rPr lang="en-US" b="0" i="1" dirty="0">
                          <a:latin typeface="Cambria Math"/>
                        </a:rPr>
                        <m:t>𝐵</m:t>
                      </m:r>
                      <m:r>
                        <a:rPr lang="en-US" b="0" i="1" dirty="0">
                          <a:latin typeface="Cambria Math"/>
                        </a:rPr>
                        <m:t>=</m:t>
                      </m:r>
                      <m:r>
                        <a:rPr lang="en-US" sz="2000" b="0" i="1" dirty="0">
                          <a:latin typeface="Cambria Math"/>
                        </a:rPr>
                        <m:t>{</m:t>
                      </m:r>
                      <m:sSub>
                        <m:sSubPr>
                          <m:ctrlPr>
                            <a:rPr lang="en-US" sz="2000" b="0" i="1" dirty="0" smtClean="0">
                              <a:latin typeface="Cambria Math" panose="02040503050406030204" pitchFamily="18" charset="0"/>
                            </a:rPr>
                          </m:ctrlPr>
                        </m:sSubPr>
                        <m:e>
                          <m:r>
                            <a:rPr lang="en-US" sz="2000" b="0" i="1" dirty="0">
                              <a:latin typeface="Cambria Math"/>
                            </a:rPr>
                            <m:t>𝑠</m:t>
                          </m:r>
                        </m:e>
                        <m:sub>
                          <m:r>
                            <a:rPr lang="en-US" sz="2000" b="0" i="1" dirty="0" smtClean="0">
                              <a:latin typeface="Cambria Math"/>
                            </a:rPr>
                            <m:t>6</m:t>
                          </m:r>
                        </m:sub>
                      </m:sSub>
                      <m:r>
                        <a:rPr lang="en-US" sz="2000" b="0" i="1" dirty="0">
                          <a:latin typeface="Cambria Math"/>
                        </a:rPr>
                        <m:t>}</m:t>
                      </m:r>
                    </m:oMath>
                  </m:oMathPara>
                </a14:m>
                <a:endParaRPr lang="en-US" sz="2000" b="0" dirty="0"/>
              </a:p>
            </p:txBody>
          </p:sp>
        </mc:Choice>
        <mc:Fallback>
          <p:sp>
            <p:nvSpPr>
              <p:cNvPr id="267312" name="Rectangle 48"/>
              <p:cNvSpPr>
                <a:spLocks noRot="1" noChangeAspect="1" noMove="1" noResize="1" noEditPoints="1" noAdjustHandles="1" noChangeArrowheads="1" noChangeShapeType="1" noTextEdit="1"/>
              </p:cNvSpPr>
              <p:nvPr/>
            </p:nvSpPr>
            <p:spPr bwMode="auto">
              <a:xfrm>
                <a:off x="5486400" y="6093594"/>
                <a:ext cx="3429000" cy="427618"/>
              </a:xfrm>
              <a:prstGeom prst="rect">
                <a:avLst/>
              </a:prstGeom>
              <a:blipFill>
                <a:blip r:embed="rId5"/>
                <a:stretch>
                  <a:fillRect b="-11429"/>
                </a:stretch>
              </a:blipFill>
              <a:ln w="9525">
                <a:noFill/>
                <a:miter lim="800000"/>
                <a:headEnd/>
                <a:tailEnd/>
              </a:ln>
            </p:spPr>
            <p:txBody>
              <a:bodyPr/>
              <a:lstStyle/>
              <a:p>
                <a:r>
                  <a:rPr lang="en-PK">
                    <a:noFill/>
                  </a:rPr>
                  <a:t> </a:t>
                </a:r>
              </a:p>
            </p:txBody>
          </p:sp>
        </mc:Fallback>
      </mc:AlternateContent>
      <p:sp>
        <p:nvSpPr>
          <p:cNvPr id="34828" name="Slide Number Placeholder 47"/>
          <p:cNvSpPr>
            <a:spLocks noGrp="1"/>
          </p:cNvSpPr>
          <p:nvPr>
            <p:ph type="sldNum" sz="quarter" idx="12"/>
          </p:nvPr>
        </p:nvSpPr>
        <p:spPr bwMode="auto">
          <a:xfrm>
            <a:off x="7239000" y="6490469"/>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17</a:t>
            </a:fld>
            <a:endParaRPr lang="en-US"/>
          </a:p>
        </p:txBody>
      </p:sp>
      <p:sp>
        <p:nvSpPr>
          <p:cNvPr id="49" name="TextBox 48"/>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06784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73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30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73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3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3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7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07" grpId="0"/>
      <p:bldP spid="267308" grpId="0"/>
      <p:bldP spid="267309" grpId="0"/>
      <p:bldP spid="267311" grpId="0"/>
      <p:bldP spid="2673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04800" y="836712"/>
            <a:ext cx="8077200" cy="817562"/>
          </a:xfrm>
        </p:spPr>
        <p:txBody>
          <a:bodyPr/>
          <a:lstStyle/>
          <a:p>
            <a:r>
              <a:rPr lang="en-US" dirty="0"/>
              <a:t>Conditional Probability</a:t>
            </a:r>
          </a:p>
        </p:txBody>
      </p:sp>
      <mc:AlternateContent xmlns:mc="http://schemas.openxmlformats.org/markup-compatibility/2006">
        <mc:Choice xmlns:a14="http://schemas.microsoft.com/office/drawing/2010/main" Requires="a14">
          <p:sp>
            <p:nvSpPr>
              <p:cNvPr id="3076" name="Rectangle 3"/>
              <p:cNvSpPr>
                <a:spLocks noGrp="1" noChangeArrowheads="1"/>
              </p:cNvSpPr>
              <p:nvPr>
                <p:ph type="body" idx="1"/>
              </p:nvPr>
            </p:nvSpPr>
            <p:spPr>
              <a:xfrm>
                <a:off x="228600" y="990600"/>
                <a:ext cx="8686800" cy="2667000"/>
              </a:xfrm>
            </p:spPr>
            <p:txBody>
              <a:bodyPr>
                <a:normAutofit fontScale="92500"/>
              </a:bodyPr>
              <a:lstStyle/>
              <a:p>
                <a:pPr>
                  <a:lnSpc>
                    <a:spcPct val="80000"/>
                  </a:lnSpc>
                </a:pPr>
                <a:endParaRPr lang="en-US" dirty="0">
                  <a:cs typeface="Arial" charset="0"/>
                </a:endParaRPr>
              </a:p>
              <a:p>
                <a:pPr>
                  <a:lnSpc>
                    <a:spcPct val="80000"/>
                  </a:lnSpc>
                </a:pPr>
                <a:endParaRPr lang="en-US" dirty="0">
                  <a:cs typeface="Arial" charset="0"/>
                </a:endParaRPr>
              </a:p>
              <a:p>
                <a:pPr>
                  <a:lnSpc>
                    <a:spcPct val="80000"/>
                  </a:lnSpc>
                </a:pPr>
                <a:r>
                  <a:rPr lang="en-US" dirty="0">
                    <a:cs typeface="Arial" charset="0"/>
                  </a:rPr>
                  <a:t>The probability of an event </a:t>
                </a:r>
                <a14:m>
                  <m:oMath xmlns:m="http://schemas.openxmlformats.org/officeDocument/2006/math">
                    <m:r>
                      <a:rPr lang="en-US" i="1" dirty="0" smtClean="0">
                        <a:latin typeface="Cambria Math"/>
                        <a:cs typeface="Arial" charset="0"/>
                      </a:rPr>
                      <m:t>𝐴</m:t>
                    </m:r>
                  </m:oMath>
                </a14:m>
                <a:r>
                  <a:rPr lang="en-US" dirty="0">
                    <a:cs typeface="Arial" charset="0"/>
                  </a:rPr>
                  <a:t> in the conditional sample space is:</a:t>
                </a:r>
              </a:p>
              <a:p>
                <a:pPr algn="ctr">
                  <a:lnSpc>
                    <a:spcPct val="80000"/>
                  </a:lnSpc>
                  <a:buNone/>
                </a:pPr>
                <a:r>
                  <a:rPr lang="en-US" dirty="0">
                    <a:cs typeface="Arial" charset="0"/>
                  </a:rPr>
                  <a:t>			</a:t>
                </a:r>
                <a14:m>
                  <m:oMath xmlns:m="http://schemas.openxmlformats.org/officeDocument/2006/math">
                    <m:r>
                      <m:rPr>
                        <m:sty m:val="p"/>
                      </m:rPr>
                      <a:rPr lang="en-US" sz="3200" i="1" dirty="0" smtClean="0">
                        <a:latin typeface="Cambria Math"/>
                        <a:cs typeface="Arial" charset="0"/>
                      </a:rPr>
                      <m:t>Pr</m:t>
                    </m:r>
                    <m:r>
                      <a:rPr lang="en-US" sz="3200" i="1" dirty="0" smtClean="0">
                        <a:latin typeface="Cambria Math"/>
                        <a:cs typeface="Arial" charset="0"/>
                      </a:rPr>
                      <m:t>⁡{</m:t>
                    </m:r>
                    <m:r>
                      <a:rPr lang="en-US" sz="3200" i="1" dirty="0" smtClean="0">
                        <a:latin typeface="Cambria Math"/>
                        <a:cs typeface="Arial" charset="0"/>
                      </a:rPr>
                      <m:t>𝐴</m:t>
                    </m:r>
                    <m:r>
                      <a:rPr lang="en-US" sz="3200" b="0" i="1" dirty="0" smtClean="0">
                        <a:latin typeface="Cambria Math"/>
                        <a:cs typeface="Arial" charset="0"/>
                      </a:rPr>
                      <m:t>|</m:t>
                    </m:r>
                    <m:r>
                      <a:rPr lang="en-US" sz="3200" i="1" dirty="0" smtClean="0">
                        <a:latin typeface="Cambria Math"/>
                        <a:cs typeface="Arial" charset="0"/>
                      </a:rPr>
                      <m:t>𝐵</m:t>
                    </m:r>
                    <m:r>
                      <a:rPr lang="en-US" sz="3200" i="1" dirty="0" smtClean="0">
                        <a:latin typeface="Cambria Math"/>
                        <a:cs typeface="Arial" charset="0"/>
                      </a:rPr>
                      <m:t>}=</m:t>
                    </m:r>
                    <m:f>
                      <m:fPr>
                        <m:ctrlPr>
                          <a:rPr lang="en-US" sz="3200" b="0" i="1" dirty="0" smtClean="0">
                            <a:latin typeface="Cambria Math" panose="02040503050406030204" pitchFamily="18" charset="0"/>
                            <a:cs typeface="Arial" charset="0"/>
                          </a:rPr>
                        </m:ctrlPr>
                      </m:fPr>
                      <m:num>
                        <m:func>
                          <m:funcPr>
                            <m:ctrlPr>
                              <a:rPr lang="en-US" sz="3200" i="1" dirty="0" smtClean="0">
                                <a:latin typeface="Cambria Math" panose="02040503050406030204" pitchFamily="18" charset="0"/>
                                <a:cs typeface="Arial" charset="0"/>
                              </a:rPr>
                            </m:ctrlPr>
                          </m:funcPr>
                          <m:fName>
                            <m:r>
                              <m:rPr>
                                <m:sty m:val="p"/>
                              </m:rPr>
                              <a:rPr lang="en-US" sz="3200" i="0" dirty="0" smtClean="0">
                                <a:latin typeface="Cambria Math"/>
                                <a:cs typeface="Arial" charset="0"/>
                              </a:rPr>
                              <m:t>Pr</m:t>
                            </m:r>
                          </m:fName>
                          <m:e>
                            <m:d>
                              <m:dPr>
                                <m:begChr m:val="{"/>
                                <m:endChr m:val="}"/>
                                <m:ctrlPr>
                                  <a:rPr lang="en-US" sz="3200" i="1" dirty="0" smtClean="0">
                                    <a:latin typeface="Cambria Math" panose="02040503050406030204" pitchFamily="18" charset="0"/>
                                    <a:cs typeface="Arial" charset="0"/>
                                  </a:rPr>
                                </m:ctrlPr>
                              </m:dPr>
                              <m:e>
                                <m:r>
                                  <a:rPr lang="en-US" sz="3200" i="1" dirty="0" smtClean="0">
                                    <a:latin typeface="Cambria Math"/>
                                    <a:cs typeface="Arial" charset="0"/>
                                  </a:rPr>
                                  <m:t>𝐴</m:t>
                                </m:r>
                                <m:r>
                                  <a:rPr lang="en-US" sz="3200" i="1" dirty="0" smtClean="0">
                                    <a:latin typeface="Cambria Math"/>
                                    <a:cs typeface="Arial" charset="0"/>
                                  </a:rPr>
                                  <m:t>∩</m:t>
                                </m:r>
                                <m:r>
                                  <a:rPr lang="en-US" sz="3200" i="1" dirty="0" smtClean="0">
                                    <a:latin typeface="Cambria Math"/>
                                    <a:cs typeface="Arial" charset="0"/>
                                  </a:rPr>
                                  <m:t>𝐵</m:t>
                                </m:r>
                              </m:e>
                            </m:d>
                          </m:e>
                        </m:func>
                      </m:num>
                      <m:den>
                        <m:r>
                          <m:rPr>
                            <m:sty m:val="p"/>
                          </m:rPr>
                          <a:rPr lang="en-US" sz="3200" i="1" dirty="0">
                            <a:latin typeface="Cambria Math"/>
                            <a:cs typeface="Arial" charset="0"/>
                          </a:rPr>
                          <m:t>Pr</m:t>
                        </m:r>
                        <m:r>
                          <a:rPr lang="en-US" sz="3200" i="1" dirty="0">
                            <a:latin typeface="Cambria Math"/>
                            <a:cs typeface="Arial" charset="0"/>
                          </a:rPr>
                          <m:t>⁡{</m:t>
                        </m:r>
                        <m:r>
                          <a:rPr lang="en-US" sz="3200" i="1" dirty="0">
                            <a:latin typeface="Cambria Math"/>
                            <a:cs typeface="Arial" charset="0"/>
                          </a:rPr>
                          <m:t>𝐵</m:t>
                        </m:r>
                        <m:r>
                          <a:rPr lang="en-US" sz="3200" i="1" dirty="0">
                            <a:latin typeface="Cambria Math"/>
                            <a:cs typeface="Arial" charset="0"/>
                          </a:rPr>
                          <m:t>}</m:t>
                        </m:r>
                      </m:den>
                    </m:f>
                  </m:oMath>
                </a14:m>
                <a:endParaRPr lang="en-US" sz="3200" b="0" i="1" dirty="0">
                  <a:latin typeface="Cambria Math"/>
                  <a:cs typeface="Arial" charset="0"/>
                </a:endParaRPr>
              </a:p>
              <a:p>
                <a:pPr algn="ctr">
                  <a:lnSpc>
                    <a:spcPct val="80000"/>
                  </a:lnSpc>
                  <a:buNone/>
                </a:pPr>
                <a14:m>
                  <m:oMath xmlns:m="http://schemas.openxmlformats.org/officeDocument/2006/math">
                    <m:func>
                      <m:funcPr>
                        <m:ctrlPr>
                          <a:rPr lang="en-US" sz="3200" i="1" dirty="0">
                            <a:latin typeface="Cambria Math" panose="02040503050406030204" pitchFamily="18" charset="0"/>
                            <a:cs typeface="Arial" charset="0"/>
                          </a:rPr>
                        </m:ctrlPr>
                      </m:funcPr>
                      <m:fName>
                        <m:r>
                          <m:rPr>
                            <m:sty m:val="p"/>
                          </m:rPr>
                          <a:rPr lang="en-US" sz="3200" dirty="0">
                            <a:latin typeface="Cambria Math"/>
                            <a:cs typeface="Arial" charset="0"/>
                          </a:rPr>
                          <m:t>Pr</m:t>
                        </m:r>
                      </m:fName>
                      <m:e>
                        <m:d>
                          <m:dPr>
                            <m:begChr m:val="{"/>
                            <m:endChr m:val="}"/>
                            <m:ctrlPr>
                              <a:rPr lang="en-US" sz="3200" i="1" dirty="0">
                                <a:latin typeface="Cambria Math" panose="02040503050406030204" pitchFamily="18" charset="0"/>
                                <a:cs typeface="Arial" charset="0"/>
                              </a:rPr>
                            </m:ctrlPr>
                          </m:dPr>
                          <m:e>
                            <m:r>
                              <a:rPr lang="en-US" sz="3200" i="1" dirty="0">
                                <a:latin typeface="Cambria Math"/>
                                <a:cs typeface="Arial" charset="0"/>
                              </a:rPr>
                              <m:t>𝐴</m:t>
                            </m:r>
                          </m:e>
                          <m:e>
                            <m:r>
                              <a:rPr lang="en-US" sz="3200" i="1" dirty="0">
                                <a:latin typeface="Cambria Math"/>
                                <a:cs typeface="Arial" charset="0"/>
                              </a:rPr>
                              <m:t>𝐵</m:t>
                            </m:r>
                          </m:e>
                        </m:d>
                      </m:e>
                    </m:func>
                  </m:oMath>
                </a14:m>
                <a:r>
                  <a:rPr lang="en-US" sz="3200" dirty="0">
                    <a:cs typeface="Arial" charset="0"/>
                  </a:rPr>
                  <a:t>=</a:t>
                </a:r>
                <a14:m>
                  <m:oMath xmlns:m="http://schemas.openxmlformats.org/officeDocument/2006/math">
                    <m:f>
                      <m:fPr>
                        <m:ctrlPr>
                          <a:rPr lang="en-US" sz="3200" i="1" dirty="0">
                            <a:latin typeface="Cambria Math" panose="02040503050406030204" pitchFamily="18" charset="0"/>
                            <a:cs typeface="Arial" charset="0"/>
                          </a:rPr>
                        </m:ctrlPr>
                      </m:fPr>
                      <m:num>
                        <m:r>
                          <m:rPr>
                            <m:sty m:val="p"/>
                          </m:rPr>
                          <a:rPr lang="en-US" sz="3200" i="1" dirty="0">
                            <a:latin typeface="Cambria Math"/>
                            <a:cs typeface="Arial" charset="0"/>
                          </a:rPr>
                          <m:t>Pr</m:t>
                        </m:r>
                        <m:r>
                          <a:rPr lang="en-US" sz="3200" i="1" dirty="0">
                            <a:latin typeface="Cambria Math"/>
                            <a:cs typeface="Arial" charset="0"/>
                          </a:rPr>
                          <m:t>⁡{</m:t>
                        </m:r>
                        <m:sSub>
                          <m:sSubPr>
                            <m:ctrlPr>
                              <a:rPr lang="en-US" sz="3200" b="0" i="1" dirty="0" smtClean="0">
                                <a:latin typeface="Cambria Math" panose="02040503050406030204" pitchFamily="18" charset="0"/>
                                <a:cs typeface="Arial" charset="0"/>
                              </a:rPr>
                            </m:ctrlPr>
                          </m:sSubPr>
                          <m:e>
                            <m:r>
                              <a:rPr lang="en-US" sz="3200" b="0" i="1" dirty="0" smtClean="0">
                                <a:latin typeface="Cambria Math"/>
                                <a:cs typeface="Arial" charset="0"/>
                              </a:rPr>
                              <m:t>𝑠</m:t>
                            </m:r>
                          </m:e>
                          <m:sub>
                            <m:r>
                              <a:rPr lang="en-US" sz="3200" b="0" i="1" dirty="0" smtClean="0">
                                <a:latin typeface="Cambria Math"/>
                                <a:cs typeface="Arial" charset="0"/>
                              </a:rPr>
                              <m:t>6</m:t>
                            </m:r>
                          </m:sub>
                        </m:sSub>
                        <m:r>
                          <a:rPr lang="en-US" sz="3200" i="1" dirty="0">
                            <a:latin typeface="Cambria Math"/>
                            <a:cs typeface="Arial" charset="0"/>
                          </a:rPr>
                          <m:t>}</m:t>
                        </m:r>
                      </m:num>
                      <m:den>
                        <m:r>
                          <m:rPr>
                            <m:sty m:val="p"/>
                          </m:rPr>
                          <a:rPr lang="en-US" sz="3200" i="1" dirty="0">
                            <a:latin typeface="Cambria Math"/>
                            <a:cs typeface="Arial" charset="0"/>
                          </a:rPr>
                          <m:t>Pr</m:t>
                        </m:r>
                        <m:r>
                          <a:rPr lang="en-US" sz="3200" i="1" dirty="0">
                            <a:latin typeface="Cambria Math"/>
                            <a:cs typeface="Arial" charset="0"/>
                          </a:rPr>
                          <m:t>⁡{</m:t>
                        </m:r>
                        <m:r>
                          <a:rPr lang="en-US" sz="3200" i="1" dirty="0">
                            <a:latin typeface="Cambria Math"/>
                            <a:cs typeface="Arial" charset="0"/>
                          </a:rPr>
                          <m:t>𝐵</m:t>
                        </m:r>
                        <m:r>
                          <a:rPr lang="en-US" sz="3200" i="1" dirty="0">
                            <a:latin typeface="Cambria Math"/>
                            <a:cs typeface="Arial" charset="0"/>
                          </a:rPr>
                          <m:t>}</m:t>
                        </m:r>
                      </m:den>
                    </m:f>
                    <m:r>
                      <a:rPr lang="en-US" sz="3200" i="1" dirty="0" smtClean="0">
                        <a:latin typeface="Cambria Math"/>
                        <a:cs typeface="Arial" charset="0"/>
                      </a:rPr>
                      <m:t> =</m:t>
                    </m:r>
                    <m:f>
                      <m:fPr>
                        <m:ctrlPr>
                          <a:rPr lang="en-US" sz="3200" b="0" i="1" dirty="0" smtClean="0">
                            <a:latin typeface="Cambria Math" panose="02040503050406030204" pitchFamily="18" charset="0"/>
                            <a:cs typeface="Arial" charset="0"/>
                          </a:rPr>
                        </m:ctrlPr>
                      </m:fPr>
                      <m:num>
                        <m:r>
                          <a:rPr lang="en-US" sz="3200" b="0" i="1" dirty="0" smtClean="0">
                            <a:latin typeface="Cambria Math"/>
                            <a:cs typeface="Arial" charset="0"/>
                          </a:rPr>
                          <m:t>1/6</m:t>
                        </m:r>
                      </m:num>
                      <m:den>
                        <m:r>
                          <a:rPr lang="en-US" sz="3200" i="1" dirty="0">
                            <a:latin typeface="Cambria Math"/>
                            <a:cs typeface="Arial" charset="0"/>
                          </a:rPr>
                          <m:t>3/6</m:t>
                        </m:r>
                      </m:den>
                    </m:f>
                    <m:r>
                      <a:rPr lang="en-US" sz="3200" i="1" dirty="0" smtClean="0">
                        <a:latin typeface="Cambria Math"/>
                        <a:cs typeface="Arial" charset="0"/>
                      </a:rPr>
                      <m:t>=</m:t>
                    </m:r>
                    <m:f>
                      <m:fPr>
                        <m:ctrlPr>
                          <a:rPr lang="en-US" sz="3200" i="1" dirty="0" smtClean="0">
                            <a:latin typeface="Cambria Math" panose="02040503050406030204" pitchFamily="18" charset="0"/>
                            <a:cs typeface="Arial" charset="0"/>
                          </a:rPr>
                        </m:ctrlPr>
                      </m:fPr>
                      <m:num>
                        <m:r>
                          <a:rPr lang="en-US" sz="3200" i="1" dirty="0" smtClean="0">
                            <a:latin typeface="Cambria Math"/>
                            <a:cs typeface="Arial" charset="0"/>
                          </a:rPr>
                          <m:t>1</m:t>
                        </m:r>
                      </m:num>
                      <m:den>
                        <m:r>
                          <a:rPr lang="en-US" sz="3200" b="0" i="1" dirty="0" smtClean="0">
                            <a:latin typeface="Cambria Math"/>
                            <a:cs typeface="Arial" charset="0"/>
                          </a:rPr>
                          <m:t>3</m:t>
                        </m:r>
                      </m:den>
                    </m:f>
                  </m:oMath>
                </a14:m>
                <a:endParaRPr lang="en-US" dirty="0">
                  <a:cs typeface="Arial" charset="0"/>
                </a:endParaRPr>
              </a:p>
            </p:txBody>
          </p:sp>
        </mc:Choice>
        <mc:Fallback>
          <p:sp>
            <p:nvSpPr>
              <p:cNvPr id="3076" name="Rectangle 3"/>
              <p:cNvSpPr>
                <a:spLocks noGrp="1" noRot="1" noChangeAspect="1" noMove="1" noResize="1" noEditPoints="1" noAdjustHandles="1" noChangeArrowheads="1" noChangeShapeType="1" noTextEdit="1"/>
              </p:cNvSpPr>
              <p:nvPr>
                <p:ph type="body" idx="1"/>
              </p:nvPr>
            </p:nvSpPr>
            <p:spPr>
              <a:xfrm>
                <a:off x="228600" y="990600"/>
                <a:ext cx="8686800" cy="2667000"/>
              </a:xfrm>
              <a:blipFill>
                <a:blip r:embed="rId3"/>
                <a:stretch>
                  <a:fillRect l="-772"/>
                </a:stretch>
              </a:blipFill>
            </p:spPr>
            <p:txBody>
              <a:bodyPr/>
              <a:lstStyle/>
              <a:p>
                <a:r>
                  <a:rPr lang="en-PK">
                    <a:noFill/>
                  </a:rPr>
                  <a:t> </a:t>
                </a:r>
              </a:p>
            </p:txBody>
          </p:sp>
        </mc:Fallback>
      </mc:AlternateContent>
      <p:grpSp>
        <p:nvGrpSpPr>
          <p:cNvPr id="3077" name="Group 4"/>
          <p:cNvGrpSpPr>
            <a:grpSpLocks/>
          </p:cNvGrpSpPr>
          <p:nvPr/>
        </p:nvGrpSpPr>
        <p:grpSpPr bwMode="auto">
          <a:xfrm>
            <a:off x="304800" y="3290887"/>
            <a:ext cx="3429000" cy="2743200"/>
            <a:chOff x="240" y="2400"/>
            <a:chExt cx="2160" cy="1728"/>
          </a:xfrm>
        </p:grpSpPr>
        <p:sp>
          <p:nvSpPr>
            <p:cNvPr id="3101" name="Oval 5"/>
            <p:cNvSpPr>
              <a:spLocks noChangeArrowheads="1"/>
            </p:cNvSpPr>
            <p:nvPr/>
          </p:nvSpPr>
          <p:spPr bwMode="auto">
            <a:xfrm>
              <a:off x="240" y="2400"/>
              <a:ext cx="2160" cy="1728"/>
            </a:xfrm>
            <a:prstGeom prst="ellipse">
              <a:avLst/>
            </a:prstGeom>
            <a:solidFill>
              <a:srgbClr val="C0C0C0"/>
            </a:solidFill>
            <a:ln w="9525">
              <a:solidFill>
                <a:schemeClr val="tx1"/>
              </a:solidFill>
              <a:round/>
              <a:headEnd/>
              <a:tailEnd/>
            </a:ln>
          </p:spPr>
          <p:txBody>
            <a:bodyPr wrap="none" anchor="ctr"/>
            <a:lstStyle/>
            <a:p>
              <a:endParaRPr lang="en-US" b="0"/>
            </a:p>
          </p:txBody>
        </p:sp>
        <p:grpSp>
          <p:nvGrpSpPr>
            <p:cNvPr id="3102" name="Group 6"/>
            <p:cNvGrpSpPr>
              <a:grpSpLocks/>
            </p:cNvGrpSpPr>
            <p:nvPr/>
          </p:nvGrpSpPr>
          <p:grpSpPr bwMode="auto">
            <a:xfrm>
              <a:off x="336" y="2496"/>
              <a:ext cx="1728" cy="1536"/>
              <a:chOff x="336" y="2496"/>
              <a:chExt cx="1728" cy="1536"/>
            </a:xfrm>
          </p:grpSpPr>
          <p:sp>
            <p:nvSpPr>
              <p:cNvPr id="3104" name="Oval 7"/>
              <p:cNvSpPr>
                <a:spLocks noChangeArrowheads="1"/>
              </p:cNvSpPr>
              <p:nvPr/>
            </p:nvSpPr>
            <p:spPr bwMode="auto">
              <a:xfrm>
                <a:off x="1056" y="2688"/>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1</a:t>
                </a:r>
              </a:p>
            </p:txBody>
          </p:sp>
          <p:sp>
            <p:nvSpPr>
              <p:cNvPr id="3105" name="Rectangle 8" descr="25%"/>
              <p:cNvSpPr>
                <a:spLocks noChangeArrowheads="1"/>
              </p:cNvSpPr>
              <p:nvPr/>
            </p:nvSpPr>
            <p:spPr bwMode="auto">
              <a:xfrm rot="-679882">
                <a:off x="432" y="3177"/>
                <a:ext cx="1632" cy="527"/>
              </a:xfrm>
              <a:prstGeom prst="rect">
                <a:avLst/>
              </a:prstGeom>
              <a:pattFill prst="pct25">
                <a:fgClr>
                  <a:schemeClr val="accent1"/>
                </a:fgClr>
                <a:bgClr>
                  <a:srgbClr val="FFFFFF"/>
                </a:bgClr>
              </a:pattFill>
              <a:ln w="38100">
                <a:solidFill>
                  <a:srgbClr val="FF0000"/>
                </a:solidFill>
                <a:miter lim="800000"/>
                <a:headEnd/>
                <a:tailEnd/>
              </a:ln>
            </p:spPr>
            <p:txBody>
              <a:bodyPr wrap="none" anchor="ctr"/>
              <a:lstStyle/>
              <a:p>
                <a:endParaRPr lang="en-US" b="0"/>
              </a:p>
            </p:txBody>
          </p:sp>
          <p:sp>
            <p:nvSpPr>
              <p:cNvPr id="3106" name="Oval 9"/>
              <p:cNvSpPr>
                <a:spLocks noChangeArrowheads="1"/>
              </p:cNvSpPr>
              <p:nvPr/>
            </p:nvSpPr>
            <p:spPr bwMode="auto">
              <a:xfrm>
                <a:off x="816" y="3360"/>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2</a:t>
                </a:r>
              </a:p>
            </p:txBody>
          </p:sp>
          <p:sp>
            <p:nvSpPr>
              <p:cNvPr id="3107" name="Oval 10"/>
              <p:cNvSpPr>
                <a:spLocks noChangeArrowheads="1"/>
              </p:cNvSpPr>
              <p:nvPr/>
            </p:nvSpPr>
            <p:spPr bwMode="auto">
              <a:xfrm>
                <a:off x="1296" y="3744"/>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3</a:t>
                </a:r>
              </a:p>
            </p:txBody>
          </p:sp>
          <p:sp>
            <p:nvSpPr>
              <p:cNvPr id="3108" name="Oval 11"/>
              <p:cNvSpPr>
                <a:spLocks noChangeArrowheads="1"/>
              </p:cNvSpPr>
              <p:nvPr/>
            </p:nvSpPr>
            <p:spPr bwMode="auto">
              <a:xfrm>
                <a:off x="1200" y="3312"/>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4</a:t>
                </a:r>
              </a:p>
            </p:txBody>
          </p:sp>
          <p:sp>
            <p:nvSpPr>
              <p:cNvPr id="3109" name="Oval 12"/>
              <p:cNvSpPr>
                <a:spLocks noChangeArrowheads="1"/>
              </p:cNvSpPr>
              <p:nvPr/>
            </p:nvSpPr>
            <p:spPr bwMode="auto">
              <a:xfrm>
                <a:off x="1392" y="2640"/>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5</a:t>
                </a:r>
              </a:p>
            </p:txBody>
          </p:sp>
          <p:sp>
            <p:nvSpPr>
              <p:cNvPr id="3110" name="Oval 13"/>
              <p:cNvSpPr>
                <a:spLocks noChangeArrowheads="1"/>
              </p:cNvSpPr>
              <p:nvPr/>
            </p:nvSpPr>
            <p:spPr bwMode="auto">
              <a:xfrm>
                <a:off x="1584" y="3168"/>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6</a:t>
                </a:r>
              </a:p>
            </p:txBody>
          </p:sp>
          <p:sp>
            <p:nvSpPr>
              <p:cNvPr id="3111" name="Text Box 14"/>
              <p:cNvSpPr txBox="1">
                <a:spLocks noChangeArrowheads="1"/>
              </p:cNvSpPr>
              <p:nvPr/>
            </p:nvSpPr>
            <p:spPr bwMode="auto">
              <a:xfrm rot="-779067">
                <a:off x="336" y="3264"/>
                <a:ext cx="555" cy="327"/>
              </a:xfrm>
              <a:prstGeom prst="rect">
                <a:avLst/>
              </a:prstGeom>
              <a:noFill/>
              <a:ln w="9525">
                <a:noFill/>
                <a:miter lim="800000"/>
                <a:headEnd/>
                <a:tailEnd/>
              </a:ln>
            </p:spPr>
            <p:txBody>
              <a:bodyPr>
                <a:spAutoFit/>
              </a:bodyPr>
              <a:lstStyle/>
              <a:p>
                <a:pPr algn="ctr">
                  <a:spcBef>
                    <a:spcPct val="50000"/>
                  </a:spcBef>
                </a:pPr>
                <a:r>
                  <a:rPr lang="en-US" sz="2800" b="0"/>
                  <a:t>A</a:t>
                </a:r>
                <a:endParaRPr lang="en-US" sz="2800" b="0" baseline="-25000"/>
              </a:p>
            </p:txBody>
          </p:sp>
          <p:sp>
            <p:nvSpPr>
              <p:cNvPr id="3112" name="Text Box 15"/>
              <p:cNvSpPr txBox="1">
                <a:spLocks noChangeArrowheads="1"/>
              </p:cNvSpPr>
              <p:nvPr/>
            </p:nvSpPr>
            <p:spPr bwMode="auto">
              <a:xfrm rot="-779067">
                <a:off x="576" y="2784"/>
                <a:ext cx="393" cy="327"/>
              </a:xfrm>
              <a:prstGeom prst="rect">
                <a:avLst/>
              </a:prstGeom>
              <a:noFill/>
              <a:ln w="9525">
                <a:noFill/>
                <a:miter lim="800000"/>
                <a:headEnd/>
                <a:tailEnd/>
              </a:ln>
            </p:spPr>
            <p:txBody>
              <a:bodyPr>
                <a:spAutoFit/>
              </a:bodyPr>
              <a:lstStyle/>
              <a:p>
                <a:pPr algn="ctr">
                  <a:spcBef>
                    <a:spcPct val="50000"/>
                  </a:spcBef>
                </a:pPr>
                <a:r>
                  <a:rPr lang="en-US" sz="2800" b="0" i="1"/>
                  <a:t>B</a:t>
                </a:r>
                <a:endParaRPr lang="en-US" sz="2800" b="0" baseline="-25000"/>
              </a:p>
            </p:txBody>
          </p:sp>
          <p:grpSp>
            <p:nvGrpSpPr>
              <p:cNvPr id="3113" name="Group 16"/>
              <p:cNvGrpSpPr>
                <a:grpSpLocks/>
              </p:cNvGrpSpPr>
              <p:nvPr/>
            </p:nvGrpSpPr>
            <p:grpSpPr bwMode="auto">
              <a:xfrm>
                <a:off x="528" y="2496"/>
                <a:ext cx="1536" cy="1344"/>
                <a:chOff x="960" y="1344"/>
                <a:chExt cx="1488" cy="1344"/>
              </a:xfrm>
            </p:grpSpPr>
            <p:sp>
              <p:nvSpPr>
                <p:cNvPr id="3114" name="Line 17"/>
                <p:cNvSpPr>
                  <a:spLocks noChangeShapeType="1"/>
                </p:cNvSpPr>
                <p:nvPr/>
              </p:nvSpPr>
              <p:spPr bwMode="auto">
                <a:xfrm flipV="1">
                  <a:off x="960" y="1344"/>
                  <a:ext cx="1152" cy="288"/>
                </a:xfrm>
                <a:prstGeom prst="line">
                  <a:avLst/>
                </a:prstGeom>
                <a:noFill/>
                <a:ln w="38100">
                  <a:solidFill>
                    <a:srgbClr val="FF0000"/>
                  </a:solidFill>
                  <a:round/>
                  <a:headEnd/>
                  <a:tailEnd/>
                </a:ln>
              </p:spPr>
              <p:txBody>
                <a:bodyPr/>
                <a:lstStyle/>
                <a:p>
                  <a:endParaRPr lang="en-US"/>
                </a:p>
              </p:txBody>
            </p:sp>
            <p:sp>
              <p:nvSpPr>
                <p:cNvPr id="3115" name="Line 18"/>
                <p:cNvSpPr>
                  <a:spLocks noChangeShapeType="1"/>
                </p:cNvSpPr>
                <p:nvPr/>
              </p:nvSpPr>
              <p:spPr bwMode="auto">
                <a:xfrm>
                  <a:off x="2112" y="1344"/>
                  <a:ext cx="336" cy="1248"/>
                </a:xfrm>
                <a:prstGeom prst="line">
                  <a:avLst/>
                </a:prstGeom>
                <a:noFill/>
                <a:ln w="38100">
                  <a:solidFill>
                    <a:srgbClr val="FF0000"/>
                  </a:solidFill>
                  <a:round/>
                  <a:headEnd/>
                  <a:tailEnd/>
                </a:ln>
              </p:spPr>
              <p:txBody>
                <a:bodyPr/>
                <a:lstStyle/>
                <a:p>
                  <a:endParaRPr lang="en-US"/>
                </a:p>
              </p:txBody>
            </p:sp>
            <p:sp>
              <p:nvSpPr>
                <p:cNvPr id="3116" name="Line 19"/>
                <p:cNvSpPr>
                  <a:spLocks noChangeShapeType="1"/>
                </p:cNvSpPr>
                <p:nvPr/>
              </p:nvSpPr>
              <p:spPr bwMode="auto">
                <a:xfrm flipH="1">
                  <a:off x="2064" y="2592"/>
                  <a:ext cx="384" cy="96"/>
                </a:xfrm>
                <a:prstGeom prst="line">
                  <a:avLst/>
                </a:prstGeom>
                <a:noFill/>
                <a:ln w="38100">
                  <a:solidFill>
                    <a:srgbClr val="FF0000"/>
                  </a:solidFill>
                  <a:round/>
                  <a:headEnd/>
                  <a:tailEnd/>
                </a:ln>
              </p:spPr>
              <p:txBody>
                <a:bodyPr/>
                <a:lstStyle/>
                <a:p>
                  <a:endParaRPr lang="en-US"/>
                </a:p>
              </p:txBody>
            </p:sp>
            <p:sp>
              <p:nvSpPr>
                <p:cNvPr id="3117" name="Line 20"/>
                <p:cNvSpPr>
                  <a:spLocks noChangeShapeType="1"/>
                </p:cNvSpPr>
                <p:nvPr/>
              </p:nvSpPr>
              <p:spPr bwMode="auto">
                <a:xfrm flipH="1" flipV="1">
                  <a:off x="1872" y="1872"/>
                  <a:ext cx="192" cy="816"/>
                </a:xfrm>
                <a:prstGeom prst="line">
                  <a:avLst/>
                </a:prstGeom>
                <a:noFill/>
                <a:ln w="38100">
                  <a:solidFill>
                    <a:srgbClr val="FF0000"/>
                  </a:solidFill>
                  <a:round/>
                  <a:headEnd/>
                  <a:tailEnd/>
                </a:ln>
              </p:spPr>
              <p:txBody>
                <a:bodyPr/>
                <a:lstStyle/>
                <a:p>
                  <a:endParaRPr lang="en-US"/>
                </a:p>
              </p:txBody>
            </p:sp>
            <p:sp>
              <p:nvSpPr>
                <p:cNvPr id="3118" name="Line 21"/>
                <p:cNvSpPr>
                  <a:spLocks noChangeShapeType="1"/>
                </p:cNvSpPr>
                <p:nvPr/>
              </p:nvSpPr>
              <p:spPr bwMode="auto">
                <a:xfrm flipH="1">
                  <a:off x="1056" y="1872"/>
                  <a:ext cx="816" cy="192"/>
                </a:xfrm>
                <a:prstGeom prst="line">
                  <a:avLst/>
                </a:prstGeom>
                <a:noFill/>
                <a:ln w="38100">
                  <a:solidFill>
                    <a:srgbClr val="FF0000"/>
                  </a:solidFill>
                  <a:round/>
                  <a:headEnd/>
                  <a:tailEnd/>
                </a:ln>
              </p:spPr>
              <p:txBody>
                <a:bodyPr/>
                <a:lstStyle/>
                <a:p>
                  <a:endParaRPr lang="en-US"/>
                </a:p>
              </p:txBody>
            </p:sp>
            <p:sp>
              <p:nvSpPr>
                <p:cNvPr id="3119" name="Line 22"/>
                <p:cNvSpPr>
                  <a:spLocks noChangeShapeType="1"/>
                </p:cNvSpPr>
                <p:nvPr/>
              </p:nvSpPr>
              <p:spPr bwMode="auto">
                <a:xfrm flipH="1" flipV="1">
                  <a:off x="960" y="1632"/>
                  <a:ext cx="96" cy="432"/>
                </a:xfrm>
                <a:prstGeom prst="line">
                  <a:avLst/>
                </a:prstGeom>
                <a:noFill/>
                <a:ln w="38100">
                  <a:solidFill>
                    <a:srgbClr val="FF0000"/>
                  </a:solidFill>
                  <a:round/>
                  <a:headEnd/>
                  <a:tailEnd/>
                </a:ln>
              </p:spPr>
              <p:txBody>
                <a:bodyPr/>
                <a:lstStyle/>
                <a:p>
                  <a:endParaRPr lang="en-US"/>
                </a:p>
              </p:txBody>
            </p:sp>
          </p:grpSp>
        </p:grpSp>
        <p:sp>
          <p:nvSpPr>
            <p:cNvPr id="3103" name="Text Box 23"/>
            <p:cNvSpPr txBox="1">
              <a:spLocks noChangeArrowheads="1"/>
            </p:cNvSpPr>
            <p:nvPr/>
          </p:nvSpPr>
          <p:spPr bwMode="auto">
            <a:xfrm>
              <a:off x="960" y="3792"/>
              <a:ext cx="240" cy="327"/>
            </a:xfrm>
            <a:prstGeom prst="rect">
              <a:avLst/>
            </a:prstGeom>
            <a:noFill/>
            <a:ln w="9525">
              <a:noFill/>
              <a:miter lim="800000"/>
              <a:headEnd/>
              <a:tailEnd/>
            </a:ln>
          </p:spPr>
          <p:txBody>
            <a:bodyPr>
              <a:spAutoFit/>
            </a:bodyPr>
            <a:lstStyle/>
            <a:p>
              <a:pPr algn="ctr">
                <a:spcBef>
                  <a:spcPct val="50000"/>
                </a:spcBef>
              </a:pPr>
              <a:r>
                <a:rPr lang="en-US" sz="2800" b="0"/>
                <a:t>S</a:t>
              </a:r>
            </a:p>
          </p:txBody>
        </p:sp>
      </p:grpSp>
      <p:grpSp>
        <p:nvGrpSpPr>
          <p:cNvPr id="3078" name="Group 24"/>
          <p:cNvGrpSpPr>
            <a:grpSpLocks/>
          </p:cNvGrpSpPr>
          <p:nvPr/>
        </p:nvGrpSpPr>
        <p:grpSpPr bwMode="auto">
          <a:xfrm>
            <a:off x="5257800" y="3276600"/>
            <a:ext cx="3429000" cy="2743200"/>
            <a:chOff x="3360" y="2391"/>
            <a:chExt cx="2160" cy="1728"/>
          </a:xfrm>
        </p:grpSpPr>
        <p:sp>
          <p:nvSpPr>
            <p:cNvPr id="3084" name="Oval 25"/>
            <p:cNvSpPr>
              <a:spLocks noChangeArrowheads="1"/>
            </p:cNvSpPr>
            <p:nvPr/>
          </p:nvSpPr>
          <p:spPr bwMode="auto">
            <a:xfrm>
              <a:off x="3360" y="2391"/>
              <a:ext cx="2160" cy="1728"/>
            </a:xfrm>
            <a:prstGeom prst="ellipse">
              <a:avLst/>
            </a:prstGeom>
            <a:noFill/>
            <a:ln w="9525">
              <a:solidFill>
                <a:schemeClr val="tx1"/>
              </a:solidFill>
              <a:round/>
              <a:headEnd/>
              <a:tailEnd/>
            </a:ln>
          </p:spPr>
          <p:txBody>
            <a:bodyPr wrap="none" anchor="ctr"/>
            <a:lstStyle/>
            <a:p>
              <a:endParaRPr lang="en-US" b="0"/>
            </a:p>
          </p:txBody>
        </p:sp>
        <p:sp>
          <p:nvSpPr>
            <p:cNvPr id="3085" name="Oval 26"/>
            <p:cNvSpPr>
              <a:spLocks noChangeArrowheads="1"/>
            </p:cNvSpPr>
            <p:nvPr/>
          </p:nvSpPr>
          <p:spPr bwMode="auto">
            <a:xfrm>
              <a:off x="4176" y="2679"/>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1</a:t>
              </a:r>
            </a:p>
          </p:txBody>
        </p:sp>
        <p:sp>
          <p:nvSpPr>
            <p:cNvPr id="3086" name="Rectangle 27" descr="25%"/>
            <p:cNvSpPr>
              <a:spLocks noChangeArrowheads="1"/>
            </p:cNvSpPr>
            <p:nvPr/>
          </p:nvSpPr>
          <p:spPr bwMode="auto">
            <a:xfrm rot="-679882">
              <a:off x="3552" y="3168"/>
              <a:ext cx="1632" cy="527"/>
            </a:xfrm>
            <a:prstGeom prst="rect">
              <a:avLst/>
            </a:prstGeom>
            <a:pattFill prst="pct25">
              <a:fgClr>
                <a:schemeClr val="accent1"/>
              </a:fgClr>
              <a:bgClr>
                <a:srgbClr val="FFFFFF"/>
              </a:bgClr>
            </a:pattFill>
            <a:ln w="38100">
              <a:solidFill>
                <a:srgbClr val="FF0000"/>
              </a:solidFill>
              <a:miter lim="800000"/>
              <a:headEnd/>
              <a:tailEnd/>
            </a:ln>
          </p:spPr>
          <p:txBody>
            <a:bodyPr wrap="none" anchor="ctr"/>
            <a:lstStyle/>
            <a:p>
              <a:endParaRPr lang="en-US" b="0"/>
            </a:p>
          </p:txBody>
        </p:sp>
        <p:sp>
          <p:nvSpPr>
            <p:cNvPr id="3087" name="Oval 28"/>
            <p:cNvSpPr>
              <a:spLocks noChangeArrowheads="1"/>
            </p:cNvSpPr>
            <p:nvPr/>
          </p:nvSpPr>
          <p:spPr bwMode="auto">
            <a:xfrm>
              <a:off x="3936" y="3351"/>
              <a:ext cx="288" cy="288"/>
            </a:xfrm>
            <a:prstGeom prst="ellipse">
              <a:avLst/>
            </a:prstGeom>
            <a:noFill/>
            <a:ln w="9525">
              <a:solidFill>
                <a:schemeClr val="tx1"/>
              </a:solidFill>
              <a:round/>
              <a:headEnd/>
              <a:tailEnd/>
            </a:ln>
          </p:spPr>
          <p:txBody>
            <a:bodyPr wrap="none" anchor="ctr"/>
            <a:lstStyle/>
            <a:p>
              <a:pPr algn="ctr"/>
              <a:r>
                <a:rPr lang="en-US" b="0" i="1">
                  <a:solidFill>
                    <a:schemeClr val="accent2"/>
                  </a:solidFill>
                </a:rPr>
                <a:t>s</a:t>
              </a:r>
              <a:r>
                <a:rPr lang="en-US" b="0">
                  <a:solidFill>
                    <a:schemeClr val="accent2"/>
                  </a:solidFill>
                </a:rPr>
                <a:t>2</a:t>
              </a:r>
            </a:p>
          </p:txBody>
        </p:sp>
        <p:sp>
          <p:nvSpPr>
            <p:cNvPr id="3088" name="Oval 29"/>
            <p:cNvSpPr>
              <a:spLocks noChangeArrowheads="1"/>
            </p:cNvSpPr>
            <p:nvPr/>
          </p:nvSpPr>
          <p:spPr bwMode="auto">
            <a:xfrm>
              <a:off x="4416" y="3735"/>
              <a:ext cx="288" cy="288"/>
            </a:xfrm>
            <a:prstGeom prst="ellipse">
              <a:avLst/>
            </a:prstGeom>
            <a:noFill/>
            <a:ln w="9525">
              <a:solidFill>
                <a:schemeClr val="tx1"/>
              </a:solidFill>
              <a:round/>
              <a:headEnd/>
              <a:tailEnd/>
            </a:ln>
          </p:spPr>
          <p:txBody>
            <a:bodyPr wrap="none" anchor="ctr"/>
            <a:lstStyle/>
            <a:p>
              <a:pPr algn="ctr"/>
              <a:r>
                <a:rPr lang="en-US" b="0" i="1">
                  <a:solidFill>
                    <a:schemeClr val="accent2"/>
                  </a:solidFill>
                </a:rPr>
                <a:t>s</a:t>
              </a:r>
              <a:r>
                <a:rPr lang="en-US" b="0">
                  <a:solidFill>
                    <a:schemeClr val="accent2"/>
                  </a:solidFill>
                </a:rPr>
                <a:t>3</a:t>
              </a:r>
            </a:p>
          </p:txBody>
        </p:sp>
        <p:sp>
          <p:nvSpPr>
            <p:cNvPr id="3089" name="Oval 30"/>
            <p:cNvSpPr>
              <a:spLocks noChangeArrowheads="1"/>
            </p:cNvSpPr>
            <p:nvPr/>
          </p:nvSpPr>
          <p:spPr bwMode="auto">
            <a:xfrm>
              <a:off x="4320" y="3303"/>
              <a:ext cx="288" cy="288"/>
            </a:xfrm>
            <a:prstGeom prst="ellipse">
              <a:avLst/>
            </a:prstGeom>
            <a:noFill/>
            <a:ln w="9525">
              <a:solidFill>
                <a:schemeClr val="tx1"/>
              </a:solidFill>
              <a:round/>
              <a:headEnd/>
              <a:tailEnd/>
            </a:ln>
          </p:spPr>
          <p:txBody>
            <a:bodyPr wrap="none" anchor="ctr"/>
            <a:lstStyle/>
            <a:p>
              <a:pPr algn="ctr"/>
              <a:r>
                <a:rPr lang="en-US" b="0" i="1">
                  <a:solidFill>
                    <a:schemeClr val="accent2"/>
                  </a:solidFill>
                </a:rPr>
                <a:t>s</a:t>
              </a:r>
              <a:r>
                <a:rPr lang="en-US" b="0">
                  <a:solidFill>
                    <a:schemeClr val="accent2"/>
                  </a:solidFill>
                </a:rPr>
                <a:t>4</a:t>
              </a:r>
            </a:p>
          </p:txBody>
        </p:sp>
        <p:sp>
          <p:nvSpPr>
            <p:cNvPr id="3090" name="Oval 31"/>
            <p:cNvSpPr>
              <a:spLocks noChangeArrowheads="1"/>
            </p:cNvSpPr>
            <p:nvPr/>
          </p:nvSpPr>
          <p:spPr bwMode="auto">
            <a:xfrm>
              <a:off x="4512" y="2631"/>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5</a:t>
              </a:r>
            </a:p>
          </p:txBody>
        </p:sp>
        <p:sp>
          <p:nvSpPr>
            <p:cNvPr id="3091" name="Oval 32"/>
            <p:cNvSpPr>
              <a:spLocks noChangeArrowheads="1"/>
            </p:cNvSpPr>
            <p:nvPr/>
          </p:nvSpPr>
          <p:spPr bwMode="auto">
            <a:xfrm>
              <a:off x="4704" y="3159"/>
              <a:ext cx="288" cy="288"/>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6</a:t>
              </a:r>
            </a:p>
          </p:txBody>
        </p:sp>
        <p:sp>
          <p:nvSpPr>
            <p:cNvPr id="3092" name="Text Box 33"/>
            <p:cNvSpPr txBox="1">
              <a:spLocks noChangeArrowheads="1"/>
            </p:cNvSpPr>
            <p:nvPr/>
          </p:nvSpPr>
          <p:spPr bwMode="auto">
            <a:xfrm rot="-779067">
              <a:off x="3456" y="3255"/>
              <a:ext cx="555" cy="327"/>
            </a:xfrm>
            <a:prstGeom prst="rect">
              <a:avLst/>
            </a:prstGeom>
            <a:noFill/>
            <a:ln w="9525">
              <a:noFill/>
              <a:miter lim="800000"/>
              <a:headEnd/>
              <a:tailEnd/>
            </a:ln>
          </p:spPr>
          <p:txBody>
            <a:bodyPr>
              <a:spAutoFit/>
            </a:bodyPr>
            <a:lstStyle/>
            <a:p>
              <a:pPr algn="ctr">
                <a:spcBef>
                  <a:spcPct val="50000"/>
                </a:spcBef>
              </a:pPr>
              <a:r>
                <a:rPr lang="en-US" sz="2800" b="0"/>
                <a:t>A</a:t>
              </a:r>
              <a:endParaRPr lang="en-US" sz="2800" b="0" baseline="-25000"/>
            </a:p>
          </p:txBody>
        </p:sp>
        <p:sp>
          <p:nvSpPr>
            <p:cNvPr id="3093" name="Text Box 34"/>
            <p:cNvSpPr txBox="1">
              <a:spLocks noChangeArrowheads="1"/>
            </p:cNvSpPr>
            <p:nvPr/>
          </p:nvSpPr>
          <p:spPr bwMode="auto">
            <a:xfrm rot="-779067">
              <a:off x="3696" y="2775"/>
              <a:ext cx="393" cy="327"/>
            </a:xfrm>
            <a:prstGeom prst="rect">
              <a:avLst/>
            </a:prstGeom>
            <a:noFill/>
            <a:ln w="9525">
              <a:noFill/>
              <a:miter lim="800000"/>
              <a:headEnd/>
              <a:tailEnd/>
            </a:ln>
          </p:spPr>
          <p:txBody>
            <a:bodyPr>
              <a:spAutoFit/>
            </a:bodyPr>
            <a:lstStyle/>
            <a:p>
              <a:pPr algn="ctr">
                <a:spcBef>
                  <a:spcPct val="50000"/>
                </a:spcBef>
              </a:pPr>
              <a:r>
                <a:rPr lang="en-US" sz="2800" b="0" i="1"/>
                <a:t>B</a:t>
              </a:r>
              <a:endParaRPr lang="en-US" sz="2800" b="0" baseline="-25000"/>
            </a:p>
          </p:txBody>
        </p:sp>
        <p:grpSp>
          <p:nvGrpSpPr>
            <p:cNvPr id="3094" name="Group 35"/>
            <p:cNvGrpSpPr>
              <a:grpSpLocks/>
            </p:cNvGrpSpPr>
            <p:nvPr/>
          </p:nvGrpSpPr>
          <p:grpSpPr bwMode="auto">
            <a:xfrm>
              <a:off x="3648" y="2487"/>
              <a:ext cx="1536" cy="1344"/>
              <a:chOff x="960" y="1344"/>
              <a:chExt cx="1488" cy="1344"/>
            </a:xfrm>
          </p:grpSpPr>
          <p:sp>
            <p:nvSpPr>
              <p:cNvPr id="3095" name="Line 36"/>
              <p:cNvSpPr>
                <a:spLocks noChangeShapeType="1"/>
              </p:cNvSpPr>
              <p:nvPr/>
            </p:nvSpPr>
            <p:spPr bwMode="auto">
              <a:xfrm flipV="1">
                <a:off x="960" y="1344"/>
                <a:ext cx="1152" cy="288"/>
              </a:xfrm>
              <a:prstGeom prst="line">
                <a:avLst/>
              </a:prstGeom>
              <a:noFill/>
              <a:ln w="38100">
                <a:solidFill>
                  <a:srgbClr val="FF0000"/>
                </a:solidFill>
                <a:round/>
                <a:headEnd/>
                <a:tailEnd/>
              </a:ln>
            </p:spPr>
            <p:txBody>
              <a:bodyPr/>
              <a:lstStyle/>
              <a:p>
                <a:endParaRPr lang="en-US"/>
              </a:p>
            </p:txBody>
          </p:sp>
          <p:sp>
            <p:nvSpPr>
              <p:cNvPr id="3096" name="Line 37"/>
              <p:cNvSpPr>
                <a:spLocks noChangeShapeType="1"/>
              </p:cNvSpPr>
              <p:nvPr/>
            </p:nvSpPr>
            <p:spPr bwMode="auto">
              <a:xfrm>
                <a:off x="2112" y="1344"/>
                <a:ext cx="336" cy="1248"/>
              </a:xfrm>
              <a:prstGeom prst="line">
                <a:avLst/>
              </a:prstGeom>
              <a:noFill/>
              <a:ln w="38100">
                <a:solidFill>
                  <a:srgbClr val="FF0000"/>
                </a:solidFill>
                <a:round/>
                <a:headEnd/>
                <a:tailEnd/>
              </a:ln>
            </p:spPr>
            <p:txBody>
              <a:bodyPr/>
              <a:lstStyle/>
              <a:p>
                <a:endParaRPr lang="en-US"/>
              </a:p>
            </p:txBody>
          </p:sp>
          <p:sp>
            <p:nvSpPr>
              <p:cNvPr id="3097" name="Line 38"/>
              <p:cNvSpPr>
                <a:spLocks noChangeShapeType="1"/>
              </p:cNvSpPr>
              <p:nvPr/>
            </p:nvSpPr>
            <p:spPr bwMode="auto">
              <a:xfrm flipH="1">
                <a:off x="2064" y="2592"/>
                <a:ext cx="384" cy="96"/>
              </a:xfrm>
              <a:prstGeom prst="line">
                <a:avLst/>
              </a:prstGeom>
              <a:noFill/>
              <a:ln w="38100">
                <a:solidFill>
                  <a:srgbClr val="FF0000"/>
                </a:solidFill>
                <a:round/>
                <a:headEnd/>
                <a:tailEnd/>
              </a:ln>
            </p:spPr>
            <p:txBody>
              <a:bodyPr/>
              <a:lstStyle/>
              <a:p>
                <a:endParaRPr lang="en-US"/>
              </a:p>
            </p:txBody>
          </p:sp>
          <p:sp>
            <p:nvSpPr>
              <p:cNvPr id="3098" name="Line 39"/>
              <p:cNvSpPr>
                <a:spLocks noChangeShapeType="1"/>
              </p:cNvSpPr>
              <p:nvPr/>
            </p:nvSpPr>
            <p:spPr bwMode="auto">
              <a:xfrm flipH="1" flipV="1">
                <a:off x="1872" y="1872"/>
                <a:ext cx="192" cy="816"/>
              </a:xfrm>
              <a:prstGeom prst="line">
                <a:avLst/>
              </a:prstGeom>
              <a:noFill/>
              <a:ln w="38100">
                <a:solidFill>
                  <a:srgbClr val="FF0000"/>
                </a:solidFill>
                <a:round/>
                <a:headEnd/>
                <a:tailEnd/>
              </a:ln>
            </p:spPr>
            <p:txBody>
              <a:bodyPr/>
              <a:lstStyle/>
              <a:p>
                <a:endParaRPr lang="en-US"/>
              </a:p>
            </p:txBody>
          </p:sp>
          <p:sp>
            <p:nvSpPr>
              <p:cNvPr id="3099" name="Line 40"/>
              <p:cNvSpPr>
                <a:spLocks noChangeShapeType="1"/>
              </p:cNvSpPr>
              <p:nvPr/>
            </p:nvSpPr>
            <p:spPr bwMode="auto">
              <a:xfrm flipH="1">
                <a:off x="1056" y="1872"/>
                <a:ext cx="816" cy="192"/>
              </a:xfrm>
              <a:prstGeom prst="line">
                <a:avLst/>
              </a:prstGeom>
              <a:noFill/>
              <a:ln w="38100">
                <a:solidFill>
                  <a:srgbClr val="FF0000"/>
                </a:solidFill>
                <a:round/>
                <a:headEnd/>
                <a:tailEnd/>
              </a:ln>
            </p:spPr>
            <p:txBody>
              <a:bodyPr/>
              <a:lstStyle/>
              <a:p>
                <a:endParaRPr lang="en-US"/>
              </a:p>
            </p:txBody>
          </p:sp>
          <p:sp>
            <p:nvSpPr>
              <p:cNvPr id="3100" name="Line 41"/>
              <p:cNvSpPr>
                <a:spLocks noChangeShapeType="1"/>
              </p:cNvSpPr>
              <p:nvPr/>
            </p:nvSpPr>
            <p:spPr bwMode="auto">
              <a:xfrm flipH="1" flipV="1">
                <a:off x="960" y="1632"/>
                <a:ext cx="96" cy="432"/>
              </a:xfrm>
              <a:prstGeom prst="line">
                <a:avLst/>
              </a:prstGeom>
              <a:noFill/>
              <a:ln w="38100">
                <a:solidFill>
                  <a:srgbClr val="FF0000"/>
                </a:solidFill>
                <a:round/>
                <a:headEnd/>
                <a:tailEnd/>
              </a:ln>
            </p:spPr>
            <p:txBody>
              <a:bodyPr/>
              <a:lstStyle/>
              <a:p>
                <a:endParaRPr lang="en-US"/>
              </a:p>
            </p:txBody>
          </p:sp>
        </p:grpSp>
      </p:grpSp>
      <p:cxnSp>
        <p:nvCxnSpPr>
          <p:cNvPr id="3079" name="AutoShape 42"/>
          <p:cNvCxnSpPr>
            <a:cxnSpLocks noChangeShapeType="1"/>
          </p:cNvCxnSpPr>
          <p:nvPr/>
        </p:nvCxnSpPr>
        <p:spPr bwMode="auto">
          <a:xfrm flipV="1">
            <a:off x="3733800" y="4648200"/>
            <a:ext cx="1524000" cy="14287"/>
          </a:xfrm>
          <a:prstGeom prst="straightConnector1">
            <a:avLst/>
          </a:prstGeom>
          <a:noFill/>
          <a:ln w="38100">
            <a:solidFill>
              <a:schemeClr val="tx1"/>
            </a:solidFill>
            <a:round/>
            <a:headEnd/>
            <a:tailEnd type="triangle" w="med" len="med"/>
          </a:ln>
        </p:spPr>
      </p:cxnSp>
      <mc:AlternateContent xmlns:mc="http://schemas.openxmlformats.org/markup-compatibility/2006" xmlns:a14="http://schemas.microsoft.com/office/drawing/2010/main">
        <mc:Choice Requires="a14">
          <p:sp>
            <p:nvSpPr>
              <p:cNvPr id="3080" name="Text Box 43"/>
              <p:cNvSpPr txBox="1">
                <a:spLocks noChangeArrowheads="1"/>
              </p:cNvSpPr>
              <p:nvPr/>
            </p:nvSpPr>
            <p:spPr bwMode="auto">
              <a:xfrm>
                <a:off x="3657600" y="4052887"/>
                <a:ext cx="1600200" cy="915988"/>
              </a:xfrm>
              <a:prstGeom prst="rect">
                <a:avLst/>
              </a:prstGeom>
              <a:noFill/>
              <a:ln w="9525">
                <a:noFill/>
                <a:miter lim="800000"/>
                <a:headEnd/>
                <a:tailEnd/>
              </a:ln>
            </p:spPr>
            <p:txBody>
              <a:bodyPr>
                <a:spAutoFit/>
              </a:bodyPr>
              <a:lstStyle/>
              <a:p>
                <a:pPr algn="ctr">
                  <a:spcBef>
                    <a:spcPct val="50000"/>
                  </a:spcBef>
                </a:pPr>
                <a:r>
                  <a:rPr lang="en-US" b="0" dirty="0"/>
                  <a:t>Event </a:t>
                </a:r>
                <a14:m>
                  <m:oMath xmlns:m="http://schemas.openxmlformats.org/officeDocument/2006/math">
                    <m:r>
                      <a:rPr lang="en-US" b="0" i="1" dirty="0" smtClean="0">
                        <a:latin typeface="Cambria Math"/>
                      </a:rPr>
                      <m:t>𝐵</m:t>
                    </m:r>
                  </m:oMath>
                </a14:m>
                <a:r>
                  <a:rPr lang="en-US" b="0" dirty="0"/>
                  <a:t> has already occurred</a:t>
                </a:r>
              </a:p>
            </p:txBody>
          </p:sp>
        </mc:Choice>
        <mc:Fallback xmlns="">
          <p:sp>
            <p:nvSpPr>
              <p:cNvPr id="3080" name="Text Box 43"/>
              <p:cNvSpPr txBox="1">
                <a:spLocks noRot="1" noChangeAspect="1" noMove="1" noResize="1" noEditPoints="1" noAdjustHandles="1" noChangeArrowheads="1" noChangeShapeType="1" noTextEdit="1"/>
              </p:cNvSpPr>
              <p:nvPr/>
            </p:nvSpPr>
            <p:spPr bwMode="auto">
              <a:xfrm>
                <a:off x="3657600" y="4052887"/>
                <a:ext cx="1600200" cy="915988"/>
              </a:xfrm>
              <a:prstGeom prst="rect">
                <a:avLst/>
              </a:prstGeom>
              <a:blipFill rotWithShape="1">
                <a:blip r:embed="rId4"/>
                <a:stretch>
                  <a:fillRect t="-3333" r="-1141" b="-10667"/>
                </a:stretch>
              </a:blipFill>
              <a:ln w="9525">
                <a:noFill/>
                <a:miter lim="800000"/>
                <a:headEnd/>
                <a:tailEnd/>
              </a:ln>
            </p:spPr>
            <p:txBody>
              <a:bodyPr/>
              <a:lstStyle/>
              <a:p>
                <a:r>
                  <a:rPr lang="en-US">
                    <a:noFill/>
                  </a:rPr>
                  <a:t> </a:t>
                </a:r>
              </a:p>
            </p:txBody>
          </p:sp>
        </mc:Fallback>
      </mc:AlternateContent>
      <p:sp>
        <p:nvSpPr>
          <p:cNvPr id="3081" name="Text Box 44"/>
          <p:cNvSpPr txBox="1">
            <a:spLocks noChangeArrowheads="1"/>
          </p:cNvSpPr>
          <p:nvPr/>
        </p:nvSpPr>
        <p:spPr bwMode="auto">
          <a:xfrm>
            <a:off x="6477000" y="5500687"/>
            <a:ext cx="381000" cy="519113"/>
          </a:xfrm>
          <a:prstGeom prst="rect">
            <a:avLst/>
          </a:prstGeom>
          <a:noFill/>
          <a:ln w="9525">
            <a:noFill/>
            <a:miter lim="800000"/>
            <a:headEnd/>
            <a:tailEnd/>
          </a:ln>
        </p:spPr>
        <p:txBody>
          <a:bodyPr>
            <a:spAutoFit/>
          </a:bodyPr>
          <a:lstStyle/>
          <a:p>
            <a:pPr algn="ctr">
              <a:spcBef>
                <a:spcPct val="50000"/>
              </a:spcBef>
            </a:pPr>
            <a:r>
              <a:rPr lang="en-US" sz="2800" b="0">
                <a:solidFill>
                  <a:schemeClr val="accent2"/>
                </a:solidFill>
              </a:rPr>
              <a:t>S</a:t>
            </a:r>
          </a:p>
        </p:txBody>
      </p:sp>
      <mc:AlternateContent xmlns:mc="http://schemas.openxmlformats.org/markup-compatibility/2006" xmlns:a14="http://schemas.microsoft.com/office/drawing/2010/main">
        <mc:Choice Requires="a14">
          <p:sp>
            <p:nvSpPr>
              <p:cNvPr id="3082" name="Rectangle 45"/>
              <p:cNvSpPr>
                <a:spLocks noChangeArrowheads="1"/>
              </p:cNvSpPr>
              <p:nvPr/>
            </p:nvSpPr>
            <p:spPr bwMode="auto">
              <a:xfrm>
                <a:off x="5410200" y="6034087"/>
                <a:ext cx="3429000" cy="396875"/>
              </a:xfrm>
              <a:prstGeom prst="rect">
                <a:avLst/>
              </a:prstGeom>
              <a:noFill/>
              <a:ln w="9525">
                <a:noFill/>
                <a:miter lim="800000"/>
                <a:headEnd/>
                <a:tailEnd/>
              </a:ln>
            </p:spPr>
            <p:txBody>
              <a:bodyPr>
                <a:spAutoFit/>
              </a:bodyPr>
              <a:lstStyle/>
              <a:p>
                <a:pPr algn="ct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a:rPr>
                            <m:t>𝑆</m:t>
                          </m:r>
                        </m:e>
                        <m:sub>
                          <m:r>
                            <a:rPr lang="en-US" sz="2000" b="0" i="1" dirty="0" smtClean="0">
                              <a:latin typeface="Cambria Math"/>
                            </a:rPr>
                            <m:t>𝐵</m:t>
                          </m:r>
                        </m:sub>
                      </m:sSub>
                      <m:r>
                        <a:rPr lang="en-US" sz="2000" b="0" i="1" dirty="0">
                          <a:latin typeface="Cambria Math"/>
                        </a:rPr>
                        <m:t>={</m:t>
                      </m:r>
                      <m:r>
                        <a:rPr lang="en-US" sz="2000" b="0" i="1" dirty="0">
                          <a:latin typeface="Cambria Math"/>
                        </a:rPr>
                        <m:t>𝑠</m:t>
                      </m:r>
                      <m:r>
                        <a:rPr lang="en-US" sz="2000" b="0" i="1" baseline="-25000" dirty="0">
                          <a:latin typeface="Cambria Math"/>
                        </a:rPr>
                        <m:t>1</m:t>
                      </m:r>
                      <m:r>
                        <a:rPr lang="en-US" sz="2000" b="0" i="1" dirty="0">
                          <a:latin typeface="Cambria Math"/>
                        </a:rPr>
                        <m:t>, </m:t>
                      </m:r>
                      <m:r>
                        <a:rPr lang="en-US" sz="2000" b="0" i="1" dirty="0">
                          <a:latin typeface="Cambria Math"/>
                        </a:rPr>
                        <m:t>𝑠</m:t>
                      </m:r>
                      <m:r>
                        <a:rPr lang="en-US" sz="2000" b="0" i="1" baseline="-25000" dirty="0">
                          <a:latin typeface="Cambria Math"/>
                        </a:rPr>
                        <m:t>5</m:t>
                      </m:r>
                      <m:r>
                        <a:rPr lang="en-US" sz="2000" b="0" i="1" dirty="0">
                          <a:latin typeface="Cambria Math"/>
                        </a:rPr>
                        <m:t>, </m:t>
                      </m:r>
                      <m:r>
                        <a:rPr lang="en-US" sz="2000" b="0" i="1" dirty="0">
                          <a:latin typeface="Cambria Math"/>
                        </a:rPr>
                        <m:t>𝑠</m:t>
                      </m:r>
                      <m:r>
                        <a:rPr lang="en-US" sz="2000" b="0" i="1" baseline="-25000" dirty="0">
                          <a:latin typeface="Cambria Math"/>
                        </a:rPr>
                        <m:t>6</m:t>
                      </m:r>
                      <m:r>
                        <a:rPr lang="en-US" sz="2000" b="0" i="1" dirty="0">
                          <a:latin typeface="Cambria Math"/>
                        </a:rPr>
                        <m:t>}</m:t>
                      </m:r>
                    </m:oMath>
                  </m:oMathPara>
                </a14:m>
                <a:endParaRPr lang="en-US" sz="2000" b="0" dirty="0"/>
              </a:p>
            </p:txBody>
          </p:sp>
        </mc:Choice>
        <mc:Fallback xmlns="">
          <p:sp>
            <p:nvSpPr>
              <p:cNvPr id="3082" name="Rectangle 45"/>
              <p:cNvSpPr>
                <a:spLocks noRot="1" noChangeAspect="1" noMove="1" noResize="1" noEditPoints="1" noAdjustHandles="1" noChangeArrowheads="1" noChangeShapeType="1" noTextEdit="1"/>
              </p:cNvSpPr>
              <p:nvPr/>
            </p:nvSpPr>
            <p:spPr bwMode="auto">
              <a:xfrm>
                <a:off x="5410200" y="6034087"/>
                <a:ext cx="3429000" cy="396875"/>
              </a:xfrm>
              <a:prstGeom prst="rect">
                <a:avLst/>
              </a:prstGeom>
              <a:blipFill rotWithShape="1">
                <a:blip r:embed="rId5"/>
                <a:stretch>
                  <a:fillRect b="-18462"/>
                </a:stretch>
              </a:blipFill>
              <a:ln w="9525">
                <a:noFill/>
                <a:miter lim="800000"/>
                <a:headEnd/>
                <a:tailEnd/>
              </a:ln>
            </p:spPr>
            <p:txBody>
              <a:bodyPr/>
              <a:lstStyle/>
              <a:p>
                <a:r>
                  <a:rPr lang="en-US">
                    <a:noFill/>
                  </a:rPr>
                  <a:t> </a:t>
                </a:r>
              </a:p>
            </p:txBody>
          </p:sp>
        </mc:Fallback>
      </mc:AlternateContent>
      <p:sp>
        <p:nvSpPr>
          <p:cNvPr id="3083" name="Slide Number Placeholder 46"/>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18</a:t>
            </a:fld>
            <a:endParaRPr lang="en-US" dirty="0"/>
          </a:p>
        </p:txBody>
      </p:sp>
      <p:sp>
        <p:nvSpPr>
          <p:cNvPr id="48" name="TextBox 47"/>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64812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29237" y="944004"/>
            <a:ext cx="8077200" cy="817562"/>
          </a:xfrm>
        </p:spPr>
        <p:txBody>
          <a:bodyPr/>
          <a:lstStyle/>
          <a:p>
            <a:r>
              <a:rPr lang="en-US" dirty="0"/>
              <a:t>Conditional Probability (Fruit Basket)</a:t>
            </a:r>
          </a:p>
        </p:txBody>
      </p:sp>
      <mc:AlternateContent xmlns:mc="http://schemas.openxmlformats.org/markup-compatibility/2006">
        <mc:Choice xmlns:a14="http://schemas.microsoft.com/office/drawing/2010/main" Requires="a14">
          <p:sp>
            <p:nvSpPr>
              <p:cNvPr id="3076" name="Rectangle 3"/>
              <p:cNvSpPr>
                <a:spLocks noGrp="1" noChangeArrowheads="1"/>
              </p:cNvSpPr>
              <p:nvPr>
                <p:ph type="body" idx="1"/>
              </p:nvPr>
            </p:nvSpPr>
            <p:spPr>
              <a:xfrm>
                <a:off x="228600" y="1124744"/>
                <a:ext cx="8686800" cy="2667000"/>
              </a:xfrm>
            </p:spPr>
            <p:txBody>
              <a:bodyPr>
                <a:normAutofit/>
              </a:bodyPr>
              <a:lstStyle/>
              <a:p>
                <a:pPr>
                  <a:lnSpc>
                    <a:spcPct val="80000"/>
                  </a:lnSpc>
                </a:pPr>
                <a:endParaRPr lang="en-US" sz="2200" dirty="0">
                  <a:cs typeface="Arial" charset="0"/>
                </a:endParaRPr>
              </a:p>
              <a:p>
                <a:pPr>
                  <a:lnSpc>
                    <a:spcPct val="80000"/>
                  </a:lnSpc>
                </a:pPr>
                <a:endParaRPr lang="en-US" sz="2200" dirty="0">
                  <a:cs typeface="Arial" charset="0"/>
                </a:endParaRPr>
              </a:p>
              <a:p>
                <a:pPr>
                  <a:lnSpc>
                    <a:spcPct val="80000"/>
                  </a:lnSpc>
                </a:pPr>
                <a:r>
                  <a:rPr lang="en-US" sz="2200" dirty="0">
                    <a:cs typeface="Arial" charset="0"/>
                  </a:rPr>
                  <a:t>Event </a:t>
                </a:r>
                <a14:m>
                  <m:oMath xmlns:m="http://schemas.openxmlformats.org/officeDocument/2006/math">
                    <m:r>
                      <a:rPr lang="en-US" sz="2200" i="1" dirty="0" smtClean="0">
                        <a:latin typeface="Cambria Math"/>
                        <a:cs typeface="Arial" charset="0"/>
                      </a:rPr>
                      <m:t>𝐴</m:t>
                    </m:r>
                  </m:oMath>
                </a14:m>
                <a:r>
                  <a:rPr lang="en-US" sz="2200" dirty="0">
                    <a:cs typeface="Arial" charset="0"/>
                  </a:rPr>
                  <a:t> - An apple is selected.</a:t>
                </a:r>
              </a:p>
              <a:p>
                <a:pPr>
                  <a:lnSpc>
                    <a:spcPct val="80000"/>
                  </a:lnSpc>
                </a:pPr>
                <a:r>
                  <a:rPr lang="en-US" sz="2200" dirty="0">
                    <a:cs typeface="Arial" charset="0"/>
                  </a:rPr>
                  <a:t>Event </a:t>
                </a:r>
                <a14:m>
                  <m:oMath xmlns:m="http://schemas.openxmlformats.org/officeDocument/2006/math">
                    <m:r>
                      <a:rPr lang="en-US" sz="2200" b="0" i="1" smtClean="0">
                        <a:latin typeface="Cambria Math"/>
                        <a:cs typeface="Arial" charset="0"/>
                      </a:rPr>
                      <m:t>𝐵</m:t>
                    </m:r>
                  </m:oMath>
                </a14:m>
                <a:r>
                  <a:rPr lang="en-US" sz="2200" dirty="0">
                    <a:cs typeface="Arial" charset="0"/>
                  </a:rPr>
                  <a:t> – A green fruit is selected.</a:t>
                </a:r>
              </a:p>
              <a:p>
                <a:pPr algn="ctr">
                  <a:lnSpc>
                    <a:spcPct val="80000"/>
                  </a:lnSpc>
                  <a:buNone/>
                </a:pPr>
                <a:r>
                  <a:rPr lang="en-US" sz="2200" dirty="0">
                    <a:cs typeface="Arial" charset="0"/>
                  </a:rPr>
                  <a:t>			</a:t>
                </a:r>
                <a14:m>
                  <m:oMath xmlns:m="http://schemas.openxmlformats.org/officeDocument/2006/math">
                    <m:r>
                      <m:rPr>
                        <m:sty m:val="p"/>
                      </m:rPr>
                      <a:rPr lang="en-US" sz="2200" i="1" dirty="0" smtClean="0">
                        <a:latin typeface="Cambria Math"/>
                        <a:cs typeface="Arial" charset="0"/>
                      </a:rPr>
                      <m:t>Pr</m:t>
                    </m:r>
                    <m:r>
                      <a:rPr lang="en-US" sz="2200" i="1" dirty="0" smtClean="0">
                        <a:latin typeface="Cambria Math"/>
                        <a:cs typeface="Arial" charset="0"/>
                      </a:rPr>
                      <m:t>⁡{</m:t>
                    </m:r>
                    <m:r>
                      <a:rPr lang="en-US" sz="2200" i="1" dirty="0" smtClean="0">
                        <a:latin typeface="Cambria Math"/>
                        <a:cs typeface="Arial" charset="0"/>
                      </a:rPr>
                      <m:t>𝐴</m:t>
                    </m:r>
                    <m:r>
                      <a:rPr lang="en-US" sz="2200" b="0" i="1" dirty="0" smtClean="0">
                        <a:latin typeface="Cambria Math"/>
                        <a:cs typeface="Arial" charset="0"/>
                      </a:rPr>
                      <m:t>|</m:t>
                    </m:r>
                    <m:r>
                      <a:rPr lang="en-US" sz="2200" i="1" dirty="0" smtClean="0">
                        <a:latin typeface="Cambria Math"/>
                        <a:cs typeface="Arial" charset="0"/>
                      </a:rPr>
                      <m:t>𝐵</m:t>
                    </m:r>
                    <m:r>
                      <a:rPr lang="en-US" sz="2200" i="1" dirty="0" smtClean="0">
                        <a:latin typeface="Cambria Math"/>
                        <a:cs typeface="Arial" charset="0"/>
                      </a:rPr>
                      <m:t>}=</m:t>
                    </m:r>
                    <m:f>
                      <m:fPr>
                        <m:ctrlPr>
                          <a:rPr lang="en-US" sz="2200" b="0" i="1" dirty="0" smtClean="0">
                            <a:latin typeface="Cambria Math" panose="02040503050406030204" pitchFamily="18" charset="0"/>
                            <a:cs typeface="Arial" charset="0"/>
                          </a:rPr>
                        </m:ctrlPr>
                      </m:fPr>
                      <m:num>
                        <m:func>
                          <m:funcPr>
                            <m:ctrlPr>
                              <a:rPr lang="en-US" sz="2200" i="1" dirty="0" smtClean="0">
                                <a:latin typeface="Cambria Math" panose="02040503050406030204" pitchFamily="18" charset="0"/>
                                <a:cs typeface="Arial" charset="0"/>
                              </a:rPr>
                            </m:ctrlPr>
                          </m:funcPr>
                          <m:fName>
                            <m:r>
                              <m:rPr>
                                <m:sty m:val="p"/>
                              </m:rPr>
                              <a:rPr lang="en-US" sz="2200" i="0" dirty="0" smtClean="0">
                                <a:latin typeface="Cambria Math"/>
                                <a:cs typeface="Arial" charset="0"/>
                              </a:rPr>
                              <m:t>Pr</m:t>
                            </m:r>
                          </m:fName>
                          <m:e>
                            <m:d>
                              <m:dPr>
                                <m:begChr m:val="{"/>
                                <m:endChr m:val="}"/>
                                <m:ctrlPr>
                                  <a:rPr lang="en-US" sz="2200" i="1" dirty="0" smtClean="0">
                                    <a:latin typeface="Cambria Math" panose="02040503050406030204" pitchFamily="18" charset="0"/>
                                    <a:cs typeface="Arial" charset="0"/>
                                  </a:rPr>
                                </m:ctrlPr>
                              </m:dPr>
                              <m:e>
                                <m:r>
                                  <a:rPr lang="en-US" sz="2200" i="1" dirty="0" smtClean="0">
                                    <a:latin typeface="Cambria Math"/>
                                    <a:cs typeface="Arial" charset="0"/>
                                  </a:rPr>
                                  <m:t>𝐴</m:t>
                                </m:r>
                                <m:r>
                                  <a:rPr lang="en-US" sz="2200" i="1" dirty="0" smtClean="0">
                                    <a:latin typeface="Cambria Math"/>
                                    <a:cs typeface="Arial" charset="0"/>
                                  </a:rPr>
                                  <m:t>∩</m:t>
                                </m:r>
                                <m:r>
                                  <a:rPr lang="en-US" sz="2200" i="1" dirty="0" smtClean="0">
                                    <a:latin typeface="Cambria Math"/>
                                    <a:cs typeface="Arial" charset="0"/>
                                  </a:rPr>
                                  <m:t>𝐵</m:t>
                                </m:r>
                              </m:e>
                            </m:d>
                          </m:e>
                        </m:func>
                      </m:num>
                      <m:den>
                        <m:r>
                          <m:rPr>
                            <m:sty m:val="p"/>
                          </m:rPr>
                          <a:rPr lang="en-US" sz="2200" i="1" dirty="0">
                            <a:latin typeface="Cambria Math"/>
                            <a:cs typeface="Arial" charset="0"/>
                          </a:rPr>
                          <m:t>Pr</m:t>
                        </m:r>
                        <m:r>
                          <a:rPr lang="en-US" sz="2200" i="1" dirty="0">
                            <a:latin typeface="Cambria Math"/>
                            <a:cs typeface="Arial" charset="0"/>
                          </a:rPr>
                          <m:t>⁡{</m:t>
                        </m:r>
                        <m:r>
                          <a:rPr lang="en-US" sz="2200" i="1" dirty="0">
                            <a:latin typeface="Cambria Math"/>
                            <a:cs typeface="Arial" charset="0"/>
                          </a:rPr>
                          <m:t>𝐵</m:t>
                        </m:r>
                        <m:r>
                          <a:rPr lang="en-US" sz="2200" i="1" dirty="0">
                            <a:latin typeface="Cambria Math"/>
                            <a:cs typeface="Arial" charset="0"/>
                          </a:rPr>
                          <m:t>}</m:t>
                        </m:r>
                      </m:den>
                    </m:f>
                  </m:oMath>
                </a14:m>
                <a:endParaRPr lang="en-US" sz="2200" b="0" i="1" dirty="0">
                  <a:latin typeface="Cambria Math"/>
                  <a:cs typeface="Arial" charset="0"/>
                </a:endParaRPr>
              </a:p>
              <a:p>
                <a:pPr algn="ctr">
                  <a:lnSpc>
                    <a:spcPct val="80000"/>
                  </a:lnSpc>
                  <a:buNone/>
                </a:pPr>
                <a14:m>
                  <m:oMath xmlns:m="http://schemas.openxmlformats.org/officeDocument/2006/math">
                    <m:func>
                      <m:funcPr>
                        <m:ctrlPr>
                          <a:rPr lang="en-US" sz="2200" i="1" dirty="0">
                            <a:latin typeface="Cambria Math" panose="02040503050406030204" pitchFamily="18" charset="0"/>
                            <a:cs typeface="Arial" charset="0"/>
                          </a:rPr>
                        </m:ctrlPr>
                      </m:funcPr>
                      <m:fName>
                        <m:r>
                          <m:rPr>
                            <m:sty m:val="p"/>
                          </m:rPr>
                          <a:rPr lang="en-US" sz="2200" dirty="0">
                            <a:latin typeface="Cambria Math"/>
                            <a:cs typeface="Arial" charset="0"/>
                          </a:rPr>
                          <m:t>Pr</m:t>
                        </m:r>
                      </m:fName>
                      <m:e>
                        <m:d>
                          <m:dPr>
                            <m:begChr m:val="{"/>
                            <m:endChr m:val="}"/>
                            <m:ctrlPr>
                              <a:rPr lang="en-US" sz="2200" i="1" dirty="0">
                                <a:latin typeface="Cambria Math" panose="02040503050406030204" pitchFamily="18" charset="0"/>
                                <a:cs typeface="Arial" charset="0"/>
                              </a:rPr>
                            </m:ctrlPr>
                          </m:dPr>
                          <m:e>
                            <m:r>
                              <a:rPr lang="en-US" sz="2200" i="1" dirty="0">
                                <a:latin typeface="Cambria Math"/>
                                <a:cs typeface="Arial" charset="0"/>
                              </a:rPr>
                              <m:t>𝐴</m:t>
                            </m:r>
                          </m:e>
                          <m:e>
                            <m:r>
                              <a:rPr lang="en-US" sz="2200" i="1" dirty="0">
                                <a:latin typeface="Cambria Math"/>
                                <a:cs typeface="Arial" charset="0"/>
                              </a:rPr>
                              <m:t>𝐵</m:t>
                            </m:r>
                          </m:e>
                        </m:d>
                      </m:e>
                    </m:func>
                  </m:oMath>
                </a14:m>
                <a:r>
                  <a:rPr lang="en-US" sz="2200" dirty="0">
                    <a:cs typeface="Arial" charset="0"/>
                  </a:rPr>
                  <a:t>=</a:t>
                </a:r>
                <a14:m>
                  <m:oMath xmlns:m="http://schemas.openxmlformats.org/officeDocument/2006/math">
                    <m:f>
                      <m:fPr>
                        <m:ctrlPr>
                          <a:rPr lang="en-US" sz="2200" i="1" dirty="0">
                            <a:latin typeface="Cambria Math" panose="02040503050406030204" pitchFamily="18" charset="0"/>
                            <a:cs typeface="Arial" charset="0"/>
                          </a:rPr>
                        </m:ctrlPr>
                      </m:fPr>
                      <m:num>
                        <m:r>
                          <m:rPr>
                            <m:sty m:val="p"/>
                          </m:rPr>
                          <a:rPr lang="en-US" sz="2200" i="1" dirty="0">
                            <a:latin typeface="Cambria Math"/>
                            <a:cs typeface="Arial" charset="0"/>
                          </a:rPr>
                          <m:t>Pr</m:t>
                        </m:r>
                        <m:r>
                          <a:rPr lang="en-US" sz="2200" i="1" dirty="0">
                            <a:latin typeface="Cambria Math"/>
                            <a:cs typeface="Arial" charset="0"/>
                          </a:rPr>
                          <m:t>⁡{</m:t>
                        </m:r>
                        <m:sSub>
                          <m:sSubPr>
                            <m:ctrlPr>
                              <a:rPr lang="en-US" sz="2200" b="0" i="1" dirty="0" smtClean="0">
                                <a:latin typeface="Cambria Math" panose="02040503050406030204" pitchFamily="18" charset="0"/>
                                <a:cs typeface="Arial" charset="0"/>
                              </a:rPr>
                            </m:ctrlPr>
                          </m:sSubPr>
                          <m:e>
                            <m:r>
                              <a:rPr lang="en-US" sz="2200" b="0" i="1" dirty="0" smtClean="0">
                                <a:latin typeface="Cambria Math"/>
                                <a:cs typeface="Arial" charset="0"/>
                              </a:rPr>
                              <m:t>𝑠</m:t>
                            </m:r>
                          </m:e>
                          <m:sub>
                            <m:r>
                              <a:rPr lang="en-US" sz="2200" b="0" i="1" dirty="0" smtClean="0">
                                <a:latin typeface="Cambria Math"/>
                                <a:cs typeface="Arial" charset="0"/>
                              </a:rPr>
                              <m:t>6</m:t>
                            </m:r>
                          </m:sub>
                        </m:sSub>
                        <m:r>
                          <a:rPr lang="en-US" sz="2200" i="1" dirty="0">
                            <a:latin typeface="Cambria Math"/>
                            <a:cs typeface="Arial" charset="0"/>
                          </a:rPr>
                          <m:t>}</m:t>
                        </m:r>
                      </m:num>
                      <m:den>
                        <m:r>
                          <m:rPr>
                            <m:sty m:val="p"/>
                          </m:rPr>
                          <a:rPr lang="en-US" sz="2200" i="1" dirty="0">
                            <a:latin typeface="Cambria Math"/>
                            <a:cs typeface="Arial" charset="0"/>
                          </a:rPr>
                          <m:t>Pr</m:t>
                        </m:r>
                        <m:r>
                          <a:rPr lang="en-US" sz="2200" i="1" dirty="0">
                            <a:latin typeface="Cambria Math"/>
                            <a:cs typeface="Arial" charset="0"/>
                          </a:rPr>
                          <m:t>⁡{</m:t>
                        </m:r>
                        <m:r>
                          <a:rPr lang="en-US" sz="2200" i="1" dirty="0">
                            <a:latin typeface="Cambria Math"/>
                            <a:cs typeface="Arial" charset="0"/>
                          </a:rPr>
                          <m:t>𝐵</m:t>
                        </m:r>
                        <m:r>
                          <a:rPr lang="en-US" sz="2200" i="1" dirty="0">
                            <a:latin typeface="Cambria Math"/>
                            <a:cs typeface="Arial" charset="0"/>
                          </a:rPr>
                          <m:t>}</m:t>
                        </m:r>
                      </m:den>
                    </m:f>
                    <m:r>
                      <a:rPr lang="en-US" sz="2200" i="1" dirty="0" smtClean="0">
                        <a:latin typeface="Cambria Math"/>
                        <a:cs typeface="Arial" charset="0"/>
                      </a:rPr>
                      <m:t> =</m:t>
                    </m:r>
                    <m:f>
                      <m:fPr>
                        <m:ctrlPr>
                          <a:rPr lang="en-US" sz="2200" b="0" i="1" dirty="0" smtClean="0">
                            <a:latin typeface="Cambria Math" panose="02040503050406030204" pitchFamily="18" charset="0"/>
                            <a:cs typeface="Arial" charset="0"/>
                          </a:rPr>
                        </m:ctrlPr>
                      </m:fPr>
                      <m:num>
                        <m:r>
                          <a:rPr lang="en-US" sz="2200" b="0" i="1" dirty="0" smtClean="0">
                            <a:latin typeface="Cambria Math"/>
                            <a:cs typeface="Arial" charset="0"/>
                          </a:rPr>
                          <m:t>1/6</m:t>
                        </m:r>
                      </m:num>
                      <m:den>
                        <m:r>
                          <a:rPr lang="en-US" sz="2200" i="1" dirty="0">
                            <a:latin typeface="Cambria Math"/>
                            <a:cs typeface="Arial" charset="0"/>
                          </a:rPr>
                          <m:t>3/6</m:t>
                        </m:r>
                      </m:den>
                    </m:f>
                    <m:r>
                      <a:rPr lang="en-US" sz="2200" i="1" dirty="0" smtClean="0">
                        <a:latin typeface="Cambria Math"/>
                        <a:cs typeface="Arial" charset="0"/>
                      </a:rPr>
                      <m:t>=</m:t>
                    </m:r>
                    <m:f>
                      <m:fPr>
                        <m:ctrlPr>
                          <a:rPr lang="en-US" sz="2200" i="1" dirty="0" smtClean="0">
                            <a:latin typeface="Cambria Math" panose="02040503050406030204" pitchFamily="18" charset="0"/>
                            <a:cs typeface="Arial" charset="0"/>
                          </a:rPr>
                        </m:ctrlPr>
                      </m:fPr>
                      <m:num>
                        <m:r>
                          <a:rPr lang="en-US" sz="2200" i="1" dirty="0" smtClean="0">
                            <a:latin typeface="Cambria Math"/>
                            <a:cs typeface="Arial" charset="0"/>
                          </a:rPr>
                          <m:t>1</m:t>
                        </m:r>
                      </m:num>
                      <m:den>
                        <m:r>
                          <a:rPr lang="en-US" sz="2200" b="0" i="1" dirty="0" smtClean="0">
                            <a:latin typeface="Cambria Math"/>
                            <a:cs typeface="Arial" charset="0"/>
                          </a:rPr>
                          <m:t>3</m:t>
                        </m:r>
                      </m:den>
                    </m:f>
                  </m:oMath>
                </a14:m>
                <a:endParaRPr lang="en-US" sz="2200" dirty="0">
                  <a:cs typeface="Arial" charset="0"/>
                </a:endParaRPr>
              </a:p>
            </p:txBody>
          </p:sp>
        </mc:Choice>
        <mc:Fallback>
          <p:sp>
            <p:nvSpPr>
              <p:cNvPr id="3076" name="Rectangle 3"/>
              <p:cNvSpPr>
                <a:spLocks noGrp="1" noRot="1" noChangeAspect="1" noMove="1" noResize="1" noEditPoints="1" noAdjustHandles="1" noChangeArrowheads="1" noChangeShapeType="1" noTextEdit="1"/>
              </p:cNvSpPr>
              <p:nvPr>
                <p:ph type="body" idx="1"/>
              </p:nvPr>
            </p:nvSpPr>
            <p:spPr>
              <a:xfrm>
                <a:off x="228600" y="1124744"/>
                <a:ext cx="8686800" cy="2667000"/>
              </a:xfrm>
              <a:blipFill>
                <a:blip r:embed="rId3"/>
                <a:stretch>
                  <a:fillRect l="-772"/>
                </a:stretch>
              </a:blipFill>
            </p:spPr>
            <p:txBody>
              <a:bodyPr/>
              <a:lstStyle/>
              <a:p>
                <a:r>
                  <a:rPr lang="en-PK">
                    <a:noFill/>
                  </a:rPr>
                  <a:t> </a:t>
                </a:r>
              </a:p>
            </p:txBody>
          </p:sp>
        </mc:Fallback>
      </mc:AlternateContent>
      <p:grpSp>
        <p:nvGrpSpPr>
          <p:cNvPr id="3077" name="Group 4"/>
          <p:cNvGrpSpPr>
            <a:grpSpLocks/>
          </p:cNvGrpSpPr>
          <p:nvPr/>
        </p:nvGrpSpPr>
        <p:grpSpPr bwMode="auto">
          <a:xfrm>
            <a:off x="304800" y="3529285"/>
            <a:ext cx="3429000" cy="2743200"/>
            <a:chOff x="240" y="2400"/>
            <a:chExt cx="2160" cy="1728"/>
          </a:xfrm>
        </p:grpSpPr>
        <p:sp>
          <p:nvSpPr>
            <p:cNvPr id="3101" name="Oval 5"/>
            <p:cNvSpPr>
              <a:spLocks noChangeArrowheads="1"/>
            </p:cNvSpPr>
            <p:nvPr/>
          </p:nvSpPr>
          <p:spPr bwMode="auto">
            <a:xfrm>
              <a:off x="240" y="2400"/>
              <a:ext cx="2160" cy="1728"/>
            </a:xfrm>
            <a:prstGeom prst="ellipse">
              <a:avLst/>
            </a:prstGeom>
            <a:solidFill>
              <a:srgbClr val="C0C0C0"/>
            </a:solidFill>
            <a:ln w="9525">
              <a:solidFill>
                <a:schemeClr val="tx1"/>
              </a:solidFill>
              <a:round/>
              <a:headEnd/>
              <a:tailEnd/>
            </a:ln>
          </p:spPr>
          <p:txBody>
            <a:bodyPr wrap="none" anchor="ctr"/>
            <a:lstStyle/>
            <a:p>
              <a:endParaRPr lang="en-US" b="0"/>
            </a:p>
          </p:txBody>
        </p:sp>
        <p:grpSp>
          <p:nvGrpSpPr>
            <p:cNvPr id="3102" name="Group 6"/>
            <p:cNvGrpSpPr>
              <a:grpSpLocks/>
            </p:cNvGrpSpPr>
            <p:nvPr/>
          </p:nvGrpSpPr>
          <p:grpSpPr bwMode="auto">
            <a:xfrm>
              <a:off x="336" y="2496"/>
              <a:ext cx="1728" cy="1344"/>
              <a:chOff x="336" y="2496"/>
              <a:chExt cx="1728" cy="1344"/>
            </a:xfrm>
          </p:grpSpPr>
          <p:sp>
            <p:nvSpPr>
              <p:cNvPr id="3105" name="Rectangle 8" descr="25%"/>
              <p:cNvSpPr>
                <a:spLocks noChangeArrowheads="1"/>
              </p:cNvSpPr>
              <p:nvPr/>
            </p:nvSpPr>
            <p:spPr bwMode="auto">
              <a:xfrm rot="-679882">
                <a:off x="432" y="3177"/>
                <a:ext cx="1632" cy="527"/>
              </a:xfrm>
              <a:prstGeom prst="rect">
                <a:avLst/>
              </a:prstGeom>
              <a:pattFill prst="pct25">
                <a:fgClr>
                  <a:schemeClr val="accent1"/>
                </a:fgClr>
                <a:bgClr>
                  <a:srgbClr val="FFFFFF"/>
                </a:bgClr>
              </a:pattFill>
              <a:ln w="38100">
                <a:solidFill>
                  <a:srgbClr val="FF0000"/>
                </a:solidFill>
                <a:miter lim="800000"/>
                <a:headEnd/>
                <a:tailEnd/>
              </a:ln>
            </p:spPr>
            <p:txBody>
              <a:bodyPr wrap="none" anchor="ctr"/>
              <a:lstStyle/>
              <a:p>
                <a:endParaRPr lang="en-US" b="0"/>
              </a:p>
            </p:txBody>
          </p:sp>
          <p:sp>
            <p:nvSpPr>
              <p:cNvPr id="3111" name="Text Box 14"/>
              <p:cNvSpPr txBox="1">
                <a:spLocks noChangeArrowheads="1"/>
              </p:cNvSpPr>
              <p:nvPr/>
            </p:nvSpPr>
            <p:spPr bwMode="auto">
              <a:xfrm rot="-779067">
                <a:off x="336" y="3264"/>
                <a:ext cx="555" cy="327"/>
              </a:xfrm>
              <a:prstGeom prst="rect">
                <a:avLst/>
              </a:prstGeom>
              <a:noFill/>
              <a:ln w="9525">
                <a:noFill/>
                <a:miter lim="800000"/>
                <a:headEnd/>
                <a:tailEnd/>
              </a:ln>
            </p:spPr>
            <p:txBody>
              <a:bodyPr>
                <a:spAutoFit/>
              </a:bodyPr>
              <a:lstStyle/>
              <a:p>
                <a:pPr algn="ctr">
                  <a:spcBef>
                    <a:spcPct val="50000"/>
                  </a:spcBef>
                </a:pPr>
                <a:r>
                  <a:rPr lang="en-US" sz="2800" b="0"/>
                  <a:t>A</a:t>
                </a:r>
                <a:endParaRPr lang="en-US" sz="2800" b="0" baseline="-25000"/>
              </a:p>
            </p:txBody>
          </p:sp>
          <p:sp>
            <p:nvSpPr>
              <p:cNvPr id="3112" name="Text Box 15"/>
              <p:cNvSpPr txBox="1">
                <a:spLocks noChangeArrowheads="1"/>
              </p:cNvSpPr>
              <p:nvPr/>
            </p:nvSpPr>
            <p:spPr bwMode="auto">
              <a:xfrm rot="-779067">
                <a:off x="576" y="2784"/>
                <a:ext cx="393" cy="327"/>
              </a:xfrm>
              <a:prstGeom prst="rect">
                <a:avLst/>
              </a:prstGeom>
              <a:noFill/>
              <a:ln w="9525">
                <a:noFill/>
                <a:miter lim="800000"/>
                <a:headEnd/>
                <a:tailEnd/>
              </a:ln>
            </p:spPr>
            <p:txBody>
              <a:bodyPr>
                <a:spAutoFit/>
              </a:bodyPr>
              <a:lstStyle/>
              <a:p>
                <a:pPr algn="ctr">
                  <a:spcBef>
                    <a:spcPct val="50000"/>
                  </a:spcBef>
                </a:pPr>
                <a:r>
                  <a:rPr lang="en-US" sz="2800" b="0" i="1"/>
                  <a:t>B</a:t>
                </a:r>
                <a:endParaRPr lang="en-US" sz="2800" b="0" baseline="-25000"/>
              </a:p>
            </p:txBody>
          </p:sp>
          <p:grpSp>
            <p:nvGrpSpPr>
              <p:cNvPr id="3113" name="Group 16"/>
              <p:cNvGrpSpPr>
                <a:grpSpLocks/>
              </p:cNvGrpSpPr>
              <p:nvPr/>
            </p:nvGrpSpPr>
            <p:grpSpPr bwMode="auto">
              <a:xfrm>
                <a:off x="528" y="2496"/>
                <a:ext cx="1536" cy="1344"/>
                <a:chOff x="960" y="1344"/>
                <a:chExt cx="1488" cy="1344"/>
              </a:xfrm>
            </p:grpSpPr>
            <p:sp>
              <p:nvSpPr>
                <p:cNvPr id="3114" name="Line 17"/>
                <p:cNvSpPr>
                  <a:spLocks noChangeShapeType="1"/>
                </p:cNvSpPr>
                <p:nvPr/>
              </p:nvSpPr>
              <p:spPr bwMode="auto">
                <a:xfrm flipV="1">
                  <a:off x="960" y="1344"/>
                  <a:ext cx="1152" cy="288"/>
                </a:xfrm>
                <a:prstGeom prst="line">
                  <a:avLst/>
                </a:prstGeom>
                <a:noFill/>
                <a:ln w="38100">
                  <a:solidFill>
                    <a:srgbClr val="FF0000"/>
                  </a:solidFill>
                  <a:round/>
                  <a:headEnd/>
                  <a:tailEnd/>
                </a:ln>
              </p:spPr>
              <p:txBody>
                <a:bodyPr/>
                <a:lstStyle/>
                <a:p>
                  <a:endParaRPr lang="en-US"/>
                </a:p>
              </p:txBody>
            </p:sp>
            <p:sp>
              <p:nvSpPr>
                <p:cNvPr id="3115" name="Line 18"/>
                <p:cNvSpPr>
                  <a:spLocks noChangeShapeType="1"/>
                </p:cNvSpPr>
                <p:nvPr/>
              </p:nvSpPr>
              <p:spPr bwMode="auto">
                <a:xfrm>
                  <a:off x="2112" y="1344"/>
                  <a:ext cx="336" cy="1248"/>
                </a:xfrm>
                <a:prstGeom prst="line">
                  <a:avLst/>
                </a:prstGeom>
                <a:noFill/>
                <a:ln w="38100">
                  <a:solidFill>
                    <a:srgbClr val="FF0000"/>
                  </a:solidFill>
                  <a:round/>
                  <a:headEnd/>
                  <a:tailEnd/>
                </a:ln>
              </p:spPr>
              <p:txBody>
                <a:bodyPr/>
                <a:lstStyle/>
                <a:p>
                  <a:endParaRPr lang="en-US"/>
                </a:p>
              </p:txBody>
            </p:sp>
            <p:sp>
              <p:nvSpPr>
                <p:cNvPr id="3116" name="Line 19"/>
                <p:cNvSpPr>
                  <a:spLocks noChangeShapeType="1"/>
                </p:cNvSpPr>
                <p:nvPr/>
              </p:nvSpPr>
              <p:spPr bwMode="auto">
                <a:xfrm flipH="1">
                  <a:off x="2064" y="2592"/>
                  <a:ext cx="384" cy="96"/>
                </a:xfrm>
                <a:prstGeom prst="line">
                  <a:avLst/>
                </a:prstGeom>
                <a:noFill/>
                <a:ln w="38100">
                  <a:solidFill>
                    <a:srgbClr val="FF0000"/>
                  </a:solidFill>
                  <a:round/>
                  <a:headEnd/>
                  <a:tailEnd/>
                </a:ln>
              </p:spPr>
              <p:txBody>
                <a:bodyPr/>
                <a:lstStyle/>
                <a:p>
                  <a:endParaRPr lang="en-US"/>
                </a:p>
              </p:txBody>
            </p:sp>
            <p:sp>
              <p:nvSpPr>
                <p:cNvPr id="3117" name="Line 20"/>
                <p:cNvSpPr>
                  <a:spLocks noChangeShapeType="1"/>
                </p:cNvSpPr>
                <p:nvPr/>
              </p:nvSpPr>
              <p:spPr bwMode="auto">
                <a:xfrm flipH="1" flipV="1">
                  <a:off x="1872" y="1872"/>
                  <a:ext cx="192" cy="816"/>
                </a:xfrm>
                <a:prstGeom prst="line">
                  <a:avLst/>
                </a:prstGeom>
                <a:noFill/>
                <a:ln w="38100">
                  <a:solidFill>
                    <a:srgbClr val="FF0000"/>
                  </a:solidFill>
                  <a:round/>
                  <a:headEnd/>
                  <a:tailEnd/>
                </a:ln>
              </p:spPr>
              <p:txBody>
                <a:bodyPr/>
                <a:lstStyle/>
                <a:p>
                  <a:endParaRPr lang="en-US"/>
                </a:p>
              </p:txBody>
            </p:sp>
            <p:sp>
              <p:nvSpPr>
                <p:cNvPr id="3118" name="Line 21"/>
                <p:cNvSpPr>
                  <a:spLocks noChangeShapeType="1"/>
                </p:cNvSpPr>
                <p:nvPr/>
              </p:nvSpPr>
              <p:spPr bwMode="auto">
                <a:xfrm flipH="1">
                  <a:off x="1056" y="1872"/>
                  <a:ext cx="816" cy="192"/>
                </a:xfrm>
                <a:prstGeom prst="line">
                  <a:avLst/>
                </a:prstGeom>
                <a:noFill/>
                <a:ln w="38100">
                  <a:solidFill>
                    <a:srgbClr val="FF0000"/>
                  </a:solidFill>
                  <a:round/>
                  <a:headEnd/>
                  <a:tailEnd/>
                </a:ln>
              </p:spPr>
              <p:txBody>
                <a:bodyPr/>
                <a:lstStyle/>
                <a:p>
                  <a:endParaRPr lang="en-US"/>
                </a:p>
              </p:txBody>
            </p:sp>
            <p:sp>
              <p:nvSpPr>
                <p:cNvPr id="3119" name="Line 22"/>
                <p:cNvSpPr>
                  <a:spLocks noChangeShapeType="1"/>
                </p:cNvSpPr>
                <p:nvPr/>
              </p:nvSpPr>
              <p:spPr bwMode="auto">
                <a:xfrm flipH="1" flipV="1">
                  <a:off x="960" y="1632"/>
                  <a:ext cx="96" cy="432"/>
                </a:xfrm>
                <a:prstGeom prst="line">
                  <a:avLst/>
                </a:prstGeom>
                <a:noFill/>
                <a:ln w="38100">
                  <a:solidFill>
                    <a:srgbClr val="FF0000"/>
                  </a:solidFill>
                  <a:round/>
                  <a:headEnd/>
                  <a:tailEnd/>
                </a:ln>
              </p:spPr>
              <p:txBody>
                <a:bodyPr/>
                <a:lstStyle/>
                <a:p>
                  <a:endParaRPr lang="en-US"/>
                </a:p>
              </p:txBody>
            </p:sp>
          </p:grpSp>
        </p:grpSp>
        <p:sp>
          <p:nvSpPr>
            <p:cNvPr id="3103" name="Text Box 23"/>
            <p:cNvSpPr txBox="1">
              <a:spLocks noChangeArrowheads="1"/>
            </p:cNvSpPr>
            <p:nvPr/>
          </p:nvSpPr>
          <p:spPr bwMode="auto">
            <a:xfrm>
              <a:off x="960" y="3792"/>
              <a:ext cx="240" cy="327"/>
            </a:xfrm>
            <a:prstGeom prst="rect">
              <a:avLst/>
            </a:prstGeom>
            <a:noFill/>
            <a:ln w="9525">
              <a:noFill/>
              <a:miter lim="800000"/>
              <a:headEnd/>
              <a:tailEnd/>
            </a:ln>
          </p:spPr>
          <p:txBody>
            <a:bodyPr>
              <a:spAutoFit/>
            </a:bodyPr>
            <a:lstStyle/>
            <a:p>
              <a:pPr algn="ctr">
                <a:spcBef>
                  <a:spcPct val="50000"/>
                </a:spcBef>
              </a:pPr>
              <a:r>
                <a:rPr lang="en-US" sz="2800" b="0"/>
                <a:t>S</a:t>
              </a:r>
            </a:p>
          </p:txBody>
        </p:sp>
      </p:grpSp>
      <p:sp>
        <p:nvSpPr>
          <p:cNvPr id="3084" name="Oval 25"/>
          <p:cNvSpPr>
            <a:spLocks noChangeArrowheads="1"/>
          </p:cNvSpPr>
          <p:nvPr/>
        </p:nvSpPr>
        <p:spPr bwMode="auto">
          <a:xfrm>
            <a:off x="5257800" y="3514998"/>
            <a:ext cx="3429000" cy="2743200"/>
          </a:xfrm>
          <a:prstGeom prst="ellipse">
            <a:avLst/>
          </a:prstGeom>
          <a:noFill/>
          <a:ln w="9525">
            <a:solidFill>
              <a:schemeClr val="tx1"/>
            </a:solidFill>
            <a:round/>
            <a:headEnd/>
            <a:tailEnd/>
          </a:ln>
        </p:spPr>
        <p:txBody>
          <a:bodyPr wrap="none" anchor="ctr"/>
          <a:lstStyle/>
          <a:p>
            <a:endParaRPr lang="en-US" b="0"/>
          </a:p>
        </p:txBody>
      </p:sp>
      <p:sp>
        <p:nvSpPr>
          <p:cNvPr id="3086" name="Rectangle 27" descr="25%"/>
          <p:cNvSpPr>
            <a:spLocks noChangeArrowheads="1"/>
          </p:cNvSpPr>
          <p:nvPr/>
        </p:nvSpPr>
        <p:spPr bwMode="auto">
          <a:xfrm rot="20920118">
            <a:off x="5562600" y="4748486"/>
            <a:ext cx="2590800" cy="836613"/>
          </a:xfrm>
          <a:prstGeom prst="rect">
            <a:avLst/>
          </a:prstGeom>
          <a:pattFill prst="pct25">
            <a:fgClr>
              <a:schemeClr val="accent1"/>
            </a:fgClr>
            <a:bgClr>
              <a:srgbClr val="FFFFFF"/>
            </a:bgClr>
          </a:pattFill>
          <a:ln w="38100">
            <a:solidFill>
              <a:srgbClr val="FF0000"/>
            </a:solidFill>
            <a:miter lim="800000"/>
            <a:headEnd/>
            <a:tailEnd/>
          </a:ln>
        </p:spPr>
        <p:txBody>
          <a:bodyPr wrap="none" anchor="ctr"/>
          <a:lstStyle/>
          <a:p>
            <a:endParaRPr lang="en-US" b="0"/>
          </a:p>
        </p:txBody>
      </p:sp>
      <p:sp>
        <p:nvSpPr>
          <p:cNvPr id="3087" name="Oval 28"/>
          <p:cNvSpPr>
            <a:spLocks noChangeArrowheads="1"/>
          </p:cNvSpPr>
          <p:nvPr/>
        </p:nvSpPr>
        <p:spPr bwMode="auto">
          <a:xfrm>
            <a:off x="6172200" y="5038998"/>
            <a:ext cx="457200" cy="457200"/>
          </a:xfrm>
          <a:prstGeom prst="ellipse">
            <a:avLst/>
          </a:prstGeom>
          <a:noFill/>
          <a:ln w="9525">
            <a:solidFill>
              <a:schemeClr val="tx1"/>
            </a:solidFill>
            <a:round/>
            <a:headEnd/>
            <a:tailEnd/>
          </a:ln>
        </p:spPr>
        <p:txBody>
          <a:bodyPr wrap="none" anchor="ctr"/>
          <a:lstStyle/>
          <a:p>
            <a:pPr algn="ctr"/>
            <a:r>
              <a:rPr lang="en-US" b="0" i="1">
                <a:solidFill>
                  <a:schemeClr val="accent2"/>
                </a:solidFill>
              </a:rPr>
              <a:t>s</a:t>
            </a:r>
            <a:r>
              <a:rPr lang="en-US" b="0">
                <a:solidFill>
                  <a:schemeClr val="accent2"/>
                </a:solidFill>
              </a:rPr>
              <a:t>2</a:t>
            </a:r>
          </a:p>
        </p:txBody>
      </p:sp>
      <p:sp>
        <p:nvSpPr>
          <p:cNvPr id="3088" name="Oval 29"/>
          <p:cNvSpPr>
            <a:spLocks noChangeArrowheads="1"/>
          </p:cNvSpPr>
          <p:nvPr/>
        </p:nvSpPr>
        <p:spPr bwMode="auto">
          <a:xfrm>
            <a:off x="6934200" y="5648598"/>
            <a:ext cx="457200" cy="457200"/>
          </a:xfrm>
          <a:prstGeom prst="ellipse">
            <a:avLst/>
          </a:prstGeom>
          <a:noFill/>
          <a:ln w="9525">
            <a:solidFill>
              <a:schemeClr val="tx1"/>
            </a:solidFill>
            <a:round/>
            <a:headEnd/>
            <a:tailEnd/>
          </a:ln>
        </p:spPr>
        <p:txBody>
          <a:bodyPr wrap="none" anchor="ctr"/>
          <a:lstStyle/>
          <a:p>
            <a:pPr algn="ctr"/>
            <a:r>
              <a:rPr lang="en-US" b="0" i="1">
                <a:solidFill>
                  <a:schemeClr val="accent2"/>
                </a:solidFill>
              </a:rPr>
              <a:t>s</a:t>
            </a:r>
            <a:r>
              <a:rPr lang="en-US" b="0">
                <a:solidFill>
                  <a:schemeClr val="accent2"/>
                </a:solidFill>
              </a:rPr>
              <a:t>3</a:t>
            </a:r>
          </a:p>
        </p:txBody>
      </p:sp>
      <p:sp>
        <p:nvSpPr>
          <p:cNvPr id="3089" name="Oval 30"/>
          <p:cNvSpPr>
            <a:spLocks noChangeArrowheads="1"/>
          </p:cNvSpPr>
          <p:nvPr/>
        </p:nvSpPr>
        <p:spPr bwMode="auto">
          <a:xfrm>
            <a:off x="6781800" y="4962798"/>
            <a:ext cx="457200" cy="457200"/>
          </a:xfrm>
          <a:prstGeom prst="ellipse">
            <a:avLst/>
          </a:prstGeom>
          <a:noFill/>
          <a:ln w="9525">
            <a:solidFill>
              <a:schemeClr val="tx1"/>
            </a:solidFill>
            <a:round/>
            <a:headEnd/>
            <a:tailEnd/>
          </a:ln>
        </p:spPr>
        <p:txBody>
          <a:bodyPr wrap="none" anchor="ctr"/>
          <a:lstStyle/>
          <a:p>
            <a:pPr algn="ctr"/>
            <a:r>
              <a:rPr lang="en-US" b="0" i="1">
                <a:solidFill>
                  <a:schemeClr val="accent2"/>
                </a:solidFill>
              </a:rPr>
              <a:t>s</a:t>
            </a:r>
            <a:r>
              <a:rPr lang="en-US" b="0">
                <a:solidFill>
                  <a:schemeClr val="accent2"/>
                </a:solidFill>
              </a:rPr>
              <a:t>4</a:t>
            </a:r>
          </a:p>
        </p:txBody>
      </p:sp>
      <p:sp>
        <p:nvSpPr>
          <p:cNvPr id="3092" name="Text Box 33"/>
          <p:cNvSpPr txBox="1">
            <a:spLocks noChangeArrowheads="1"/>
          </p:cNvSpPr>
          <p:nvPr/>
        </p:nvSpPr>
        <p:spPr bwMode="auto">
          <a:xfrm rot="20820933">
            <a:off x="5410200" y="4886598"/>
            <a:ext cx="881063" cy="519113"/>
          </a:xfrm>
          <a:prstGeom prst="rect">
            <a:avLst/>
          </a:prstGeom>
          <a:noFill/>
          <a:ln w="9525">
            <a:noFill/>
            <a:miter lim="800000"/>
            <a:headEnd/>
            <a:tailEnd/>
          </a:ln>
        </p:spPr>
        <p:txBody>
          <a:bodyPr>
            <a:spAutoFit/>
          </a:bodyPr>
          <a:lstStyle/>
          <a:p>
            <a:pPr algn="ctr">
              <a:spcBef>
                <a:spcPct val="50000"/>
              </a:spcBef>
            </a:pPr>
            <a:r>
              <a:rPr lang="en-US" sz="2800" b="0"/>
              <a:t>A</a:t>
            </a:r>
            <a:endParaRPr lang="en-US" sz="2800" b="0" baseline="-25000"/>
          </a:p>
        </p:txBody>
      </p:sp>
      <p:sp>
        <p:nvSpPr>
          <p:cNvPr id="3093" name="Text Box 34"/>
          <p:cNvSpPr txBox="1">
            <a:spLocks noChangeArrowheads="1"/>
          </p:cNvSpPr>
          <p:nvPr/>
        </p:nvSpPr>
        <p:spPr bwMode="auto">
          <a:xfrm rot="20820933">
            <a:off x="5791200" y="4124598"/>
            <a:ext cx="623888" cy="519113"/>
          </a:xfrm>
          <a:prstGeom prst="rect">
            <a:avLst/>
          </a:prstGeom>
          <a:noFill/>
          <a:ln w="9525">
            <a:noFill/>
            <a:miter lim="800000"/>
            <a:headEnd/>
            <a:tailEnd/>
          </a:ln>
        </p:spPr>
        <p:txBody>
          <a:bodyPr>
            <a:spAutoFit/>
          </a:bodyPr>
          <a:lstStyle/>
          <a:p>
            <a:pPr algn="ctr">
              <a:spcBef>
                <a:spcPct val="50000"/>
              </a:spcBef>
            </a:pPr>
            <a:r>
              <a:rPr lang="en-US" sz="2800" b="0" i="1"/>
              <a:t>B</a:t>
            </a:r>
            <a:endParaRPr lang="en-US" sz="2800" b="0" baseline="-25000"/>
          </a:p>
        </p:txBody>
      </p:sp>
      <p:grpSp>
        <p:nvGrpSpPr>
          <p:cNvPr id="3094" name="Group 35"/>
          <p:cNvGrpSpPr>
            <a:grpSpLocks/>
          </p:cNvGrpSpPr>
          <p:nvPr/>
        </p:nvGrpSpPr>
        <p:grpSpPr bwMode="auto">
          <a:xfrm>
            <a:off x="5715000" y="3352800"/>
            <a:ext cx="2438400" cy="2133600"/>
            <a:chOff x="960" y="1344"/>
            <a:chExt cx="1488" cy="1344"/>
          </a:xfrm>
        </p:grpSpPr>
        <p:sp>
          <p:nvSpPr>
            <p:cNvPr id="3095" name="Line 36"/>
            <p:cNvSpPr>
              <a:spLocks noChangeShapeType="1"/>
            </p:cNvSpPr>
            <p:nvPr/>
          </p:nvSpPr>
          <p:spPr bwMode="auto">
            <a:xfrm flipV="1">
              <a:off x="960" y="1344"/>
              <a:ext cx="1152" cy="288"/>
            </a:xfrm>
            <a:prstGeom prst="line">
              <a:avLst/>
            </a:prstGeom>
            <a:noFill/>
            <a:ln w="38100">
              <a:solidFill>
                <a:srgbClr val="FF0000"/>
              </a:solidFill>
              <a:round/>
              <a:headEnd/>
              <a:tailEnd/>
            </a:ln>
          </p:spPr>
          <p:txBody>
            <a:bodyPr/>
            <a:lstStyle/>
            <a:p>
              <a:endParaRPr lang="en-US"/>
            </a:p>
          </p:txBody>
        </p:sp>
        <p:sp>
          <p:nvSpPr>
            <p:cNvPr id="3096" name="Line 37"/>
            <p:cNvSpPr>
              <a:spLocks noChangeShapeType="1"/>
            </p:cNvSpPr>
            <p:nvPr/>
          </p:nvSpPr>
          <p:spPr bwMode="auto">
            <a:xfrm>
              <a:off x="2112" y="1344"/>
              <a:ext cx="336" cy="1248"/>
            </a:xfrm>
            <a:prstGeom prst="line">
              <a:avLst/>
            </a:prstGeom>
            <a:noFill/>
            <a:ln w="38100">
              <a:solidFill>
                <a:srgbClr val="FF0000"/>
              </a:solidFill>
              <a:round/>
              <a:headEnd/>
              <a:tailEnd/>
            </a:ln>
          </p:spPr>
          <p:txBody>
            <a:bodyPr/>
            <a:lstStyle/>
            <a:p>
              <a:endParaRPr lang="en-US"/>
            </a:p>
          </p:txBody>
        </p:sp>
        <p:sp>
          <p:nvSpPr>
            <p:cNvPr id="3097" name="Line 38"/>
            <p:cNvSpPr>
              <a:spLocks noChangeShapeType="1"/>
            </p:cNvSpPr>
            <p:nvPr/>
          </p:nvSpPr>
          <p:spPr bwMode="auto">
            <a:xfrm flipH="1">
              <a:off x="2064" y="2592"/>
              <a:ext cx="384" cy="96"/>
            </a:xfrm>
            <a:prstGeom prst="line">
              <a:avLst/>
            </a:prstGeom>
            <a:noFill/>
            <a:ln w="38100">
              <a:solidFill>
                <a:srgbClr val="FF0000"/>
              </a:solidFill>
              <a:round/>
              <a:headEnd/>
              <a:tailEnd/>
            </a:ln>
          </p:spPr>
          <p:txBody>
            <a:bodyPr/>
            <a:lstStyle/>
            <a:p>
              <a:endParaRPr lang="en-US"/>
            </a:p>
          </p:txBody>
        </p:sp>
        <p:sp>
          <p:nvSpPr>
            <p:cNvPr id="3098" name="Line 39"/>
            <p:cNvSpPr>
              <a:spLocks noChangeShapeType="1"/>
            </p:cNvSpPr>
            <p:nvPr/>
          </p:nvSpPr>
          <p:spPr bwMode="auto">
            <a:xfrm flipH="1" flipV="1">
              <a:off x="1872" y="1872"/>
              <a:ext cx="192" cy="816"/>
            </a:xfrm>
            <a:prstGeom prst="line">
              <a:avLst/>
            </a:prstGeom>
            <a:noFill/>
            <a:ln w="38100">
              <a:solidFill>
                <a:srgbClr val="FF0000"/>
              </a:solidFill>
              <a:round/>
              <a:headEnd/>
              <a:tailEnd/>
            </a:ln>
          </p:spPr>
          <p:txBody>
            <a:bodyPr/>
            <a:lstStyle/>
            <a:p>
              <a:endParaRPr lang="en-US"/>
            </a:p>
          </p:txBody>
        </p:sp>
        <p:sp>
          <p:nvSpPr>
            <p:cNvPr id="3099" name="Line 40"/>
            <p:cNvSpPr>
              <a:spLocks noChangeShapeType="1"/>
            </p:cNvSpPr>
            <p:nvPr/>
          </p:nvSpPr>
          <p:spPr bwMode="auto">
            <a:xfrm flipH="1">
              <a:off x="1056" y="1872"/>
              <a:ext cx="816" cy="192"/>
            </a:xfrm>
            <a:prstGeom prst="line">
              <a:avLst/>
            </a:prstGeom>
            <a:noFill/>
            <a:ln w="38100">
              <a:solidFill>
                <a:srgbClr val="FF0000"/>
              </a:solidFill>
              <a:round/>
              <a:headEnd/>
              <a:tailEnd/>
            </a:ln>
          </p:spPr>
          <p:txBody>
            <a:bodyPr/>
            <a:lstStyle/>
            <a:p>
              <a:endParaRPr lang="en-US"/>
            </a:p>
          </p:txBody>
        </p:sp>
        <p:sp>
          <p:nvSpPr>
            <p:cNvPr id="3100" name="Line 41"/>
            <p:cNvSpPr>
              <a:spLocks noChangeShapeType="1"/>
            </p:cNvSpPr>
            <p:nvPr/>
          </p:nvSpPr>
          <p:spPr bwMode="auto">
            <a:xfrm flipH="1" flipV="1">
              <a:off x="960" y="1632"/>
              <a:ext cx="96" cy="432"/>
            </a:xfrm>
            <a:prstGeom prst="line">
              <a:avLst/>
            </a:prstGeom>
            <a:noFill/>
            <a:ln w="38100">
              <a:solidFill>
                <a:srgbClr val="FF0000"/>
              </a:solidFill>
              <a:round/>
              <a:headEnd/>
              <a:tailEnd/>
            </a:ln>
          </p:spPr>
          <p:txBody>
            <a:bodyPr/>
            <a:lstStyle/>
            <a:p>
              <a:endParaRPr lang="en-US"/>
            </a:p>
          </p:txBody>
        </p:sp>
      </p:grpSp>
      <p:cxnSp>
        <p:nvCxnSpPr>
          <p:cNvPr id="3079" name="AutoShape 42"/>
          <p:cNvCxnSpPr>
            <a:cxnSpLocks noChangeShapeType="1"/>
          </p:cNvCxnSpPr>
          <p:nvPr/>
        </p:nvCxnSpPr>
        <p:spPr bwMode="auto">
          <a:xfrm flipV="1">
            <a:off x="3733800" y="4886598"/>
            <a:ext cx="1524000" cy="14287"/>
          </a:xfrm>
          <a:prstGeom prst="straightConnector1">
            <a:avLst/>
          </a:prstGeom>
          <a:noFill/>
          <a:ln w="38100">
            <a:solidFill>
              <a:schemeClr val="tx1"/>
            </a:solidFill>
            <a:round/>
            <a:headEnd/>
            <a:tailEnd type="triangle" w="med" len="med"/>
          </a:ln>
        </p:spPr>
      </p:cxnSp>
      <mc:AlternateContent xmlns:mc="http://schemas.openxmlformats.org/markup-compatibility/2006">
        <mc:Choice xmlns:a14="http://schemas.microsoft.com/office/drawing/2010/main" Requires="a14">
          <p:sp>
            <p:nvSpPr>
              <p:cNvPr id="3080" name="Text Box 43"/>
              <p:cNvSpPr txBox="1">
                <a:spLocks noChangeArrowheads="1"/>
              </p:cNvSpPr>
              <p:nvPr/>
            </p:nvSpPr>
            <p:spPr bwMode="auto">
              <a:xfrm>
                <a:off x="3657600" y="4291285"/>
                <a:ext cx="1600200" cy="915988"/>
              </a:xfrm>
              <a:prstGeom prst="rect">
                <a:avLst/>
              </a:prstGeom>
              <a:noFill/>
              <a:ln w="9525">
                <a:noFill/>
                <a:miter lim="800000"/>
                <a:headEnd/>
                <a:tailEnd/>
              </a:ln>
            </p:spPr>
            <p:txBody>
              <a:bodyPr>
                <a:spAutoFit/>
              </a:bodyPr>
              <a:lstStyle/>
              <a:p>
                <a:pPr algn="ctr">
                  <a:spcBef>
                    <a:spcPct val="50000"/>
                  </a:spcBef>
                </a:pPr>
                <a:r>
                  <a:rPr lang="en-US" b="0" dirty="0"/>
                  <a:t>Event </a:t>
                </a:r>
                <a14:m>
                  <m:oMath xmlns:m="http://schemas.openxmlformats.org/officeDocument/2006/math">
                    <m:r>
                      <a:rPr lang="en-US" b="0" i="1" dirty="0" smtClean="0">
                        <a:latin typeface="Cambria Math"/>
                      </a:rPr>
                      <m:t>𝐵</m:t>
                    </m:r>
                  </m:oMath>
                </a14:m>
                <a:r>
                  <a:rPr lang="en-US" b="0" dirty="0"/>
                  <a:t> has already occurred</a:t>
                </a:r>
              </a:p>
            </p:txBody>
          </p:sp>
        </mc:Choice>
        <mc:Fallback>
          <p:sp>
            <p:nvSpPr>
              <p:cNvPr id="3080" name="Text Box 43"/>
              <p:cNvSpPr txBox="1">
                <a:spLocks noRot="1" noChangeAspect="1" noMove="1" noResize="1" noEditPoints="1" noAdjustHandles="1" noChangeArrowheads="1" noChangeShapeType="1" noTextEdit="1"/>
              </p:cNvSpPr>
              <p:nvPr/>
            </p:nvSpPr>
            <p:spPr bwMode="auto">
              <a:xfrm>
                <a:off x="3657600" y="4291285"/>
                <a:ext cx="1600200" cy="915988"/>
              </a:xfrm>
              <a:prstGeom prst="rect">
                <a:avLst/>
              </a:prstGeom>
              <a:blipFill>
                <a:blip r:embed="rId4"/>
                <a:stretch>
                  <a:fillRect t="-4000" r="-1141" b="-10667"/>
                </a:stretch>
              </a:blipFill>
              <a:ln w="9525">
                <a:noFill/>
                <a:miter lim="800000"/>
                <a:headEnd/>
                <a:tailEnd/>
              </a:ln>
            </p:spPr>
            <p:txBody>
              <a:bodyPr/>
              <a:lstStyle/>
              <a:p>
                <a:r>
                  <a:rPr lang="en-PK">
                    <a:noFill/>
                  </a:rPr>
                  <a:t> </a:t>
                </a:r>
              </a:p>
            </p:txBody>
          </p:sp>
        </mc:Fallback>
      </mc:AlternateContent>
      <p:sp>
        <p:nvSpPr>
          <p:cNvPr id="3081" name="Text Box 44"/>
          <p:cNvSpPr txBox="1">
            <a:spLocks noChangeArrowheads="1"/>
          </p:cNvSpPr>
          <p:nvPr/>
        </p:nvSpPr>
        <p:spPr bwMode="auto">
          <a:xfrm>
            <a:off x="6477000" y="5739085"/>
            <a:ext cx="381000" cy="519113"/>
          </a:xfrm>
          <a:prstGeom prst="rect">
            <a:avLst/>
          </a:prstGeom>
          <a:noFill/>
          <a:ln w="9525">
            <a:noFill/>
            <a:miter lim="800000"/>
            <a:headEnd/>
            <a:tailEnd/>
          </a:ln>
        </p:spPr>
        <p:txBody>
          <a:bodyPr>
            <a:spAutoFit/>
          </a:bodyPr>
          <a:lstStyle/>
          <a:p>
            <a:pPr algn="ctr">
              <a:spcBef>
                <a:spcPct val="50000"/>
              </a:spcBef>
            </a:pPr>
            <a:r>
              <a:rPr lang="en-US" sz="2800" b="0">
                <a:solidFill>
                  <a:schemeClr val="accent2"/>
                </a:solidFill>
              </a:rPr>
              <a:t>S</a:t>
            </a:r>
          </a:p>
        </p:txBody>
      </p:sp>
      <mc:AlternateContent xmlns:mc="http://schemas.openxmlformats.org/markup-compatibility/2006">
        <mc:Choice xmlns:a14="http://schemas.microsoft.com/office/drawing/2010/main" Requires="a14">
          <p:sp>
            <p:nvSpPr>
              <p:cNvPr id="3082" name="Rectangle 45"/>
              <p:cNvSpPr>
                <a:spLocks noChangeArrowheads="1"/>
              </p:cNvSpPr>
              <p:nvPr/>
            </p:nvSpPr>
            <p:spPr bwMode="auto">
              <a:xfrm>
                <a:off x="5410200" y="6272485"/>
                <a:ext cx="3429000" cy="396875"/>
              </a:xfrm>
              <a:prstGeom prst="rect">
                <a:avLst/>
              </a:prstGeom>
              <a:noFill/>
              <a:ln w="9525">
                <a:noFill/>
                <a:miter lim="800000"/>
                <a:headEnd/>
                <a:tailEnd/>
              </a:ln>
            </p:spPr>
            <p:txBody>
              <a:bodyPr>
                <a:spAutoFit/>
              </a:bodyPr>
              <a:lstStyle/>
              <a:p>
                <a:pPr algn="ct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a:rPr>
                            <m:t>𝑆</m:t>
                          </m:r>
                        </m:e>
                        <m:sub>
                          <m:r>
                            <a:rPr lang="en-US" sz="2000" b="0" i="1" dirty="0" smtClean="0">
                              <a:latin typeface="Cambria Math"/>
                            </a:rPr>
                            <m:t>𝐵</m:t>
                          </m:r>
                        </m:sub>
                      </m:sSub>
                      <m:r>
                        <a:rPr lang="en-US" sz="2000" b="0" i="1" dirty="0">
                          <a:latin typeface="Cambria Math"/>
                        </a:rPr>
                        <m:t>={</m:t>
                      </m:r>
                      <m:r>
                        <a:rPr lang="en-US" sz="2000" b="0" i="1" dirty="0" smtClean="0">
                          <a:latin typeface="Cambria Math"/>
                        </a:rPr>
                        <m:t>𝑝𝑒𝑎𝑟</m:t>
                      </m:r>
                      <m:r>
                        <a:rPr lang="en-US" sz="2000" b="0" i="1" dirty="0" smtClean="0">
                          <a:latin typeface="Cambria Math"/>
                        </a:rPr>
                        <m:t>, </m:t>
                      </m:r>
                      <m:r>
                        <a:rPr lang="en-US" sz="2000" b="0" i="1" dirty="0" smtClean="0">
                          <a:latin typeface="Cambria Math"/>
                        </a:rPr>
                        <m:t>𝑙𝑖𝑚𝑒</m:t>
                      </m:r>
                      <m:r>
                        <a:rPr lang="en-US" sz="2000" b="0" i="1" dirty="0" smtClean="0">
                          <a:latin typeface="Cambria Math"/>
                        </a:rPr>
                        <m:t>,</m:t>
                      </m:r>
                      <m:r>
                        <a:rPr lang="en-US" sz="2000" b="0" i="1" dirty="0" smtClean="0">
                          <a:latin typeface="Cambria Math"/>
                        </a:rPr>
                        <m:t>𝑎𝑝𝑝𝑙𝑒</m:t>
                      </m:r>
                      <m:r>
                        <a:rPr lang="en-US" sz="2000" b="0" i="1" dirty="0">
                          <a:latin typeface="Cambria Math"/>
                        </a:rPr>
                        <m:t>}</m:t>
                      </m:r>
                    </m:oMath>
                  </m:oMathPara>
                </a14:m>
                <a:endParaRPr lang="en-US" sz="2000" b="0" dirty="0"/>
              </a:p>
            </p:txBody>
          </p:sp>
        </mc:Choice>
        <mc:Fallback>
          <p:sp>
            <p:nvSpPr>
              <p:cNvPr id="3082" name="Rectangle 45"/>
              <p:cNvSpPr>
                <a:spLocks noRot="1" noChangeAspect="1" noMove="1" noResize="1" noEditPoints="1" noAdjustHandles="1" noChangeArrowheads="1" noChangeShapeType="1" noTextEdit="1"/>
              </p:cNvSpPr>
              <p:nvPr/>
            </p:nvSpPr>
            <p:spPr bwMode="auto">
              <a:xfrm>
                <a:off x="5410200" y="6272485"/>
                <a:ext cx="3429000" cy="396875"/>
              </a:xfrm>
              <a:prstGeom prst="rect">
                <a:avLst/>
              </a:prstGeom>
              <a:blipFill>
                <a:blip r:embed="rId5"/>
                <a:stretch>
                  <a:fillRect b="-18462"/>
                </a:stretch>
              </a:blipFill>
              <a:ln w="9525">
                <a:noFill/>
                <a:miter lim="800000"/>
                <a:headEnd/>
                <a:tailEnd/>
              </a:ln>
            </p:spPr>
            <p:txBody>
              <a:bodyPr/>
              <a:lstStyle/>
              <a:p>
                <a:r>
                  <a:rPr lang="en-PK">
                    <a:noFill/>
                  </a:rPr>
                  <a:t> </a:t>
                </a:r>
              </a:p>
            </p:txBody>
          </p:sp>
        </mc:Fallback>
      </mc:AlternateContent>
      <p:sp>
        <p:nvSpPr>
          <p:cNvPr id="3083" name="Slide Number Placeholder 46"/>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19</a:t>
            </a:fld>
            <a:endParaRPr lang="en-US" dirty="0"/>
          </a:p>
        </p:txBody>
      </p:sp>
      <p:sp>
        <p:nvSpPr>
          <p:cNvPr id="48" name="TextBox 47"/>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pic>
        <p:nvPicPr>
          <p:cNvPr id="2" name="Picture 1"/>
          <p:cNvPicPr>
            <a:picLocks noChangeAspect="1"/>
          </p:cNvPicPr>
          <p:nvPr/>
        </p:nvPicPr>
        <p:blipFill>
          <a:blip r:embed="rId6"/>
          <a:stretch>
            <a:fillRect/>
          </a:stretch>
        </p:blipFill>
        <p:spPr>
          <a:xfrm>
            <a:off x="1099995" y="5115198"/>
            <a:ext cx="424005" cy="424005"/>
          </a:xfrm>
          <a:prstGeom prst="rect">
            <a:avLst/>
          </a:prstGeom>
        </p:spPr>
      </p:pic>
      <p:pic>
        <p:nvPicPr>
          <p:cNvPr id="49" name="Picture 48"/>
          <p:cNvPicPr>
            <a:picLocks noChangeAspect="1"/>
          </p:cNvPicPr>
          <p:nvPr/>
        </p:nvPicPr>
        <p:blipFill>
          <a:blip r:embed="rId6"/>
          <a:stretch>
            <a:fillRect/>
          </a:stretch>
        </p:blipFill>
        <p:spPr>
          <a:xfrm>
            <a:off x="1785795" y="4962798"/>
            <a:ext cx="424005" cy="424005"/>
          </a:xfrm>
          <a:prstGeom prst="rect">
            <a:avLst/>
          </a:prstGeom>
        </p:spPr>
      </p:pic>
      <p:pic>
        <p:nvPicPr>
          <p:cNvPr id="3" name="Picture 2"/>
          <p:cNvPicPr>
            <a:picLocks noChangeAspect="1"/>
          </p:cNvPicPr>
          <p:nvPr/>
        </p:nvPicPr>
        <p:blipFill>
          <a:blip r:embed="rId7"/>
          <a:stretch>
            <a:fillRect/>
          </a:stretch>
        </p:blipFill>
        <p:spPr>
          <a:xfrm>
            <a:off x="2486875" y="4777515"/>
            <a:ext cx="418351" cy="427775"/>
          </a:xfrm>
          <a:prstGeom prst="rect">
            <a:avLst/>
          </a:prstGeom>
        </p:spPr>
      </p:pic>
      <p:pic>
        <p:nvPicPr>
          <p:cNvPr id="4" name="Picture 3"/>
          <p:cNvPicPr>
            <a:picLocks noChangeAspect="1"/>
          </p:cNvPicPr>
          <p:nvPr/>
        </p:nvPicPr>
        <p:blipFill>
          <a:blip r:embed="rId8"/>
          <a:stretch>
            <a:fillRect/>
          </a:stretch>
        </p:blipFill>
        <p:spPr>
          <a:xfrm>
            <a:off x="1371600" y="4039192"/>
            <a:ext cx="466406" cy="466406"/>
          </a:xfrm>
          <a:prstGeom prst="rect">
            <a:avLst/>
          </a:prstGeom>
        </p:spPr>
      </p:pic>
      <p:pic>
        <p:nvPicPr>
          <p:cNvPr id="5" name="Picture 4"/>
          <p:cNvPicPr>
            <a:picLocks noChangeAspect="1"/>
          </p:cNvPicPr>
          <p:nvPr/>
        </p:nvPicPr>
        <p:blipFill rotWithShape="1">
          <a:blip r:embed="rId9"/>
          <a:srcRect r="50000"/>
          <a:stretch/>
        </p:blipFill>
        <p:spPr>
          <a:xfrm>
            <a:off x="2175335" y="3958979"/>
            <a:ext cx="491665" cy="470419"/>
          </a:xfrm>
          <a:prstGeom prst="rect">
            <a:avLst/>
          </a:prstGeom>
        </p:spPr>
      </p:pic>
      <p:pic>
        <p:nvPicPr>
          <p:cNvPr id="6" name="Picture 5"/>
          <p:cNvPicPr>
            <a:picLocks noChangeAspect="1"/>
          </p:cNvPicPr>
          <p:nvPr/>
        </p:nvPicPr>
        <p:blipFill>
          <a:blip r:embed="rId10"/>
          <a:stretch>
            <a:fillRect/>
          </a:stretch>
        </p:blipFill>
        <p:spPr>
          <a:xfrm rot="2564053">
            <a:off x="1899029" y="5669577"/>
            <a:ext cx="420801" cy="514085"/>
          </a:xfrm>
          <a:prstGeom prst="rect">
            <a:avLst/>
          </a:prstGeom>
        </p:spPr>
      </p:pic>
      <p:grpSp>
        <p:nvGrpSpPr>
          <p:cNvPr id="7" name="Group 6"/>
          <p:cNvGrpSpPr/>
          <p:nvPr/>
        </p:nvGrpSpPr>
        <p:grpSpPr>
          <a:xfrm>
            <a:off x="6315394" y="3895998"/>
            <a:ext cx="1570557" cy="1265975"/>
            <a:chOff x="6315394" y="3657600"/>
            <a:chExt cx="1570557" cy="1265975"/>
          </a:xfrm>
        </p:grpSpPr>
        <p:pic>
          <p:nvPicPr>
            <p:cNvPr id="50" name="Picture 49"/>
            <p:cNvPicPr>
              <a:picLocks noChangeAspect="1"/>
            </p:cNvPicPr>
            <p:nvPr/>
          </p:nvPicPr>
          <p:blipFill>
            <a:blip r:embed="rId8"/>
            <a:stretch>
              <a:fillRect/>
            </a:stretch>
          </p:blipFill>
          <p:spPr>
            <a:xfrm>
              <a:off x="6315394" y="3810000"/>
              <a:ext cx="466406" cy="466406"/>
            </a:xfrm>
            <a:prstGeom prst="rect">
              <a:avLst/>
            </a:prstGeom>
          </p:spPr>
        </p:pic>
        <p:pic>
          <p:nvPicPr>
            <p:cNvPr id="51" name="Picture 50"/>
            <p:cNvPicPr>
              <a:picLocks noChangeAspect="1"/>
            </p:cNvPicPr>
            <p:nvPr/>
          </p:nvPicPr>
          <p:blipFill rotWithShape="1">
            <a:blip r:embed="rId9"/>
            <a:srcRect r="50000"/>
            <a:stretch/>
          </p:blipFill>
          <p:spPr>
            <a:xfrm>
              <a:off x="7128335" y="3657600"/>
              <a:ext cx="491665" cy="470419"/>
            </a:xfrm>
            <a:prstGeom prst="rect">
              <a:avLst/>
            </a:prstGeom>
          </p:spPr>
        </p:pic>
        <p:pic>
          <p:nvPicPr>
            <p:cNvPr id="52" name="Picture 51"/>
            <p:cNvPicPr>
              <a:picLocks noChangeAspect="1"/>
            </p:cNvPicPr>
            <p:nvPr/>
          </p:nvPicPr>
          <p:blipFill>
            <a:blip r:embed="rId7"/>
            <a:stretch>
              <a:fillRect/>
            </a:stretch>
          </p:blipFill>
          <p:spPr>
            <a:xfrm>
              <a:off x="7467600" y="4495800"/>
              <a:ext cx="418351" cy="427775"/>
            </a:xfrm>
            <a:prstGeom prst="rect">
              <a:avLst/>
            </a:prstGeom>
          </p:spPr>
        </p:pic>
      </p:grpSp>
    </p:spTree>
    <p:extLst>
      <p:ext uri="{BB962C8B-B14F-4D97-AF65-F5344CB8AC3E}">
        <p14:creationId xmlns:p14="http://schemas.microsoft.com/office/powerpoint/2010/main" val="256876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atin typeface="Calibri" charset="0"/>
              </a:rPr>
              <a:t>Probability Theory</a:t>
            </a:r>
          </a:p>
        </p:txBody>
      </p:sp>
      <p:pic>
        <p:nvPicPr>
          <p:cNvPr id="25603" name="Content Placeholder 3" descr="Figure1.9.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2389188"/>
            <a:ext cx="5181600" cy="3402012"/>
          </a:xfrm>
        </p:spPr>
      </p:pic>
      <p:sp>
        <p:nvSpPr>
          <p:cNvPr id="5" name="TextBox 4"/>
          <p:cNvSpPr txBox="1"/>
          <p:nvPr/>
        </p:nvSpPr>
        <p:spPr>
          <a:xfrm>
            <a:off x="457200" y="1886917"/>
            <a:ext cx="8229600" cy="461963"/>
          </a:xfrm>
          <a:prstGeom prst="rect">
            <a:avLst/>
          </a:prstGeom>
          <a:noFill/>
        </p:spPr>
        <p:txBody>
          <a:bodyPr>
            <a:spAutoFit/>
          </a:bodyPr>
          <a:lstStyle/>
          <a:p>
            <a:pPr fontAlgn="auto">
              <a:spcBef>
                <a:spcPts val="0"/>
              </a:spcBef>
              <a:spcAft>
                <a:spcPts val="0"/>
              </a:spcAft>
              <a:defRPr/>
            </a:pPr>
            <a:r>
              <a:rPr lang="en-GB" sz="2400" dirty="0">
                <a:solidFill>
                  <a:srgbClr val="00B050"/>
                </a:solidFill>
                <a:latin typeface="+mn-lt"/>
                <a:ea typeface="+mn-ea"/>
                <a:cs typeface="+mn-cs"/>
              </a:rPr>
              <a:t>Apples</a:t>
            </a:r>
            <a:r>
              <a:rPr lang="en-GB" sz="2400" dirty="0">
                <a:latin typeface="+mn-lt"/>
                <a:ea typeface="+mn-ea"/>
                <a:cs typeface="+mn-cs"/>
              </a:rPr>
              <a:t> and </a:t>
            </a:r>
            <a:r>
              <a:rPr lang="en-GB" sz="2400" dirty="0">
                <a:solidFill>
                  <a:schemeClr val="accent6">
                    <a:lumMod val="75000"/>
                  </a:schemeClr>
                </a:solidFill>
                <a:latin typeface="+mn-lt"/>
                <a:ea typeface="+mn-ea"/>
                <a:cs typeface="+mn-cs"/>
              </a:rPr>
              <a:t>Oranges</a:t>
            </a:r>
          </a:p>
        </p:txBody>
      </p:sp>
      <p:sp>
        <p:nvSpPr>
          <p:cNvPr id="2" name="Date Placeholder 1"/>
          <p:cNvSpPr>
            <a:spLocks noGrp="1"/>
          </p:cNvSpPr>
          <p:nvPr>
            <p:ph type="dt" sz="half" idx="4294967295"/>
          </p:nvPr>
        </p:nvSpPr>
        <p:spPr>
          <a:xfrm>
            <a:off x="457200" y="6556200"/>
            <a:ext cx="2895600" cy="329184"/>
          </a:xfrm>
          <a:prstGeom prst="rect">
            <a:avLst/>
          </a:prstGeom>
        </p:spPr>
        <p:txBody>
          <a:bodyPr/>
          <a:lstStyle/>
          <a:p>
            <a:fld id="{A704C4E5-38B8-4982-86BD-7C07E30DB7EB}" type="datetime1">
              <a:rPr lang="en-US" smtClean="0"/>
              <a:t>8/1/2024</a:t>
            </a:fld>
            <a:endParaRPr lang="en-US"/>
          </a:p>
        </p:txBody>
      </p:sp>
      <p:sp>
        <p:nvSpPr>
          <p:cNvPr id="3" name="Slide Number Placeholder 2"/>
          <p:cNvSpPr>
            <a:spLocks noGrp="1"/>
          </p:cNvSpPr>
          <p:nvPr>
            <p:ph type="sldNum" sz="quarter" idx="4294967295"/>
          </p:nvPr>
        </p:nvSpPr>
        <p:spPr>
          <a:xfrm>
            <a:off x="7620000" y="6556200"/>
            <a:ext cx="1066800" cy="329184"/>
          </a:xfrm>
          <a:prstGeom prst="rect">
            <a:avLst/>
          </a:prstGeom>
        </p:spPr>
        <p:txBody>
          <a:bodyPr/>
          <a:lstStyle/>
          <a:p>
            <a:fld id="{E9F01FFC-0287-7E41-9708-A427EB01488A}" type="slidenum">
              <a:rPr lang="de-DE" smtClean="0"/>
              <a:pPr/>
              <a:t>2</a:t>
            </a:fld>
            <a:endParaRPr lang="de-DE"/>
          </a:p>
        </p:txBody>
      </p:sp>
      <p:sp>
        <p:nvSpPr>
          <p:cNvPr id="4" name="Footer Placeholder 3"/>
          <p:cNvSpPr>
            <a:spLocks noGrp="1"/>
          </p:cNvSpPr>
          <p:nvPr>
            <p:ph type="ftr" sz="quarter" idx="11"/>
          </p:nvPr>
        </p:nvSpPr>
        <p:spPr/>
        <p:txBody>
          <a:bodyPr/>
          <a:lstStyle/>
          <a:p>
            <a:r>
              <a:rPr lang="en-US"/>
              <a:t>Shafait: AI &amp; Machine Learning</a:t>
            </a:r>
            <a:endParaRPr lang="en-AU" dirty="0"/>
          </a:p>
        </p:txBody>
      </p:sp>
    </p:spTree>
    <p:extLst>
      <p:ext uri="{BB962C8B-B14F-4D97-AF65-F5344CB8AC3E}">
        <p14:creationId xmlns:p14="http://schemas.microsoft.com/office/powerpoint/2010/main" val="1249830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228600" y="883246"/>
            <a:ext cx="8153400" cy="817562"/>
          </a:xfrm>
        </p:spPr>
        <p:txBody>
          <a:bodyPr/>
          <a:lstStyle/>
          <a:p>
            <a:r>
              <a:rPr lang="en-US" dirty="0"/>
              <a:t>Independence</a:t>
            </a:r>
          </a:p>
        </p:txBody>
      </p:sp>
      <mc:AlternateContent xmlns:mc="http://schemas.openxmlformats.org/markup-compatibility/2006">
        <mc:Choice xmlns:a14="http://schemas.microsoft.com/office/drawing/2010/main" Requires="a14">
          <p:sp>
            <p:nvSpPr>
              <p:cNvPr id="4100" name="Rectangle 3"/>
              <p:cNvSpPr>
                <a:spLocks noGrp="1" noChangeArrowheads="1"/>
              </p:cNvSpPr>
              <p:nvPr>
                <p:ph type="body" idx="1"/>
              </p:nvPr>
            </p:nvSpPr>
            <p:spPr>
              <a:xfrm>
                <a:off x="228600" y="1498848"/>
                <a:ext cx="8763000" cy="5026496"/>
              </a:xfrm>
            </p:spPr>
            <p:txBody>
              <a:bodyPr/>
              <a:lstStyle/>
              <a:p>
                <a:r>
                  <a:rPr lang="en-US" dirty="0"/>
                  <a:t>Two events are independent if they do not provide any information about each other:</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a:rPr>
                        <m:t>𝑃</m:t>
                      </m:r>
                      <m:r>
                        <a:rPr lang="en-US" b="0" i="1" dirty="0" smtClean="0">
                          <a:latin typeface="Cambria Math"/>
                        </a:rPr>
                        <m:t>𝑟</m:t>
                      </m:r>
                      <m:r>
                        <a:rPr lang="en-US" i="1" dirty="0" smtClean="0">
                          <a:latin typeface="Cambria Math"/>
                        </a:rPr>
                        <m:t>(</m:t>
                      </m:r>
                      <m:r>
                        <a:rPr lang="en-US" i="1" dirty="0" smtClean="0">
                          <a:latin typeface="Cambria Math"/>
                        </a:rPr>
                        <m:t>𝐴</m:t>
                      </m:r>
                      <m:r>
                        <a:rPr lang="en-US" i="1" dirty="0" smtClean="0">
                          <a:latin typeface="Cambria Math"/>
                        </a:rPr>
                        <m:t>|</m:t>
                      </m:r>
                      <m:r>
                        <a:rPr lang="en-US" i="1" dirty="0" smtClean="0">
                          <a:latin typeface="Cambria Math"/>
                        </a:rPr>
                        <m:t>𝐵</m:t>
                      </m:r>
                      <m:r>
                        <a:rPr lang="en-US" i="1" dirty="0" smtClean="0">
                          <a:latin typeface="Cambria Math"/>
                        </a:rPr>
                        <m:t>) = </m:t>
                      </m:r>
                      <m:r>
                        <a:rPr lang="en-US" i="1" dirty="0" smtClean="0">
                          <a:latin typeface="Cambria Math"/>
                        </a:rPr>
                        <m:t>𝑃𝑟</m:t>
                      </m:r>
                      <m:r>
                        <a:rPr lang="en-US" i="1" dirty="0" smtClean="0">
                          <a:latin typeface="Cambria Math"/>
                        </a:rPr>
                        <m:t>(</m:t>
                      </m:r>
                      <m:r>
                        <a:rPr lang="en-US" i="1" dirty="0" smtClean="0">
                          <a:latin typeface="Cambria Math"/>
                        </a:rPr>
                        <m:t>𝐴</m:t>
                      </m:r>
                      <m:r>
                        <a:rPr lang="en-US" i="1" dirty="0" smtClean="0">
                          <a:latin typeface="Cambria Math"/>
                        </a:rPr>
                        <m:t>)</m:t>
                      </m:r>
                    </m:oMath>
                  </m:oMathPara>
                </a14:m>
                <a:endParaRPr lang="en-US" dirty="0"/>
              </a:p>
              <a:p>
                <a:pPr marL="0" indent="0" algn="ctr">
                  <a:buNone/>
                </a:pPr>
                <a:endParaRPr lang="en-US" dirty="0"/>
              </a:p>
              <a:p>
                <a:r>
                  <a:rPr lang="en-US" dirty="0"/>
                  <a:t>In other words, the fact that </a:t>
                </a:r>
                <a:r>
                  <a:rPr lang="en-US" i="1" dirty="0"/>
                  <a:t>B</a:t>
                </a:r>
                <a:r>
                  <a:rPr lang="en-US" dirty="0"/>
                  <a:t> has already happened does not affect the probability of </a:t>
                </a:r>
                <a:r>
                  <a:rPr lang="en-US" i="1" dirty="0"/>
                  <a:t>A</a:t>
                </a:r>
                <a:r>
                  <a:rPr lang="en-US" dirty="0"/>
                  <a:t>’s outcomes</a:t>
                </a:r>
              </a:p>
              <a:p>
                <a:endParaRPr lang="en-US" dirty="0">
                  <a:cs typeface="Arial" charset="0"/>
                </a:endParaRPr>
              </a:p>
              <a:p>
                <a:r>
                  <a:rPr lang="en-US" dirty="0">
                    <a:cs typeface="Arial" charset="0"/>
                  </a:rPr>
                  <a:t>Implications:</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a:rPr>
                        <m:t>𝑃</m:t>
                      </m:r>
                      <m:r>
                        <a:rPr lang="en-US" b="0" i="1" dirty="0" smtClean="0">
                          <a:latin typeface="Cambria Math"/>
                        </a:rPr>
                        <m:t>𝑟</m:t>
                      </m:r>
                      <m:r>
                        <a:rPr lang="en-US" i="1" dirty="0" smtClean="0">
                          <a:latin typeface="Cambria Math"/>
                        </a:rPr>
                        <m:t>(</m:t>
                      </m:r>
                      <m:r>
                        <a:rPr lang="en-US" i="1" dirty="0" smtClean="0">
                          <a:latin typeface="Cambria Math"/>
                        </a:rPr>
                        <m:t>𝐴</m:t>
                      </m:r>
                      <m:r>
                        <a:rPr lang="en-US" i="1" dirty="0" smtClean="0">
                          <a:latin typeface="Cambria Math"/>
                        </a:rPr>
                        <m:t>|</m:t>
                      </m:r>
                      <m:r>
                        <a:rPr lang="en-US" i="1" dirty="0" smtClean="0">
                          <a:latin typeface="Cambria Math"/>
                        </a:rPr>
                        <m:t>𝐵</m:t>
                      </m:r>
                      <m:r>
                        <a:rPr lang="en-US" i="1" dirty="0" smtClean="0">
                          <a:latin typeface="Cambria Math"/>
                        </a:rPr>
                        <m:t>) = </m:t>
                      </m:r>
                      <m:r>
                        <a:rPr lang="en-US" i="1" dirty="0" smtClean="0">
                          <a:latin typeface="Cambria Math"/>
                        </a:rPr>
                        <m:t>𝑃𝑟</m:t>
                      </m:r>
                      <m:r>
                        <a:rPr lang="en-US" i="1" dirty="0" smtClean="0">
                          <a:latin typeface="Cambria Math"/>
                        </a:rPr>
                        <m:t>(</m:t>
                      </m:r>
                      <m:r>
                        <a:rPr lang="en-US" i="1" dirty="0" smtClean="0">
                          <a:latin typeface="Cambria Math"/>
                        </a:rPr>
                        <m:t>𝐴</m:t>
                      </m:r>
                      <m:r>
                        <a:rPr lang="en-US" i="1" dirty="0" smtClean="0">
                          <a:latin typeface="Cambria Math"/>
                        </a:rPr>
                        <m:t>)</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b="0" i="1" dirty="0" smtClean="0">
                              <a:latin typeface="Cambria Math" panose="02040503050406030204" pitchFamily="18" charset="0"/>
                              <a:cs typeface="Arial" charset="0"/>
                            </a:rPr>
                          </m:ctrlPr>
                        </m:fPr>
                        <m:num>
                          <m:r>
                            <a:rPr lang="en-US" i="1" dirty="0" smtClean="0">
                              <a:latin typeface="Cambria Math"/>
                            </a:rPr>
                            <m:t>𝑃</m:t>
                          </m:r>
                          <m:r>
                            <a:rPr lang="en-US" b="0" i="1" dirty="0" smtClean="0">
                              <a:latin typeface="Cambria Math"/>
                            </a:rPr>
                            <m:t>𝑟</m:t>
                          </m:r>
                          <m:d>
                            <m:dPr>
                              <m:ctrlPr>
                                <a:rPr lang="en-US" b="0" i="1" dirty="0" smtClean="0">
                                  <a:latin typeface="Cambria Math" panose="02040503050406030204" pitchFamily="18" charset="0"/>
                                </a:rPr>
                              </m:ctrlPr>
                            </m:dPr>
                            <m:e>
                              <m:r>
                                <a:rPr lang="en-US" i="1" dirty="0" smtClean="0">
                                  <a:latin typeface="Cambria Math"/>
                                </a:rPr>
                                <m:t>𝐴</m:t>
                              </m:r>
                              <m:r>
                                <a:rPr lang="en-US" i="1" dirty="0">
                                  <a:latin typeface="Cambria Math"/>
                                  <a:cs typeface="Arial" charset="0"/>
                                </a:rPr>
                                <m:t>∩</m:t>
                              </m:r>
                              <m:r>
                                <a:rPr lang="en-US" i="1" dirty="0">
                                  <a:latin typeface="Cambria Math"/>
                                  <a:cs typeface="Arial" charset="0"/>
                                </a:rPr>
                                <m:t>𝐵</m:t>
                              </m:r>
                            </m:e>
                          </m:d>
                        </m:num>
                        <m:den>
                          <m:r>
                            <a:rPr lang="en-US" i="1" dirty="0">
                              <a:latin typeface="Cambria Math"/>
                              <a:cs typeface="Arial" charset="0"/>
                            </a:rPr>
                            <m:t>𝑃𝑟</m:t>
                          </m:r>
                          <m:r>
                            <a:rPr lang="en-US" i="1" dirty="0">
                              <a:latin typeface="Cambria Math"/>
                              <a:cs typeface="Arial" charset="0"/>
                            </a:rPr>
                            <m:t>(</m:t>
                          </m:r>
                          <m:r>
                            <a:rPr lang="en-US" i="1" dirty="0">
                              <a:latin typeface="Cambria Math"/>
                              <a:cs typeface="Arial" charset="0"/>
                            </a:rPr>
                            <m:t>𝐵</m:t>
                          </m:r>
                          <m:r>
                            <a:rPr lang="en-US" i="1" dirty="0">
                              <a:latin typeface="Cambria Math"/>
                              <a:cs typeface="Arial" charset="0"/>
                            </a:rPr>
                            <m:t>)</m:t>
                          </m:r>
                        </m:den>
                      </m:f>
                      <m:r>
                        <a:rPr lang="en-US" i="1" dirty="0" smtClean="0">
                          <a:latin typeface="Cambria Math"/>
                          <a:cs typeface="Arial" charset="0"/>
                        </a:rPr>
                        <m:t> </m:t>
                      </m:r>
                      <m:r>
                        <a:rPr lang="en-US" i="1" dirty="0" smtClean="0">
                          <a:latin typeface="Cambria Math"/>
                        </a:rPr>
                        <m:t>= </m:t>
                      </m:r>
                      <m:r>
                        <a:rPr lang="en-US" i="1" dirty="0" smtClean="0">
                          <a:latin typeface="Cambria Math"/>
                        </a:rPr>
                        <m:t>𝑃𝑟</m:t>
                      </m:r>
                      <m:r>
                        <a:rPr lang="en-US" i="1" dirty="0" smtClean="0">
                          <a:latin typeface="Cambria Math"/>
                        </a:rPr>
                        <m:t>(</m:t>
                      </m:r>
                      <m:r>
                        <a:rPr lang="en-US" i="1" dirty="0" smtClean="0">
                          <a:latin typeface="Cambria Math"/>
                        </a:rPr>
                        <m:t>𝐴</m:t>
                      </m:r>
                      <m:r>
                        <a:rPr lang="en-US" i="1" dirty="0" smtClean="0">
                          <a:latin typeface="Cambria Math"/>
                        </a:rPr>
                        <m:t>)</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a:rPr>
                        <m:t>𝑃</m:t>
                      </m:r>
                      <m:r>
                        <a:rPr lang="en-US" b="0" i="1" dirty="0" smtClean="0">
                          <a:latin typeface="Cambria Math"/>
                        </a:rPr>
                        <m:t>𝑟</m:t>
                      </m:r>
                      <m:r>
                        <a:rPr lang="en-US" i="1" dirty="0" smtClean="0">
                          <a:latin typeface="Cambria Math"/>
                        </a:rPr>
                        <m:t>(</m:t>
                      </m:r>
                      <m:r>
                        <a:rPr lang="en-US" i="1" dirty="0" smtClean="0">
                          <a:latin typeface="Cambria Math"/>
                        </a:rPr>
                        <m:t>𝐴</m:t>
                      </m:r>
                      <m:r>
                        <a:rPr lang="en-US" i="1" dirty="0">
                          <a:latin typeface="Cambria Math"/>
                          <a:cs typeface="Arial" charset="0"/>
                        </a:rPr>
                        <m:t>∩</m:t>
                      </m:r>
                      <m:r>
                        <a:rPr lang="en-US" i="1" dirty="0">
                          <a:latin typeface="Cambria Math"/>
                          <a:cs typeface="Arial" charset="0"/>
                        </a:rPr>
                        <m:t>𝐵</m:t>
                      </m:r>
                      <m:r>
                        <a:rPr lang="en-US" i="1" dirty="0" smtClean="0">
                          <a:latin typeface="Cambria Math"/>
                          <a:cs typeface="Arial" charset="0"/>
                        </a:rPr>
                        <m:t>) </m:t>
                      </m:r>
                      <m:r>
                        <a:rPr lang="en-US" i="1" dirty="0">
                          <a:latin typeface="Cambria Math"/>
                        </a:rPr>
                        <m:t>= </m:t>
                      </m:r>
                      <m:r>
                        <a:rPr lang="en-US" i="1" dirty="0">
                          <a:latin typeface="Cambria Math"/>
                        </a:rPr>
                        <m:t>𝑃𝑟</m:t>
                      </m:r>
                      <m:r>
                        <a:rPr lang="en-US" i="1" dirty="0">
                          <a:latin typeface="Cambria Math"/>
                        </a:rPr>
                        <m:t>(</m:t>
                      </m:r>
                      <m:r>
                        <a:rPr lang="en-US" i="1" dirty="0">
                          <a:latin typeface="Cambria Math"/>
                        </a:rPr>
                        <m:t>𝐴</m:t>
                      </m:r>
                      <m:r>
                        <a:rPr lang="en-US" i="1" dirty="0" smtClean="0">
                          <a:latin typeface="Cambria Math"/>
                        </a:rPr>
                        <m:t>)</m:t>
                      </m:r>
                      <m:r>
                        <a:rPr lang="en-US" i="1" dirty="0">
                          <a:latin typeface="Cambria Math"/>
                          <a:cs typeface="Arial" charset="0"/>
                        </a:rPr>
                        <m:t> </m:t>
                      </m:r>
                      <m:r>
                        <a:rPr lang="en-US" i="1" dirty="0" smtClean="0">
                          <a:latin typeface="Cambria Math"/>
                          <a:cs typeface="Arial" charset="0"/>
                        </a:rPr>
                        <m:t>𝑃</m:t>
                      </m:r>
                      <m:r>
                        <a:rPr lang="en-US" b="0" i="1" dirty="0" smtClean="0">
                          <a:latin typeface="Cambria Math"/>
                          <a:cs typeface="Arial" charset="0"/>
                        </a:rPr>
                        <m:t>𝑟</m:t>
                      </m:r>
                      <m:r>
                        <a:rPr lang="en-US" i="1" dirty="0" smtClean="0">
                          <a:latin typeface="Cambria Math"/>
                          <a:cs typeface="Arial" charset="0"/>
                        </a:rPr>
                        <m:t>(</m:t>
                      </m:r>
                      <m:r>
                        <a:rPr lang="en-US" i="1" dirty="0" smtClean="0">
                          <a:latin typeface="Cambria Math"/>
                          <a:cs typeface="Arial" charset="0"/>
                        </a:rPr>
                        <m:t>𝐵</m:t>
                      </m:r>
                      <m:r>
                        <a:rPr lang="en-US" i="1" dirty="0">
                          <a:latin typeface="Cambria Math"/>
                          <a:cs typeface="Arial" charset="0"/>
                        </a:rPr>
                        <m:t>)</m:t>
                      </m:r>
                    </m:oMath>
                  </m:oMathPara>
                </a14:m>
                <a:endParaRPr lang="en-US" dirty="0"/>
              </a:p>
              <a:p>
                <a:endParaRPr lang="en-US" dirty="0">
                  <a:cs typeface="Arial" charset="0"/>
                </a:endParaRPr>
              </a:p>
            </p:txBody>
          </p:sp>
        </mc:Choice>
        <mc:Fallback>
          <p:sp>
            <p:nvSpPr>
              <p:cNvPr id="4100" name="Rectangle 3"/>
              <p:cNvSpPr>
                <a:spLocks noGrp="1" noRot="1" noChangeAspect="1" noMove="1" noResize="1" noEditPoints="1" noAdjustHandles="1" noChangeArrowheads="1" noChangeShapeType="1" noTextEdit="1"/>
              </p:cNvSpPr>
              <p:nvPr>
                <p:ph type="body" idx="1"/>
              </p:nvPr>
            </p:nvSpPr>
            <p:spPr>
              <a:xfrm>
                <a:off x="228600" y="1498848"/>
                <a:ext cx="8763000" cy="5026496"/>
              </a:xfrm>
              <a:blipFill>
                <a:blip r:embed="rId3"/>
                <a:stretch>
                  <a:fillRect l="-974" t="-850"/>
                </a:stretch>
              </a:blipFill>
            </p:spPr>
            <p:txBody>
              <a:bodyPr/>
              <a:lstStyle/>
              <a:p>
                <a:r>
                  <a:rPr lang="en-PK">
                    <a:noFill/>
                  </a:rPr>
                  <a:t> </a:t>
                </a:r>
              </a:p>
            </p:txBody>
          </p:sp>
        </mc:Fallback>
      </mc:AlternateContent>
      <p:sp>
        <p:nvSpPr>
          <p:cNvPr id="4101" name="Slide Number Placeholder 4"/>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20</a:t>
            </a:fld>
            <a:endParaRPr lang="en-US"/>
          </a:p>
        </p:txBody>
      </p:sp>
      <p:sp>
        <p:nvSpPr>
          <p:cNvPr id="6" name="TextBox 5"/>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0">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8600" y="955254"/>
            <a:ext cx="8153400" cy="817562"/>
          </a:xfrm>
        </p:spPr>
        <p:txBody>
          <a:bodyPr/>
          <a:lstStyle/>
          <a:p>
            <a:r>
              <a:rPr lang="en-US" dirty="0"/>
              <a:t>Independence: Example</a:t>
            </a:r>
          </a:p>
        </p:txBody>
      </p:sp>
      <mc:AlternateContent xmlns:mc="http://schemas.openxmlformats.org/markup-compatibility/2006">
        <mc:Choice xmlns:a14="http://schemas.microsoft.com/office/drawing/2010/main" Requires="a14">
          <p:sp>
            <p:nvSpPr>
              <p:cNvPr id="429059" name="Rectangle 3"/>
              <p:cNvSpPr>
                <a:spLocks noGrp="1" noChangeArrowheads="1"/>
              </p:cNvSpPr>
              <p:nvPr>
                <p:ph type="body" idx="1"/>
              </p:nvPr>
            </p:nvSpPr>
            <p:spPr>
              <a:xfrm>
                <a:off x="228600" y="1788368"/>
                <a:ext cx="8763000" cy="4953000"/>
              </a:xfrm>
            </p:spPr>
            <p:txBody>
              <a:bodyPr/>
              <a:lstStyle/>
              <a:p>
                <a:r>
                  <a:rPr lang="en-US" dirty="0"/>
                  <a:t>Are events </a:t>
                </a:r>
                <a14:m>
                  <m:oMath xmlns:m="http://schemas.openxmlformats.org/officeDocument/2006/math">
                    <m:r>
                      <a:rPr lang="en-US" i="1" dirty="0" smtClean="0">
                        <a:latin typeface="Cambria Math"/>
                      </a:rPr>
                      <m:t>𝐴</m:t>
                    </m:r>
                  </m:oMath>
                </a14:m>
                <a:r>
                  <a:rPr lang="en-US" dirty="0"/>
                  <a:t> and </a:t>
                </a:r>
                <a14:m>
                  <m:oMath xmlns:m="http://schemas.openxmlformats.org/officeDocument/2006/math">
                    <m:r>
                      <a:rPr lang="en-US" i="1" dirty="0" smtClean="0">
                        <a:latin typeface="Cambria Math"/>
                      </a:rPr>
                      <m:t>𝐶</m:t>
                    </m:r>
                  </m:oMath>
                </a14:m>
                <a:r>
                  <a:rPr lang="en-US" dirty="0"/>
                  <a:t> independent?</a:t>
                </a:r>
              </a:p>
              <a:p>
                <a:pPr lvl="1"/>
                <a:r>
                  <a:rPr lang="en-US" dirty="0">
                    <a:cs typeface="Arial" charset="0"/>
                  </a:rPr>
                  <a:t>Assume that all outcomes are equally likely</a:t>
                </a:r>
              </a:p>
              <a:p>
                <a:pPr>
                  <a:buFont typeface="Wingdings" pitchFamily="2" charset="2"/>
                  <a:buNone/>
                </a:pPr>
                <a:r>
                  <a:rPr lang="en-US" dirty="0">
                    <a:cs typeface="Arial" charset="0"/>
                  </a:rPr>
                  <a:t>	</a:t>
                </a:r>
              </a:p>
            </p:txBody>
          </p:sp>
        </mc:Choice>
        <mc:Fallback>
          <p:sp>
            <p:nvSpPr>
              <p:cNvPr id="429059" name="Rectangle 3"/>
              <p:cNvSpPr>
                <a:spLocks noGrp="1" noRot="1" noChangeAspect="1" noMove="1" noResize="1" noEditPoints="1" noAdjustHandles="1" noChangeArrowheads="1" noChangeShapeType="1" noTextEdit="1"/>
              </p:cNvSpPr>
              <p:nvPr>
                <p:ph type="body" idx="1"/>
              </p:nvPr>
            </p:nvSpPr>
            <p:spPr>
              <a:xfrm>
                <a:off x="228600" y="1788368"/>
                <a:ext cx="8763000" cy="4953000"/>
              </a:xfrm>
              <a:blipFill>
                <a:blip r:embed="rId3"/>
                <a:stretch>
                  <a:fillRect l="-974" t="-861"/>
                </a:stretch>
              </a:blipFill>
            </p:spPr>
            <p:txBody>
              <a:bodyPr/>
              <a:lstStyle/>
              <a:p>
                <a:r>
                  <a:rPr lang="en-PK">
                    <a:noFill/>
                  </a:rPr>
                  <a:t> </a:t>
                </a:r>
              </a:p>
            </p:txBody>
          </p:sp>
        </mc:Fallback>
      </mc:AlternateContent>
      <p:sp>
        <p:nvSpPr>
          <p:cNvPr id="37892" name="Oval 4"/>
          <p:cNvSpPr>
            <a:spLocks noChangeArrowheads="1"/>
          </p:cNvSpPr>
          <p:nvPr/>
        </p:nvSpPr>
        <p:spPr bwMode="auto">
          <a:xfrm>
            <a:off x="2971800" y="2697162"/>
            <a:ext cx="3733800" cy="3200400"/>
          </a:xfrm>
          <a:prstGeom prst="ellipse">
            <a:avLst/>
          </a:prstGeom>
          <a:solidFill>
            <a:srgbClr val="C0C0C0"/>
          </a:solidFill>
          <a:ln w="9525">
            <a:solidFill>
              <a:schemeClr val="tx1"/>
            </a:solidFill>
            <a:round/>
            <a:headEnd/>
            <a:tailEnd/>
          </a:ln>
        </p:spPr>
        <p:txBody>
          <a:bodyPr wrap="none" anchor="ctr"/>
          <a:lstStyle/>
          <a:p>
            <a:pPr algn="ctr"/>
            <a:endParaRPr lang="en-US" b="0"/>
          </a:p>
        </p:txBody>
      </p:sp>
      <p:sp>
        <p:nvSpPr>
          <p:cNvPr id="37893" name="Oval 5"/>
          <p:cNvSpPr>
            <a:spLocks noChangeArrowheads="1"/>
          </p:cNvSpPr>
          <p:nvPr/>
        </p:nvSpPr>
        <p:spPr bwMode="auto">
          <a:xfrm>
            <a:off x="4267200" y="3687762"/>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4</a:t>
            </a:r>
          </a:p>
        </p:txBody>
      </p:sp>
      <p:sp>
        <p:nvSpPr>
          <p:cNvPr id="37894" name="Rectangle 6"/>
          <p:cNvSpPr>
            <a:spLocks noChangeArrowheads="1"/>
          </p:cNvSpPr>
          <p:nvPr/>
        </p:nvSpPr>
        <p:spPr bwMode="auto">
          <a:xfrm rot="-679882">
            <a:off x="3581400" y="4387850"/>
            <a:ext cx="2590800" cy="836612"/>
          </a:xfrm>
          <a:prstGeom prst="rect">
            <a:avLst/>
          </a:prstGeom>
          <a:noFill/>
          <a:ln w="38100">
            <a:solidFill>
              <a:srgbClr val="FF9999"/>
            </a:solidFill>
            <a:miter lim="800000"/>
            <a:headEnd/>
            <a:tailEnd/>
          </a:ln>
        </p:spPr>
        <p:txBody>
          <a:bodyPr wrap="none" anchor="ctr"/>
          <a:lstStyle/>
          <a:p>
            <a:endParaRPr lang="en-US" b="0"/>
          </a:p>
        </p:txBody>
      </p:sp>
      <p:sp>
        <p:nvSpPr>
          <p:cNvPr id="37895" name="Oval 7"/>
          <p:cNvSpPr>
            <a:spLocks noChangeArrowheads="1"/>
          </p:cNvSpPr>
          <p:nvPr/>
        </p:nvSpPr>
        <p:spPr bwMode="auto">
          <a:xfrm>
            <a:off x="4038600" y="4678362"/>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1</a:t>
            </a:r>
          </a:p>
        </p:txBody>
      </p:sp>
      <p:sp>
        <p:nvSpPr>
          <p:cNvPr id="37896" name="Oval 8"/>
          <p:cNvSpPr>
            <a:spLocks noChangeArrowheads="1"/>
          </p:cNvSpPr>
          <p:nvPr/>
        </p:nvSpPr>
        <p:spPr bwMode="auto">
          <a:xfrm>
            <a:off x="3886200" y="3078162"/>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2</a:t>
            </a:r>
          </a:p>
        </p:txBody>
      </p:sp>
      <p:sp>
        <p:nvSpPr>
          <p:cNvPr id="37897" name="Oval 9"/>
          <p:cNvSpPr>
            <a:spLocks noChangeArrowheads="1"/>
          </p:cNvSpPr>
          <p:nvPr/>
        </p:nvSpPr>
        <p:spPr bwMode="auto">
          <a:xfrm>
            <a:off x="4572000" y="4602162"/>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3</a:t>
            </a:r>
          </a:p>
        </p:txBody>
      </p:sp>
      <p:sp>
        <p:nvSpPr>
          <p:cNvPr id="37898" name="Oval 10"/>
          <p:cNvSpPr>
            <a:spLocks noChangeArrowheads="1"/>
          </p:cNvSpPr>
          <p:nvPr/>
        </p:nvSpPr>
        <p:spPr bwMode="auto">
          <a:xfrm>
            <a:off x="5105400" y="3535362"/>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6</a:t>
            </a:r>
          </a:p>
        </p:txBody>
      </p:sp>
      <p:sp>
        <p:nvSpPr>
          <p:cNvPr id="37899" name="Oval 11"/>
          <p:cNvSpPr>
            <a:spLocks noChangeArrowheads="1"/>
          </p:cNvSpPr>
          <p:nvPr/>
        </p:nvSpPr>
        <p:spPr bwMode="auto">
          <a:xfrm>
            <a:off x="5410200" y="4373562"/>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5</a:t>
            </a:r>
          </a:p>
        </p:txBody>
      </p:sp>
      <p:sp>
        <p:nvSpPr>
          <p:cNvPr id="37900" name="Text Box 12"/>
          <p:cNvSpPr txBox="1">
            <a:spLocks noChangeArrowheads="1"/>
          </p:cNvSpPr>
          <p:nvPr/>
        </p:nvSpPr>
        <p:spPr bwMode="auto">
          <a:xfrm>
            <a:off x="4572000" y="5364162"/>
            <a:ext cx="457200" cy="579438"/>
          </a:xfrm>
          <a:prstGeom prst="rect">
            <a:avLst/>
          </a:prstGeom>
          <a:noFill/>
          <a:ln w="9525">
            <a:noFill/>
            <a:miter lim="800000"/>
            <a:headEnd/>
            <a:tailEnd/>
          </a:ln>
        </p:spPr>
        <p:txBody>
          <a:bodyPr>
            <a:spAutoFit/>
          </a:bodyPr>
          <a:lstStyle/>
          <a:p>
            <a:pPr algn="ctr">
              <a:spcBef>
                <a:spcPct val="50000"/>
              </a:spcBef>
            </a:pPr>
            <a:r>
              <a:rPr lang="en-US" sz="3200" b="0" i="1"/>
              <a:t>S</a:t>
            </a:r>
          </a:p>
        </p:txBody>
      </p:sp>
      <p:sp>
        <p:nvSpPr>
          <p:cNvPr id="37901" name="Text Box 13"/>
          <p:cNvSpPr txBox="1">
            <a:spLocks noChangeArrowheads="1"/>
          </p:cNvSpPr>
          <p:nvPr/>
        </p:nvSpPr>
        <p:spPr bwMode="auto">
          <a:xfrm rot="-779067">
            <a:off x="3429000" y="4830762"/>
            <a:ext cx="881063" cy="396875"/>
          </a:xfrm>
          <a:prstGeom prst="rect">
            <a:avLst/>
          </a:prstGeom>
          <a:noFill/>
          <a:ln w="9525">
            <a:noFill/>
            <a:miter lim="800000"/>
            <a:headEnd/>
            <a:tailEnd/>
          </a:ln>
        </p:spPr>
        <p:txBody>
          <a:bodyPr>
            <a:spAutoFit/>
          </a:bodyPr>
          <a:lstStyle/>
          <a:p>
            <a:pPr algn="ctr">
              <a:spcBef>
                <a:spcPct val="50000"/>
              </a:spcBef>
            </a:pPr>
            <a:r>
              <a:rPr lang="en-US" sz="2000" b="0"/>
              <a:t>A</a:t>
            </a:r>
            <a:endParaRPr lang="en-US" sz="2000" b="0" baseline="-25000"/>
          </a:p>
        </p:txBody>
      </p:sp>
      <p:sp>
        <p:nvSpPr>
          <p:cNvPr id="37902" name="Text Box 14"/>
          <p:cNvSpPr txBox="1">
            <a:spLocks noChangeArrowheads="1"/>
          </p:cNvSpPr>
          <p:nvPr/>
        </p:nvSpPr>
        <p:spPr bwMode="auto">
          <a:xfrm rot="-779067">
            <a:off x="3657600" y="3916362"/>
            <a:ext cx="623888" cy="396875"/>
          </a:xfrm>
          <a:prstGeom prst="rect">
            <a:avLst/>
          </a:prstGeom>
          <a:noFill/>
          <a:ln w="9525">
            <a:noFill/>
            <a:miter lim="800000"/>
            <a:headEnd/>
            <a:tailEnd/>
          </a:ln>
        </p:spPr>
        <p:txBody>
          <a:bodyPr>
            <a:spAutoFit/>
          </a:bodyPr>
          <a:lstStyle/>
          <a:p>
            <a:pPr algn="ctr">
              <a:spcBef>
                <a:spcPct val="50000"/>
              </a:spcBef>
            </a:pPr>
            <a:r>
              <a:rPr lang="en-US" sz="2000" b="0" i="1"/>
              <a:t>B</a:t>
            </a:r>
            <a:endParaRPr lang="en-US" sz="2000" b="0" baseline="-25000"/>
          </a:p>
        </p:txBody>
      </p:sp>
      <p:grpSp>
        <p:nvGrpSpPr>
          <p:cNvPr id="37903" name="Group 15"/>
          <p:cNvGrpSpPr>
            <a:grpSpLocks/>
          </p:cNvGrpSpPr>
          <p:nvPr/>
        </p:nvGrpSpPr>
        <p:grpSpPr bwMode="auto">
          <a:xfrm>
            <a:off x="3733800" y="3382962"/>
            <a:ext cx="2514600" cy="2057400"/>
            <a:chOff x="960" y="1344"/>
            <a:chExt cx="1488" cy="1344"/>
          </a:xfrm>
        </p:grpSpPr>
        <p:sp>
          <p:nvSpPr>
            <p:cNvPr id="37907" name="Line 16"/>
            <p:cNvSpPr>
              <a:spLocks noChangeShapeType="1"/>
            </p:cNvSpPr>
            <p:nvPr/>
          </p:nvSpPr>
          <p:spPr bwMode="auto">
            <a:xfrm flipV="1">
              <a:off x="960" y="1344"/>
              <a:ext cx="1152" cy="288"/>
            </a:xfrm>
            <a:prstGeom prst="line">
              <a:avLst/>
            </a:prstGeom>
            <a:noFill/>
            <a:ln w="38100">
              <a:solidFill>
                <a:srgbClr val="FF0000"/>
              </a:solidFill>
              <a:round/>
              <a:headEnd/>
              <a:tailEnd/>
            </a:ln>
          </p:spPr>
          <p:txBody>
            <a:bodyPr/>
            <a:lstStyle/>
            <a:p>
              <a:endParaRPr lang="en-US"/>
            </a:p>
          </p:txBody>
        </p:sp>
        <p:sp>
          <p:nvSpPr>
            <p:cNvPr id="37908" name="Line 17"/>
            <p:cNvSpPr>
              <a:spLocks noChangeShapeType="1"/>
            </p:cNvSpPr>
            <p:nvPr/>
          </p:nvSpPr>
          <p:spPr bwMode="auto">
            <a:xfrm>
              <a:off x="2112" y="1344"/>
              <a:ext cx="336" cy="1248"/>
            </a:xfrm>
            <a:prstGeom prst="line">
              <a:avLst/>
            </a:prstGeom>
            <a:noFill/>
            <a:ln w="38100">
              <a:solidFill>
                <a:srgbClr val="FF0000"/>
              </a:solidFill>
              <a:round/>
              <a:headEnd/>
              <a:tailEnd/>
            </a:ln>
          </p:spPr>
          <p:txBody>
            <a:bodyPr/>
            <a:lstStyle/>
            <a:p>
              <a:endParaRPr lang="en-US"/>
            </a:p>
          </p:txBody>
        </p:sp>
        <p:sp>
          <p:nvSpPr>
            <p:cNvPr id="37909" name="Line 18"/>
            <p:cNvSpPr>
              <a:spLocks noChangeShapeType="1"/>
            </p:cNvSpPr>
            <p:nvPr/>
          </p:nvSpPr>
          <p:spPr bwMode="auto">
            <a:xfrm flipH="1">
              <a:off x="2064" y="2592"/>
              <a:ext cx="384" cy="96"/>
            </a:xfrm>
            <a:prstGeom prst="line">
              <a:avLst/>
            </a:prstGeom>
            <a:noFill/>
            <a:ln w="38100">
              <a:solidFill>
                <a:srgbClr val="FF0000"/>
              </a:solidFill>
              <a:round/>
              <a:headEnd/>
              <a:tailEnd/>
            </a:ln>
          </p:spPr>
          <p:txBody>
            <a:bodyPr/>
            <a:lstStyle/>
            <a:p>
              <a:endParaRPr lang="en-US"/>
            </a:p>
          </p:txBody>
        </p:sp>
        <p:sp>
          <p:nvSpPr>
            <p:cNvPr id="37910" name="Line 19"/>
            <p:cNvSpPr>
              <a:spLocks noChangeShapeType="1"/>
            </p:cNvSpPr>
            <p:nvPr/>
          </p:nvSpPr>
          <p:spPr bwMode="auto">
            <a:xfrm flipH="1" flipV="1">
              <a:off x="1872" y="1872"/>
              <a:ext cx="192" cy="816"/>
            </a:xfrm>
            <a:prstGeom prst="line">
              <a:avLst/>
            </a:prstGeom>
            <a:noFill/>
            <a:ln w="38100">
              <a:solidFill>
                <a:srgbClr val="FF0000"/>
              </a:solidFill>
              <a:round/>
              <a:headEnd/>
              <a:tailEnd/>
            </a:ln>
          </p:spPr>
          <p:txBody>
            <a:bodyPr/>
            <a:lstStyle/>
            <a:p>
              <a:endParaRPr lang="en-US"/>
            </a:p>
          </p:txBody>
        </p:sp>
        <p:sp>
          <p:nvSpPr>
            <p:cNvPr id="37911" name="Line 20"/>
            <p:cNvSpPr>
              <a:spLocks noChangeShapeType="1"/>
            </p:cNvSpPr>
            <p:nvPr/>
          </p:nvSpPr>
          <p:spPr bwMode="auto">
            <a:xfrm flipH="1">
              <a:off x="1056" y="1872"/>
              <a:ext cx="816" cy="192"/>
            </a:xfrm>
            <a:prstGeom prst="line">
              <a:avLst/>
            </a:prstGeom>
            <a:noFill/>
            <a:ln w="38100">
              <a:solidFill>
                <a:srgbClr val="FF0000"/>
              </a:solidFill>
              <a:round/>
              <a:headEnd/>
              <a:tailEnd/>
            </a:ln>
          </p:spPr>
          <p:txBody>
            <a:bodyPr/>
            <a:lstStyle/>
            <a:p>
              <a:endParaRPr lang="en-US"/>
            </a:p>
          </p:txBody>
        </p:sp>
        <p:sp>
          <p:nvSpPr>
            <p:cNvPr id="37912" name="Line 21"/>
            <p:cNvSpPr>
              <a:spLocks noChangeShapeType="1"/>
            </p:cNvSpPr>
            <p:nvPr/>
          </p:nvSpPr>
          <p:spPr bwMode="auto">
            <a:xfrm flipH="1" flipV="1">
              <a:off x="960" y="1632"/>
              <a:ext cx="96" cy="432"/>
            </a:xfrm>
            <a:prstGeom prst="line">
              <a:avLst/>
            </a:prstGeom>
            <a:noFill/>
            <a:ln w="38100">
              <a:solidFill>
                <a:srgbClr val="FF0000"/>
              </a:solidFill>
              <a:round/>
              <a:headEnd/>
              <a:tailEnd/>
            </a:ln>
          </p:spPr>
          <p:txBody>
            <a:bodyPr/>
            <a:lstStyle/>
            <a:p>
              <a:endParaRPr lang="en-US"/>
            </a:p>
          </p:txBody>
        </p:sp>
      </p:grpSp>
      <p:sp>
        <p:nvSpPr>
          <p:cNvPr id="37904" name="Rectangle 22"/>
          <p:cNvSpPr>
            <a:spLocks noChangeArrowheads="1"/>
          </p:cNvSpPr>
          <p:nvPr/>
        </p:nvSpPr>
        <p:spPr bwMode="auto">
          <a:xfrm rot="4582109">
            <a:off x="4395787" y="3654425"/>
            <a:ext cx="1997075" cy="685800"/>
          </a:xfrm>
          <a:prstGeom prst="rect">
            <a:avLst/>
          </a:prstGeom>
          <a:noFill/>
          <a:ln w="38100">
            <a:solidFill>
              <a:srgbClr val="33CC33"/>
            </a:solidFill>
            <a:miter lim="800000"/>
            <a:headEnd/>
            <a:tailEnd/>
          </a:ln>
        </p:spPr>
        <p:txBody>
          <a:bodyPr wrap="none" anchor="ctr"/>
          <a:lstStyle/>
          <a:p>
            <a:endParaRPr lang="en-US" b="0"/>
          </a:p>
        </p:txBody>
      </p:sp>
      <p:sp>
        <p:nvSpPr>
          <p:cNvPr id="37905" name="Text Box 23"/>
          <p:cNvSpPr txBox="1">
            <a:spLocks noChangeArrowheads="1"/>
          </p:cNvSpPr>
          <p:nvPr/>
        </p:nvSpPr>
        <p:spPr bwMode="auto">
          <a:xfrm rot="-1096565">
            <a:off x="4953000" y="3001962"/>
            <a:ext cx="495300" cy="396875"/>
          </a:xfrm>
          <a:prstGeom prst="rect">
            <a:avLst/>
          </a:prstGeom>
          <a:noFill/>
          <a:ln w="9525">
            <a:noFill/>
            <a:miter lim="800000"/>
            <a:headEnd/>
            <a:tailEnd/>
          </a:ln>
        </p:spPr>
        <p:txBody>
          <a:bodyPr>
            <a:spAutoFit/>
          </a:bodyPr>
          <a:lstStyle/>
          <a:p>
            <a:pPr algn="ctr">
              <a:spcBef>
                <a:spcPct val="50000"/>
              </a:spcBef>
            </a:pPr>
            <a:r>
              <a:rPr lang="en-US" sz="2000" b="0" i="1"/>
              <a:t>C</a:t>
            </a:r>
            <a:endParaRPr lang="en-US" sz="2000" b="0" baseline="-25000"/>
          </a:p>
        </p:txBody>
      </p:sp>
      <p:sp>
        <p:nvSpPr>
          <p:cNvPr id="37906" name="Slide Number Placeholder 23"/>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21</a:t>
            </a:fld>
            <a:endParaRPr lang="en-US"/>
          </a:p>
        </p:txBody>
      </p:sp>
      <p:sp>
        <p:nvSpPr>
          <p:cNvPr id="25" name="TextBox 24"/>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8600" y="1027262"/>
            <a:ext cx="8001000" cy="817562"/>
          </a:xfrm>
        </p:spPr>
        <p:txBody>
          <a:bodyPr/>
          <a:lstStyle/>
          <a:p>
            <a:r>
              <a:rPr lang="en-US" dirty="0"/>
              <a:t>Independence: Example</a:t>
            </a:r>
          </a:p>
        </p:txBody>
      </p:sp>
      <mc:AlternateContent xmlns:mc="http://schemas.openxmlformats.org/markup-compatibility/2006">
        <mc:Choice xmlns:a14="http://schemas.microsoft.com/office/drawing/2010/main" Requires="a14">
          <p:sp>
            <p:nvSpPr>
              <p:cNvPr id="451587" name="Rectangle 3"/>
              <p:cNvSpPr>
                <a:spLocks noGrp="1" noChangeArrowheads="1"/>
              </p:cNvSpPr>
              <p:nvPr>
                <p:ph type="body" idx="1"/>
              </p:nvPr>
            </p:nvSpPr>
            <p:spPr>
              <a:xfrm>
                <a:off x="304800" y="1707976"/>
                <a:ext cx="8686800" cy="5105400"/>
              </a:xfrm>
            </p:spPr>
            <p:txBody>
              <a:bodyPr/>
              <a:lstStyle/>
              <a:p>
                <a:r>
                  <a:rPr lang="en-US" dirty="0"/>
                  <a:t>Are events </a:t>
                </a:r>
                <a14:m>
                  <m:oMath xmlns:m="http://schemas.openxmlformats.org/officeDocument/2006/math">
                    <m:r>
                      <a:rPr lang="en-US" i="1" dirty="0" smtClean="0">
                        <a:latin typeface="Cambria Math"/>
                      </a:rPr>
                      <m:t>𝐴</m:t>
                    </m:r>
                  </m:oMath>
                </a14:m>
                <a:r>
                  <a:rPr lang="en-US" dirty="0"/>
                  <a:t> and </a:t>
                </a:r>
                <a14:m>
                  <m:oMath xmlns:m="http://schemas.openxmlformats.org/officeDocument/2006/math">
                    <m:r>
                      <a:rPr lang="en-US" i="1" dirty="0" smtClean="0">
                        <a:latin typeface="Cambria Math"/>
                      </a:rPr>
                      <m:t>𝐶</m:t>
                    </m:r>
                  </m:oMath>
                </a14:m>
                <a:r>
                  <a:rPr lang="en-US" dirty="0"/>
                  <a:t> independent?</a:t>
                </a:r>
              </a:p>
              <a:p>
                <a:pPr marL="0" indent="0">
                  <a:buNone/>
                </a:pPr>
                <a:r>
                  <a:rPr lang="en-US" dirty="0"/>
                  <a:t>Check if 	</a:t>
                </a:r>
                <a14:m>
                  <m:oMath xmlns:m="http://schemas.openxmlformats.org/officeDocument/2006/math">
                    <m:r>
                      <a:rPr lang="en-US" i="1" dirty="0">
                        <a:latin typeface="Cambria Math"/>
                      </a:rPr>
                      <m:t>𝑃𝑟</m:t>
                    </m:r>
                    <m:r>
                      <a:rPr lang="en-US" i="1" dirty="0">
                        <a:latin typeface="Cambria Math"/>
                      </a:rPr>
                      <m:t>(</m:t>
                    </m:r>
                    <m:r>
                      <a:rPr lang="en-US" i="1" dirty="0">
                        <a:latin typeface="Cambria Math"/>
                      </a:rPr>
                      <m:t>𝐴</m:t>
                    </m:r>
                    <m:r>
                      <a:rPr lang="en-US" i="1" dirty="0">
                        <a:latin typeface="Cambria Math"/>
                        <a:cs typeface="Arial" charset="0"/>
                      </a:rPr>
                      <m:t>∩</m:t>
                    </m:r>
                    <m:r>
                      <a:rPr lang="en-US" b="0" i="1" dirty="0" smtClean="0">
                        <a:latin typeface="Cambria Math"/>
                        <a:cs typeface="Arial" charset="0"/>
                      </a:rPr>
                      <m:t>𝐶</m:t>
                    </m:r>
                    <m:r>
                      <a:rPr lang="en-US" i="1" dirty="0">
                        <a:latin typeface="Cambria Math"/>
                        <a:cs typeface="Arial" charset="0"/>
                      </a:rPr>
                      <m:t>) </m:t>
                    </m:r>
                    <m:r>
                      <a:rPr lang="en-US" i="1" dirty="0">
                        <a:latin typeface="Cambria Math"/>
                      </a:rPr>
                      <m:t>= </m:t>
                    </m:r>
                    <m:r>
                      <a:rPr lang="en-US" i="1" dirty="0">
                        <a:latin typeface="Cambria Math"/>
                      </a:rPr>
                      <m:t>𝑃𝑟</m:t>
                    </m:r>
                    <m:r>
                      <a:rPr lang="en-US" i="1" dirty="0">
                        <a:latin typeface="Cambria Math"/>
                      </a:rPr>
                      <m:t>(</m:t>
                    </m:r>
                    <m:r>
                      <a:rPr lang="en-US" i="1" dirty="0">
                        <a:latin typeface="Cambria Math"/>
                      </a:rPr>
                      <m:t>𝐴</m:t>
                    </m:r>
                    <m:r>
                      <a:rPr lang="en-US" i="1" dirty="0">
                        <a:latin typeface="Cambria Math"/>
                      </a:rPr>
                      <m:t>) </m:t>
                    </m:r>
                    <m:r>
                      <a:rPr lang="en-US" i="1" dirty="0">
                        <a:latin typeface="Cambria Math"/>
                        <a:cs typeface="Arial" charset="0"/>
                      </a:rPr>
                      <m:t>𝑃𝑟</m:t>
                    </m:r>
                    <m:r>
                      <a:rPr lang="en-US" i="1" dirty="0">
                        <a:latin typeface="Cambria Math"/>
                        <a:cs typeface="Arial" charset="0"/>
                      </a:rPr>
                      <m:t>(</m:t>
                    </m:r>
                    <m:r>
                      <a:rPr lang="en-US" b="0" i="1" dirty="0" smtClean="0">
                        <a:latin typeface="Cambria Math"/>
                        <a:cs typeface="Arial" charset="0"/>
                      </a:rPr>
                      <m:t>𝐶</m:t>
                    </m:r>
                    <m:r>
                      <a:rPr lang="en-US" i="1" dirty="0">
                        <a:latin typeface="Cambria Math"/>
                        <a:cs typeface="Arial" charset="0"/>
                      </a:rPr>
                      <m:t>)</m:t>
                    </m:r>
                  </m:oMath>
                </a14:m>
                <a:endParaRPr lang="en-US" dirty="0"/>
              </a:p>
              <a:p>
                <a:endParaRPr lang="en-US" dirty="0">
                  <a:cs typeface="Arial" charset="0"/>
                </a:endParaRPr>
              </a:p>
              <a:p>
                <a:endParaRPr lang="en-US" dirty="0">
                  <a:cs typeface="Arial" charset="0"/>
                </a:endParaRPr>
              </a:p>
              <a:p>
                <a:pPr>
                  <a:buFont typeface="Wingdings" pitchFamily="2" charset="2"/>
                  <a:buNone/>
                </a:pPr>
                <a:r>
                  <a:rPr lang="en-US" dirty="0">
                    <a:cs typeface="Arial" charset="0"/>
                  </a:rPr>
                  <a:t>	</a:t>
                </a:r>
                <a:endParaRPr lang="en-US" sz="2000" dirty="0">
                  <a:cs typeface="Arial" charset="0"/>
                </a:endParaRPr>
              </a:p>
            </p:txBody>
          </p:sp>
        </mc:Choice>
        <mc:Fallback>
          <p:sp>
            <p:nvSpPr>
              <p:cNvPr id="451587" name="Rectangle 3"/>
              <p:cNvSpPr>
                <a:spLocks noGrp="1" noRot="1" noChangeAspect="1" noMove="1" noResize="1" noEditPoints="1" noAdjustHandles="1" noChangeArrowheads="1" noChangeShapeType="1" noTextEdit="1"/>
              </p:cNvSpPr>
              <p:nvPr>
                <p:ph type="body" idx="1"/>
              </p:nvPr>
            </p:nvSpPr>
            <p:spPr>
              <a:xfrm>
                <a:off x="304800" y="1707976"/>
                <a:ext cx="8686800" cy="5105400"/>
              </a:xfrm>
              <a:blipFill>
                <a:blip r:embed="rId3"/>
                <a:stretch>
                  <a:fillRect l="-1053" t="-835"/>
                </a:stretch>
              </a:blipFill>
            </p:spPr>
            <p:txBody>
              <a:bodyPr/>
              <a:lstStyle/>
              <a:p>
                <a:r>
                  <a:rPr lang="en-PK">
                    <a:noFill/>
                  </a:rPr>
                  <a:t> </a:t>
                </a:r>
              </a:p>
            </p:txBody>
          </p:sp>
        </mc:Fallback>
      </mc:AlternateContent>
      <p:sp>
        <p:nvSpPr>
          <p:cNvPr id="38916" name="Oval 4"/>
          <p:cNvSpPr>
            <a:spLocks noChangeArrowheads="1"/>
          </p:cNvSpPr>
          <p:nvPr/>
        </p:nvSpPr>
        <p:spPr bwMode="auto">
          <a:xfrm>
            <a:off x="2971800" y="2667000"/>
            <a:ext cx="3733800" cy="3200400"/>
          </a:xfrm>
          <a:prstGeom prst="ellipse">
            <a:avLst/>
          </a:prstGeom>
          <a:solidFill>
            <a:srgbClr val="C0C0C0"/>
          </a:solidFill>
          <a:ln w="9525">
            <a:solidFill>
              <a:schemeClr val="tx1"/>
            </a:solidFill>
            <a:round/>
            <a:headEnd/>
            <a:tailEnd/>
          </a:ln>
        </p:spPr>
        <p:txBody>
          <a:bodyPr wrap="none" anchor="ctr"/>
          <a:lstStyle/>
          <a:p>
            <a:pPr algn="ctr"/>
            <a:endParaRPr lang="en-US" b="0"/>
          </a:p>
        </p:txBody>
      </p:sp>
      <p:sp>
        <p:nvSpPr>
          <p:cNvPr id="38917" name="Oval 5"/>
          <p:cNvSpPr>
            <a:spLocks noChangeArrowheads="1"/>
          </p:cNvSpPr>
          <p:nvPr/>
        </p:nvSpPr>
        <p:spPr bwMode="auto">
          <a:xfrm>
            <a:off x="4267200" y="3657600"/>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4</a:t>
            </a:r>
          </a:p>
        </p:txBody>
      </p:sp>
      <p:sp>
        <p:nvSpPr>
          <p:cNvPr id="38918" name="Rectangle 6"/>
          <p:cNvSpPr>
            <a:spLocks noChangeArrowheads="1"/>
          </p:cNvSpPr>
          <p:nvPr/>
        </p:nvSpPr>
        <p:spPr bwMode="auto">
          <a:xfrm rot="-679882">
            <a:off x="3581400" y="4357688"/>
            <a:ext cx="2590800" cy="836612"/>
          </a:xfrm>
          <a:prstGeom prst="rect">
            <a:avLst/>
          </a:prstGeom>
          <a:noFill/>
          <a:ln w="38100">
            <a:solidFill>
              <a:srgbClr val="FF9999"/>
            </a:solidFill>
            <a:miter lim="800000"/>
            <a:headEnd/>
            <a:tailEnd/>
          </a:ln>
        </p:spPr>
        <p:txBody>
          <a:bodyPr wrap="none" anchor="ctr"/>
          <a:lstStyle/>
          <a:p>
            <a:endParaRPr lang="en-US" b="0"/>
          </a:p>
        </p:txBody>
      </p:sp>
      <p:sp>
        <p:nvSpPr>
          <p:cNvPr id="38919" name="Oval 7"/>
          <p:cNvSpPr>
            <a:spLocks noChangeArrowheads="1"/>
          </p:cNvSpPr>
          <p:nvPr/>
        </p:nvSpPr>
        <p:spPr bwMode="auto">
          <a:xfrm>
            <a:off x="4038600" y="4648200"/>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1</a:t>
            </a:r>
          </a:p>
        </p:txBody>
      </p:sp>
      <p:sp>
        <p:nvSpPr>
          <p:cNvPr id="38920" name="Oval 8"/>
          <p:cNvSpPr>
            <a:spLocks noChangeArrowheads="1"/>
          </p:cNvSpPr>
          <p:nvPr/>
        </p:nvSpPr>
        <p:spPr bwMode="auto">
          <a:xfrm>
            <a:off x="3886200" y="3048000"/>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2</a:t>
            </a:r>
          </a:p>
        </p:txBody>
      </p:sp>
      <p:sp>
        <p:nvSpPr>
          <p:cNvPr id="38921" name="Oval 9"/>
          <p:cNvSpPr>
            <a:spLocks noChangeArrowheads="1"/>
          </p:cNvSpPr>
          <p:nvPr/>
        </p:nvSpPr>
        <p:spPr bwMode="auto">
          <a:xfrm>
            <a:off x="4572000" y="4572000"/>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3</a:t>
            </a:r>
          </a:p>
        </p:txBody>
      </p:sp>
      <p:sp>
        <p:nvSpPr>
          <p:cNvPr id="38922" name="Oval 10"/>
          <p:cNvSpPr>
            <a:spLocks noChangeArrowheads="1"/>
          </p:cNvSpPr>
          <p:nvPr/>
        </p:nvSpPr>
        <p:spPr bwMode="auto">
          <a:xfrm>
            <a:off x="5105400" y="3505200"/>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6</a:t>
            </a:r>
          </a:p>
        </p:txBody>
      </p:sp>
      <p:sp>
        <p:nvSpPr>
          <p:cNvPr id="38923" name="Oval 11"/>
          <p:cNvSpPr>
            <a:spLocks noChangeArrowheads="1"/>
          </p:cNvSpPr>
          <p:nvPr/>
        </p:nvSpPr>
        <p:spPr bwMode="auto">
          <a:xfrm>
            <a:off x="5410200" y="4343400"/>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5</a:t>
            </a:r>
          </a:p>
        </p:txBody>
      </p:sp>
      <p:sp>
        <p:nvSpPr>
          <p:cNvPr id="38924" name="Text Box 12"/>
          <p:cNvSpPr txBox="1">
            <a:spLocks noChangeArrowheads="1"/>
          </p:cNvSpPr>
          <p:nvPr/>
        </p:nvSpPr>
        <p:spPr bwMode="auto">
          <a:xfrm>
            <a:off x="4572000" y="5334000"/>
            <a:ext cx="457200" cy="579438"/>
          </a:xfrm>
          <a:prstGeom prst="rect">
            <a:avLst/>
          </a:prstGeom>
          <a:noFill/>
          <a:ln w="9525">
            <a:noFill/>
            <a:miter lim="800000"/>
            <a:headEnd/>
            <a:tailEnd/>
          </a:ln>
        </p:spPr>
        <p:txBody>
          <a:bodyPr>
            <a:spAutoFit/>
          </a:bodyPr>
          <a:lstStyle/>
          <a:p>
            <a:pPr algn="ctr">
              <a:spcBef>
                <a:spcPct val="50000"/>
              </a:spcBef>
            </a:pPr>
            <a:r>
              <a:rPr lang="en-US" sz="3200" b="0" i="1"/>
              <a:t>S</a:t>
            </a:r>
          </a:p>
        </p:txBody>
      </p:sp>
      <p:sp>
        <p:nvSpPr>
          <p:cNvPr id="38925" name="Text Box 13"/>
          <p:cNvSpPr txBox="1">
            <a:spLocks noChangeArrowheads="1"/>
          </p:cNvSpPr>
          <p:nvPr/>
        </p:nvSpPr>
        <p:spPr bwMode="auto">
          <a:xfrm rot="-779067">
            <a:off x="3429000" y="4800600"/>
            <a:ext cx="881063" cy="396875"/>
          </a:xfrm>
          <a:prstGeom prst="rect">
            <a:avLst/>
          </a:prstGeom>
          <a:noFill/>
          <a:ln w="9525">
            <a:noFill/>
            <a:miter lim="800000"/>
            <a:headEnd/>
            <a:tailEnd/>
          </a:ln>
        </p:spPr>
        <p:txBody>
          <a:bodyPr>
            <a:spAutoFit/>
          </a:bodyPr>
          <a:lstStyle/>
          <a:p>
            <a:pPr algn="ctr">
              <a:spcBef>
                <a:spcPct val="50000"/>
              </a:spcBef>
            </a:pPr>
            <a:r>
              <a:rPr lang="en-US" sz="2000" b="0"/>
              <a:t>A</a:t>
            </a:r>
            <a:endParaRPr lang="en-US" sz="2000" b="0" baseline="-25000"/>
          </a:p>
        </p:txBody>
      </p:sp>
      <p:sp>
        <p:nvSpPr>
          <p:cNvPr id="38926" name="Text Box 14"/>
          <p:cNvSpPr txBox="1">
            <a:spLocks noChangeArrowheads="1"/>
          </p:cNvSpPr>
          <p:nvPr/>
        </p:nvSpPr>
        <p:spPr bwMode="auto">
          <a:xfrm rot="-779067">
            <a:off x="3657600" y="3886200"/>
            <a:ext cx="623888" cy="396875"/>
          </a:xfrm>
          <a:prstGeom prst="rect">
            <a:avLst/>
          </a:prstGeom>
          <a:noFill/>
          <a:ln w="9525">
            <a:noFill/>
            <a:miter lim="800000"/>
            <a:headEnd/>
            <a:tailEnd/>
          </a:ln>
        </p:spPr>
        <p:txBody>
          <a:bodyPr>
            <a:spAutoFit/>
          </a:bodyPr>
          <a:lstStyle/>
          <a:p>
            <a:pPr algn="ctr">
              <a:spcBef>
                <a:spcPct val="50000"/>
              </a:spcBef>
            </a:pPr>
            <a:r>
              <a:rPr lang="en-US" sz="2000" b="0" i="1"/>
              <a:t>B</a:t>
            </a:r>
            <a:endParaRPr lang="en-US" sz="2000" b="0" baseline="-25000"/>
          </a:p>
        </p:txBody>
      </p:sp>
      <p:grpSp>
        <p:nvGrpSpPr>
          <p:cNvPr id="38927" name="Group 15"/>
          <p:cNvGrpSpPr>
            <a:grpSpLocks/>
          </p:cNvGrpSpPr>
          <p:nvPr/>
        </p:nvGrpSpPr>
        <p:grpSpPr bwMode="auto">
          <a:xfrm>
            <a:off x="3733800" y="3352800"/>
            <a:ext cx="2514600" cy="2057400"/>
            <a:chOff x="960" y="1344"/>
            <a:chExt cx="1488" cy="1344"/>
          </a:xfrm>
        </p:grpSpPr>
        <p:sp>
          <p:nvSpPr>
            <p:cNvPr id="38931" name="Line 16"/>
            <p:cNvSpPr>
              <a:spLocks noChangeShapeType="1"/>
            </p:cNvSpPr>
            <p:nvPr/>
          </p:nvSpPr>
          <p:spPr bwMode="auto">
            <a:xfrm flipV="1">
              <a:off x="960" y="1344"/>
              <a:ext cx="1152" cy="288"/>
            </a:xfrm>
            <a:prstGeom prst="line">
              <a:avLst/>
            </a:prstGeom>
            <a:noFill/>
            <a:ln w="38100">
              <a:solidFill>
                <a:srgbClr val="FF0000"/>
              </a:solidFill>
              <a:round/>
              <a:headEnd/>
              <a:tailEnd/>
            </a:ln>
          </p:spPr>
          <p:txBody>
            <a:bodyPr/>
            <a:lstStyle/>
            <a:p>
              <a:endParaRPr lang="en-US"/>
            </a:p>
          </p:txBody>
        </p:sp>
        <p:sp>
          <p:nvSpPr>
            <p:cNvPr id="38932" name="Line 17"/>
            <p:cNvSpPr>
              <a:spLocks noChangeShapeType="1"/>
            </p:cNvSpPr>
            <p:nvPr/>
          </p:nvSpPr>
          <p:spPr bwMode="auto">
            <a:xfrm>
              <a:off x="2112" y="1344"/>
              <a:ext cx="336" cy="1248"/>
            </a:xfrm>
            <a:prstGeom prst="line">
              <a:avLst/>
            </a:prstGeom>
            <a:noFill/>
            <a:ln w="38100">
              <a:solidFill>
                <a:srgbClr val="FF0000"/>
              </a:solidFill>
              <a:round/>
              <a:headEnd/>
              <a:tailEnd/>
            </a:ln>
          </p:spPr>
          <p:txBody>
            <a:bodyPr/>
            <a:lstStyle/>
            <a:p>
              <a:endParaRPr lang="en-US"/>
            </a:p>
          </p:txBody>
        </p:sp>
        <p:sp>
          <p:nvSpPr>
            <p:cNvPr id="38933" name="Line 18"/>
            <p:cNvSpPr>
              <a:spLocks noChangeShapeType="1"/>
            </p:cNvSpPr>
            <p:nvPr/>
          </p:nvSpPr>
          <p:spPr bwMode="auto">
            <a:xfrm flipH="1">
              <a:off x="2064" y="2592"/>
              <a:ext cx="384" cy="96"/>
            </a:xfrm>
            <a:prstGeom prst="line">
              <a:avLst/>
            </a:prstGeom>
            <a:noFill/>
            <a:ln w="38100">
              <a:solidFill>
                <a:srgbClr val="FF0000"/>
              </a:solidFill>
              <a:round/>
              <a:headEnd/>
              <a:tailEnd/>
            </a:ln>
          </p:spPr>
          <p:txBody>
            <a:bodyPr/>
            <a:lstStyle/>
            <a:p>
              <a:endParaRPr lang="en-US"/>
            </a:p>
          </p:txBody>
        </p:sp>
        <p:sp>
          <p:nvSpPr>
            <p:cNvPr id="38934" name="Line 19"/>
            <p:cNvSpPr>
              <a:spLocks noChangeShapeType="1"/>
            </p:cNvSpPr>
            <p:nvPr/>
          </p:nvSpPr>
          <p:spPr bwMode="auto">
            <a:xfrm flipH="1" flipV="1">
              <a:off x="1872" y="1872"/>
              <a:ext cx="192" cy="816"/>
            </a:xfrm>
            <a:prstGeom prst="line">
              <a:avLst/>
            </a:prstGeom>
            <a:noFill/>
            <a:ln w="38100">
              <a:solidFill>
                <a:srgbClr val="FF0000"/>
              </a:solidFill>
              <a:round/>
              <a:headEnd/>
              <a:tailEnd/>
            </a:ln>
          </p:spPr>
          <p:txBody>
            <a:bodyPr/>
            <a:lstStyle/>
            <a:p>
              <a:endParaRPr lang="en-US"/>
            </a:p>
          </p:txBody>
        </p:sp>
        <p:sp>
          <p:nvSpPr>
            <p:cNvPr id="38935" name="Line 20"/>
            <p:cNvSpPr>
              <a:spLocks noChangeShapeType="1"/>
            </p:cNvSpPr>
            <p:nvPr/>
          </p:nvSpPr>
          <p:spPr bwMode="auto">
            <a:xfrm flipH="1">
              <a:off x="1056" y="1872"/>
              <a:ext cx="816" cy="192"/>
            </a:xfrm>
            <a:prstGeom prst="line">
              <a:avLst/>
            </a:prstGeom>
            <a:noFill/>
            <a:ln w="38100">
              <a:solidFill>
                <a:srgbClr val="FF0000"/>
              </a:solidFill>
              <a:round/>
              <a:headEnd/>
              <a:tailEnd/>
            </a:ln>
          </p:spPr>
          <p:txBody>
            <a:bodyPr/>
            <a:lstStyle/>
            <a:p>
              <a:endParaRPr lang="en-US"/>
            </a:p>
          </p:txBody>
        </p:sp>
        <p:sp>
          <p:nvSpPr>
            <p:cNvPr id="38936" name="Line 21"/>
            <p:cNvSpPr>
              <a:spLocks noChangeShapeType="1"/>
            </p:cNvSpPr>
            <p:nvPr/>
          </p:nvSpPr>
          <p:spPr bwMode="auto">
            <a:xfrm flipH="1" flipV="1">
              <a:off x="960" y="1632"/>
              <a:ext cx="96" cy="432"/>
            </a:xfrm>
            <a:prstGeom prst="line">
              <a:avLst/>
            </a:prstGeom>
            <a:noFill/>
            <a:ln w="38100">
              <a:solidFill>
                <a:srgbClr val="FF0000"/>
              </a:solidFill>
              <a:round/>
              <a:headEnd/>
              <a:tailEnd/>
            </a:ln>
          </p:spPr>
          <p:txBody>
            <a:bodyPr/>
            <a:lstStyle/>
            <a:p>
              <a:endParaRPr lang="en-US"/>
            </a:p>
          </p:txBody>
        </p:sp>
      </p:grpSp>
      <p:sp>
        <p:nvSpPr>
          <p:cNvPr id="38928" name="Rectangle 22"/>
          <p:cNvSpPr>
            <a:spLocks noChangeArrowheads="1"/>
          </p:cNvSpPr>
          <p:nvPr/>
        </p:nvSpPr>
        <p:spPr bwMode="auto">
          <a:xfrm rot="4582109">
            <a:off x="4395787" y="3624263"/>
            <a:ext cx="1997075" cy="685800"/>
          </a:xfrm>
          <a:prstGeom prst="rect">
            <a:avLst/>
          </a:prstGeom>
          <a:noFill/>
          <a:ln w="38100">
            <a:solidFill>
              <a:srgbClr val="33CC33"/>
            </a:solidFill>
            <a:miter lim="800000"/>
            <a:headEnd/>
            <a:tailEnd/>
          </a:ln>
        </p:spPr>
        <p:txBody>
          <a:bodyPr wrap="none" anchor="ctr"/>
          <a:lstStyle/>
          <a:p>
            <a:endParaRPr lang="en-US" b="0"/>
          </a:p>
        </p:txBody>
      </p:sp>
      <p:sp>
        <p:nvSpPr>
          <p:cNvPr id="38929" name="Text Box 23"/>
          <p:cNvSpPr txBox="1">
            <a:spLocks noChangeArrowheads="1"/>
          </p:cNvSpPr>
          <p:nvPr/>
        </p:nvSpPr>
        <p:spPr bwMode="auto">
          <a:xfrm rot="-1096565">
            <a:off x="4953000" y="2971800"/>
            <a:ext cx="495300" cy="396875"/>
          </a:xfrm>
          <a:prstGeom prst="rect">
            <a:avLst/>
          </a:prstGeom>
          <a:noFill/>
          <a:ln w="9525">
            <a:noFill/>
            <a:miter lim="800000"/>
            <a:headEnd/>
            <a:tailEnd/>
          </a:ln>
        </p:spPr>
        <p:txBody>
          <a:bodyPr>
            <a:spAutoFit/>
          </a:bodyPr>
          <a:lstStyle/>
          <a:p>
            <a:pPr algn="ctr">
              <a:spcBef>
                <a:spcPct val="50000"/>
              </a:spcBef>
            </a:pPr>
            <a:r>
              <a:rPr lang="en-US" sz="2000" b="0" i="1"/>
              <a:t>C</a:t>
            </a:r>
            <a:endParaRPr lang="en-US" sz="2000" b="0" baseline="-25000"/>
          </a:p>
        </p:txBody>
      </p:sp>
      <p:sp>
        <p:nvSpPr>
          <p:cNvPr id="38930" name="Slide Number Placeholder 23"/>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22</a:t>
            </a:fld>
            <a:endParaRPr lang="en-US"/>
          </a:p>
        </p:txBody>
      </p:sp>
      <p:sp>
        <p:nvSpPr>
          <p:cNvPr id="25" name="TextBox 24"/>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8600" y="955254"/>
            <a:ext cx="8001000" cy="817562"/>
          </a:xfrm>
        </p:spPr>
        <p:txBody>
          <a:bodyPr/>
          <a:lstStyle/>
          <a:p>
            <a:r>
              <a:rPr lang="en-US" dirty="0"/>
              <a:t>Independence: Example</a:t>
            </a:r>
          </a:p>
        </p:txBody>
      </p:sp>
      <mc:AlternateContent xmlns:mc="http://schemas.openxmlformats.org/markup-compatibility/2006">
        <mc:Choice xmlns:a14="http://schemas.microsoft.com/office/drawing/2010/main" Requires="a14">
          <p:sp>
            <p:nvSpPr>
              <p:cNvPr id="451587" name="Rectangle 3"/>
              <p:cNvSpPr>
                <a:spLocks noGrp="1" noChangeArrowheads="1"/>
              </p:cNvSpPr>
              <p:nvPr>
                <p:ph type="body" idx="1"/>
              </p:nvPr>
            </p:nvSpPr>
            <p:spPr>
              <a:xfrm>
                <a:off x="304800" y="1635968"/>
                <a:ext cx="8686800" cy="4386138"/>
              </a:xfrm>
            </p:spPr>
            <p:txBody>
              <a:bodyPr>
                <a:normAutofit/>
              </a:bodyPr>
              <a:lstStyle/>
              <a:p>
                <a:r>
                  <a:rPr lang="en-US" dirty="0"/>
                  <a:t>Are events A and C independent?</a:t>
                </a:r>
                <a:endParaRPr lang="en-US" dirty="0">
                  <a:cs typeface="Arial" charset="0"/>
                </a:endParaRPr>
              </a:p>
              <a:p>
                <a:pPr algn="ctr">
                  <a:buFont typeface="Wingdings" pitchFamily="2" charset="2"/>
                  <a:buNone/>
                </a:pPr>
                <a14:m>
                  <m:oMathPara xmlns:m="http://schemas.openxmlformats.org/officeDocument/2006/math">
                    <m:oMathParaPr>
                      <m:jc m:val="center"/>
                    </m:oMathParaPr>
                    <m:oMath xmlns:m="http://schemas.openxmlformats.org/officeDocument/2006/math">
                      <m:r>
                        <m:rPr>
                          <m:sty m:val="p"/>
                        </m:rPr>
                        <a:rPr lang="en-US" sz="2000" i="1" dirty="0" smtClean="0">
                          <a:latin typeface="Cambria Math"/>
                          <a:cs typeface="Arial" charset="0"/>
                        </a:rPr>
                        <m:t>Pr</m:t>
                      </m:r>
                      <m:r>
                        <a:rPr lang="en-US" sz="2000" i="1" dirty="0" smtClean="0">
                          <a:latin typeface="Cambria Math"/>
                          <a:cs typeface="Arial" charset="0"/>
                        </a:rPr>
                        <m:t>⁡{</m:t>
                      </m:r>
                      <m:r>
                        <a:rPr lang="en-US" sz="2000" i="1" dirty="0" smtClean="0">
                          <a:latin typeface="Cambria Math"/>
                          <a:cs typeface="Arial" charset="0"/>
                        </a:rPr>
                        <m:t>𝐴</m:t>
                      </m:r>
                      <m:r>
                        <a:rPr lang="en-US" sz="2000" i="1" dirty="0" smtClean="0">
                          <a:latin typeface="Cambria Math"/>
                          <a:cs typeface="Arial" charset="0"/>
                        </a:rPr>
                        <m:t>∩</m:t>
                      </m:r>
                      <m:r>
                        <a:rPr lang="en-US" sz="2000" i="1" dirty="0" smtClean="0">
                          <a:latin typeface="Cambria Math"/>
                          <a:cs typeface="Arial" charset="0"/>
                        </a:rPr>
                        <m:t>𝐶</m:t>
                      </m:r>
                      <m:r>
                        <a:rPr lang="en-US" sz="2000" i="1" dirty="0" smtClean="0">
                          <a:latin typeface="Cambria Math"/>
                          <a:cs typeface="Arial" charset="0"/>
                        </a:rPr>
                        <m:t>}=</m:t>
                      </m:r>
                      <m:r>
                        <m:rPr>
                          <m:sty m:val="p"/>
                        </m:rPr>
                        <a:rPr lang="en-US" sz="2000" i="1" dirty="0" err="1" smtClean="0">
                          <a:latin typeface="Cambria Math"/>
                          <a:cs typeface="Arial" charset="0"/>
                        </a:rPr>
                        <m:t>Pr</m:t>
                      </m:r>
                      <m:r>
                        <a:rPr lang="en-US" sz="2000" i="1" dirty="0" smtClean="0">
                          <a:latin typeface="Cambria Math"/>
                          <a:cs typeface="Arial" charset="0"/>
                        </a:rPr>
                        <m:t>⁡{</m:t>
                      </m:r>
                      <m:r>
                        <a:rPr lang="en-US" sz="2000" i="1" dirty="0" smtClean="0">
                          <a:latin typeface="Cambria Math"/>
                          <a:cs typeface="Arial" charset="0"/>
                        </a:rPr>
                        <m:t>𝑠</m:t>
                      </m:r>
                      <m:r>
                        <a:rPr lang="en-US" sz="2000" i="1" baseline="-25000" dirty="0" smtClean="0">
                          <a:latin typeface="Cambria Math"/>
                          <a:cs typeface="Arial" charset="0"/>
                        </a:rPr>
                        <m:t>5</m:t>
                      </m:r>
                      <m:r>
                        <a:rPr lang="en-US" sz="2000" i="1" dirty="0" smtClean="0">
                          <a:latin typeface="Cambria Math"/>
                          <a:cs typeface="Arial" charset="0"/>
                        </a:rPr>
                        <m:t>} =</m:t>
                      </m:r>
                      <m:f>
                        <m:fPr>
                          <m:ctrlPr>
                            <a:rPr lang="en-US" sz="2000" b="0" i="1" baseline="-25000" dirty="0" smtClean="0">
                              <a:latin typeface="Cambria Math" panose="02040503050406030204" pitchFamily="18" charset="0"/>
                              <a:cs typeface="Arial" charset="0"/>
                            </a:rPr>
                          </m:ctrlPr>
                        </m:fPr>
                        <m:num>
                          <m:r>
                            <a:rPr lang="en-US" sz="2000" b="0" i="1" dirty="0" smtClean="0">
                              <a:latin typeface="Cambria Math"/>
                              <a:cs typeface="Arial" charset="0"/>
                            </a:rPr>
                            <m:t>1</m:t>
                          </m:r>
                        </m:num>
                        <m:den>
                          <m:r>
                            <a:rPr lang="en-US" sz="2000" b="0" i="1" dirty="0" smtClean="0">
                              <a:latin typeface="Cambria Math"/>
                              <a:cs typeface="Arial" charset="0"/>
                            </a:rPr>
                            <m:t>6</m:t>
                          </m:r>
                        </m:den>
                      </m:f>
                    </m:oMath>
                  </m:oMathPara>
                </a14:m>
                <a:endParaRPr lang="en-US" sz="2000" dirty="0">
                  <a:cs typeface="Arial" charset="0"/>
                </a:endParaRPr>
              </a:p>
              <a:p>
                <a:pPr algn="ctr">
                  <a:buFont typeface="Wingdings" pitchFamily="2" charset="2"/>
                  <a:buNone/>
                </a:pPr>
                <a14:m>
                  <m:oMathPara xmlns:m="http://schemas.openxmlformats.org/officeDocument/2006/math">
                    <m:oMathParaPr>
                      <m:jc m:val="center"/>
                    </m:oMathParaPr>
                    <m:oMath xmlns:m="http://schemas.openxmlformats.org/officeDocument/2006/math">
                      <m:func>
                        <m:funcPr>
                          <m:ctrlPr>
                            <a:rPr lang="en-US" sz="2000" i="1" dirty="0" smtClean="0">
                              <a:latin typeface="Cambria Math" panose="02040503050406030204" pitchFamily="18" charset="0"/>
                              <a:cs typeface="Arial" charset="0"/>
                            </a:rPr>
                          </m:ctrlPr>
                        </m:funcPr>
                        <m:fName>
                          <m:r>
                            <m:rPr>
                              <m:sty m:val="p"/>
                            </m:rPr>
                            <a:rPr lang="en-US" sz="2000" i="0" dirty="0" err="1" smtClean="0">
                              <a:latin typeface="Cambria Math"/>
                              <a:cs typeface="Arial" charset="0"/>
                            </a:rPr>
                            <m:t>Pr</m:t>
                          </m:r>
                        </m:fName>
                        <m:e>
                          <m:d>
                            <m:dPr>
                              <m:begChr m:val="{"/>
                              <m:endChr m:val="}"/>
                              <m:ctrlPr>
                                <a:rPr lang="en-US" sz="2000" i="1" dirty="0" smtClean="0">
                                  <a:latin typeface="Cambria Math" panose="02040503050406030204" pitchFamily="18" charset="0"/>
                                  <a:cs typeface="Arial" charset="0"/>
                                </a:rPr>
                              </m:ctrlPr>
                            </m:dPr>
                            <m:e>
                              <m:r>
                                <a:rPr lang="en-US" sz="2000" i="1" dirty="0" smtClean="0">
                                  <a:latin typeface="Cambria Math"/>
                                  <a:cs typeface="Arial" charset="0"/>
                                </a:rPr>
                                <m:t>𝐴</m:t>
                              </m:r>
                            </m:e>
                          </m:d>
                        </m:e>
                      </m:func>
                      <m:func>
                        <m:funcPr>
                          <m:ctrlPr>
                            <a:rPr lang="en-US" sz="2000" i="1" dirty="0" smtClean="0">
                              <a:latin typeface="Cambria Math" panose="02040503050406030204" pitchFamily="18" charset="0"/>
                              <a:cs typeface="Arial" charset="0"/>
                            </a:rPr>
                          </m:ctrlPr>
                        </m:funcPr>
                        <m:fName>
                          <m:r>
                            <m:rPr>
                              <m:sty m:val="p"/>
                            </m:rPr>
                            <a:rPr lang="en-US" sz="2000" i="0" dirty="0" err="1" smtClean="0">
                              <a:latin typeface="Cambria Math"/>
                              <a:cs typeface="Arial" charset="0"/>
                            </a:rPr>
                            <m:t>Pr</m:t>
                          </m:r>
                        </m:fName>
                        <m:e>
                          <m:d>
                            <m:dPr>
                              <m:begChr m:val="{"/>
                              <m:endChr m:val="}"/>
                              <m:ctrlPr>
                                <a:rPr lang="en-US" sz="2000" i="1" dirty="0" smtClean="0">
                                  <a:latin typeface="Cambria Math" panose="02040503050406030204" pitchFamily="18" charset="0"/>
                                  <a:cs typeface="Arial" charset="0"/>
                                </a:rPr>
                              </m:ctrlPr>
                            </m:dPr>
                            <m:e>
                              <m:r>
                                <a:rPr lang="en-US" sz="2000" i="1" dirty="0" smtClean="0">
                                  <a:latin typeface="Cambria Math"/>
                                  <a:cs typeface="Arial" charset="0"/>
                                </a:rPr>
                                <m:t>𝐶</m:t>
                              </m:r>
                            </m:e>
                          </m:d>
                        </m:e>
                      </m:func>
                      <m:r>
                        <a:rPr lang="en-US" sz="2000" i="1" dirty="0" smtClean="0">
                          <a:latin typeface="Cambria Math"/>
                          <a:cs typeface="Arial" charset="0"/>
                        </a:rPr>
                        <m:t>=</m:t>
                      </m:r>
                      <m:f>
                        <m:fPr>
                          <m:ctrlPr>
                            <a:rPr lang="en-US" sz="2000" b="0" i="1" dirty="0" smtClean="0">
                              <a:latin typeface="Cambria Math" panose="02040503050406030204" pitchFamily="18" charset="0"/>
                              <a:cs typeface="Arial" charset="0"/>
                            </a:rPr>
                          </m:ctrlPr>
                        </m:fPr>
                        <m:num>
                          <m:r>
                            <a:rPr lang="en-US" sz="2000" b="0" i="1" dirty="0" smtClean="0">
                              <a:latin typeface="Cambria Math"/>
                              <a:cs typeface="Arial" charset="0"/>
                            </a:rPr>
                            <m:t>3</m:t>
                          </m:r>
                        </m:num>
                        <m:den>
                          <m:r>
                            <a:rPr lang="en-US" sz="2000" b="0" i="1" dirty="0" smtClean="0">
                              <a:latin typeface="Cambria Math"/>
                              <a:cs typeface="Arial" charset="0"/>
                            </a:rPr>
                            <m:t>6</m:t>
                          </m:r>
                        </m:den>
                      </m:f>
                      <m:r>
                        <a:rPr lang="en-US" sz="2000" b="0" i="1" dirty="0" smtClean="0">
                          <a:latin typeface="Cambria Math"/>
                          <a:cs typeface="Arial" charset="0"/>
                        </a:rPr>
                        <m:t>⨯</m:t>
                      </m:r>
                      <m:f>
                        <m:fPr>
                          <m:ctrlPr>
                            <a:rPr lang="en-US" sz="2000" i="1" dirty="0" smtClean="0">
                              <a:latin typeface="Cambria Math" panose="02040503050406030204" pitchFamily="18" charset="0"/>
                              <a:cs typeface="Arial" charset="0"/>
                            </a:rPr>
                          </m:ctrlPr>
                        </m:fPr>
                        <m:num>
                          <m:r>
                            <a:rPr lang="en-US" sz="2000" i="1" dirty="0" smtClean="0">
                              <a:latin typeface="Cambria Math"/>
                              <a:cs typeface="Arial" charset="0"/>
                            </a:rPr>
                            <m:t>2</m:t>
                          </m:r>
                        </m:num>
                        <m:den>
                          <m:r>
                            <a:rPr lang="en-US" sz="2000" b="0" i="1" dirty="0" smtClean="0">
                              <a:latin typeface="Cambria Math"/>
                              <a:cs typeface="Arial" charset="0"/>
                            </a:rPr>
                            <m:t>6</m:t>
                          </m:r>
                        </m:den>
                      </m:f>
                      <m:r>
                        <a:rPr lang="en-US" sz="2000" i="1" dirty="0" smtClean="0">
                          <a:latin typeface="Cambria Math"/>
                          <a:cs typeface="Arial" charset="0"/>
                        </a:rPr>
                        <m:t> =</m:t>
                      </m:r>
                      <m:f>
                        <m:fPr>
                          <m:ctrlPr>
                            <a:rPr lang="en-US" sz="2000" b="0" i="1" dirty="0" smtClean="0">
                              <a:latin typeface="Cambria Math" panose="02040503050406030204" pitchFamily="18" charset="0"/>
                              <a:cs typeface="Arial" charset="0"/>
                            </a:rPr>
                          </m:ctrlPr>
                        </m:fPr>
                        <m:num>
                          <m:r>
                            <a:rPr lang="en-US" sz="2000" b="0" i="1" dirty="0" smtClean="0">
                              <a:latin typeface="Cambria Math"/>
                              <a:cs typeface="Arial" charset="0"/>
                            </a:rPr>
                            <m:t>1</m:t>
                          </m:r>
                        </m:num>
                        <m:den>
                          <m:r>
                            <a:rPr lang="en-US" sz="2000" b="0" i="1" dirty="0" smtClean="0">
                              <a:latin typeface="Cambria Math"/>
                              <a:cs typeface="Arial" charset="0"/>
                            </a:rPr>
                            <m:t>6</m:t>
                          </m:r>
                        </m:den>
                      </m:f>
                    </m:oMath>
                  </m:oMathPara>
                </a14:m>
                <a:endParaRPr lang="en-US" sz="2000" dirty="0">
                  <a:cs typeface="Arial" charset="0"/>
                </a:endParaRPr>
              </a:p>
              <a:p>
                <a:pPr>
                  <a:buFont typeface="Wingdings" pitchFamily="2" charset="2"/>
                  <a:buNone/>
                </a:pPr>
                <a:r>
                  <a:rPr lang="en-US" sz="2000" dirty="0">
                    <a:cs typeface="Arial" charset="0"/>
                  </a:rPr>
                  <a:t>Yes!</a:t>
                </a:r>
              </a:p>
            </p:txBody>
          </p:sp>
        </mc:Choice>
        <mc:Fallback>
          <p:sp>
            <p:nvSpPr>
              <p:cNvPr id="451587" name="Rectangle 3"/>
              <p:cNvSpPr>
                <a:spLocks noGrp="1" noRot="1" noChangeAspect="1" noMove="1" noResize="1" noEditPoints="1" noAdjustHandles="1" noChangeArrowheads="1" noChangeShapeType="1" noTextEdit="1"/>
              </p:cNvSpPr>
              <p:nvPr>
                <p:ph type="body" idx="1"/>
              </p:nvPr>
            </p:nvSpPr>
            <p:spPr>
              <a:xfrm>
                <a:off x="304800" y="1635968"/>
                <a:ext cx="8686800" cy="4386138"/>
              </a:xfrm>
              <a:blipFill>
                <a:blip r:embed="rId3"/>
                <a:stretch>
                  <a:fillRect l="-912" t="-972"/>
                </a:stretch>
              </a:blipFill>
            </p:spPr>
            <p:txBody>
              <a:bodyPr/>
              <a:lstStyle/>
              <a:p>
                <a:r>
                  <a:rPr lang="en-PK">
                    <a:noFill/>
                  </a:rPr>
                  <a:t> </a:t>
                </a:r>
              </a:p>
            </p:txBody>
          </p:sp>
        </mc:Fallback>
      </mc:AlternateContent>
      <p:sp>
        <p:nvSpPr>
          <p:cNvPr id="38916" name="Oval 4"/>
          <p:cNvSpPr>
            <a:spLocks noChangeArrowheads="1"/>
          </p:cNvSpPr>
          <p:nvPr/>
        </p:nvSpPr>
        <p:spPr bwMode="auto">
          <a:xfrm>
            <a:off x="2971800" y="3278906"/>
            <a:ext cx="3733800" cy="3200400"/>
          </a:xfrm>
          <a:prstGeom prst="ellipse">
            <a:avLst/>
          </a:prstGeom>
          <a:solidFill>
            <a:srgbClr val="C0C0C0"/>
          </a:solidFill>
          <a:ln w="9525">
            <a:solidFill>
              <a:schemeClr val="tx1"/>
            </a:solidFill>
            <a:round/>
            <a:headEnd/>
            <a:tailEnd/>
          </a:ln>
        </p:spPr>
        <p:txBody>
          <a:bodyPr wrap="none" anchor="ctr"/>
          <a:lstStyle/>
          <a:p>
            <a:pPr algn="ctr"/>
            <a:endParaRPr lang="en-US" b="0"/>
          </a:p>
        </p:txBody>
      </p:sp>
      <p:sp>
        <p:nvSpPr>
          <p:cNvPr id="38917" name="Oval 5"/>
          <p:cNvSpPr>
            <a:spLocks noChangeArrowheads="1"/>
          </p:cNvSpPr>
          <p:nvPr/>
        </p:nvSpPr>
        <p:spPr bwMode="auto">
          <a:xfrm>
            <a:off x="4267200" y="4269506"/>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4</a:t>
            </a:r>
          </a:p>
        </p:txBody>
      </p:sp>
      <p:sp>
        <p:nvSpPr>
          <p:cNvPr id="38918" name="Rectangle 6"/>
          <p:cNvSpPr>
            <a:spLocks noChangeArrowheads="1"/>
          </p:cNvSpPr>
          <p:nvPr/>
        </p:nvSpPr>
        <p:spPr bwMode="auto">
          <a:xfrm rot="-679882">
            <a:off x="3581400" y="4969594"/>
            <a:ext cx="2590800" cy="836612"/>
          </a:xfrm>
          <a:prstGeom prst="rect">
            <a:avLst/>
          </a:prstGeom>
          <a:noFill/>
          <a:ln w="38100">
            <a:solidFill>
              <a:srgbClr val="FF9999"/>
            </a:solidFill>
            <a:miter lim="800000"/>
            <a:headEnd/>
            <a:tailEnd/>
          </a:ln>
        </p:spPr>
        <p:txBody>
          <a:bodyPr wrap="none" anchor="ctr"/>
          <a:lstStyle/>
          <a:p>
            <a:endParaRPr lang="en-US" b="0"/>
          </a:p>
        </p:txBody>
      </p:sp>
      <p:sp>
        <p:nvSpPr>
          <p:cNvPr id="38919" name="Oval 7"/>
          <p:cNvSpPr>
            <a:spLocks noChangeArrowheads="1"/>
          </p:cNvSpPr>
          <p:nvPr/>
        </p:nvSpPr>
        <p:spPr bwMode="auto">
          <a:xfrm>
            <a:off x="4038600" y="5260106"/>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1</a:t>
            </a:r>
          </a:p>
        </p:txBody>
      </p:sp>
      <p:sp>
        <p:nvSpPr>
          <p:cNvPr id="38920" name="Oval 8"/>
          <p:cNvSpPr>
            <a:spLocks noChangeArrowheads="1"/>
          </p:cNvSpPr>
          <p:nvPr/>
        </p:nvSpPr>
        <p:spPr bwMode="auto">
          <a:xfrm>
            <a:off x="3886200" y="3659906"/>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2</a:t>
            </a:r>
          </a:p>
        </p:txBody>
      </p:sp>
      <p:sp>
        <p:nvSpPr>
          <p:cNvPr id="38921" name="Oval 9"/>
          <p:cNvSpPr>
            <a:spLocks noChangeArrowheads="1"/>
          </p:cNvSpPr>
          <p:nvPr/>
        </p:nvSpPr>
        <p:spPr bwMode="auto">
          <a:xfrm>
            <a:off x="4572000" y="5183906"/>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3</a:t>
            </a:r>
          </a:p>
        </p:txBody>
      </p:sp>
      <p:sp>
        <p:nvSpPr>
          <p:cNvPr id="38922" name="Oval 10"/>
          <p:cNvSpPr>
            <a:spLocks noChangeArrowheads="1"/>
          </p:cNvSpPr>
          <p:nvPr/>
        </p:nvSpPr>
        <p:spPr bwMode="auto">
          <a:xfrm>
            <a:off x="5105400" y="4117106"/>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6</a:t>
            </a:r>
          </a:p>
        </p:txBody>
      </p:sp>
      <p:sp>
        <p:nvSpPr>
          <p:cNvPr id="38923" name="Oval 11"/>
          <p:cNvSpPr>
            <a:spLocks noChangeArrowheads="1"/>
          </p:cNvSpPr>
          <p:nvPr/>
        </p:nvSpPr>
        <p:spPr bwMode="auto">
          <a:xfrm>
            <a:off x="5410200" y="4955306"/>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5</a:t>
            </a:r>
          </a:p>
        </p:txBody>
      </p:sp>
      <p:sp>
        <p:nvSpPr>
          <p:cNvPr id="38924" name="Text Box 12"/>
          <p:cNvSpPr txBox="1">
            <a:spLocks noChangeArrowheads="1"/>
          </p:cNvSpPr>
          <p:nvPr/>
        </p:nvSpPr>
        <p:spPr bwMode="auto">
          <a:xfrm>
            <a:off x="4572000" y="5945906"/>
            <a:ext cx="457200" cy="579438"/>
          </a:xfrm>
          <a:prstGeom prst="rect">
            <a:avLst/>
          </a:prstGeom>
          <a:noFill/>
          <a:ln w="9525">
            <a:noFill/>
            <a:miter lim="800000"/>
            <a:headEnd/>
            <a:tailEnd/>
          </a:ln>
        </p:spPr>
        <p:txBody>
          <a:bodyPr>
            <a:spAutoFit/>
          </a:bodyPr>
          <a:lstStyle/>
          <a:p>
            <a:pPr algn="ctr">
              <a:spcBef>
                <a:spcPct val="50000"/>
              </a:spcBef>
            </a:pPr>
            <a:r>
              <a:rPr lang="en-US" sz="3200" b="0" i="1"/>
              <a:t>S</a:t>
            </a:r>
          </a:p>
        </p:txBody>
      </p:sp>
      <p:sp>
        <p:nvSpPr>
          <p:cNvPr id="38925" name="Text Box 13"/>
          <p:cNvSpPr txBox="1">
            <a:spLocks noChangeArrowheads="1"/>
          </p:cNvSpPr>
          <p:nvPr/>
        </p:nvSpPr>
        <p:spPr bwMode="auto">
          <a:xfrm rot="-779067">
            <a:off x="3429000" y="5412506"/>
            <a:ext cx="881063" cy="396875"/>
          </a:xfrm>
          <a:prstGeom prst="rect">
            <a:avLst/>
          </a:prstGeom>
          <a:noFill/>
          <a:ln w="9525">
            <a:noFill/>
            <a:miter lim="800000"/>
            <a:headEnd/>
            <a:tailEnd/>
          </a:ln>
        </p:spPr>
        <p:txBody>
          <a:bodyPr>
            <a:spAutoFit/>
          </a:bodyPr>
          <a:lstStyle/>
          <a:p>
            <a:pPr algn="ctr">
              <a:spcBef>
                <a:spcPct val="50000"/>
              </a:spcBef>
            </a:pPr>
            <a:r>
              <a:rPr lang="en-US" sz="2000" b="0"/>
              <a:t>A</a:t>
            </a:r>
            <a:endParaRPr lang="en-US" sz="2000" b="0" baseline="-25000"/>
          </a:p>
        </p:txBody>
      </p:sp>
      <p:sp>
        <p:nvSpPr>
          <p:cNvPr id="38926" name="Text Box 14"/>
          <p:cNvSpPr txBox="1">
            <a:spLocks noChangeArrowheads="1"/>
          </p:cNvSpPr>
          <p:nvPr/>
        </p:nvSpPr>
        <p:spPr bwMode="auto">
          <a:xfrm rot="-779067">
            <a:off x="3657600" y="4498106"/>
            <a:ext cx="623888" cy="396875"/>
          </a:xfrm>
          <a:prstGeom prst="rect">
            <a:avLst/>
          </a:prstGeom>
          <a:noFill/>
          <a:ln w="9525">
            <a:noFill/>
            <a:miter lim="800000"/>
            <a:headEnd/>
            <a:tailEnd/>
          </a:ln>
        </p:spPr>
        <p:txBody>
          <a:bodyPr>
            <a:spAutoFit/>
          </a:bodyPr>
          <a:lstStyle/>
          <a:p>
            <a:pPr algn="ctr">
              <a:spcBef>
                <a:spcPct val="50000"/>
              </a:spcBef>
            </a:pPr>
            <a:r>
              <a:rPr lang="en-US" sz="2000" b="0" i="1"/>
              <a:t>B</a:t>
            </a:r>
            <a:endParaRPr lang="en-US" sz="2000" b="0" baseline="-25000"/>
          </a:p>
        </p:txBody>
      </p:sp>
      <p:grpSp>
        <p:nvGrpSpPr>
          <p:cNvPr id="38927" name="Group 15"/>
          <p:cNvGrpSpPr>
            <a:grpSpLocks/>
          </p:cNvGrpSpPr>
          <p:nvPr/>
        </p:nvGrpSpPr>
        <p:grpSpPr bwMode="auto">
          <a:xfrm>
            <a:off x="3733800" y="3964706"/>
            <a:ext cx="2514600" cy="2057400"/>
            <a:chOff x="960" y="1344"/>
            <a:chExt cx="1488" cy="1344"/>
          </a:xfrm>
        </p:grpSpPr>
        <p:sp>
          <p:nvSpPr>
            <p:cNvPr id="38931" name="Line 16"/>
            <p:cNvSpPr>
              <a:spLocks noChangeShapeType="1"/>
            </p:cNvSpPr>
            <p:nvPr/>
          </p:nvSpPr>
          <p:spPr bwMode="auto">
            <a:xfrm flipV="1">
              <a:off x="960" y="1344"/>
              <a:ext cx="1152" cy="288"/>
            </a:xfrm>
            <a:prstGeom prst="line">
              <a:avLst/>
            </a:prstGeom>
            <a:noFill/>
            <a:ln w="38100">
              <a:solidFill>
                <a:srgbClr val="FF0000"/>
              </a:solidFill>
              <a:round/>
              <a:headEnd/>
              <a:tailEnd/>
            </a:ln>
          </p:spPr>
          <p:txBody>
            <a:bodyPr/>
            <a:lstStyle/>
            <a:p>
              <a:endParaRPr lang="en-US"/>
            </a:p>
          </p:txBody>
        </p:sp>
        <p:sp>
          <p:nvSpPr>
            <p:cNvPr id="38932" name="Line 17"/>
            <p:cNvSpPr>
              <a:spLocks noChangeShapeType="1"/>
            </p:cNvSpPr>
            <p:nvPr/>
          </p:nvSpPr>
          <p:spPr bwMode="auto">
            <a:xfrm>
              <a:off x="2112" y="1344"/>
              <a:ext cx="336" cy="1248"/>
            </a:xfrm>
            <a:prstGeom prst="line">
              <a:avLst/>
            </a:prstGeom>
            <a:noFill/>
            <a:ln w="38100">
              <a:solidFill>
                <a:srgbClr val="FF0000"/>
              </a:solidFill>
              <a:round/>
              <a:headEnd/>
              <a:tailEnd/>
            </a:ln>
          </p:spPr>
          <p:txBody>
            <a:bodyPr/>
            <a:lstStyle/>
            <a:p>
              <a:endParaRPr lang="en-US"/>
            </a:p>
          </p:txBody>
        </p:sp>
        <p:sp>
          <p:nvSpPr>
            <p:cNvPr id="38933" name="Line 18"/>
            <p:cNvSpPr>
              <a:spLocks noChangeShapeType="1"/>
            </p:cNvSpPr>
            <p:nvPr/>
          </p:nvSpPr>
          <p:spPr bwMode="auto">
            <a:xfrm flipH="1">
              <a:off x="2064" y="2592"/>
              <a:ext cx="384" cy="96"/>
            </a:xfrm>
            <a:prstGeom prst="line">
              <a:avLst/>
            </a:prstGeom>
            <a:noFill/>
            <a:ln w="38100">
              <a:solidFill>
                <a:srgbClr val="FF0000"/>
              </a:solidFill>
              <a:round/>
              <a:headEnd/>
              <a:tailEnd/>
            </a:ln>
          </p:spPr>
          <p:txBody>
            <a:bodyPr/>
            <a:lstStyle/>
            <a:p>
              <a:endParaRPr lang="en-US"/>
            </a:p>
          </p:txBody>
        </p:sp>
        <p:sp>
          <p:nvSpPr>
            <p:cNvPr id="38934" name="Line 19"/>
            <p:cNvSpPr>
              <a:spLocks noChangeShapeType="1"/>
            </p:cNvSpPr>
            <p:nvPr/>
          </p:nvSpPr>
          <p:spPr bwMode="auto">
            <a:xfrm flipH="1" flipV="1">
              <a:off x="1872" y="1872"/>
              <a:ext cx="192" cy="816"/>
            </a:xfrm>
            <a:prstGeom prst="line">
              <a:avLst/>
            </a:prstGeom>
            <a:noFill/>
            <a:ln w="38100">
              <a:solidFill>
                <a:srgbClr val="FF0000"/>
              </a:solidFill>
              <a:round/>
              <a:headEnd/>
              <a:tailEnd/>
            </a:ln>
          </p:spPr>
          <p:txBody>
            <a:bodyPr/>
            <a:lstStyle/>
            <a:p>
              <a:endParaRPr lang="en-US"/>
            </a:p>
          </p:txBody>
        </p:sp>
        <p:sp>
          <p:nvSpPr>
            <p:cNvPr id="38935" name="Line 20"/>
            <p:cNvSpPr>
              <a:spLocks noChangeShapeType="1"/>
            </p:cNvSpPr>
            <p:nvPr/>
          </p:nvSpPr>
          <p:spPr bwMode="auto">
            <a:xfrm flipH="1">
              <a:off x="1056" y="1872"/>
              <a:ext cx="816" cy="192"/>
            </a:xfrm>
            <a:prstGeom prst="line">
              <a:avLst/>
            </a:prstGeom>
            <a:noFill/>
            <a:ln w="38100">
              <a:solidFill>
                <a:srgbClr val="FF0000"/>
              </a:solidFill>
              <a:round/>
              <a:headEnd/>
              <a:tailEnd/>
            </a:ln>
          </p:spPr>
          <p:txBody>
            <a:bodyPr/>
            <a:lstStyle/>
            <a:p>
              <a:endParaRPr lang="en-US"/>
            </a:p>
          </p:txBody>
        </p:sp>
        <p:sp>
          <p:nvSpPr>
            <p:cNvPr id="38936" name="Line 21"/>
            <p:cNvSpPr>
              <a:spLocks noChangeShapeType="1"/>
            </p:cNvSpPr>
            <p:nvPr/>
          </p:nvSpPr>
          <p:spPr bwMode="auto">
            <a:xfrm flipH="1" flipV="1">
              <a:off x="960" y="1632"/>
              <a:ext cx="96" cy="432"/>
            </a:xfrm>
            <a:prstGeom prst="line">
              <a:avLst/>
            </a:prstGeom>
            <a:noFill/>
            <a:ln w="38100">
              <a:solidFill>
                <a:srgbClr val="FF0000"/>
              </a:solidFill>
              <a:round/>
              <a:headEnd/>
              <a:tailEnd/>
            </a:ln>
          </p:spPr>
          <p:txBody>
            <a:bodyPr/>
            <a:lstStyle/>
            <a:p>
              <a:endParaRPr lang="en-US"/>
            </a:p>
          </p:txBody>
        </p:sp>
      </p:grpSp>
      <p:sp>
        <p:nvSpPr>
          <p:cNvPr id="38928" name="Rectangle 22"/>
          <p:cNvSpPr>
            <a:spLocks noChangeArrowheads="1"/>
          </p:cNvSpPr>
          <p:nvPr/>
        </p:nvSpPr>
        <p:spPr bwMode="auto">
          <a:xfrm rot="4582109">
            <a:off x="4395787" y="4236169"/>
            <a:ext cx="1997075" cy="685800"/>
          </a:xfrm>
          <a:prstGeom prst="rect">
            <a:avLst/>
          </a:prstGeom>
          <a:noFill/>
          <a:ln w="38100">
            <a:solidFill>
              <a:srgbClr val="33CC33"/>
            </a:solidFill>
            <a:miter lim="800000"/>
            <a:headEnd/>
            <a:tailEnd/>
          </a:ln>
        </p:spPr>
        <p:txBody>
          <a:bodyPr wrap="none" anchor="ctr"/>
          <a:lstStyle/>
          <a:p>
            <a:endParaRPr lang="en-US" b="0"/>
          </a:p>
        </p:txBody>
      </p:sp>
      <p:sp>
        <p:nvSpPr>
          <p:cNvPr id="38929" name="Text Box 23"/>
          <p:cNvSpPr txBox="1">
            <a:spLocks noChangeArrowheads="1"/>
          </p:cNvSpPr>
          <p:nvPr/>
        </p:nvSpPr>
        <p:spPr bwMode="auto">
          <a:xfrm rot="-1096565">
            <a:off x="4953000" y="3583706"/>
            <a:ext cx="495300" cy="396875"/>
          </a:xfrm>
          <a:prstGeom prst="rect">
            <a:avLst/>
          </a:prstGeom>
          <a:noFill/>
          <a:ln w="9525">
            <a:noFill/>
            <a:miter lim="800000"/>
            <a:headEnd/>
            <a:tailEnd/>
          </a:ln>
        </p:spPr>
        <p:txBody>
          <a:bodyPr>
            <a:spAutoFit/>
          </a:bodyPr>
          <a:lstStyle/>
          <a:p>
            <a:pPr algn="ctr">
              <a:spcBef>
                <a:spcPct val="50000"/>
              </a:spcBef>
            </a:pPr>
            <a:r>
              <a:rPr lang="en-US" sz="2000" b="0" i="1"/>
              <a:t>C</a:t>
            </a:r>
            <a:endParaRPr lang="en-US" sz="2000" b="0" baseline="-25000"/>
          </a:p>
        </p:txBody>
      </p:sp>
      <p:sp>
        <p:nvSpPr>
          <p:cNvPr id="38930" name="Slide Number Placeholder 23"/>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23</a:t>
            </a:fld>
            <a:endParaRPr lang="en-US"/>
          </a:p>
        </p:txBody>
      </p:sp>
      <p:sp>
        <p:nvSpPr>
          <p:cNvPr id="25" name="TextBox 24"/>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9479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5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1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31263" y="916340"/>
            <a:ext cx="8153400" cy="817562"/>
          </a:xfrm>
        </p:spPr>
        <p:txBody>
          <a:bodyPr/>
          <a:lstStyle/>
          <a:p>
            <a:r>
              <a:rPr lang="en-US" dirty="0"/>
              <a:t>Independence: Example</a:t>
            </a:r>
          </a:p>
        </p:txBody>
      </p:sp>
      <mc:AlternateContent xmlns:mc="http://schemas.openxmlformats.org/markup-compatibility/2006">
        <mc:Choice xmlns:a14="http://schemas.microsoft.com/office/drawing/2010/main" Requires="a14">
          <p:sp>
            <p:nvSpPr>
              <p:cNvPr id="431107" name="Rectangle 3"/>
              <p:cNvSpPr>
                <a:spLocks noGrp="1" noChangeArrowheads="1"/>
              </p:cNvSpPr>
              <p:nvPr>
                <p:ph type="body" idx="1"/>
              </p:nvPr>
            </p:nvSpPr>
            <p:spPr>
              <a:xfrm>
                <a:off x="331263" y="1905543"/>
                <a:ext cx="8686800" cy="2232445"/>
              </a:xfrm>
            </p:spPr>
            <p:txBody>
              <a:bodyPr>
                <a:normAutofit/>
              </a:bodyPr>
              <a:lstStyle/>
              <a:p>
                <a:r>
                  <a:rPr lang="en-US" dirty="0"/>
                  <a:t>Are events </a:t>
                </a:r>
                <a14:m>
                  <m:oMath xmlns:m="http://schemas.openxmlformats.org/officeDocument/2006/math">
                    <m:r>
                      <a:rPr lang="en-US" i="1" dirty="0" smtClean="0">
                        <a:latin typeface="Cambria Math"/>
                      </a:rPr>
                      <m:t>𝐴</m:t>
                    </m:r>
                  </m:oMath>
                </a14:m>
                <a:r>
                  <a:rPr lang="en-US" dirty="0"/>
                  <a:t> and </a:t>
                </a:r>
                <a14:m>
                  <m:oMath xmlns:m="http://schemas.openxmlformats.org/officeDocument/2006/math">
                    <m:r>
                      <a:rPr lang="en-US" i="1" dirty="0" smtClean="0">
                        <a:latin typeface="Cambria Math"/>
                      </a:rPr>
                      <m:t>𝐵</m:t>
                    </m:r>
                  </m:oMath>
                </a14:m>
                <a:r>
                  <a:rPr lang="en-US" dirty="0"/>
                  <a:t> independent?</a:t>
                </a:r>
              </a:p>
              <a:p>
                <a:pPr lvl="1"/>
                <a:r>
                  <a:rPr lang="en-US" dirty="0">
                    <a:cs typeface="Arial" charset="0"/>
                  </a:rPr>
                  <a:t>Assume that all outcomes are equally likely</a:t>
                </a:r>
              </a:p>
              <a:p>
                <a:pPr lvl="1"/>
                <a:endParaRPr lang="en-US" dirty="0">
                  <a:cs typeface="Arial" charset="0"/>
                </a:endParaRPr>
              </a:p>
              <a:p>
                <a:pPr>
                  <a:buFont typeface="Wingdings" pitchFamily="2" charset="2"/>
                  <a:buNone/>
                </a:pPr>
                <a:r>
                  <a:rPr lang="en-US" dirty="0">
                    <a:cs typeface="Arial" charset="0"/>
                  </a:rPr>
                  <a:t>	</a:t>
                </a:r>
              </a:p>
            </p:txBody>
          </p:sp>
        </mc:Choice>
        <mc:Fallback>
          <p:sp>
            <p:nvSpPr>
              <p:cNvPr id="431107" name="Rectangle 3"/>
              <p:cNvSpPr>
                <a:spLocks noGrp="1" noRot="1" noChangeAspect="1" noMove="1" noResize="1" noEditPoints="1" noAdjustHandles="1" noChangeArrowheads="1" noChangeShapeType="1" noTextEdit="1"/>
              </p:cNvSpPr>
              <p:nvPr>
                <p:ph type="body" idx="1"/>
              </p:nvPr>
            </p:nvSpPr>
            <p:spPr>
              <a:xfrm>
                <a:off x="331263" y="1905543"/>
                <a:ext cx="8686800" cy="2232445"/>
              </a:xfrm>
              <a:blipFill>
                <a:blip r:embed="rId3"/>
                <a:stretch>
                  <a:fillRect l="-912" t="-1913"/>
                </a:stretch>
              </a:blipFill>
            </p:spPr>
            <p:txBody>
              <a:bodyPr/>
              <a:lstStyle/>
              <a:p>
                <a:r>
                  <a:rPr lang="en-PK">
                    <a:noFill/>
                  </a:rPr>
                  <a:t> </a:t>
                </a:r>
              </a:p>
            </p:txBody>
          </p:sp>
        </mc:Fallback>
      </mc:AlternateContent>
      <p:sp>
        <p:nvSpPr>
          <p:cNvPr id="39940" name="Oval 4"/>
          <p:cNvSpPr>
            <a:spLocks noChangeArrowheads="1"/>
          </p:cNvSpPr>
          <p:nvPr/>
        </p:nvSpPr>
        <p:spPr bwMode="auto">
          <a:xfrm>
            <a:off x="2743200" y="3278906"/>
            <a:ext cx="3733800" cy="3200400"/>
          </a:xfrm>
          <a:prstGeom prst="ellipse">
            <a:avLst/>
          </a:prstGeom>
          <a:solidFill>
            <a:srgbClr val="C0C0C0"/>
          </a:solidFill>
          <a:ln w="9525">
            <a:solidFill>
              <a:schemeClr val="tx1"/>
            </a:solidFill>
            <a:round/>
            <a:headEnd/>
            <a:tailEnd/>
          </a:ln>
        </p:spPr>
        <p:txBody>
          <a:bodyPr wrap="none" anchor="ctr"/>
          <a:lstStyle/>
          <a:p>
            <a:pPr algn="ctr"/>
            <a:endParaRPr lang="en-US" b="0"/>
          </a:p>
        </p:txBody>
      </p:sp>
      <p:sp>
        <p:nvSpPr>
          <p:cNvPr id="39941" name="Oval 5"/>
          <p:cNvSpPr>
            <a:spLocks noChangeArrowheads="1"/>
          </p:cNvSpPr>
          <p:nvPr/>
        </p:nvSpPr>
        <p:spPr bwMode="auto">
          <a:xfrm>
            <a:off x="4038600" y="4269506"/>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4</a:t>
            </a:r>
          </a:p>
        </p:txBody>
      </p:sp>
      <p:sp>
        <p:nvSpPr>
          <p:cNvPr id="39942" name="Rectangle 6"/>
          <p:cNvSpPr>
            <a:spLocks noChangeArrowheads="1"/>
          </p:cNvSpPr>
          <p:nvPr/>
        </p:nvSpPr>
        <p:spPr bwMode="auto">
          <a:xfrm rot="-679882">
            <a:off x="3352800" y="4969594"/>
            <a:ext cx="2590800" cy="836612"/>
          </a:xfrm>
          <a:prstGeom prst="rect">
            <a:avLst/>
          </a:prstGeom>
          <a:noFill/>
          <a:ln w="38100">
            <a:solidFill>
              <a:srgbClr val="FF9999"/>
            </a:solidFill>
            <a:miter lim="800000"/>
            <a:headEnd/>
            <a:tailEnd/>
          </a:ln>
        </p:spPr>
        <p:txBody>
          <a:bodyPr wrap="none" anchor="ctr"/>
          <a:lstStyle/>
          <a:p>
            <a:endParaRPr lang="en-US" b="0"/>
          </a:p>
        </p:txBody>
      </p:sp>
      <p:sp>
        <p:nvSpPr>
          <p:cNvPr id="39943" name="Oval 7"/>
          <p:cNvSpPr>
            <a:spLocks noChangeArrowheads="1"/>
          </p:cNvSpPr>
          <p:nvPr/>
        </p:nvSpPr>
        <p:spPr bwMode="auto">
          <a:xfrm>
            <a:off x="3810000" y="5260106"/>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1</a:t>
            </a:r>
          </a:p>
        </p:txBody>
      </p:sp>
      <p:sp>
        <p:nvSpPr>
          <p:cNvPr id="39944" name="Oval 8"/>
          <p:cNvSpPr>
            <a:spLocks noChangeArrowheads="1"/>
          </p:cNvSpPr>
          <p:nvPr/>
        </p:nvSpPr>
        <p:spPr bwMode="auto">
          <a:xfrm>
            <a:off x="3657600" y="3659906"/>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2</a:t>
            </a:r>
          </a:p>
        </p:txBody>
      </p:sp>
      <p:sp>
        <p:nvSpPr>
          <p:cNvPr id="39945" name="Oval 9"/>
          <p:cNvSpPr>
            <a:spLocks noChangeArrowheads="1"/>
          </p:cNvSpPr>
          <p:nvPr/>
        </p:nvSpPr>
        <p:spPr bwMode="auto">
          <a:xfrm>
            <a:off x="4343400" y="5183906"/>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3</a:t>
            </a:r>
          </a:p>
        </p:txBody>
      </p:sp>
      <p:sp>
        <p:nvSpPr>
          <p:cNvPr id="39946" name="Oval 10"/>
          <p:cNvSpPr>
            <a:spLocks noChangeArrowheads="1"/>
          </p:cNvSpPr>
          <p:nvPr/>
        </p:nvSpPr>
        <p:spPr bwMode="auto">
          <a:xfrm>
            <a:off x="4876800" y="4117106"/>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6</a:t>
            </a:r>
          </a:p>
        </p:txBody>
      </p:sp>
      <p:sp>
        <p:nvSpPr>
          <p:cNvPr id="39947" name="Oval 11"/>
          <p:cNvSpPr>
            <a:spLocks noChangeArrowheads="1"/>
          </p:cNvSpPr>
          <p:nvPr/>
        </p:nvSpPr>
        <p:spPr bwMode="auto">
          <a:xfrm>
            <a:off x="5181600" y="4955306"/>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5</a:t>
            </a:r>
          </a:p>
        </p:txBody>
      </p:sp>
      <p:sp>
        <p:nvSpPr>
          <p:cNvPr id="39948" name="Text Box 12"/>
          <p:cNvSpPr txBox="1">
            <a:spLocks noChangeArrowheads="1"/>
          </p:cNvSpPr>
          <p:nvPr/>
        </p:nvSpPr>
        <p:spPr bwMode="auto">
          <a:xfrm>
            <a:off x="4343400" y="5945906"/>
            <a:ext cx="457200" cy="579438"/>
          </a:xfrm>
          <a:prstGeom prst="rect">
            <a:avLst/>
          </a:prstGeom>
          <a:noFill/>
          <a:ln w="9525">
            <a:noFill/>
            <a:miter lim="800000"/>
            <a:headEnd/>
            <a:tailEnd/>
          </a:ln>
        </p:spPr>
        <p:txBody>
          <a:bodyPr>
            <a:spAutoFit/>
          </a:bodyPr>
          <a:lstStyle/>
          <a:p>
            <a:pPr algn="ctr">
              <a:spcBef>
                <a:spcPct val="50000"/>
              </a:spcBef>
            </a:pPr>
            <a:r>
              <a:rPr lang="en-US" sz="3200" b="0" i="1"/>
              <a:t>S</a:t>
            </a:r>
          </a:p>
        </p:txBody>
      </p:sp>
      <p:sp>
        <p:nvSpPr>
          <p:cNvPr id="39949" name="Text Box 13"/>
          <p:cNvSpPr txBox="1">
            <a:spLocks noChangeArrowheads="1"/>
          </p:cNvSpPr>
          <p:nvPr/>
        </p:nvSpPr>
        <p:spPr bwMode="auto">
          <a:xfrm rot="-779067">
            <a:off x="3200400" y="5412506"/>
            <a:ext cx="881063" cy="396875"/>
          </a:xfrm>
          <a:prstGeom prst="rect">
            <a:avLst/>
          </a:prstGeom>
          <a:noFill/>
          <a:ln w="9525">
            <a:noFill/>
            <a:miter lim="800000"/>
            <a:headEnd/>
            <a:tailEnd/>
          </a:ln>
        </p:spPr>
        <p:txBody>
          <a:bodyPr>
            <a:spAutoFit/>
          </a:bodyPr>
          <a:lstStyle/>
          <a:p>
            <a:pPr algn="ctr">
              <a:spcBef>
                <a:spcPct val="50000"/>
              </a:spcBef>
            </a:pPr>
            <a:r>
              <a:rPr lang="en-US" sz="2000" b="0"/>
              <a:t>A</a:t>
            </a:r>
            <a:endParaRPr lang="en-US" sz="2000" b="0" baseline="-25000"/>
          </a:p>
        </p:txBody>
      </p:sp>
      <p:sp>
        <p:nvSpPr>
          <p:cNvPr id="39950" name="Text Box 14"/>
          <p:cNvSpPr txBox="1">
            <a:spLocks noChangeArrowheads="1"/>
          </p:cNvSpPr>
          <p:nvPr/>
        </p:nvSpPr>
        <p:spPr bwMode="auto">
          <a:xfrm rot="-779067">
            <a:off x="3429000" y="4498106"/>
            <a:ext cx="623888" cy="396875"/>
          </a:xfrm>
          <a:prstGeom prst="rect">
            <a:avLst/>
          </a:prstGeom>
          <a:noFill/>
          <a:ln w="9525">
            <a:noFill/>
            <a:miter lim="800000"/>
            <a:headEnd/>
            <a:tailEnd/>
          </a:ln>
        </p:spPr>
        <p:txBody>
          <a:bodyPr>
            <a:spAutoFit/>
          </a:bodyPr>
          <a:lstStyle/>
          <a:p>
            <a:pPr algn="ctr">
              <a:spcBef>
                <a:spcPct val="50000"/>
              </a:spcBef>
            </a:pPr>
            <a:r>
              <a:rPr lang="en-US" sz="2000" b="0" i="1"/>
              <a:t>B</a:t>
            </a:r>
            <a:endParaRPr lang="en-US" sz="2000" b="0" baseline="-25000"/>
          </a:p>
        </p:txBody>
      </p:sp>
      <p:grpSp>
        <p:nvGrpSpPr>
          <p:cNvPr id="39951" name="Group 15"/>
          <p:cNvGrpSpPr>
            <a:grpSpLocks/>
          </p:cNvGrpSpPr>
          <p:nvPr/>
        </p:nvGrpSpPr>
        <p:grpSpPr bwMode="auto">
          <a:xfrm>
            <a:off x="3505200" y="3964706"/>
            <a:ext cx="2514600" cy="2057400"/>
            <a:chOff x="960" y="1344"/>
            <a:chExt cx="1488" cy="1344"/>
          </a:xfrm>
        </p:grpSpPr>
        <p:sp>
          <p:nvSpPr>
            <p:cNvPr id="39955" name="Line 16"/>
            <p:cNvSpPr>
              <a:spLocks noChangeShapeType="1"/>
            </p:cNvSpPr>
            <p:nvPr/>
          </p:nvSpPr>
          <p:spPr bwMode="auto">
            <a:xfrm flipV="1">
              <a:off x="960" y="1344"/>
              <a:ext cx="1152" cy="288"/>
            </a:xfrm>
            <a:prstGeom prst="line">
              <a:avLst/>
            </a:prstGeom>
            <a:noFill/>
            <a:ln w="38100">
              <a:solidFill>
                <a:srgbClr val="FF0000"/>
              </a:solidFill>
              <a:round/>
              <a:headEnd/>
              <a:tailEnd/>
            </a:ln>
          </p:spPr>
          <p:txBody>
            <a:bodyPr/>
            <a:lstStyle/>
            <a:p>
              <a:endParaRPr lang="en-US"/>
            </a:p>
          </p:txBody>
        </p:sp>
        <p:sp>
          <p:nvSpPr>
            <p:cNvPr id="39956" name="Line 17"/>
            <p:cNvSpPr>
              <a:spLocks noChangeShapeType="1"/>
            </p:cNvSpPr>
            <p:nvPr/>
          </p:nvSpPr>
          <p:spPr bwMode="auto">
            <a:xfrm>
              <a:off x="2112" y="1344"/>
              <a:ext cx="336" cy="1248"/>
            </a:xfrm>
            <a:prstGeom prst="line">
              <a:avLst/>
            </a:prstGeom>
            <a:noFill/>
            <a:ln w="38100">
              <a:solidFill>
                <a:srgbClr val="FF0000"/>
              </a:solidFill>
              <a:round/>
              <a:headEnd/>
              <a:tailEnd/>
            </a:ln>
          </p:spPr>
          <p:txBody>
            <a:bodyPr/>
            <a:lstStyle/>
            <a:p>
              <a:endParaRPr lang="en-US"/>
            </a:p>
          </p:txBody>
        </p:sp>
        <p:sp>
          <p:nvSpPr>
            <p:cNvPr id="39957" name="Line 18"/>
            <p:cNvSpPr>
              <a:spLocks noChangeShapeType="1"/>
            </p:cNvSpPr>
            <p:nvPr/>
          </p:nvSpPr>
          <p:spPr bwMode="auto">
            <a:xfrm flipH="1">
              <a:off x="2064" y="2592"/>
              <a:ext cx="384" cy="96"/>
            </a:xfrm>
            <a:prstGeom prst="line">
              <a:avLst/>
            </a:prstGeom>
            <a:noFill/>
            <a:ln w="38100">
              <a:solidFill>
                <a:srgbClr val="FF0000"/>
              </a:solidFill>
              <a:round/>
              <a:headEnd/>
              <a:tailEnd/>
            </a:ln>
          </p:spPr>
          <p:txBody>
            <a:bodyPr/>
            <a:lstStyle/>
            <a:p>
              <a:endParaRPr lang="en-US"/>
            </a:p>
          </p:txBody>
        </p:sp>
        <p:sp>
          <p:nvSpPr>
            <p:cNvPr id="39958" name="Line 19"/>
            <p:cNvSpPr>
              <a:spLocks noChangeShapeType="1"/>
            </p:cNvSpPr>
            <p:nvPr/>
          </p:nvSpPr>
          <p:spPr bwMode="auto">
            <a:xfrm flipH="1" flipV="1">
              <a:off x="1872" y="1872"/>
              <a:ext cx="192" cy="816"/>
            </a:xfrm>
            <a:prstGeom prst="line">
              <a:avLst/>
            </a:prstGeom>
            <a:noFill/>
            <a:ln w="38100">
              <a:solidFill>
                <a:srgbClr val="FF0000"/>
              </a:solidFill>
              <a:round/>
              <a:headEnd/>
              <a:tailEnd/>
            </a:ln>
          </p:spPr>
          <p:txBody>
            <a:bodyPr/>
            <a:lstStyle/>
            <a:p>
              <a:endParaRPr lang="en-US"/>
            </a:p>
          </p:txBody>
        </p:sp>
        <p:sp>
          <p:nvSpPr>
            <p:cNvPr id="39959" name="Line 20"/>
            <p:cNvSpPr>
              <a:spLocks noChangeShapeType="1"/>
            </p:cNvSpPr>
            <p:nvPr/>
          </p:nvSpPr>
          <p:spPr bwMode="auto">
            <a:xfrm flipH="1">
              <a:off x="1056" y="1872"/>
              <a:ext cx="816" cy="192"/>
            </a:xfrm>
            <a:prstGeom prst="line">
              <a:avLst/>
            </a:prstGeom>
            <a:noFill/>
            <a:ln w="38100">
              <a:solidFill>
                <a:srgbClr val="FF0000"/>
              </a:solidFill>
              <a:round/>
              <a:headEnd/>
              <a:tailEnd/>
            </a:ln>
          </p:spPr>
          <p:txBody>
            <a:bodyPr/>
            <a:lstStyle/>
            <a:p>
              <a:endParaRPr lang="en-US"/>
            </a:p>
          </p:txBody>
        </p:sp>
        <p:sp>
          <p:nvSpPr>
            <p:cNvPr id="39960" name="Line 21"/>
            <p:cNvSpPr>
              <a:spLocks noChangeShapeType="1"/>
            </p:cNvSpPr>
            <p:nvPr/>
          </p:nvSpPr>
          <p:spPr bwMode="auto">
            <a:xfrm flipH="1" flipV="1">
              <a:off x="960" y="1632"/>
              <a:ext cx="96" cy="432"/>
            </a:xfrm>
            <a:prstGeom prst="line">
              <a:avLst/>
            </a:prstGeom>
            <a:noFill/>
            <a:ln w="38100">
              <a:solidFill>
                <a:srgbClr val="FF0000"/>
              </a:solidFill>
              <a:round/>
              <a:headEnd/>
              <a:tailEnd/>
            </a:ln>
          </p:spPr>
          <p:txBody>
            <a:bodyPr/>
            <a:lstStyle/>
            <a:p>
              <a:endParaRPr lang="en-US"/>
            </a:p>
          </p:txBody>
        </p:sp>
      </p:grpSp>
      <p:sp>
        <p:nvSpPr>
          <p:cNvPr id="39952" name="Rectangle 22"/>
          <p:cNvSpPr>
            <a:spLocks noChangeArrowheads="1"/>
          </p:cNvSpPr>
          <p:nvPr/>
        </p:nvSpPr>
        <p:spPr bwMode="auto">
          <a:xfrm rot="4582109">
            <a:off x="4167187" y="4236169"/>
            <a:ext cx="1997075" cy="685800"/>
          </a:xfrm>
          <a:prstGeom prst="rect">
            <a:avLst/>
          </a:prstGeom>
          <a:noFill/>
          <a:ln w="38100">
            <a:solidFill>
              <a:srgbClr val="33CC33"/>
            </a:solidFill>
            <a:miter lim="800000"/>
            <a:headEnd/>
            <a:tailEnd/>
          </a:ln>
        </p:spPr>
        <p:txBody>
          <a:bodyPr wrap="none" anchor="ctr"/>
          <a:lstStyle/>
          <a:p>
            <a:endParaRPr lang="en-US" b="0"/>
          </a:p>
        </p:txBody>
      </p:sp>
      <p:sp>
        <p:nvSpPr>
          <p:cNvPr id="39953" name="Text Box 23"/>
          <p:cNvSpPr txBox="1">
            <a:spLocks noChangeArrowheads="1"/>
          </p:cNvSpPr>
          <p:nvPr/>
        </p:nvSpPr>
        <p:spPr bwMode="auto">
          <a:xfrm rot="-1096565">
            <a:off x="4724400" y="3583706"/>
            <a:ext cx="495300" cy="396875"/>
          </a:xfrm>
          <a:prstGeom prst="rect">
            <a:avLst/>
          </a:prstGeom>
          <a:noFill/>
          <a:ln w="9525">
            <a:noFill/>
            <a:miter lim="800000"/>
            <a:headEnd/>
            <a:tailEnd/>
          </a:ln>
        </p:spPr>
        <p:txBody>
          <a:bodyPr>
            <a:spAutoFit/>
          </a:bodyPr>
          <a:lstStyle/>
          <a:p>
            <a:pPr algn="ctr">
              <a:spcBef>
                <a:spcPct val="50000"/>
              </a:spcBef>
            </a:pPr>
            <a:r>
              <a:rPr lang="en-US" sz="2000" b="0" i="1"/>
              <a:t>C</a:t>
            </a:r>
            <a:endParaRPr lang="en-US" sz="2000" b="0" baseline="-25000"/>
          </a:p>
        </p:txBody>
      </p:sp>
      <p:sp>
        <p:nvSpPr>
          <p:cNvPr id="39954" name="Slide Number Placeholder 23"/>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24</a:t>
            </a:fld>
            <a:endParaRPr lang="en-US"/>
          </a:p>
        </p:txBody>
      </p:sp>
      <p:sp>
        <p:nvSpPr>
          <p:cNvPr id="25" name="TextBox 24"/>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8600" y="883246"/>
            <a:ext cx="8153400" cy="817562"/>
          </a:xfrm>
        </p:spPr>
        <p:txBody>
          <a:bodyPr/>
          <a:lstStyle/>
          <a:p>
            <a:r>
              <a:rPr lang="en-US" dirty="0"/>
              <a:t>Independence: Example</a:t>
            </a:r>
          </a:p>
        </p:txBody>
      </p:sp>
      <mc:AlternateContent xmlns:mc="http://schemas.openxmlformats.org/markup-compatibility/2006">
        <mc:Choice xmlns:a14="http://schemas.microsoft.com/office/drawing/2010/main" Requires="a14">
          <p:sp>
            <p:nvSpPr>
              <p:cNvPr id="453635" name="Rectangle 3"/>
              <p:cNvSpPr>
                <a:spLocks noGrp="1" noChangeArrowheads="1"/>
              </p:cNvSpPr>
              <p:nvPr>
                <p:ph type="body" idx="1"/>
              </p:nvPr>
            </p:nvSpPr>
            <p:spPr>
              <a:xfrm>
                <a:off x="228600" y="1531669"/>
                <a:ext cx="8763000" cy="2861461"/>
              </a:xfrm>
            </p:spPr>
            <p:txBody>
              <a:bodyPr>
                <a:normAutofit/>
              </a:bodyPr>
              <a:lstStyle/>
              <a:p>
                <a:r>
                  <a:rPr lang="en-US" dirty="0"/>
                  <a:t>Are events </a:t>
                </a:r>
                <a14:m>
                  <m:oMath xmlns:m="http://schemas.openxmlformats.org/officeDocument/2006/math">
                    <m:r>
                      <a:rPr lang="en-US" i="1" dirty="0" smtClean="0">
                        <a:latin typeface="Cambria Math"/>
                      </a:rPr>
                      <m:t>𝐴</m:t>
                    </m:r>
                  </m:oMath>
                </a14:m>
                <a:r>
                  <a:rPr lang="en-US" dirty="0"/>
                  <a:t> and </a:t>
                </a:r>
                <a14:m>
                  <m:oMath xmlns:m="http://schemas.openxmlformats.org/officeDocument/2006/math">
                    <m:r>
                      <a:rPr lang="en-US" i="1" dirty="0" smtClean="0">
                        <a:latin typeface="Cambria Math"/>
                      </a:rPr>
                      <m:t>𝐵</m:t>
                    </m:r>
                  </m:oMath>
                </a14:m>
                <a:r>
                  <a:rPr lang="en-US" dirty="0"/>
                  <a:t> independent?</a:t>
                </a:r>
                <a:endParaRPr lang="en-US" dirty="0">
                  <a:cs typeface="Arial" charset="0"/>
                </a:endParaRPr>
              </a:p>
              <a:p>
                <a:pPr algn="ctr">
                  <a:buFont typeface="Wingdings" pitchFamily="2" charset="2"/>
                  <a:buNone/>
                </a:pPr>
                <a14:m>
                  <m:oMathPara xmlns:m="http://schemas.openxmlformats.org/officeDocument/2006/math">
                    <m:oMathParaPr>
                      <m:jc m:val="centerGroup"/>
                    </m:oMathParaPr>
                    <m:oMath xmlns:m="http://schemas.openxmlformats.org/officeDocument/2006/math">
                      <m:r>
                        <m:rPr>
                          <m:sty m:val="p"/>
                        </m:rPr>
                        <a:rPr lang="en-US" sz="2000" i="1" dirty="0" smtClean="0">
                          <a:latin typeface="Cambria Math"/>
                          <a:cs typeface="Arial" charset="0"/>
                        </a:rPr>
                        <m:t>Pr</m:t>
                      </m:r>
                      <m:r>
                        <a:rPr lang="en-US" sz="2000" i="1" dirty="0" smtClean="0">
                          <a:latin typeface="Cambria Math"/>
                          <a:cs typeface="Arial" charset="0"/>
                        </a:rPr>
                        <m:t>⁡{</m:t>
                      </m:r>
                      <m:r>
                        <a:rPr lang="en-US" sz="2000" i="1" dirty="0" smtClean="0">
                          <a:latin typeface="Cambria Math"/>
                          <a:cs typeface="Arial" charset="0"/>
                        </a:rPr>
                        <m:t>𝐴</m:t>
                      </m:r>
                      <m:r>
                        <a:rPr lang="en-US" sz="2000" i="1" dirty="0" smtClean="0">
                          <a:latin typeface="Cambria Math"/>
                          <a:cs typeface="Arial" charset="0"/>
                        </a:rPr>
                        <m:t>∩</m:t>
                      </m:r>
                      <m:r>
                        <a:rPr lang="en-US" sz="2000" i="1" dirty="0" smtClean="0">
                          <a:latin typeface="Cambria Math"/>
                          <a:cs typeface="Arial" charset="0"/>
                        </a:rPr>
                        <m:t>𝐵</m:t>
                      </m:r>
                      <m:r>
                        <a:rPr lang="en-US" sz="2000" i="1" dirty="0" smtClean="0">
                          <a:latin typeface="Cambria Math"/>
                          <a:cs typeface="Arial" charset="0"/>
                        </a:rPr>
                        <m:t>}=</m:t>
                      </m:r>
                      <m:r>
                        <m:rPr>
                          <m:sty m:val="p"/>
                        </m:rPr>
                        <a:rPr lang="en-US" sz="2000" i="1" dirty="0" err="1" smtClean="0">
                          <a:latin typeface="Cambria Math"/>
                          <a:cs typeface="Arial" charset="0"/>
                        </a:rPr>
                        <m:t>Pr</m:t>
                      </m:r>
                      <m:r>
                        <a:rPr lang="en-US" sz="2000" i="1" dirty="0" smtClean="0">
                          <a:latin typeface="Cambria Math"/>
                          <a:cs typeface="Arial" charset="0"/>
                        </a:rPr>
                        <m:t>⁡{</m:t>
                      </m:r>
                      <m:r>
                        <a:rPr lang="en-US" sz="2000" i="1" dirty="0" smtClean="0">
                          <a:latin typeface="Cambria Math"/>
                          <a:cs typeface="Arial" charset="0"/>
                        </a:rPr>
                        <m:t>𝑠</m:t>
                      </m:r>
                      <m:r>
                        <a:rPr lang="en-US" sz="2000" i="1" baseline="-25000" dirty="0" smtClean="0">
                          <a:latin typeface="Cambria Math"/>
                          <a:cs typeface="Arial" charset="0"/>
                        </a:rPr>
                        <m:t>5</m:t>
                      </m:r>
                      <m:r>
                        <a:rPr lang="en-US" sz="2000" i="1" dirty="0" smtClean="0">
                          <a:latin typeface="Cambria Math"/>
                          <a:cs typeface="Arial" charset="0"/>
                        </a:rPr>
                        <m:t>}=</m:t>
                      </m:r>
                      <m:f>
                        <m:fPr>
                          <m:ctrlPr>
                            <a:rPr lang="en-US" sz="2000" b="0" i="1" baseline="-25000" dirty="0" smtClean="0">
                              <a:latin typeface="Cambria Math" panose="02040503050406030204" pitchFamily="18" charset="0"/>
                              <a:cs typeface="Arial" charset="0"/>
                            </a:rPr>
                          </m:ctrlPr>
                        </m:fPr>
                        <m:num>
                          <m:r>
                            <a:rPr lang="en-US" sz="2000" b="0" i="1" dirty="0" smtClean="0">
                              <a:latin typeface="Cambria Math"/>
                              <a:cs typeface="Arial" charset="0"/>
                            </a:rPr>
                            <m:t>1</m:t>
                          </m:r>
                        </m:num>
                        <m:den>
                          <m:r>
                            <a:rPr lang="en-US" sz="2000" b="0" i="1" dirty="0" smtClean="0">
                              <a:latin typeface="Cambria Math"/>
                              <a:cs typeface="Arial" charset="0"/>
                            </a:rPr>
                            <m:t>6</m:t>
                          </m:r>
                        </m:den>
                      </m:f>
                    </m:oMath>
                  </m:oMathPara>
                </a14:m>
                <a:endParaRPr lang="en-US" sz="2000" dirty="0">
                  <a:cs typeface="Arial" charset="0"/>
                </a:endParaRPr>
              </a:p>
              <a:p>
                <a:pPr algn="ctr">
                  <a:buFont typeface="Wingdings" pitchFamily="2" charset="2"/>
                  <a:buNone/>
                </a:pPr>
                <a14:m>
                  <m:oMathPara xmlns:m="http://schemas.openxmlformats.org/officeDocument/2006/math">
                    <m:oMathParaPr>
                      <m:jc m:val="centerGroup"/>
                    </m:oMathParaPr>
                    <m:oMath xmlns:m="http://schemas.openxmlformats.org/officeDocument/2006/math">
                      <m:r>
                        <m:rPr>
                          <m:sty m:val="p"/>
                        </m:rPr>
                        <a:rPr lang="en-US" sz="2000" i="1" dirty="0" err="1" smtClean="0">
                          <a:latin typeface="Cambria Math"/>
                          <a:cs typeface="Arial" charset="0"/>
                        </a:rPr>
                        <m:t>Pr</m:t>
                      </m:r>
                      <m:r>
                        <a:rPr lang="en-US" sz="2000" i="1" dirty="0" smtClean="0">
                          <a:latin typeface="Cambria Math"/>
                          <a:cs typeface="Arial" charset="0"/>
                        </a:rPr>
                        <m:t>⁡{</m:t>
                      </m:r>
                      <m:r>
                        <a:rPr lang="en-US" sz="2000" i="1" dirty="0" smtClean="0">
                          <a:latin typeface="Cambria Math"/>
                          <a:cs typeface="Arial" charset="0"/>
                        </a:rPr>
                        <m:t>𝐴</m:t>
                      </m:r>
                      <m:r>
                        <a:rPr lang="en-US" sz="2000" i="1" dirty="0" smtClean="0">
                          <a:latin typeface="Cambria Math"/>
                          <a:cs typeface="Arial" charset="0"/>
                        </a:rPr>
                        <m:t>}</m:t>
                      </m:r>
                      <m:r>
                        <m:rPr>
                          <m:sty m:val="p"/>
                        </m:rPr>
                        <a:rPr lang="en-US" sz="2000" i="1" dirty="0" err="1" smtClean="0">
                          <a:latin typeface="Cambria Math"/>
                          <a:cs typeface="Arial" charset="0"/>
                        </a:rPr>
                        <m:t>Pr</m:t>
                      </m:r>
                      <m:r>
                        <a:rPr lang="en-US" sz="2000" i="1" dirty="0" smtClean="0">
                          <a:latin typeface="Cambria Math"/>
                          <a:cs typeface="Arial" charset="0"/>
                        </a:rPr>
                        <m:t>⁡{</m:t>
                      </m:r>
                      <m:r>
                        <a:rPr lang="en-US" sz="2000" i="1" dirty="0" smtClean="0">
                          <a:latin typeface="Cambria Math"/>
                          <a:cs typeface="Arial" charset="0"/>
                        </a:rPr>
                        <m:t>𝐵</m:t>
                      </m:r>
                      <m:r>
                        <a:rPr lang="en-US" sz="2000" i="1" dirty="0" smtClean="0">
                          <a:latin typeface="Cambria Math"/>
                          <a:cs typeface="Arial" charset="0"/>
                        </a:rPr>
                        <m:t>}=</m:t>
                      </m:r>
                      <m:f>
                        <m:fPr>
                          <m:ctrlPr>
                            <a:rPr lang="en-US" sz="2000" b="0" i="1" dirty="0" smtClean="0">
                              <a:latin typeface="Cambria Math" panose="02040503050406030204" pitchFamily="18" charset="0"/>
                              <a:cs typeface="Arial" charset="0"/>
                            </a:rPr>
                          </m:ctrlPr>
                        </m:fPr>
                        <m:num>
                          <m:r>
                            <a:rPr lang="en-US" sz="2000" b="0" i="1" dirty="0" smtClean="0">
                              <a:latin typeface="Cambria Math"/>
                              <a:cs typeface="Arial" charset="0"/>
                            </a:rPr>
                            <m:t>3</m:t>
                          </m:r>
                        </m:num>
                        <m:den>
                          <m:r>
                            <a:rPr lang="en-US" sz="2000" b="0" i="1" dirty="0" smtClean="0">
                              <a:latin typeface="Cambria Math"/>
                              <a:cs typeface="Arial" charset="0"/>
                            </a:rPr>
                            <m:t>6</m:t>
                          </m:r>
                        </m:den>
                      </m:f>
                      <m:r>
                        <a:rPr lang="en-US" sz="2000" i="1" dirty="0" smtClean="0">
                          <a:latin typeface="Cambria Math"/>
                          <a:cs typeface="Arial" charset="0"/>
                        </a:rPr>
                        <m:t>⨯</m:t>
                      </m:r>
                      <m:f>
                        <m:fPr>
                          <m:ctrlPr>
                            <a:rPr lang="en-US" sz="2000" b="0" i="1" dirty="0" smtClean="0">
                              <a:latin typeface="Cambria Math" panose="02040503050406030204" pitchFamily="18" charset="0"/>
                              <a:cs typeface="Arial" charset="0"/>
                            </a:rPr>
                          </m:ctrlPr>
                        </m:fPr>
                        <m:num>
                          <m:r>
                            <a:rPr lang="en-US" sz="2000" b="0" i="1" dirty="0" smtClean="0">
                              <a:latin typeface="Cambria Math"/>
                              <a:cs typeface="Arial" charset="0"/>
                            </a:rPr>
                            <m:t>3</m:t>
                          </m:r>
                        </m:num>
                        <m:den>
                          <m:r>
                            <a:rPr lang="en-US" sz="2000" b="0" i="1" dirty="0" smtClean="0">
                              <a:latin typeface="Cambria Math"/>
                              <a:cs typeface="Arial" charset="0"/>
                            </a:rPr>
                            <m:t>6</m:t>
                          </m:r>
                        </m:den>
                      </m:f>
                      <m:r>
                        <a:rPr lang="en-US" sz="2000" i="1" dirty="0" smtClean="0">
                          <a:latin typeface="Cambria Math"/>
                          <a:cs typeface="Arial" charset="0"/>
                        </a:rPr>
                        <m:t>=</m:t>
                      </m:r>
                      <m:f>
                        <m:fPr>
                          <m:ctrlPr>
                            <a:rPr lang="en-US" sz="2000" b="0" i="1" dirty="0" smtClean="0">
                              <a:latin typeface="Cambria Math" panose="02040503050406030204" pitchFamily="18" charset="0"/>
                              <a:cs typeface="Arial" charset="0"/>
                            </a:rPr>
                          </m:ctrlPr>
                        </m:fPr>
                        <m:num>
                          <m:r>
                            <a:rPr lang="en-US" sz="2000" b="0" i="1" dirty="0" smtClean="0">
                              <a:latin typeface="Cambria Math"/>
                              <a:cs typeface="Arial" charset="0"/>
                            </a:rPr>
                            <m:t>1</m:t>
                          </m:r>
                        </m:num>
                        <m:den>
                          <m:r>
                            <a:rPr lang="en-US" sz="2000" b="0" i="1" dirty="0" smtClean="0">
                              <a:latin typeface="Cambria Math"/>
                              <a:cs typeface="Arial" charset="0"/>
                            </a:rPr>
                            <m:t>4</m:t>
                          </m:r>
                        </m:den>
                      </m:f>
                    </m:oMath>
                  </m:oMathPara>
                </a14:m>
                <a:endParaRPr lang="en-US" sz="2000" dirty="0">
                  <a:cs typeface="Arial" charset="0"/>
                </a:endParaRPr>
              </a:p>
              <a:p>
                <a:pPr>
                  <a:buFont typeface="Wingdings" pitchFamily="2" charset="2"/>
                  <a:buNone/>
                </a:pPr>
                <a:r>
                  <a:rPr lang="en-US" sz="2000" dirty="0">
                    <a:cs typeface="Arial" charset="0"/>
                  </a:rPr>
                  <a:t>No!</a:t>
                </a:r>
              </a:p>
            </p:txBody>
          </p:sp>
        </mc:Choice>
        <mc:Fallback>
          <p:sp>
            <p:nvSpPr>
              <p:cNvPr id="453635" name="Rectangle 3"/>
              <p:cNvSpPr>
                <a:spLocks noGrp="1" noRot="1" noChangeAspect="1" noMove="1" noResize="1" noEditPoints="1" noAdjustHandles="1" noChangeArrowheads="1" noChangeShapeType="1" noTextEdit="1"/>
              </p:cNvSpPr>
              <p:nvPr>
                <p:ph type="body" idx="1"/>
              </p:nvPr>
            </p:nvSpPr>
            <p:spPr>
              <a:xfrm>
                <a:off x="228600" y="1531669"/>
                <a:ext cx="8763000" cy="2861461"/>
              </a:xfrm>
              <a:blipFill>
                <a:blip r:embed="rId3"/>
                <a:stretch>
                  <a:fillRect l="-974" t="-1489"/>
                </a:stretch>
              </a:blipFill>
            </p:spPr>
            <p:txBody>
              <a:bodyPr/>
              <a:lstStyle/>
              <a:p>
                <a:r>
                  <a:rPr lang="en-PK">
                    <a:noFill/>
                  </a:rPr>
                  <a:t> </a:t>
                </a:r>
              </a:p>
            </p:txBody>
          </p:sp>
        </mc:Fallback>
      </mc:AlternateContent>
      <p:sp>
        <p:nvSpPr>
          <p:cNvPr id="40964" name="Oval 4"/>
          <p:cNvSpPr>
            <a:spLocks noChangeArrowheads="1"/>
          </p:cNvSpPr>
          <p:nvPr/>
        </p:nvSpPr>
        <p:spPr bwMode="auto">
          <a:xfrm>
            <a:off x="2743200" y="3284984"/>
            <a:ext cx="3733800" cy="3200400"/>
          </a:xfrm>
          <a:prstGeom prst="ellipse">
            <a:avLst/>
          </a:prstGeom>
          <a:solidFill>
            <a:srgbClr val="C0C0C0"/>
          </a:solidFill>
          <a:ln w="9525">
            <a:solidFill>
              <a:schemeClr val="tx1"/>
            </a:solidFill>
            <a:round/>
            <a:headEnd/>
            <a:tailEnd/>
          </a:ln>
        </p:spPr>
        <p:txBody>
          <a:bodyPr wrap="none" anchor="ctr"/>
          <a:lstStyle/>
          <a:p>
            <a:pPr algn="ctr"/>
            <a:endParaRPr lang="en-US" b="0"/>
          </a:p>
        </p:txBody>
      </p:sp>
      <p:sp>
        <p:nvSpPr>
          <p:cNvPr id="40965" name="Oval 5"/>
          <p:cNvSpPr>
            <a:spLocks noChangeArrowheads="1"/>
          </p:cNvSpPr>
          <p:nvPr/>
        </p:nvSpPr>
        <p:spPr bwMode="auto">
          <a:xfrm>
            <a:off x="4038600" y="4287997"/>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4</a:t>
            </a:r>
          </a:p>
        </p:txBody>
      </p:sp>
      <p:sp>
        <p:nvSpPr>
          <p:cNvPr id="40966" name="Rectangle 6"/>
          <p:cNvSpPr>
            <a:spLocks noChangeArrowheads="1"/>
          </p:cNvSpPr>
          <p:nvPr/>
        </p:nvSpPr>
        <p:spPr bwMode="auto">
          <a:xfrm rot="-679882">
            <a:off x="3352800" y="4988085"/>
            <a:ext cx="2590800" cy="836612"/>
          </a:xfrm>
          <a:prstGeom prst="rect">
            <a:avLst/>
          </a:prstGeom>
          <a:noFill/>
          <a:ln w="38100">
            <a:solidFill>
              <a:srgbClr val="FF9999"/>
            </a:solidFill>
            <a:miter lim="800000"/>
            <a:headEnd/>
            <a:tailEnd/>
          </a:ln>
        </p:spPr>
        <p:txBody>
          <a:bodyPr wrap="none" anchor="ctr"/>
          <a:lstStyle/>
          <a:p>
            <a:endParaRPr lang="en-US" b="0"/>
          </a:p>
        </p:txBody>
      </p:sp>
      <p:sp>
        <p:nvSpPr>
          <p:cNvPr id="40967" name="Oval 7"/>
          <p:cNvSpPr>
            <a:spLocks noChangeArrowheads="1"/>
          </p:cNvSpPr>
          <p:nvPr/>
        </p:nvSpPr>
        <p:spPr bwMode="auto">
          <a:xfrm>
            <a:off x="3810000" y="5278597"/>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1</a:t>
            </a:r>
          </a:p>
        </p:txBody>
      </p:sp>
      <p:sp>
        <p:nvSpPr>
          <p:cNvPr id="40968" name="Oval 8"/>
          <p:cNvSpPr>
            <a:spLocks noChangeArrowheads="1"/>
          </p:cNvSpPr>
          <p:nvPr/>
        </p:nvSpPr>
        <p:spPr bwMode="auto">
          <a:xfrm>
            <a:off x="3657600" y="3678397"/>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2</a:t>
            </a:r>
          </a:p>
        </p:txBody>
      </p:sp>
      <p:sp>
        <p:nvSpPr>
          <p:cNvPr id="40969" name="Oval 9"/>
          <p:cNvSpPr>
            <a:spLocks noChangeArrowheads="1"/>
          </p:cNvSpPr>
          <p:nvPr/>
        </p:nvSpPr>
        <p:spPr bwMode="auto">
          <a:xfrm>
            <a:off x="4343400" y="5202397"/>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3</a:t>
            </a:r>
          </a:p>
        </p:txBody>
      </p:sp>
      <p:sp>
        <p:nvSpPr>
          <p:cNvPr id="40970" name="Oval 10"/>
          <p:cNvSpPr>
            <a:spLocks noChangeArrowheads="1"/>
          </p:cNvSpPr>
          <p:nvPr/>
        </p:nvSpPr>
        <p:spPr bwMode="auto">
          <a:xfrm>
            <a:off x="4876800" y="4135597"/>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6</a:t>
            </a:r>
          </a:p>
        </p:txBody>
      </p:sp>
      <p:sp>
        <p:nvSpPr>
          <p:cNvPr id="40971" name="Oval 11"/>
          <p:cNvSpPr>
            <a:spLocks noChangeArrowheads="1"/>
          </p:cNvSpPr>
          <p:nvPr/>
        </p:nvSpPr>
        <p:spPr bwMode="auto">
          <a:xfrm>
            <a:off x="5181600" y="4973797"/>
            <a:ext cx="457200" cy="457200"/>
          </a:xfrm>
          <a:prstGeom prst="ellipse">
            <a:avLst/>
          </a:prstGeom>
          <a:solidFill>
            <a:srgbClr val="CCFFCC"/>
          </a:solidFill>
          <a:ln w="9525">
            <a:solidFill>
              <a:schemeClr val="tx1"/>
            </a:solidFill>
            <a:round/>
            <a:headEnd/>
            <a:tailEnd/>
          </a:ln>
        </p:spPr>
        <p:txBody>
          <a:bodyPr wrap="none" anchor="ctr"/>
          <a:lstStyle/>
          <a:p>
            <a:pPr algn="ctr"/>
            <a:r>
              <a:rPr lang="en-US" b="0" i="1"/>
              <a:t>s</a:t>
            </a:r>
            <a:r>
              <a:rPr lang="en-US" b="0"/>
              <a:t>5</a:t>
            </a:r>
          </a:p>
        </p:txBody>
      </p:sp>
      <p:sp>
        <p:nvSpPr>
          <p:cNvPr id="40972" name="Text Box 12"/>
          <p:cNvSpPr txBox="1">
            <a:spLocks noChangeArrowheads="1"/>
          </p:cNvSpPr>
          <p:nvPr/>
        </p:nvSpPr>
        <p:spPr bwMode="auto">
          <a:xfrm>
            <a:off x="4343400" y="5964397"/>
            <a:ext cx="457200" cy="579438"/>
          </a:xfrm>
          <a:prstGeom prst="rect">
            <a:avLst/>
          </a:prstGeom>
          <a:noFill/>
          <a:ln w="9525">
            <a:noFill/>
            <a:miter lim="800000"/>
            <a:headEnd/>
            <a:tailEnd/>
          </a:ln>
        </p:spPr>
        <p:txBody>
          <a:bodyPr>
            <a:spAutoFit/>
          </a:bodyPr>
          <a:lstStyle/>
          <a:p>
            <a:pPr algn="ctr">
              <a:spcBef>
                <a:spcPct val="50000"/>
              </a:spcBef>
            </a:pPr>
            <a:r>
              <a:rPr lang="en-US" sz="3200" b="0" i="1"/>
              <a:t>S</a:t>
            </a:r>
          </a:p>
        </p:txBody>
      </p:sp>
      <p:sp>
        <p:nvSpPr>
          <p:cNvPr id="40973" name="Text Box 13"/>
          <p:cNvSpPr txBox="1">
            <a:spLocks noChangeArrowheads="1"/>
          </p:cNvSpPr>
          <p:nvPr/>
        </p:nvSpPr>
        <p:spPr bwMode="auto">
          <a:xfrm rot="-779067">
            <a:off x="3200400" y="5430997"/>
            <a:ext cx="881063" cy="396875"/>
          </a:xfrm>
          <a:prstGeom prst="rect">
            <a:avLst/>
          </a:prstGeom>
          <a:noFill/>
          <a:ln w="9525">
            <a:noFill/>
            <a:miter lim="800000"/>
            <a:headEnd/>
            <a:tailEnd/>
          </a:ln>
        </p:spPr>
        <p:txBody>
          <a:bodyPr>
            <a:spAutoFit/>
          </a:bodyPr>
          <a:lstStyle/>
          <a:p>
            <a:pPr algn="ctr">
              <a:spcBef>
                <a:spcPct val="50000"/>
              </a:spcBef>
            </a:pPr>
            <a:r>
              <a:rPr lang="en-US" sz="2000" b="0"/>
              <a:t>A</a:t>
            </a:r>
            <a:endParaRPr lang="en-US" sz="2000" b="0" baseline="-25000"/>
          </a:p>
        </p:txBody>
      </p:sp>
      <p:sp>
        <p:nvSpPr>
          <p:cNvPr id="40974" name="Text Box 14"/>
          <p:cNvSpPr txBox="1">
            <a:spLocks noChangeArrowheads="1"/>
          </p:cNvSpPr>
          <p:nvPr/>
        </p:nvSpPr>
        <p:spPr bwMode="auto">
          <a:xfrm rot="-779067">
            <a:off x="3429000" y="4516597"/>
            <a:ext cx="623888" cy="396875"/>
          </a:xfrm>
          <a:prstGeom prst="rect">
            <a:avLst/>
          </a:prstGeom>
          <a:noFill/>
          <a:ln w="9525">
            <a:noFill/>
            <a:miter lim="800000"/>
            <a:headEnd/>
            <a:tailEnd/>
          </a:ln>
        </p:spPr>
        <p:txBody>
          <a:bodyPr>
            <a:spAutoFit/>
          </a:bodyPr>
          <a:lstStyle/>
          <a:p>
            <a:pPr algn="ctr">
              <a:spcBef>
                <a:spcPct val="50000"/>
              </a:spcBef>
            </a:pPr>
            <a:r>
              <a:rPr lang="en-US" sz="2000" b="0" i="1"/>
              <a:t>B</a:t>
            </a:r>
            <a:endParaRPr lang="en-US" sz="2000" b="0" baseline="-25000"/>
          </a:p>
        </p:txBody>
      </p:sp>
      <p:grpSp>
        <p:nvGrpSpPr>
          <p:cNvPr id="40975" name="Group 15"/>
          <p:cNvGrpSpPr>
            <a:grpSpLocks/>
          </p:cNvGrpSpPr>
          <p:nvPr/>
        </p:nvGrpSpPr>
        <p:grpSpPr bwMode="auto">
          <a:xfrm>
            <a:off x="3505200" y="3983197"/>
            <a:ext cx="2514600" cy="2057400"/>
            <a:chOff x="960" y="1344"/>
            <a:chExt cx="1488" cy="1344"/>
          </a:xfrm>
        </p:grpSpPr>
        <p:sp>
          <p:nvSpPr>
            <p:cNvPr id="40979" name="Line 16"/>
            <p:cNvSpPr>
              <a:spLocks noChangeShapeType="1"/>
            </p:cNvSpPr>
            <p:nvPr/>
          </p:nvSpPr>
          <p:spPr bwMode="auto">
            <a:xfrm flipV="1">
              <a:off x="960" y="1344"/>
              <a:ext cx="1152" cy="288"/>
            </a:xfrm>
            <a:prstGeom prst="line">
              <a:avLst/>
            </a:prstGeom>
            <a:noFill/>
            <a:ln w="38100">
              <a:solidFill>
                <a:srgbClr val="FF0000"/>
              </a:solidFill>
              <a:round/>
              <a:headEnd/>
              <a:tailEnd/>
            </a:ln>
          </p:spPr>
          <p:txBody>
            <a:bodyPr/>
            <a:lstStyle/>
            <a:p>
              <a:endParaRPr lang="en-US"/>
            </a:p>
          </p:txBody>
        </p:sp>
        <p:sp>
          <p:nvSpPr>
            <p:cNvPr id="40980" name="Line 17"/>
            <p:cNvSpPr>
              <a:spLocks noChangeShapeType="1"/>
            </p:cNvSpPr>
            <p:nvPr/>
          </p:nvSpPr>
          <p:spPr bwMode="auto">
            <a:xfrm>
              <a:off x="2112" y="1344"/>
              <a:ext cx="336" cy="1248"/>
            </a:xfrm>
            <a:prstGeom prst="line">
              <a:avLst/>
            </a:prstGeom>
            <a:noFill/>
            <a:ln w="38100">
              <a:solidFill>
                <a:srgbClr val="FF0000"/>
              </a:solidFill>
              <a:round/>
              <a:headEnd/>
              <a:tailEnd/>
            </a:ln>
          </p:spPr>
          <p:txBody>
            <a:bodyPr/>
            <a:lstStyle/>
            <a:p>
              <a:endParaRPr lang="en-US"/>
            </a:p>
          </p:txBody>
        </p:sp>
        <p:sp>
          <p:nvSpPr>
            <p:cNvPr id="40981" name="Line 18"/>
            <p:cNvSpPr>
              <a:spLocks noChangeShapeType="1"/>
            </p:cNvSpPr>
            <p:nvPr/>
          </p:nvSpPr>
          <p:spPr bwMode="auto">
            <a:xfrm flipH="1">
              <a:off x="2064" y="2592"/>
              <a:ext cx="384" cy="96"/>
            </a:xfrm>
            <a:prstGeom prst="line">
              <a:avLst/>
            </a:prstGeom>
            <a:noFill/>
            <a:ln w="38100">
              <a:solidFill>
                <a:srgbClr val="FF0000"/>
              </a:solidFill>
              <a:round/>
              <a:headEnd/>
              <a:tailEnd/>
            </a:ln>
          </p:spPr>
          <p:txBody>
            <a:bodyPr/>
            <a:lstStyle/>
            <a:p>
              <a:endParaRPr lang="en-US"/>
            </a:p>
          </p:txBody>
        </p:sp>
        <p:sp>
          <p:nvSpPr>
            <p:cNvPr id="40982" name="Line 19"/>
            <p:cNvSpPr>
              <a:spLocks noChangeShapeType="1"/>
            </p:cNvSpPr>
            <p:nvPr/>
          </p:nvSpPr>
          <p:spPr bwMode="auto">
            <a:xfrm flipH="1" flipV="1">
              <a:off x="1872" y="1872"/>
              <a:ext cx="192" cy="816"/>
            </a:xfrm>
            <a:prstGeom prst="line">
              <a:avLst/>
            </a:prstGeom>
            <a:noFill/>
            <a:ln w="38100">
              <a:solidFill>
                <a:srgbClr val="FF0000"/>
              </a:solidFill>
              <a:round/>
              <a:headEnd/>
              <a:tailEnd/>
            </a:ln>
          </p:spPr>
          <p:txBody>
            <a:bodyPr/>
            <a:lstStyle/>
            <a:p>
              <a:endParaRPr lang="en-US"/>
            </a:p>
          </p:txBody>
        </p:sp>
        <p:sp>
          <p:nvSpPr>
            <p:cNvPr id="40983" name="Line 20"/>
            <p:cNvSpPr>
              <a:spLocks noChangeShapeType="1"/>
            </p:cNvSpPr>
            <p:nvPr/>
          </p:nvSpPr>
          <p:spPr bwMode="auto">
            <a:xfrm flipH="1">
              <a:off x="1056" y="1872"/>
              <a:ext cx="816" cy="192"/>
            </a:xfrm>
            <a:prstGeom prst="line">
              <a:avLst/>
            </a:prstGeom>
            <a:noFill/>
            <a:ln w="38100">
              <a:solidFill>
                <a:srgbClr val="FF0000"/>
              </a:solidFill>
              <a:round/>
              <a:headEnd/>
              <a:tailEnd/>
            </a:ln>
          </p:spPr>
          <p:txBody>
            <a:bodyPr/>
            <a:lstStyle/>
            <a:p>
              <a:endParaRPr lang="en-US"/>
            </a:p>
          </p:txBody>
        </p:sp>
        <p:sp>
          <p:nvSpPr>
            <p:cNvPr id="40984" name="Line 21"/>
            <p:cNvSpPr>
              <a:spLocks noChangeShapeType="1"/>
            </p:cNvSpPr>
            <p:nvPr/>
          </p:nvSpPr>
          <p:spPr bwMode="auto">
            <a:xfrm flipH="1" flipV="1">
              <a:off x="960" y="1632"/>
              <a:ext cx="96" cy="432"/>
            </a:xfrm>
            <a:prstGeom prst="line">
              <a:avLst/>
            </a:prstGeom>
            <a:noFill/>
            <a:ln w="38100">
              <a:solidFill>
                <a:srgbClr val="FF0000"/>
              </a:solidFill>
              <a:round/>
              <a:headEnd/>
              <a:tailEnd/>
            </a:ln>
          </p:spPr>
          <p:txBody>
            <a:bodyPr/>
            <a:lstStyle/>
            <a:p>
              <a:endParaRPr lang="en-US"/>
            </a:p>
          </p:txBody>
        </p:sp>
      </p:grpSp>
      <p:sp>
        <p:nvSpPr>
          <p:cNvPr id="40976" name="Rectangle 22"/>
          <p:cNvSpPr>
            <a:spLocks noChangeArrowheads="1"/>
          </p:cNvSpPr>
          <p:nvPr/>
        </p:nvSpPr>
        <p:spPr bwMode="auto">
          <a:xfrm rot="4582109">
            <a:off x="4167187" y="4254660"/>
            <a:ext cx="1997075" cy="685800"/>
          </a:xfrm>
          <a:prstGeom prst="rect">
            <a:avLst/>
          </a:prstGeom>
          <a:noFill/>
          <a:ln w="38100">
            <a:solidFill>
              <a:srgbClr val="33CC33"/>
            </a:solidFill>
            <a:miter lim="800000"/>
            <a:headEnd/>
            <a:tailEnd/>
          </a:ln>
        </p:spPr>
        <p:txBody>
          <a:bodyPr wrap="none" anchor="ctr"/>
          <a:lstStyle/>
          <a:p>
            <a:endParaRPr lang="en-US" b="0"/>
          </a:p>
        </p:txBody>
      </p:sp>
      <p:sp>
        <p:nvSpPr>
          <p:cNvPr id="40977" name="Text Box 23"/>
          <p:cNvSpPr txBox="1">
            <a:spLocks noChangeArrowheads="1"/>
          </p:cNvSpPr>
          <p:nvPr/>
        </p:nvSpPr>
        <p:spPr bwMode="auto">
          <a:xfrm rot="-1096565">
            <a:off x="4724400" y="3602197"/>
            <a:ext cx="495300" cy="396875"/>
          </a:xfrm>
          <a:prstGeom prst="rect">
            <a:avLst/>
          </a:prstGeom>
          <a:noFill/>
          <a:ln w="9525">
            <a:noFill/>
            <a:miter lim="800000"/>
            <a:headEnd/>
            <a:tailEnd/>
          </a:ln>
        </p:spPr>
        <p:txBody>
          <a:bodyPr>
            <a:spAutoFit/>
          </a:bodyPr>
          <a:lstStyle/>
          <a:p>
            <a:pPr algn="ctr">
              <a:spcBef>
                <a:spcPct val="50000"/>
              </a:spcBef>
            </a:pPr>
            <a:r>
              <a:rPr lang="en-US" sz="2000" b="0" i="1"/>
              <a:t>C</a:t>
            </a:r>
            <a:endParaRPr lang="en-US" sz="2000" b="0" baseline="-25000"/>
          </a:p>
        </p:txBody>
      </p:sp>
      <p:sp>
        <p:nvSpPr>
          <p:cNvPr id="40978" name="Slide Number Placeholder 23"/>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25</a:t>
            </a:fld>
            <a:endParaRPr lang="en-US"/>
          </a:p>
        </p:txBody>
      </p:sp>
      <p:sp>
        <p:nvSpPr>
          <p:cNvPr id="25" name="TextBox 24"/>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36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3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28600" y="959446"/>
            <a:ext cx="8686800" cy="741362"/>
          </a:xfrm>
        </p:spPr>
        <p:txBody>
          <a:bodyPr/>
          <a:lstStyle/>
          <a:p>
            <a:pPr eaLnBrk="1" hangingPunct="1"/>
            <a:r>
              <a:rPr lang="en-US" dirty="0"/>
              <a:t>Definition of a Random Variable</a:t>
            </a:r>
          </a:p>
        </p:txBody>
      </p:sp>
      <p:sp>
        <p:nvSpPr>
          <p:cNvPr id="1028" name="Rectangle 3"/>
          <p:cNvSpPr>
            <a:spLocks noGrp="1" noChangeArrowheads="1"/>
          </p:cNvSpPr>
          <p:nvPr>
            <p:ph type="body" idx="1"/>
          </p:nvPr>
        </p:nvSpPr>
        <p:spPr>
          <a:xfrm>
            <a:off x="381000" y="1566664"/>
            <a:ext cx="8194675" cy="2438400"/>
          </a:xfrm>
        </p:spPr>
        <p:txBody>
          <a:bodyPr/>
          <a:lstStyle/>
          <a:p>
            <a:pPr eaLnBrk="1" hangingPunct="1"/>
            <a:r>
              <a:rPr lang="en-US" dirty="0"/>
              <a:t>A random variable is a mapping from an outcome </a:t>
            </a:r>
            <a:r>
              <a:rPr lang="en-US" i="1" dirty="0"/>
              <a:t>s</a:t>
            </a:r>
            <a:r>
              <a:rPr lang="en-US" dirty="0"/>
              <a:t> of a random experiment to a real number</a:t>
            </a:r>
            <a:endParaRPr lang="en-US" dirty="0">
              <a:solidFill>
                <a:srgbClr val="FF9966"/>
              </a:solidFill>
            </a:endParaRPr>
          </a:p>
        </p:txBody>
      </p:sp>
      <mc:AlternateContent xmlns:mc="http://schemas.openxmlformats.org/markup-compatibility/2006">
        <mc:Choice xmlns:a14="http://schemas.microsoft.com/office/drawing/2010/main" Requires="a14">
          <p:sp>
            <p:nvSpPr>
              <p:cNvPr id="1026" name="Object 11"/>
              <p:cNvSpPr txBox="1"/>
              <p:nvPr/>
            </p:nvSpPr>
            <p:spPr bwMode="auto">
              <a:xfrm>
                <a:off x="2605088" y="2362200"/>
                <a:ext cx="3019425" cy="563563"/>
              </a:xfrm>
              <a:prstGeom prst="rect">
                <a:avLst/>
              </a:prstGeom>
              <a:solidFill>
                <a:srgbClr val="FFFFCC"/>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PK" sz="2800" i="1">
                          <a:solidFill>
                            <a:srgbClr val="000000"/>
                          </a:solidFill>
                          <a:latin typeface="Cambria Math" panose="02040503050406030204" pitchFamily="18" charset="0"/>
                        </a:rPr>
                        <m:t>𝑋</m:t>
                      </m:r>
                      <m:r>
                        <a:rPr lang="en-PK" sz="2800" i="1">
                          <a:solidFill>
                            <a:srgbClr val="000000"/>
                          </a:solidFill>
                          <a:latin typeface="Cambria Math" panose="02040503050406030204" pitchFamily="18" charset="0"/>
                        </a:rPr>
                        <m:t>:</m:t>
                      </m:r>
                      <m:r>
                        <a:rPr lang="en-PK" sz="2800" i="1">
                          <a:solidFill>
                            <a:srgbClr val="000000"/>
                          </a:solidFill>
                          <a:latin typeface="Cambria Math" panose="02040503050406030204" pitchFamily="18" charset="0"/>
                        </a:rPr>
                        <m:t>𝑆</m:t>
                      </m:r>
                      <m:r>
                        <a:rPr lang="en-PK" sz="2800" i="1">
                          <a:solidFill>
                            <a:srgbClr val="000000"/>
                          </a:solidFill>
                          <a:latin typeface="Cambria Math" panose="02040503050406030204" pitchFamily="18" charset="0"/>
                        </a:rPr>
                        <m:t>→</m:t>
                      </m:r>
                      <m:sSub>
                        <m:sSubPr>
                          <m:ctrlPr>
                            <a:rPr lang="en-PK" sz="2800" i="1">
                              <a:solidFill>
                                <a:srgbClr val="000000"/>
                              </a:solidFill>
                              <a:latin typeface="Cambria Math" panose="02040503050406030204" pitchFamily="18" charset="0"/>
                            </a:rPr>
                          </m:ctrlPr>
                        </m:sSubPr>
                        <m:e>
                          <m:r>
                            <a:rPr lang="en-PK" sz="2800" i="1">
                              <a:solidFill>
                                <a:srgbClr val="000000"/>
                              </a:solidFill>
                              <a:latin typeface="Cambria Math" panose="02040503050406030204" pitchFamily="18" charset="0"/>
                            </a:rPr>
                            <m:t>𝑆</m:t>
                          </m:r>
                        </m:e>
                        <m:sub>
                          <m:r>
                            <a:rPr lang="en-PK" sz="2800" i="1">
                              <a:solidFill>
                                <a:srgbClr val="000000"/>
                              </a:solidFill>
                              <a:latin typeface="Cambria Math" panose="02040503050406030204" pitchFamily="18" charset="0"/>
                            </a:rPr>
                            <m:t>𝑋</m:t>
                          </m:r>
                        </m:sub>
                      </m:sSub>
                      <m:r>
                        <a:rPr lang="en-PK" sz="2800" i="1">
                          <a:solidFill>
                            <a:srgbClr val="000000"/>
                          </a:solidFill>
                          <a:latin typeface="Cambria Math" panose="02040503050406030204" pitchFamily="18" charset="0"/>
                        </a:rPr>
                        <m:t>⊂</m:t>
                      </m:r>
                      <m:r>
                        <a:rPr lang="en-PK" sz="2800" i="1">
                          <a:solidFill>
                            <a:srgbClr val="000000"/>
                          </a:solidFill>
                          <a:latin typeface="Cambria Math" panose="02040503050406030204" pitchFamily="18" charset="0"/>
                        </a:rPr>
                        <m:t>ℝ</m:t>
                      </m:r>
                    </m:oMath>
                  </m:oMathPara>
                </a14:m>
                <a:endParaRPr lang="en-PK" sz="2800" dirty="0"/>
              </a:p>
            </p:txBody>
          </p:sp>
        </mc:Choice>
        <mc:Fallback>
          <p:sp>
            <p:nvSpPr>
              <p:cNvPr id="1026" name="Object 11"/>
              <p:cNvSpPr txBox="1">
                <a:spLocks noRot="1" noChangeAspect="1" noMove="1" noResize="1" noEditPoints="1" noAdjustHandles="1" noChangeArrowheads="1" noChangeShapeType="1" noTextEdit="1"/>
              </p:cNvSpPr>
              <p:nvPr/>
            </p:nvSpPr>
            <p:spPr bwMode="auto">
              <a:xfrm>
                <a:off x="2605088" y="2362200"/>
                <a:ext cx="3019425" cy="563563"/>
              </a:xfrm>
              <a:prstGeom prst="rect">
                <a:avLst/>
              </a:prstGeom>
              <a:blipFill>
                <a:blip r:embed="rId3"/>
                <a:stretch>
                  <a:fillRect/>
                </a:stretch>
              </a:blipFill>
              <a:ln>
                <a:noFill/>
              </a:ln>
              <a:effectLst/>
            </p:spPr>
            <p:txBody>
              <a:bodyPr/>
              <a:lstStyle/>
              <a:p>
                <a:r>
                  <a:rPr lang="en-PK">
                    <a:noFill/>
                  </a:rPr>
                  <a:t> </a:t>
                </a:r>
              </a:p>
            </p:txBody>
          </p:sp>
        </mc:Fallback>
      </mc:AlternateContent>
      <p:sp>
        <p:nvSpPr>
          <p:cNvPr id="1029" name="Line 12"/>
          <p:cNvSpPr>
            <a:spLocks noChangeShapeType="1"/>
          </p:cNvSpPr>
          <p:nvPr/>
        </p:nvSpPr>
        <p:spPr bwMode="auto">
          <a:xfrm flipH="1">
            <a:off x="2895600" y="2819400"/>
            <a:ext cx="533400" cy="457200"/>
          </a:xfrm>
          <a:prstGeom prst="line">
            <a:avLst/>
          </a:prstGeom>
          <a:noFill/>
          <a:ln w="38100">
            <a:solidFill>
              <a:schemeClr val="tx1"/>
            </a:solidFill>
            <a:round/>
            <a:headEnd/>
            <a:tailEnd type="triangle" w="med" len="med"/>
          </a:ln>
        </p:spPr>
        <p:txBody>
          <a:bodyPr/>
          <a:lstStyle/>
          <a:p>
            <a:endParaRPr lang="en-US"/>
          </a:p>
        </p:txBody>
      </p:sp>
      <p:sp>
        <p:nvSpPr>
          <p:cNvPr id="1030" name="Text Box 13"/>
          <p:cNvSpPr txBox="1">
            <a:spLocks noChangeArrowheads="1"/>
          </p:cNvSpPr>
          <p:nvPr/>
        </p:nvSpPr>
        <p:spPr bwMode="auto">
          <a:xfrm>
            <a:off x="2209800" y="3352800"/>
            <a:ext cx="1219200" cy="366713"/>
          </a:xfrm>
          <a:prstGeom prst="rect">
            <a:avLst/>
          </a:prstGeom>
          <a:noFill/>
          <a:ln w="9525">
            <a:noFill/>
            <a:miter lim="800000"/>
            <a:headEnd/>
            <a:tailEnd/>
          </a:ln>
        </p:spPr>
        <p:txBody>
          <a:bodyPr>
            <a:spAutoFit/>
          </a:bodyPr>
          <a:lstStyle/>
          <a:p>
            <a:pPr algn="ctr">
              <a:spcBef>
                <a:spcPct val="50000"/>
              </a:spcBef>
            </a:pPr>
            <a:r>
              <a:rPr lang="en-US" b="0"/>
              <a:t>domain</a:t>
            </a:r>
          </a:p>
        </p:txBody>
      </p:sp>
      <p:sp>
        <p:nvSpPr>
          <p:cNvPr id="1031" name="Line 14"/>
          <p:cNvSpPr>
            <a:spLocks noChangeShapeType="1"/>
          </p:cNvSpPr>
          <p:nvPr/>
        </p:nvSpPr>
        <p:spPr bwMode="auto">
          <a:xfrm>
            <a:off x="4419600" y="2819400"/>
            <a:ext cx="838200" cy="533400"/>
          </a:xfrm>
          <a:prstGeom prst="line">
            <a:avLst/>
          </a:prstGeom>
          <a:noFill/>
          <a:ln w="38100">
            <a:solidFill>
              <a:schemeClr val="tx1"/>
            </a:solidFill>
            <a:round/>
            <a:headEnd/>
            <a:tailEnd type="triangle" w="med" len="med"/>
          </a:ln>
        </p:spPr>
        <p:txBody>
          <a:bodyPr/>
          <a:lstStyle/>
          <a:p>
            <a:endParaRPr lang="en-US"/>
          </a:p>
        </p:txBody>
      </p:sp>
      <p:sp>
        <p:nvSpPr>
          <p:cNvPr id="1032" name="Text Box 15"/>
          <p:cNvSpPr txBox="1">
            <a:spLocks noChangeArrowheads="1"/>
          </p:cNvSpPr>
          <p:nvPr/>
        </p:nvSpPr>
        <p:spPr bwMode="auto">
          <a:xfrm>
            <a:off x="3505200" y="3276600"/>
            <a:ext cx="3429000" cy="779463"/>
          </a:xfrm>
          <a:prstGeom prst="rect">
            <a:avLst/>
          </a:prstGeom>
          <a:noFill/>
          <a:ln w="9525">
            <a:noFill/>
            <a:miter lim="800000"/>
            <a:headEnd/>
            <a:tailEnd/>
          </a:ln>
        </p:spPr>
        <p:txBody>
          <a:bodyPr>
            <a:spAutoFit/>
          </a:bodyPr>
          <a:lstStyle/>
          <a:p>
            <a:pPr algn="ctr">
              <a:spcBef>
                <a:spcPct val="50000"/>
              </a:spcBef>
            </a:pPr>
            <a:r>
              <a:rPr lang="en-US" b="0"/>
              <a:t>range</a:t>
            </a:r>
          </a:p>
          <a:p>
            <a:pPr algn="ctr">
              <a:spcBef>
                <a:spcPct val="50000"/>
              </a:spcBef>
            </a:pPr>
            <a:r>
              <a:rPr lang="en-US" b="0" i="1"/>
              <a:t>S</a:t>
            </a:r>
            <a:r>
              <a:rPr lang="en-US" b="0" i="1" baseline="-25000"/>
              <a:t>X</a:t>
            </a:r>
            <a:r>
              <a:rPr lang="en-US" b="0"/>
              <a:t> is called the</a:t>
            </a:r>
            <a:r>
              <a:rPr lang="en-US" b="0">
                <a:solidFill>
                  <a:srgbClr val="FF9966"/>
                </a:solidFill>
              </a:rPr>
              <a:t> image</a:t>
            </a:r>
            <a:r>
              <a:rPr lang="en-US" b="0"/>
              <a:t> of </a:t>
            </a:r>
            <a:r>
              <a:rPr lang="en-US" b="0" i="1"/>
              <a:t>X</a:t>
            </a:r>
          </a:p>
        </p:txBody>
      </p:sp>
      <p:sp>
        <p:nvSpPr>
          <p:cNvPr id="1033" name="Slide Number Placeholder 8"/>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fld id="{48BA6D92-4580-4A8B-B5A7-CA8BE3C8F474}"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04800" y="1065213"/>
            <a:ext cx="8686800" cy="741362"/>
          </a:xfrm>
        </p:spPr>
        <p:txBody>
          <a:bodyPr/>
          <a:lstStyle/>
          <a:p>
            <a:pPr eaLnBrk="1" hangingPunct="1"/>
            <a:r>
              <a:rPr lang="en-US" dirty="0"/>
              <a:t>Definition of a Random Variable</a:t>
            </a:r>
          </a:p>
        </p:txBody>
      </p:sp>
      <p:pic>
        <p:nvPicPr>
          <p:cNvPr id="2052" name="Picture 10" descr="MCj02304150000[1]"/>
          <p:cNvPicPr>
            <a:picLocks noChangeAspect="1" noChangeArrowheads="1"/>
          </p:cNvPicPr>
          <p:nvPr/>
        </p:nvPicPr>
        <p:blipFill>
          <a:blip r:embed="rId3" cstate="print"/>
          <a:srcRect/>
          <a:stretch>
            <a:fillRect/>
          </a:stretch>
        </p:blipFill>
        <p:spPr bwMode="auto">
          <a:xfrm>
            <a:off x="914400" y="3657600"/>
            <a:ext cx="1349375" cy="1079500"/>
          </a:xfrm>
          <a:prstGeom prst="rect">
            <a:avLst/>
          </a:prstGeom>
          <a:noFill/>
          <a:ln w="9525">
            <a:noFill/>
            <a:miter lim="800000"/>
            <a:headEnd/>
            <a:tailEnd/>
          </a:ln>
        </p:spPr>
      </p:pic>
      <p:sp>
        <p:nvSpPr>
          <p:cNvPr id="289803" name="Oval 11"/>
          <p:cNvSpPr>
            <a:spLocks noChangeArrowheads="1"/>
          </p:cNvSpPr>
          <p:nvPr/>
        </p:nvSpPr>
        <p:spPr bwMode="auto">
          <a:xfrm>
            <a:off x="3352800" y="3352800"/>
            <a:ext cx="1600200" cy="1600200"/>
          </a:xfrm>
          <a:prstGeom prst="ellipse">
            <a:avLst/>
          </a:prstGeom>
          <a:solidFill>
            <a:schemeClr val="folHlink"/>
          </a:solidFill>
          <a:ln w="9525">
            <a:solidFill>
              <a:schemeClr val="tx1"/>
            </a:solidFill>
            <a:round/>
            <a:headEnd/>
            <a:tailEnd/>
          </a:ln>
        </p:spPr>
        <p:txBody>
          <a:bodyPr wrap="none" anchor="ctr"/>
          <a:lstStyle/>
          <a:p>
            <a:pPr algn="ctr"/>
            <a:endParaRPr lang="en-US" b="0"/>
          </a:p>
        </p:txBody>
      </p:sp>
      <p:sp>
        <p:nvSpPr>
          <p:cNvPr id="289804" name="Freeform 12"/>
          <p:cNvSpPr>
            <a:spLocks/>
          </p:cNvSpPr>
          <p:nvPr/>
        </p:nvSpPr>
        <p:spPr bwMode="auto">
          <a:xfrm>
            <a:off x="1524000" y="3060700"/>
            <a:ext cx="2362200" cy="1054100"/>
          </a:xfrm>
          <a:custGeom>
            <a:avLst/>
            <a:gdLst>
              <a:gd name="T0" fmla="*/ 0 w 1632"/>
              <a:gd name="T1" fmla="*/ 2147483647 h 664"/>
              <a:gd name="T2" fmla="*/ 2147483647 w 1632"/>
              <a:gd name="T3" fmla="*/ 2147483647 h 664"/>
              <a:gd name="T4" fmla="*/ 2147483647 w 1632"/>
              <a:gd name="T5" fmla="*/ 2147483647 h 664"/>
              <a:gd name="T6" fmla="*/ 0 60000 65536"/>
              <a:gd name="T7" fmla="*/ 0 60000 65536"/>
              <a:gd name="T8" fmla="*/ 0 60000 65536"/>
              <a:gd name="T9" fmla="*/ 0 w 1632"/>
              <a:gd name="T10" fmla="*/ 0 h 664"/>
              <a:gd name="T11" fmla="*/ 1632 w 1632"/>
              <a:gd name="T12" fmla="*/ 664 h 664"/>
            </a:gdLst>
            <a:ahLst/>
            <a:cxnLst>
              <a:cxn ang="T6">
                <a:pos x="T0" y="T1"/>
              </a:cxn>
              <a:cxn ang="T7">
                <a:pos x="T2" y="T3"/>
              </a:cxn>
              <a:cxn ang="T8">
                <a:pos x="T4" y="T5"/>
              </a:cxn>
            </a:cxnLst>
            <a:rect l="T9" t="T10" r="T11" b="T12"/>
            <a:pathLst>
              <a:path w="1632" h="664">
                <a:moveTo>
                  <a:pt x="0" y="664"/>
                </a:moveTo>
                <a:cubicBezTo>
                  <a:pt x="272" y="372"/>
                  <a:pt x="544" y="80"/>
                  <a:pt x="816" y="40"/>
                </a:cubicBezTo>
                <a:cubicBezTo>
                  <a:pt x="1088" y="0"/>
                  <a:pt x="1488" y="352"/>
                  <a:pt x="1632" y="424"/>
                </a:cubicBezTo>
              </a:path>
            </a:pathLst>
          </a:custGeom>
          <a:noFill/>
          <a:ln w="38100">
            <a:solidFill>
              <a:schemeClr val="tx1"/>
            </a:solidFill>
            <a:round/>
            <a:headEnd/>
            <a:tailEnd type="triangle" w="med" len="med"/>
          </a:ln>
        </p:spPr>
        <p:txBody>
          <a:bodyPr/>
          <a:lstStyle/>
          <a:p>
            <a:endParaRPr lang="en-US"/>
          </a:p>
        </p:txBody>
      </p:sp>
      <p:sp>
        <p:nvSpPr>
          <p:cNvPr id="289805" name="Freeform 13"/>
          <p:cNvSpPr>
            <a:spLocks/>
          </p:cNvSpPr>
          <p:nvPr/>
        </p:nvSpPr>
        <p:spPr bwMode="auto">
          <a:xfrm rot="-10100770">
            <a:off x="1893888" y="4495800"/>
            <a:ext cx="1998662" cy="592138"/>
          </a:xfrm>
          <a:custGeom>
            <a:avLst/>
            <a:gdLst>
              <a:gd name="T0" fmla="*/ 0 w 1632"/>
              <a:gd name="T1" fmla="*/ 2147483647 h 664"/>
              <a:gd name="T2" fmla="*/ 2147483647 w 1632"/>
              <a:gd name="T3" fmla="*/ 2147483647 h 664"/>
              <a:gd name="T4" fmla="*/ 2147483647 w 1632"/>
              <a:gd name="T5" fmla="*/ 2147483647 h 664"/>
              <a:gd name="T6" fmla="*/ 0 60000 65536"/>
              <a:gd name="T7" fmla="*/ 0 60000 65536"/>
              <a:gd name="T8" fmla="*/ 0 60000 65536"/>
              <a:gd name="T9" fmla="*/ 0 w 1632"/>
              <a:gd name="T10" fmla="*/ 0 h 664"/>
              <a:gd name="T11" fmla="*/ 1632 w 1632"/>
              <a:gd name="T12" fmla="*/ 664 h 664"/>
            </a:gdLst>
            <a:ahLst/>
            <a:cxnLst>
              <a:cxn ang="T6">
                <a:pos x="T0" y="T1"/>
              </a:cxn>
              <a:cxn ang="T7">
                <a:pos x="T2" y="T3"/>
              </a:cxn>
              <a:cxn ang="T8">
                <a:pos x="T4" y="T5"/>
              </a:cxn>
            </a:cxnLst>
            <a:rect l="T9" t="T10" r="T11" b="T12"/>
            <a:pathLst>
              <a:path w="1632" h="664">
                <a:moveTo>
                  <a:pt x="0" y="664"/>
                </a:moveTo>
                <a:cubicBezTo>
                  <a:pt x="272" y="372"/>
                  <a:pt x="544" y="80"/>
                  <a:pt x="816" y="40"/>
                </a:cubicBezTo>
                <a:cubicBezTo>
                  <a:pt x="1088" y="0"/>
                  <a:pt x="1488" y="352"/>
                  <a:pt x="1632" y="424"/>
                </a:cubicBezTo>
              </a:path>
            </a:pathLst>
          </a:custGeom>
          <a:noFill/>
          <a:ln w="38100">
            <a:solidFill>
              <a:schemeClr val="tx1"/>
            </a:solidFill>
            <a:round/>
            <a:headEnd type="triangle" w="med" len="med"/>
            <a:tailEnd/>
          </a:ln>
        </p:spPr>
        <p:txBody>
          <a:bodyPr/>
          <a:lstStyle/>
          <a:p>
            <a:endParaRPr lang="en-US"/>
          </a:p>
        </p:txBody>
      </p:sp>
      <p:sp>
        <p:nvSpPr>
          <p:cNvPr id="289806" name="Text Box 14"/>
          <p:cNvSpPr txBox="1">
            <a:spLocks noChangeArrowheads="1"/>
          </p:cNvSpPr>
          <p:nvPr/>
        </p:nvSpPr>
        <p:spPr bwMode="auto">
          <a:xfrm>
            <a:off x="3733800" y="3581400"/>
            <a:ext cx="914400" cy="366713"/>
          </a:xfrm>
          <a:prstGeom prst="rect">
            <a:avLst/>
          </a:prstGeom>
          <a:noFill/>
          <a:ln w="9525">
            <a:noFill/>
            <a:miter lim="800000"/>
            <a:headEnd/>
            <a:tailEnd/>
          </a:ln>
        </p:spPr>
        <p:txBody>
          <a:bodyPr>
            <a:spAutoFit/>
          </a:bodyPr>
          <a:lstStyle/>
          <a:p>
            <a:pPr algn="ctr">
              <a:spcBef>
                <a:spcPct val="50000"/>
              </a:spcBef>
            </a:pPr>
            <a:r>
              <a:rPr lang="en-US" b="0"/>
              <a:t>head</a:t>
            </a:r>
          </a:p>
        </p:txBody>
      </p:sp>
      <p:sp>
        <p:nvSpPr>
          <p:cNvPr id="289807" name="Text Box 15"/>
          <p:cNvSpPr txBox="1">
            <a:spLocks noChangeArrowheads="1"/>
          </p:cNvSpPr>
          <p:nvPr/>
        </p:nvSpPr>
        <p:spPr bwMode="auto">
          <a:xfrm>
            <a:off x="3581400" y="4343400"/>
            <a:ext cx="914400" cy="366713"/>
          </a:xfrm>
          <a:prstGeom prst="rect">
            <a:avLst/>
          </a:prstGeom>
          <a:noFill/>
          <a:ln w="9525">
            <a:noFill/>
            <a:miter lim="800000"/>
            <a:headEnd/>
            <a:tailEnd/>
          </a:ln>
        </p:spPr>
        <p:txBody>
          <a:bodyPr>
            <a:spAutoFit/>
          </a:bodyPr>
          <a:lstStyle/>
          <a:p>
            <a:pPr algn="ctr">
              <a:spcBef>
                <a:spcPct val="50000"/>
              </a:spcBef>
            </a:pPr>
            <a:r>
              <a:rPr lang="en-US" b="0"/>
              <a:t>tail</a:t>
            </a:r>
          </a:p>
        </p:txBody>
      </p:sp>
      <p:sp>
        <p:nvSpPr>
          <p:cNvPr id="289808" name="Line 16"/>
          <p:cNvSpPr>
            <a:spLocks noChangeShapeType="1"/>
          </p:cNvSpPr>
          <p:nvPr/>
        </p:nvSpPr>
        <p:spPr bwMode="auto">
          <a:xfrm>
            <a:off x="6248400" y="4191000"/>
            <a:ext cx="2362200" cy="0"/>
          </a:xfrm>
          <a:prstGeom prst="line">
            <a:avLst/>
          </a:prstGeom>
          <a:noFill/>
          <a:ln w="38100">
            <a:solidFill>
              <a:schemeClr val="tx1"/>
            </a:solidFill>
            <a:round/>
            <a:headEnd/>
            <a:tailEnd type="triangle" w="med" len="med"/>
          </a:ln>
        </p:spPr>
        <p:txBody>
          <a:bodyPr/>
          <a:lstStyle/>
          <a:p>
            <a:endParaRPr lang="en-US"/>
          </a:p>
        </p:txBody>
      </p:sp>
      <p:sp>
        <p:nvSpPr>
          <p:cNvPr id="289809" name="Line 17"/>
          <p:cNvSpPr>
            <a:spLocks noChangeShapeType="1"/>
          </p:cNvSpPr>
          <p:nvPr/>
        </p:nvSpPr>
        <p:spPr bwMode="auto">
          <a:xfrm>
            <a:off x="6629400" y="4038600"/>
            <a:ext cx="0" cy="228600"/>
          </a:xfrm>
          <a:prstGeom prst="line">
            <a:avLst/>
          </a:prstGeom>
          <a:noFill/>
          <a:ln w="9525">
            <a:solidFill>
              <a:schemeClr val="tx1"/>
            </a:solidFill>
            <a:round/>
            <a:headEnd/>
            <a:tailEnd/>
          </a:ln>
        </p:spPr>
        <p:txBody>
          <a:bodyPr/>
          <a:lstStyle/>
          <a:p>
            <a:endParaRPr lang="en-US"/>
          </a:p>
        </p:txBody>
      </p:sp>
      <p:sp>
        <p:nvSpPr>
          <p:cNvPr id="289810" name="Line 18"/>
          <p:cNvSpPr>
            <a:spLocks noChangeShapeType="1"/>
          </p:cNvSpPr>
          <p:nvPr/>
        </p:nvSpPr>
        <p:spPr bwMode="auto">
          <a:xfrm>
            <a:off x="7772400" y="4038600"/>
            <a:ext cx="0" cy="228600"/>
          </a:xfrm>
          <a:prstGeom prst="line">
            <a:avLst/>
          </a:prstGeom>
          <a:noFill/>
          <a:ln w="9525">
            <a:solidFill>
              <a:schemeClr val="tx1"/>
            </a:solidFill>
            <a:round/>
            <a:headEnd/>
            <a:tailEnd/>
          </a:ln>
        </p:spPr>
        <p:txBody>
          <a:bodyPr/>
          <a:lstStyle/>
          <a:p>
            <a:endParaRPr lang="en-US"/>
          </a:p>
        </p:txBody>
      </p:sp>
      <p:sp>
        <p:nvSpPr>
          <p:cNvPr id="289811" name="Text Box 19"/>
          <p:cNvSpPr txBox="1">
            <a:spLocks noChangeArrowheads="1"/>
          </p:cNvSpPr>
          <p:nvPr/>
        </p:nvSpPr>
        <p:spPr bwMode="auto">
          <a:xfrm>
            <a:off x="6477000" y="4191000"/>
            <a:ext cx="304800" cy="366713"/>
          </a:xfrm>
          <a:prstGeom prst="rect">
            <a:avLst/>
          </a:prstGeom>
          <a:noFill/>
          <a:ln w="9525">
            <a:noFill/>
            <a:miter lim="800000"/>
            <a:headEnd/>
            <a:tailEnd/>
          </a:ln>
        </p:spPr>
        <p:txBody>
          <a:bodyPr>
            <a:spAutoFit/>
          </a:bodyPr>
          <a:lstStyle/>
          <a:p>
            <a:pPr algn="ctr">
              <a:spcBef>
                <a:spcPct val="50000"/>
              </a:spcBef>
            </a:pPr>
            <a:r>
              <a:rPr lang="en-US" b="0"/>
              <a:t>0</a:t>
            </a:r>
          </a:p>
        </p:txBody>
      </p:sp>
      <p:sp>
        <p:nvSpPr>
          <p:cNvPr id="289812" name="Text Box 20"/>
          <p:cNvSpPr txBox="1">
            <a:spLocks noChangeArrowheads="1"/>
          </p:cNvSpPr>
          <p:nvPr/>
        </p:nvSpPr>
        <p:spPr bwMode="auto">
          <a:xfrm>
            <a:off x="7696200" y="4191000"/>
            <a:ext cx="304800" cy="366713"/>
          </a:xfrm>
          <a:prstGeom prst="rect">
            <a:avLst/>
          </a:prstGeom>
          <a:noFill/>
          <a:ln w="9525">
            <a:noFill/>
            <a:miter lim="800000"/>
            <a:headEnd/>
            <a:tailEnd/>
          </a:ln>
        </p:spPr>
        <p:txBody>
          <a:bodyPr>
            <a:spAutoFit/>
          </a:bodyPr>
          <a:lstStyle/>
          <a:p>
            <a:pPr algn="ctr">
              <a:spcBef>
                <a:spcPct val="50000"/>
              </a:spcBef>
            </a:pPr>
            <a:r>
              <a:rPr lang="en-US" b="0"/>
              <a:t>1</a:t>
            </a:r>
          </a:p>
        </p:txBody>
      </p:sp>
      <p:cxnSp>
        <p:nvCxnSpPr>
          <p:cNvPr id="289815" name="AutoShape 23"/>
          <p:cNvCxnSpPr>
            <a:cxnSpLocks noChangeShapeType="1"/>
            <a:stCxn id="289807" idx="2"/>
            <a:endCxn id="289810" idx="1"/>
          </p:cNvCxnSpPr>
          <p:nvPr/>
        </p:nvCxnSpPr>
        <p:spPr bwMode="auto">
          <a:xfrm rot="5400000" flipH="1" flipV="1">
            <a:off x="5684043" y="2621757"/>
            <a:ext cx="442913" cy="3733800"/>
          </a:xfrm>
          <a:prstGeom prst="curvedConnector3">
            <a:avLst>
              <a:gd name="adj1" fmla="val -97852"/>
            </a:avLst>
          </a:prstGeom>
          <a:noFill/>
          <a:ln w="38100">
            <a:solidFill>
              <a:schemeClr val="tx1"/>
            </a:solidFill>
            <a:round/>
            <a:headEnd/>
            <a:tailEnd type="triangle" w="med" len="med"/>
          </a:ln>
        </p:spPr>
      </p:cxnSp>
      <p:cxnSp>
        <p:nvCxnSpPr>
          <p:cNvPr id="289816" name="AutoShape 24"/>
          <p:cNvCxnSpPr>
            <a:cxnSpLocks noChangeShapeType="1"/>
            <a:stCxn id="289806" idx="0"/>
            <a:endCxn id="289809" idx="0"/>
          </p:cNvCxnSpPr>
          <p:nvPr/>
        </p:nvCxnSpPr>
        <p:spPr bwMode="auto">
          <a:xfrm rot="5400000" flipV="1">
            <a:off x="5181600" y="2590800"/>
            <a:ext cx="457200" cy="2438400"/>
          </a:xfrm>
          <a:prstGeom prst="curvedConnector3">
            <a:avLst>
              <a:gd name="adj1" fmla="val -50000"/>
            </a:avLst>
          </a:prstGeom>
          <a:noFill/>
          <a:ln w="38100">
            <a:solidFill>
              <a:schemeClr val="tx1"/>
            </a:solidFill>
            <a:round/>
            <a:headEnd/>
            <a:tailEnd type="triangle" w="med" len="med"/>
          </a:ln>
        </p:spPr>
      </p:cxnSp>
      <p:sp>
        <p:nvSpPr>
          <p:cNvPr id="2065" name="Text Box 26"/>
          <p:cNvSpPr txBox="1">
            <a:spLocks noChangeArrowheads="1"/>
          </p:cNvSpPr>
          <p:nvPr/>
        </p:nvSpPr>
        <p:spPr bwMode="auto">
          <a:xfrm>
            <a:off x="609600" y="2819400"/>
            <a:ext cx="1752600" cy="641350"/>
          </a:xfrm>
          <a:prstGeom prst="rect">
            <a:avLst/>
          </a:prstGeom>
          <a:noFill/>
          <a:ln w="9525">
            <a:noFill/>
            <a:miter lim="800000"/>
            <a:headEnd/>
            <a:tailEnd/>
          </a:ln>
        </p:spPr>
        <p:txBody>
          <a:bodyPr>
            <a:spAutoFit/>
          </a:bodyPr>
          <a:lstStyle/>
          <a:p>
            <a:pPr algn="ctr">
              <a:spcBef>
                <a:spcPct val="50000"/>
              </a:spcBef>
            </a:pPr>
            <a:r>
              <a:rPr lang="en-US" b="0"/>
              <a:t>Random Experiment</a:t>
            </a:r>
          </a:p>
        </p:txBody>
      </p:sp>
      <p:sp>
        <p:nvSpPr>
          <p:cNvPr id="289819" name="Text Box 27"/>
          <p:cNvSpPr txBox="1">
            <a:spLocks noChangeArrowheads="1"/>
          </p:cNvSpPr>
          <p:nvPr/>
        </p:nvSpPr>
        <p:spPr bwMode="auto">
          <a:xfrm>
            <a:off x="3352800" y="2971800"/>
            <a:ext cx="1752600" cy="366713"/>
          </a:xfrm>
          <a:prstGeom prst="rect">
            <a:avLst/>
          </a:prstGeom>
          <a:noFill/>
          <a:ln w="9525">
            <a:noFill/>
            <a:miter lim="800000"/>
            <a:headEnd/>
            <a:tailEnd/>
          </a:ln>
        </p:spPr>
        <p:txBody>
          <a:bodyPr>
            <a:spAutoFit/>
          </a:bodyPr>
          <a:lstStyle/>
          <a:p>
            <a:pPr algn="ctr">
              <a:spcBef>
                <a:spcPct val="50000"/>
              </a:spcBef>
            </a:pPr>
            <a:r>
              <a:rPr lang="en-US" b="0"/>
              <a:t>Sample Space</a:t>
            </a:r>
          </a:p>
        </p:txBody>
      </p:sp>
      <p:sp>
        <p:nvSpPr>
          <p:cNvPr id="289820" name="Text Box 28"/>
          <p:cNvSpPr txBox="1">
            <a:spLocks noChangeArrowheads="1"/>
          </p:cNvSpPr>
          <p:nvPr/>
        </p:nvSpPr>
        <p:spPr bwMode="auto">
          <a:xfrm>
            <a:off x="6400800" y="2971800"/>
            <a:ext cx="1752600" cy="641350"/>
          </a:xfrm>
          <a:prstGeom prst="rect">
            <a:avLst/>
          </a:prstGeom>
          <a:noFill/>
          <a:ln w="9525">
            <a:noFill/>
            <a:miter lim="800000"/>
            <a:headEnd/>
            <a:tailEnd/>
          </a:ln>
        </p:spPr>
        <p:txBody>
          <a:bodyPr>
            <a:spAutoFit/>
          </a:bodyPr>
          <a:lstStyle/>
          <a:p>
            <a:pPr algn="ctr">
              <a:spcBef>
                <a:spcPct val="50000"/>
              </a:spcBef>
            </a:pPr>
            <a:r>
              <a:rPr lang="en-US" b="0"/>
              <a:t>Random Variable</a:t>
            </a:r>
          </a:p>
        </p:txBody>
      </p:sp>
      <p:sp>
        <p:nvSpPr>
          <p:cNvPr id="289821" name="Text Box 29"/>
          <p:cNvSpPr txBox="1">
            <a:spLocks noChangeArrowheads="1"/>
          </p:cNvSpPr>
          <p:nvPr/>
        </p:nvSpPr>
        <p:spPr bwMode="auto">
          <a:xfrm>
            <a:off x="8458200" y="4114800"/>
            <a:ext cx="457200" cy="366713"/>
          </a:xfrm>
          <a:prstGeom prst="rect">
            <a:avLst/>
          </a:prstGeom>
          <a:noFill/>
          <a:ln w="9525">
            <a:noFill/>
            <a:miter lim="800000"/>
            <a:headEnd/>
            <a:tailEnd/>
          </a:ln>
        </p:spPr>
        <p:txBody>
          <a:bodyPr>
            <a:spAutoFit/>
          </a:bodyPr>
          <a:lstStyle/>
          <a:p>
            <a:pPr algn="ctr">
              <a:spcBef>
                <a:spcPct val="50000"/>
              </a:spcBef>
            </a:pPr>
            <a:r>
              <a:rPr lang="en-US" b="0"/>
              <a:t>R</a:t>
            </a:r>
          </a:p>
        </p:txBody>
      </p:sp>
      <p:sp>
        <p:nvSpPr>
          <p:cNvPr id="289822" name="Text Box 30"/>
          <p:cNvSpPr txBox="1">
            <a:spLocks noChangeArrowheads="1"/>
          </p:cNvSpPr>
          <p:nvPr/>
        </p:nvSpPr>
        <p:spPr bwMode="auto">
          <a:xfrm>
            <a:off x="5257800" y="3048000"/>
            <a:ext cx="685800" cy="366713"/>
          </a:xfrm>
          <a:prstGeom prst="rect">
            <a:avLst/>
          </a:prstGeom>
          <a:noFill/>
          <a:ln w="9525">
            <a:noFill/>
            <a:miter lim="800000"/>
            <a:headEnd/>
            <a:tailEnd/>
          </a:ln>
        </p:spPr>
        <p:txBody>
          <a:bodyPr>
            <a:spAutoFit/>
          </a:bodyPr>
          <a:lstStyle/>
          <a:p>
            <a:pPr algn="ctr">
              <a:spcBef>
                <a:spcPct val="50000"/>
              </a:spcBef>
            </a:pPr>
            <a:r>
              <a:rPr lang="en-US" b="0"/>
              <a:t>X(s)</a:t>
            </a:r>
          </a:p>
        </p:txBody>
      </p:sp>
      <p:sp>
        <p:nvSpPr>
          <p:cNvPr id="289823" name="Text Box 31"/>
          <p:cNvSpPr txBox="1">
            <a:spLocks noChangeArrowheads="1"/>
          </p:cNvSpPr>
          <p:nvPr/>
        </p:nvSpPr>
        <p:spPr bwMode="auto">
          <a:xfrm>
            <a:off x="6781800" y="5486400"/>
            <a:ext cx="914400" cy="366713"/>
          </a:xfrm>
          <a:prstGeom prst="rect">
            <a:avLst/>
          </a:prstGeom>
          <a:noFill/>
          <a:ln w="9525">
            <a:noFill/>
            <a:miter lim="800000"/>
            <a:headEnd/>
            <a:tailEnd/>
          </a:ln>
        </p:spPr>
        <p:txBody>
          <a:bodyPr>
            <a:spAutoFit/>
          </a:bodyPr>
          <a:lstStyle/>
          <a:p>
            <a:pPr algn="ctr">
              <a:spcBef>
                <a:spcPct val="50000"/>
              </a:spcBef>
            </a:pPr>
            <a:r>
              <a:rPr lang="en-US" b="0" i="1"/>
              <a:t>S</a:t>
            </a:r>
            <a:r>
              <a:rPr lang="en-US" b="0" i="1" baseline="-25000"/>
              <a:t>x</a:t>
            </a:r>
          </a:p>
        </p:txBody>
      </p:sp>
      <p:sp>
        <p:nvSpPr>
          <p:cNvPr id="289826" name="Line 34"/>
          <p:cNvSpPr>
            <a:spLocks noChangeShapeType="1"/>
          </p:cNvSpPr>
          <p:nvPr/>
        </p:nvSpPr>
        <p:spPr bwMode="auto">
          <a:xfrm>
            <a:off x="6629400" y="4572000"/>
            <a:ext cx="533400" cy="914400"/>
          </a:xfrm>
          <a:prstGeom prst="line">
            <a:avLst/>
          </a:prstGeom>
          <a:noFill/>
          <a:ln w="9525">
            <a:solidFill>
              <a:schemeClr val="tx1"/>
            </a:solidFill>
            <a:round/>
            <a:headEnd/>
            <a:tailEnd type="triangle" w="med" len="med"/>
          </a:ln>
        </p:spPr>
        <p:txBody>
          <a:bodyPr/>
          <a:lstStyle/>
          <a:p>
            <a:endParaRPr lang="en-US"/>
          </a:p>
        </p:txBody>
      </p:sp>
      <p:sp>
        <p:nvSpPr>
          <p:cNvPr id="289827" name="Line 35"/>
          <p:cNvSpPr>
            <a:spLocks noChangeShapeType="1"/>
          </p:cNvSpPr>
          <p:nvPr/>
        </p:nvSpPr>
        <p:spPr bwMode="auto">
          <a:xfrm flipH="1">
            <a:off x="7239000" y="4572000"/>
            <a:ext cx="609600" cy="914400"/>
          </a:xfrm>
          <a:prstGeom prst="line">
            <a:avLst/>
          </a:prstGeom>
          <a:noFill/>
          <a:ln w="9525">
            <a:solidFill>
              <a:schemeClr val="tx1"/>
            </a:solidFill>
            <a:round/>
            <a:headEnd/>
            <a:tailEnd type="triangle" w="med" len="med"/>
          </a:ln>
        </p:spPr>
        <p:txBody>
          <a:bodyPr/>
          <a:lstStyle/>
          <a:p>
            <a:endParaRPr lang="en-US"/>
          </a:p>
        </p:txBody>
      </p:sp>
      <p:sp>
        <p:nvSpPr>
          <p:cNvPr id="2073" name="Slide Number Placeholder 25"/>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fld id="{48BA6D92-4580-4A8B-B5A7-CA8BE3C8F474}" type="slidenum">
              <a:rPr lang="en-US" smtClean="0"/>
              <a:pPr>
                <a:defRPr/>
              </a:pPr>
              <a:t>27</a:t>
            </a:fld>
            <a:endParaRPr lang="en-US"/>
          </a:p>
        </p:txBody>
      </p:sp>
      <mc:AlternateContent xmlns:mc="http://schemas.openxmlformats.org/markup-compatibility/2006">
        <mc:Choice xmlns:a14="http://schemas.microsoft.com/office/drawing/2010/main" Requires="a14">
          <p:sp>
            <p:nvSpPr>
              <p:cNvPr id="2050" name="Object 11"/>
              <p:cNvSpPr txBox="1"/>
              <p:nvPr/>
            </p:nvSpPr>
            <p:spPr bwMode="auto">
              <a:xfrm>
                <a:off x="2667000" y="2001341"/>
                <a:ext cx="3019425" cy="563563"/>
              </a:xfrm>
              <a:prstGeom prst="rect">
                <a:avLst/>
              </a:prstGeom>
              <a:solidFill>
                <a:srgbClr val="FFFFCC"/>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PK" sz="2800" i="1">
                          <a:solidFill>
                            <a:srgbClr val="000000"/>
                          </a:solidFill>
                          <a:latin typeface="Cambria Math" panose="02040503050406030204" pitchFamily="18" charset="0"/>
                        </a:rPr>
                        <m:t>𝑋</m:t>
                      </m:r>
                      <m:r>
                        <a:rPr lang="en-PK" sz="2800" i="1">
                          <a:solidFill>
                            <a:srgbClr val="000000"/>
                          </a:solidFill>
                          <a:latin typeface="Cambria Math" panose="02040503050406030204" pitchFamily="18" charset="0"/>
                        </a:rPr>
                        <m:t>:</m:t>
                      </m:r>
                      <m:r>
                        <a:rPr lang="en-PK" sz="2800" i="1">
                          <a:solidFill>
                            <a:srgbClr val="000000"/>
                          </a:solidFill>
                          <a:latin typeface="Cambria Math" panose="02040503050406030204" pitchFamily="18" charset="0"/>
                        </a:rPr>
                        <m:t>𝑆</m:t>
                      </m:r>
                      <m:r>
                        <a:rPr lang="en-PK" sz="2800" i="1">
                          <a:solidFill>
                            <a:srgbClr val="000000"/>
                          </a:solidFill>
                          <a:latin typeface="Cambria Math" panose="02040503050406030204" pitchFamily="18" charset="0"/>
                        </a:rPr>
                        <m:t>→</m:t>
                      </m:r>
                      <m:sSub>
                        <m:sSubPr>
                          <m:ctrlPr>
                            <a:rPr lang="en-PK" sz="2800" i="1">
                              <a:solidFill>
                                <a:srgbClr val="000000"/>
                              </a:solidFill>
                              <a:latin typeface="Cambria Math" panose="02040503050406030204" pitchFamily="18" charset="0"/>
                            </a:rPr>
                          </m:ctrlPr>
                        </m:sSubPr>
                        <m:e>
                          <m:r>
                            <a:rPr lang="en-PK" sz="2800" i="1">
                              <a:solidFill>
                                <a:srgbClr val="000000"/>
                              </a:solidFill>
                              <a:latin typeface="Cambria Math" panose="02040503050406030204" pitchFamily="18" charset="0"/>
                            </a:rPr>
                            <m:t>𝑆</m:t>
                          </m:r>
                        </m:e>
                        <m:sub>
                          <m:r>
                            <a:rPr lang="en-PK" sz="2800" i="1">
                              <a:solidFill>
                                <a:srgbClr val="000000"/>
                              </a:solidFill>
                              <a:latin typeface="Cambria Math" panose="02040503050406030204" pitchFamily="18" charset="0"/>
                            </a:rPr>
                            <m:t>𝑋</m:t>
                          </m:r>
                        </m:sub>
                      </m:sSub>
                      <m:r>
                        <a:rPr lang="en-PK" sz="2800" i="1">
                          <a:solidFill>
                            <a:srgbClr val="000000"/>
                          </a:solidFill>
                          <a:latin typeface="Cambria Math" panose="02040503050406030204" pitchFamily="18" charset="0"/>
                        </a:rPr>
                        <m:t>⊂</m:t>
                      </m:r>
                      <m:r>
                        <a:rPr lang="en-PK" sz="2800" i="1">
                          <a:solidFill>
                            <a:srgbClr val="000000"/>
                          </a:solidFill>
                          <a:latin typeface="Cambria Math" panose="02040503050406030204" pitchFamily="18" charset="0"/>
                        </a:rPr>
                        <m:t>ℝ</m:t>
                      </m:r>
                    </m:oMath>
                  </m:oMathPara>
                </a14:m>
                <a:endParaRPr lang="en-PK" sz="2800" dirty="0"/>
              </a:p>
            </p:txBody>
          </p:sp>
        </mc:Choice>
        <mc:Fallback>
          <p:sp>
            <p:nvSpPr>
              <p:cNvPr id="2050" name="Object 11"/>
              <p:cNvSpPr txBox="1">
                <a:spLocks noRot="1" noChangeAspect="1" noMove="1" noResize="1" noEditPoints="1" noAdjustHandles="1" noChangeArrowheads="1" noChangeShapeType="1" noTextEdit="1"/>
              </p:cNvSpPr>
              <p:nvPr/>
            </p:nvSpPr>
            <p:spPr bwMode="auto">
              <a:xfrm>
                <a:off x="2667000" y="2001341"/>
                <a:ext cx="3019425" cy="563563"/>
              </a:xfrm>
              <a:prstGeom prst="rect">
                <a:avLst/>
              </a:prstGeom>
              <a:blipFill>
                <a:blip r:embed="rId4"/>
                <a:stretch>
                  <a:fillRect/>
                </a:stretch>
              </a:blipFill>
              <a:ln>
                <a:noFill/>
              </a:ln>
              <a:effectLst/>
            </p:spPr>
            <p:txBody>
              <a:bodyPr/>
              <a:lstStyle/>
              <a:p>
                <a:r>
                  <a:rPr lang="en-PK">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98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98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98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98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98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98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98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980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98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98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98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98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98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98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98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98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98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98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9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3" grpId="0" animBg="1"/>
      <p:bldP spid="289804" grpId="0" animBg="1"/>
      <p:bldP spid="289805" grpId="0" animBg="1"/>
      <p:bldP spid="289806" grpId="0"/>
      <p:bldP spid="289807" grpId="0"/>
      <p:bldP spid="289808" grpId="0" animBg="1"/>
      <p:bldP spid="289809" grpId="0" animBg="1"/>
      <p:bldP spid="289810" grpId="0" animBg="1"/>
      <p:bldP spid="289811" grpId="0"/>
      <p:bldP spid="289812" grpId="0"/>
      <p:bldP spid="289819" grpId="0"/>
      <p:bldP spid="289820" grpId="0"/>
      <p:bldP spid="289821" grpId="0"/>
      <p:bldP spid="289822" grpId="0"/>
      <p:bldP spid="289823" grpId="0"/>
      <p:bldP spid="289826" grpId="0" animBg="1"/>
      <p:bldP spid="2898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69"/>
          <p:cNvSpPr>
            <a:spLocks noChangeArrowheads="1"/>
          </p:cNvSpPr>
          <p:nvPr/>
        </p:nvSpPr>
        <p:spPr bwMode="auto">
          <a:xfrm>
            <a:off x="2667000" y="2895600"/>
            <a:ext cx="1981200" cy="2057400"/>
          </a:xfrm>
          <a:prstGeom prst="rect">
            <a:avLst/>
          </a:prstGeom>
          <a:solidFill>
            <a:schemeClr val="folHlink"/>
          </a:solidFill>
          <a:ln w="9525">
            <a:solidFill>
              <a:schemeClr val="tx1"/>
            </a:solidFill>
            <a:miter lim="800000"/>
            <a:headEnd/>
            <a:tailEnd/>
          </a:ln>
        </p:spPr>
        <p:txBody>
          <a:bodyPr wrap="none" anchor="ctr"/>
          <a:lstStyle/>
          <a:p>
            <a:pPr algn="ctr"/>
            <a:endParaRPr lang="en-US" b="0"/>
          </a:p>
        </p:txBody>
      </p:sp>
      <p:sp>
        <p:nvSpPr>
          <p:cNvPr id="3076" name="Rectangle 2"/>
          <p:cNvSpPr>
            <a:spLocks noGrp="1" noChangeArrowheads="1"/>
          </p:cNvSpPr>
          <p:nvPr>
            <p:ph type="title"/>
          </p:nvPr>
        </p:nvSpPr>
        <p:spPr>
          <a:xfrm>
            <a:off x="228600" y="887438"/>
            <a:ext cx="8686800" cy="741362"/>
          </a:xfrm>
        </p:spPr>
        <p:txBody>
          <a:bodyPr/>
          <a:lstStyle/>
          <a:p>
            <a:pPr eaLnBrk="1" hangingPunct="1"/>
            <a:r>
              <a:rPr lang="en-US" dirty="0"/>
              <a:t>Definition of a Random Variable</a:t>
            </a:r>
          </a:p>
        </p:txBody>
      </p:sp>
      <p:sp>
        <p:nvSpPr>
          <p:cNvPr id="326662" name="Freeform 6"/>
          <p:cNvSpPr>
            <a:spLocks/>
          </p:cNvSpPr>
          <p:nvPr/>
        </p:nvSpPr>
        <p:spPr bwMode="auto">
          <a:xfrm>
            <a:off x="1447800" y="2209800"/>
            <a:ext cx="1905000" cy="1066800"/>
          </a:xfrm>
          <a:custGeom>
            <a:avLst/>
            <a:gdLst>
              <a:gd name="T0" fmla="*/ 0 w 1632"/>
              <a:gd name="T1" fmla="*/ 2147483647 h 664"/>
              <a:gd name="T2" fmla="*/ 2147483647 w 1632"/>
              <a:gd name="T3" fmla="*/ 2147483647 h 664"/>
              <a:gd name="T4" fmla="*/ 2147483647 w 1632"/>
              <a:gd name="T5" fmla="*/ 2147483647 h 664"/>
              <a:gd name="T6" fmla="*/ 0 60000 65536"/>
              <a:gd name="T7" fmla="*/ 0 60000 65536"/>
              <a:gd name="T8" fmla="*/ 0 60000 65536"/>
              <a:gd name="T9" fmla="*/ 0 w 1632"/>
              <a:gd name="T10" fmla="*/ 0 h 664"/>
              <a:gd name="T11" fmla="*/ 1632 w 1632"/>
              <a:gd name="T12" fmla="*/ 664 h 664"/>
            </a:gdLst>
            <a:ahLst/>
            <a:cxnLst>
              <a:cxn ang="T6">
                <a:pos x="T0" y="T1"/>
              </a:cxn>
              <a:cxn ang="T7">
                <a:pos x="T2" y="T3"/>
              </a:cxn>
              <a:cxn ang="T8">
                <a:pos x="T4" y="T5"/>
              </a:cxn>
            </a:cxnLst>
            <a:rect l="T9" t="T10" r="T11" b="T12"/>
            <a:pathLst>
              <a:path w="1632" h="664">
                <a:moveTo>
                  <a:pt x="0" y="664"/>
                </a:moveTo>
                <a:cubicBezTo>
                  <a:pt x="272" y="372"/>
                  <a:pt x="544" y="80"/>
                  <a:pt x="816" y="40"/>
                </a:cubicBezTo>
                <a:cubicBezTo>
                  <a:pt x="1088" y="0"/>
                  <a:pt x="1488" y="352"/>
                  <a:pt x="1632" y="424"/>
                </a:cubicBezTo>
              </a:path>
            </a:pathLst>
          </a:custGeom>
          <a:noFill/>
          <a:ln w="38100">
            <a:solidFill>
              <a:schemeClr val="tx1"/>
            </a:solidFill>
            <a:round/>
            <a:headEnd/>
            <a:tailEnd type="triangle" w="med" len="med"/>
          </a:ln>
        </p:spPr>
        <p:txBody>
          <a:bodyPr/>
          <a:lstStyle/>
          <a:p>
            <a:endParaRPr lang="en-US"/>
          </a:p>
        </p:txBody>
      </p:sp>
      <p:sp>
        <p:nvSpPr>
          <p:cNvPr id="326666" name="Line 10"/>
          <p:cNvSpPr>
            <a:spLocks noChangeShapeType="1"/>
          </p:cNvSpPr>
          <p:nvPr/>
        </p:nvSpPr>
        <p:spPr bwMode="auto">
          <a:xfrm>
            <a:off x="6172200" y="3581400"/>
            <a:ext cx="2362200" cy="0"/>
          </a:xfrm>
          <a:prstGeom prst="line">
            <a:avLst/>
          </a:prstGeom>
          <a:noFill/>
          <a:ln w="38100">
            <a:solidFill>
              <a:schemeClr val="tx1"/>
            </a:solidFill>
            <a:round/>
            <a:headEnd/>
            <a:tailEnd type="triangle" w="med" len="med"/>
          </a:ln>
        </p:spPr>
        <p:txBody>
          <a:bodyPr/>
          <a:lstStyle/>
          <a:p>
            <a:endParaRPr lang="en-US"/>
          </a:p>
        </p:txBody>
      </p:sp>
      <p:sp>
        <p:nvSpPr>
          <p:cNvPr id="326667" name="Line 11"/>
          <p:cNvSpPr>
            <a:spLocks noChangeShapeType="1"/>
          </p:cNvSpPr>
          <p:nvPr/>
        </p:nvSpPr>
        <p:spPr bwMode="auto">
          <a:xfrm>
            <a:off x="6553200" y="3429000"/>
            <a:ext cx="0" cy="228600"/>
          </a:xfrm>
          <a:prstGeom prst="line">
            <a:avLst/>
          </a:prstGeom>
          <a:noFill/>
          <a:ln w="9525">
            <a:solidFill>
              <a:schemeClr val="tx1"/>
            </a:solidFill>
            <a:round/>
            <a:headEnd/>
            <a:tailEnd/>
          </a:ln>
        </p:spPr>
        <p:txBody>
          <a:bodyPr/>
          <a:lstStyle/>
          <a:p>
            <a:endParaRPr lang="en-US"/>
          </a:p>
        </p:txBody>
      </p:sp>
      <p:sp>
        <p:nvSpPr>
          <p:cNvPr id="326669" name="Text Box 13"/>
          <p:cNvSpPr txBox="1">
            <a:spLocks noChangeArrowheads="1"/>
          </p:cNvSpPr>
          <p:nvPr/>
        </p:nvSpPr>
        <p:spPr bwMode="auto">
          <a:xfrm>
            <a:off x="6400800" y="3581400"/>
            <a:ext cx="304800" cy="366713"/>
          </a:xfrm>
          <a:prstGeom prst="rect">
            <a:avLst/>
          </a:prstGeom>
          <a:noFill/>
          <a:ln w="9525">
            <a:noFill/>
            <a:miter lim="800000"/>
            <a:headEnd/>
            <a:tailEnd/>
          </a:ln>
        </p:spPr>
        <p:txBody>
          <a:bodyPr>
            <a:spAutoFit/>
          </a:bodyPr>
          <a:lstStyle/>
          <a:p>
            <a:pPr algn="ctr">
              <a:spcBef>
                <a:spcPct val="50000"/>
              </a:spcBef>
            </a:pPr>
            <a:r>
              <a:rPr lang="en-US" b="0"/>
              <a:t>1</a:t>
            </a:r>
          </a:p>
        </p:txBody>
      </p:sp>
      <p:grpSp>
        <p:nvGrpSpPr>
          <p:cNvPr id="3081" name="Group 70"/>
          <p:cNvGrpSpPr>
            <a:grpSpLocks/>
          </p:cNvGrpSpPr>
          <p:nvPr/>
        </p:nvGrpSpPr>
        <p:grpSpPr bwMode="auto">
          <a:xfrm>
            <a:off x="6705600" y="3429000"/>
            <a:ext cx="304800" cy="519113"/>
            <a:chOff x="4320" y="2544"/>
            <a:chExt cx="192" cy="327"/>
          </a:xfrm>
        </p:grpSpPr>
        <p:sp>
          <p:nvSpPr>
            <p:cNvPr id="3143" name="Line 12"/>
            <p:cNvSpPr>
              <a:spLocks noChangeShapeType="1"/>
            </p:cNvSpPr>
            <p:nvPr/>
          </p:nvSpPr>
          <p:spPr bwMode="auto">
            <a:xfrm>
              <a:off x="4416" y="2544"/>
              <a:ext cx="0" cy="144"/>
            </a:xfrm>
            <a:prstGeom prst="line">
              <a:avLst/>
            </a:prstGeom>
            <a:noFill/>
            <a:ln w="9525">
              <a:solidFill>
                <a:schemeClr val="tx1"/>
              </a:solidFill>
              <a:round/>
              <a:headEnd/>
              <a:tailEnd/>
            </a:ln>
          </p:spPr>
          <p:txBody>
            <a:bodyPr/>
            <a:lstStyle/>
            <a:p>
              <a:endParaRPr lang="en-US"/>
            </a:p>
          </p:txBody>
        </p:sp>
        <p:sp>
          <p:nvSpPr>
            <p:cNvPr id="3144" name="Text Box 14"/>
            <p:cNvSpPr txBox="1">
              <a:spLocks noChangeArrowheads="1"/>
            </p:cNvSpPr>
            <p:nvPr/>
          </p:nvSpPr>
          <p:spPr bwMode="auto">
            <a:xfrm>
              <a:off x="4320" y="2640"/>
              <a:ext cx="192" cy="231"/>
            </a:xfrm>
            <a:prstGeom prst="rect">
              <a:avLst/>
            </a:prstGeom>
            <a:noFill/>
            <a:ln w="9525">
              <a:noFill/>
              <a:miter lim="800000"/>
              <a:headEnd/>
              <a:tailEnd/>
            </a:ln>
          </p:spPr>
          <p:txBody>
            <a:bodyPr>
              <a:spAutoFit/>
            </a:bodyPr>
            <a:lstStyle/>
            <a:p>
              <a:pPr algn="ctr">
                <a:spcBef>
                  <a:spcPct val="50000"/>
                </a:spcBef>
              </a:pPr>
              <a:r>
                <a:rPr lang="en-US" b="0"/>
                <a:t>2</a:t>
              </a:r>
            </a:p>
          </p:txBody>
        </p:sp>
      </p:grpSp>
      <p:cxnSp>
        <p:nvCxnSpPr>
          <p:cNvPr id="326672" name="AutoShape 16"/>
          <p:cNvCxnSpPr>
            <a:cxnSpLocks noChangeShapeType="1"/>
            <a:stCxn id="3075" idx="0"/>
          </p:cNvCxnSpPr>
          <p:nvPr/>
        </p:nvCxnSpPr>
        <p:spPr bwMode="auto">
          <a:xfrm rot="5400000" flipV="1">
            <a:off x="5143500" y="1409700"/>
            <a:ext cx="533400" cy="3505200"/>
          </a:xfrm>
          <a:prstGeom prst="curvedConnector3">
            <a:avLst>
              <a:gd name="adj1" fmla="val -105060"/>
            </a:avLst>
          </a:prstGeom>
          <a:noFill/>
          <a:ln w="38100">
            <a:solidFill>
              <a:schemeClr val="tx1"/>
            </a:solidFill>
            <a:round/>
            <a:headEnd/>
            <a:tailEnd type="triangle" w="med" len="med"/>
          </a:ln>
        </p:spPr>
      </p:cxnSp>
      <p:sp>
        <p:nvSpPr>
          <p:cNvPr id="3083" name="Text Box 17"/>
          <p:cNvSpPr txBox="1">
            <a:spLocks noChangeArrowheads="1"/>
          </p:cNvSpPr>
          <p:nvPr/>
        </p:nvSpPr>
        <p:spPr bwMode="auto">
          <a:xfrm>
            <a:off x="533400" y="4419600"/>
            <a:ext cx="1752600" cy="641350"/>
          </a:xfrm>
          <a:prstGeom prst="rect">
            <a:avLst/>
          </a:prstGeom>
          <a:noFill/>
          <a:ln w="9525">
            <a:noFill/>
            <a:miter lim="800000"/>
            <a:headEnd/>
            <a:tailEnd/>
          </a:ln>
        </p:spPr>
        <p:txBody>
          <a:bodyPr>
            <a:spAutoFit/>
          </a:bodyPr>
          <a:lstStyle/>
          <a:p>
            <a:pPr algn="ctr">
              <a:spcBef>
                <a:spcPct val="50000"/>
              </a:spcBef>
            </a:pPr>
            <a:r>
              <a:rPr lang="en-US" b="0"/>
              <a:t>Random Experiment</a:t>
            </a:r>
          </a:p>
        </p:txBody>
      </p:sp>
      <p:sp>
        <p:nvSpPr>
          <p:cNvPr id="326674" name="Text Box 18"/>
          <p:cNvSpPr txBox="1">
            <a:spLocks noChangeArrowheads="1"/>
          </p:cNvSpPr>
          <p:nvPr/>
        </p:nvSpPr>
        <p:spPr bwMode="auto">
          <a:xfrm>
            <a:off x="2743200" y="4953000"/>
            <a:ext cx="1981200" cy="369888"/>
          </a:xfrm>
          <a:prstGeom prst="rect">
            <a:avLst/>
          </a:prstGeom>
          <a:noFill/>
          <a:ln w="9525">
            <a:noFill/>
            <a:miter lim="800000"/>
            <a:headEnd/>
            <a:tailEnd/>
          </a:ln>
        </p:spPr>
        <p:txBody>
          <a:bodyPr>
            <a:spAutoFit/>
          </a:bodyPr>
          <a:lstStyle/>
          <a:p>
            <a:pPr algn="ctr">
              <a:spcBef>
                <a:spcPct val="50000"/>
              </a:spcBef>
            </a:pPr>
            <a:r>
              <a:rPr lang="en-US" b="0"/>
              <a:t>Sample Space, </a:t>
            </a:r>
            <a:r>
              <a:rPr lang="en-US" b="0" i="1"/>
              <a:t>S</a:t>
            </a:r>
          </a:p>
        </p:txBody>
      </p:sp>
      <p:sp>
        <p:nvSpPr>
          <p:cNvPr id="326675" name="Text Box 19"/>
          <p:cNvSpPr txBox="1">
            <a:spLocks noChangeArrowheads="1"/>
          </p:cNvSpPr>
          <p:nvPr/>
        </p:nvSpPr>
        <p:spPr bwMode="auto">
          <a:xfrm>
            <a:off x="6248400" y="5257800"/>
            <a:ext cx="2133600" cy="366713"/>
          </a:xfrm>
          <a:prstGeom prst="rect">
            <a:avLst/>
          </a:prstGeom>
          <a:noFill/>
          <a:ln w="9525">
            <a:noFill/>
            <a:miter lim="800000"/>
            <a:headEnd/>
            <a:tailEnd/>
          </a:ln>
        </p:spPr>
        <p:txBody>
          <a:bodyPr>
            <a:spAutoFit/>
          </a:bodyPr>
          <a:lstStyle/>
          <a:p>
            <a:pPr algn="ctr">
              <a:spcBef>
                <a:spcPct val="50000"/>
              </a:spcBef>
            </a:pPr>
            <a:r>
              <a:rPr lang="en-US" b="0"/>
              <a:t>Random Variable</a:t>
            </a:r>
          </a:p>
        </p:txBody>
      </p:sp>
      <p:sp>
        <p:nvSpPr>
          <p:cNvPr id="326676" name="Text Box 20"/>
          <p:cNvSpPr txBox="1">
            <a:spLocks noChangeArrowheads="1"/>
          </p:cNvSpPr>
          <p:nvPr/>
        </p:nvSpPr>
        <p:spPr bwMode="auto">
          <a:xfrm>
            <a:off x="8382000" y="3505200"/>
            <a:ext cx="457200" cy="366713"/>
          </a:xfrm>
          <a:prstGeom prst="rect">
            <a:avLst/>
          </a:prstGeom>
          <a:noFill/>
          <a:ln w="9525">
            <a:noFill/>
            <a:miter lim="800000"/>
            <a:headEnd/>
            <a:tailEnd/>
          </a:ln>
        </p:spPr>
        <p:txBody>
          <a:bodyPr>
            <a:spAutoFit/>
          </a:bodyPr>
          <a:lstStyle/>
          <a:p>
            <a:pPr algn="ctr">
              <a:spcBef>
                <a:spcPct val="50000"/>
              </a:spcBef>
            </a:pPr>
            <a:r>
              <a:rPr lang="en-US" b="0"/>
              <a:t>R</a:t>
            </a:r>
          </a:p>
        </p:txBody>
      </p:sp>
      <p:sp>
        <p:nvSpPr>
          <p:cNvPr id="326677" name="Text Box 21"/>
          <p:cNvSpPr txBox="1">
            <a:spLocks noChangeArrowheads="1"/>
          </p:cNvSpPr>
          <p:nvPr/>
        </p:nvSpPr>
        <p:spPr bwMode="auto">
          <a:xfrm>
            <a:off x="5105400" y="2362200"/>
            <a:ext cx="685800" cy="366713"/>
          </a:xfrm>
          <a:prstGeom prst="rect">
            <a:avLst/>
          </a:prstGeom>
          <a:noFill/>
          <a:ln w="9525">
            <a:noFill/>
            <a:miter lim="800000"/>
            <a:headEnd/>
            <a:tailEnd/>
          </a:ln>
        </p:spPr>
        <p:txBody>
          <a:bodyPr>
            <a:spAutoFit/>
          </a:bodyPr>
          <a:lstStyle/>
          <a:p>
            <a:pPr algn="ctr">
              <a:spcBef>
                <a:spcPct val="50000"/>
              </a:spcBef>
            </a:pPr>
            <a:r>
              <a:rPr lang="en-US" b="0" i="1"/>
              <a:t>X</a:t>
            </a:r>
            <a:r>
              <a:rPr lang="en-US" b="0"/>
              <a:t>(</a:t>
            </a:r>
            <a:r>
              <a:rPr lang="en-US" b="0" i="1"/>
              <a:t>s</a:t>
            </a:r>
            <a:r>
              <a:rPr lang="en-US" b="0"/>
              <a:t>)</a:t>
            </a:r>
          </a:p>
        </p:txBody>
      </p:sp>
      <p:sp>
        <p:nvSpPr>
          <p:cNvPr id="326678" name="Text Box 22"/>
          <p:cNvSpPr txBox="1">
            <a:spLocks noChangeArrowheads="1"/>
          </p:cNvSpPr>
          <p:nvPr/>
        </p:nvSpPr>
        <p:spPr bwMode="auto">
          <a:xfrm>
            <a:off x="6705600" y="4876800"/>
            <a:ext cx="914400" cy="366713"/>
          </a:xfrm>
          <a:prstGeom prst="rect">
            <a:avLst/>
          </a:prstGeom>
          <a:noFill/>
          <a:ln w="9525">
            <a:noFill/>
            <a:miter lim="800000"/>
            <a:headEnd/>
            <a:tailEnd/>
          </a:ln>
        </p:spPr>
        <p:txBody>
          <a:bodyPr>
            <a:spAutoFit/>
          </a:bodyPr>
          <a:lstStyle/>
          <a:p>
            <a:pPr algn="ctr">
              <a:spcBef>
                <a:spcPct val="50000"/>
              </a:spcBef>
            </a:pPr>
            <a:r>
              <a:rPr lang="en-US" b="0" i="1"/>
              <a:t>S</a:t>
            </a:r>
            <a:r>
              <a:rPr lang="en-US" b="0" i="1" baseline="-25000"/>
              <a:t>x</a:t>
            </a:r>
          </a:p>
        </p:txBody>
      </p:sp>
      <p:sp>
        <p:nvSpPr>
          <p:cNvPr id="326679" name="Line 23"/>
          <p:cNvSpPr>
            <a:spLocks noChangeShapeType="1"/>
          </p:cNvSpPr>
          <p:nvPr/>
        </p:nvSpPr>
        <p:spPr bwMode="auto">
          <a:xfrm>
            <a:off x="6553200" y="3886200"/>
            <a:ext cx="457200" cy="1066800"/>
          </a:xfrm>
          <a:prstGeom prst="line">
            <a:avLst/>
          </a:prstGeom>
          <a:noFill/>
          <a:ln w="9525">
            <a:solidFill>
              <a:schemeClr val="tx1"/>
            </a:solidFill>
            <a:round/>
            <a:headEnd/>
            <a:tailEnd type="triangle" w="med" len="med"/>
          </a:ln>
        </p:spPr>
        <p:txBody>
          <a:bodyPr/>
          <a:lstStyle/>
          <a:p>
            <a:endParaRPr lang="en-US"/>
          </a:p>
        </p:txBody>
      </p:sp>
      <p:sp>
        <p:nvSpPr>
          <p:cNvPr id="326680" name="Line 24"/>
          <p:cNvSpPr>
            <a:spLocks noChangeShapeType="1"/>
          </p:cNvSpPr>
          <p:nvPr/>
        </p:nvSpPr>
        <p:spPr bwMode="auto">
          <a:xfrm flipH="1">
            <a:off x="7239000" y="3886200"/>
            <a:ext cx="228600" cy="990600"/>
          </a:xfrm>
          <a:prstGeom prst="line">
            <a:avLst/>
          </a:prstGeom>
          <a:noFill/>
          <a:ln w="9525">
            <a:solidFill>
              <a:schemeClr val="tx1"/>
            </a:solidFill>
            <a:round/>
            <a:headEnd/>
            <a:tailEnd type="triangle" w="med" len="med"/>
          </a:ln>
        </p:spPr>
        <p:txBody>
          <a:bodyPr/>
          <a:lstStyle/>
          <a:p>
            <a:endParaRPr lang="en-US"/>
          </a:p>
        </p:txBody>
      </p:sp>
      <p:pic>
        <p:nvPicPr>
          <p:cNvPr id="3091" name="Picture 28" descr="dice"/>
          <p:cNvPicPr>
            <a:picLocks noChangeAspect="1" noChangeArrowheads="1"/>
          </p:cNvPicPr>
          <p:nvPr/>
        </p:nvPicPr>
        <p:blipFill>
          <a:blip r:embed="rId3" cstate="print"/>
          <a:srcRect/>
          <a:stretch>
            <a:fillRect/>
          </a:stretch>
        </p:blipFill>
        <p:spPr bwMode="auto">
          <a:xfrm>
            <a:off x="990600" y="3429000"/>
            <a:ext cx="866775" cy="933450"/>
          </a:xfrm>
          <a:prstGeom prst="rect">
            <a:avLst/>
          </a:prstGeom>
          <a:noFill/>
          <a:ln w="9525">
            <a:noFill/>
            <a:miter lim="800000"/>
            <a:headEnd/>
            <a:tailEnd/>
          </a:ln>
        </p:spPr>
      </p:pic>
      <p:sp>
        <p:nvSpPr>
          <p:cNvPr id="3092" name="Text Box 29"/>
          <p:cNvSpPr txBox="1">
            <a:spLocks noChangeArrowheads="1"/>
          </p:cNvSpPr>
          <p:nvPr/>
        </p:nvSpPr>
        <p:spPr bwMode="auto">
          <a:xfrm>
            <a:off x="4876800" y="6110287"/>
            <a:ext cx="4267200" cy="366713"/>
          </a:xfrm>
          <a:prstGeom prst="rect">
            <a:avLst/>
          </a:prstGeom>
          <a:noFill/>
          <a:ln w="9525">
            <a:noFill/>
            <a:miter lim="800000"/>
            <a:headEnd/>
            <a:tailEnd/>
          </a:ln>
        </p:spPr>
        <p:txBody>
          <a:bodyPr>
            <a:spAutoFit/>
          </a:bodyPr>
          <a:lstStyle/>
          <a:p>
            <a:pPr algn="ctr">
              <a:spcBef>
                <a:spcPct val="50000"/>
              </a:spcBef>
            </a:pPr>
            <a:r>
              <a:rPr lang="en-US" b="0" dirty="0"/>
              <a:t>Image courtesy of www.buzzle.com/ </a:t>
            </a:r>
          </a:p>
        </p:txBody>
      </p:sp>
      <p:grpSp>
        <p:nvGrpSpPr>
          <p:cNvPr id="3093" name="Group 54"/>
          <p:cNvGrpSpPr>
            <a:grpSpLocks/>
          </p:cNvGrpSpPr>
          <p:nvPr/>
        </p:nvGrpSpPr>
        <p:grpSpPr bwMode="auto">
          <a:xfrm>
            <a:off x="2971800" y="3048000"/>
            <a:ext cx="533400" cy="533400"/>
            <a:chOff x="1920" y="2304"/>
            <a:chExt cx="336" cy="336"/>
          </a:xfrm>
        </p:grpSpPr>
        <p:sp>
          <p:nvSpPr>
            <p:cNvPr id="3141" name="Rectangle 31"/>
            <p:cNvSpPr>
              <a:spLocks noChangeArrowheads="1"/>
            </p:cNvSpPr>
            <p:nvPr/>
          </p:nvSpPr>
          <p:spPr bwMode="auto">
            <a:xfrm>
              <a:off x="1920" y="2304"/>
              <a:ext cx="336" cy="336"/>
            </a:xfrm>
            <a:prstGeom prst="rect">
              <a:avLst/>
            </a:prstGeom>
            <a:solidFill>
              <a:srgbClr val="D42C2C"/>
            </a:solidFill>
            <a:ln w="9525">
              <a:solidFill>
                <a:schemeClr val="tx1"/>
              </a:solidFill>
              <a:miter lim="800000"/>
              <a:headEnd/>
              <a:tailEnd/>
            </a:ln>
          </p:spPr>
          <p:txBody>
            <a:bodyPr wrap="none" anchor="ctr"/>
            <a:lstStyle/>
            <a:p>
              <a:pPr algn="ctr"/>
              <a:endParaRPr lang="en-US" b="0"/>
            </a:p>
          </p:txBody>
        </p:sp>
        <p:sp>
          <p:nvSpPr>
            <p:cNvPr id="3142" name="Oval 32"/>
            <p:cNvSpPr>
              <a:spLocks noChangeArrowheads="1"/>
            </p:cNvSpPr>
            <p:nvPr/>
          </p:nvSpPr>
          <p:spPr bwMode="auto">
            <a:xfrm>
              <a:off x="2064" y="2448"/>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grpSp>
      <p:grpSp>
        <p:nvGrpSpPr>
          <p:cNvPr id="3094" name="Group 67"/>
          <p:cNvGrpSpPr>
            <a:grpSpLocks/>
          </p:cNvGrpSpPr>
          <p:nvPr/>
        </p:nvGrpSpPr>
        <p:grpSpPr bwMode="auto">
          <a:xfrm>
            <a:off x="2971800" y="3657600"/>
            <a:ext cx="533400" cy="533400"/>
            <a:chOff x="1920" y="2688"/>
            <a:chExt cx="336" cy="336"/>
          </a:xfrm>
        </p:grpSpPr>
        <p:sp>
          <p:nvSpPr>
            <p:cNvPr id="3138" name="Rectangle 34"/>
            <p:cNvSpPr>
              <a:spLocks noChangeArrowheads="1"/>
            </p:cNvSpPr>
            <p:nvPr/>
          </p:nvSpPr>
          <p:spPr bwMode="auto">
            <a:xfrm>
              <a:off x="1920" y="2688"/>
              <a:ext cx="336" cy="336"/>
            </a:xfrm>
            <a:prstGeom prst="rect">
              <a:avLst/>
            </a:prstGeom>
            <a:solidFill>
              <a:srgbClr val="D42C2C"/>
            </a:solidFill>
            <a:ln w="9525">
              <a:solidFill>
                <a:schemeClr val="tx1"/>
              </a:solidFill>
              <a:miter lim="800000"/>
              <a:headEnd/>
              <a:tailEnd/>
            </a:ln>
          </p:spPr>
          <p:txBody>
            <a:bodyPr wrap="none" anchor="ctr"/>
            <a:lstStyle/>
            <a:p>
              <a:pPr algn="ctr"/>
              <a:endParaRPr lang="en-US" b="0"/>
            </a:p>
          </p:txBody>
        </p:sp>
        <p:sp>
          <p:nvSpPr>
            <p:cNvPr id="3139" name="Oval 35"/>
            <p:cNvSpPr>
              <a:spLocks noChangeArrowheads="1"/>
            </p:cNvSpPr>
            <p:nvPr/>
          </p:nvSpPr>
          <p:spPr bwMode="auto">
            <a:xfrm>
              <a:off x="1968" y="2736"/>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sp>
          <p:nvSpPr>
            <p:cNvPr id="3140" name="Oval 36"/>
            <p:cNvSpPr>
              <a:spLocks noChangeArrowheads="1"/>
            </p:cNvSpPr>
            <p:nvPr/>
          </p:nvSpPr>
          <p:spPr bwMode="auto">
            <a:xfrm>
              <a:off x="2160" y="2928"/>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grpSp>
      <p:grpSp>
        <p:nvGrpSpPr>
          <p:cNvPr id="3095" name="Group 64"/>
          <p:cNvGrpSpPr>
            <a:grpSpLocks/>
          </p:cNvGrpSpPr>
          <p:nvPr/>
        </p:nvGrpSpPr>
        <p:grpSpPr bwMode="auto">
          <a:xfrm>
            <a:off x="2971800" y="4267200"/>
            <a:ext cx="533400" cy="533400"/>
            <a:chOff x="1920" y="3120"/>
            <a:chExt cx="336" cy="336"/>
          </a:xfrm>
        </p:grpSpPr>
        <p:sp>
          <p:nvSpPr>
            <p:cNvPr id="3134" name="Rectangle 38"/>
            <p:cNvSpPr>
              <a:spLocks noChangeArrowheads="1"/>
            </p:cNvSpPr>
            <p:nvPr/>
          </p:nvSpPr>
          <p:spPr bwMode="auto">
            <a:xfrm>
              <a:off x="1920" y="3120"/>
              <a:ext cx="336" cy="336"/>
            </a:xfrm>
            <a:prstGeom prst="rect">
              <a:avLst/>
            </a:prstGeom>
            <a:solidFill>
              <a:srgbClr val="D42C2C"/>
            </a:solidFill>
            <a:ln w="9525">
              <a:solidFill>
                <a:schemeClr val="tx1"/>
              </a:solidFill>
              <a:miter lim="800000"/>
              <a:headEnd/>
              <a:tailEnd/>
            </a:ln>
          </p:spPr>
          <p:txBody>
            <a:bodyPr wrap="none" anchor="ctr"/>
            <a:lstStyle/>
            <a:p>
              <a:pPr algn="ctr"/>
              <a:endParaRPr lang="en-US" b="0"/>
            </a:p>
          </p:txBody>
        </p:sp>
        <p:sp>
          <p:nvSpPr>
            <p:cNvPr id="3135" name="Oval 39"/>
            <p:cNvSpPr>
              <a:spLocks noChangeArrowheads="1"/>
            </p:cNvSpPr>
            <p:nvPr/>
          </p:nvSpPr>
          <p:spPr bwMode="auto">
            <a:xfrm>
              <a:off x="2064" y="3264"/>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sp>
          <p:nvSpPr>
            <p:cNvPr id="3136" name="Oval 40"/>
            <p:cNvSpPr>
              <a:spLocks noChangeArrowheads="1"/>
            </p:cNvSpPr>
            <p:nvPr/>
          </p:nvSpPr>
          <p:spPr bwMode="auto">
            <a:xfrm>
              <a:off x="1968" y="3168"/>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sp>
          <p:nvSpPr>
            <p:cNvPr id="3137" name="Oval 41"/>
            <p:cNvSpPr>
              <a:spLocks noChangeArrowheads="1"/>
            </p:cNvSpPr>
            <p:nvPr/>
          </p:nvSpPr>
          <p:spPr bwMode="auto">
            <a:xfrm>
              <a:off x="2160" y="3360"/>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grpSp>
      <p:grpSp>
        <p:nvGrpSpPr>
          <p:cNvPr id="3096" name="Group 47"/>
          <p:cNvGrpSpPr>
            <a:grpSpLocks/>
          </p:cNvGrpSpPr>
          <p:nvPr/>
        </p:nvGrpSpPr>
        <p:grpSpPr bwMode="auto">
          <a:xfrm>
            <a:off x="3810000" y="3048000"/>
            <a:ext cx="533400" cy="533400"/>
            <a:chOff x="2448" y="2352"/>
            <a:chExt cx="336" cy="336"/>
          </a:xfrm>
        </p:grpSpPr>
        <p:sp>
          <p:nvSpPr>
            <p:cNvPr id="3129" name="Rectangle 42"/>
            <p:cNvSpPr>
              <a:spLocks noChangeArrowheads="1"/>
            </p:cNvSpPr>
            <p:nvPr/>
          </p:nvSpPr>
          <p:spPr bwMode="auto">
            <a:xfrm>
              <a:off x="2448" y="2352"/>
              <a:ext cx="336" cy="336"/>
            </a:xfrm>
            <a:prstGeom prst="rect">
              <a:avLst/>
            </a:prstGeom>
            <a:solidFill>
              <a:srgbClr val="D42C2C"/>
            </a:solidFill>
            <a:ln w="9525">
              <a:solidFill>
                <a:schemeClr val="tx1"/>
              </a:solidFill>
              <a:miter lim="800000"/>
              <a:headEnd/>
              <a:tailEnd/>
            </a:ln>
          </p:spPr>
          <p:txBody>
            <a:bodyPr wrap="none" anchor="ctr"/>
            <a:lstStyle/>
            <a:p>
              <a:pPr algn="ctr"/>
              <a:endParaRPr lang="en-US" b="0"/>
            </a:p>
          </p:txBody>
        </p:sp>
        <p:sp>
          <p:nvSpPr>
            <p:cNvPr id="3130" name="Oval 43"/>
            <p:cNvSpPr>
              <a:spLocks noChangeArrowheads="1"/>
            </p:cNvSpPr>
            <p:nvPr/>
          </p:nvSpPr>
          <p:spPr bwMode="auto">
            <a:xfrm>
              <a:off x="2496" y="2400"/>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sp>
          <p:nvSpPr>
            <p:cNvPr id="3131" name="Oval 44"/>
            <p:cNvSpPr>
              <a:spLocks noChangeArrowheads="1"/>
            </p:cNvSpPr>
            <p:nvPr/>
          </p:nvSpPr>
          <p:spPr bwMode="auto">
            <a:xfrm>
              <a:off x="2688" y="2400"/>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sp>
          <p:nvSpPr>
            <p:cNvPr id="3132" name="Oval 45"/>
            <p:cNvSpPr>
              <a:spLocks noChangeArrowheads="1"/>
            </p:cNvSpPr>
            <p:nvPr/>
          </p:nvSpPr>
          <p:spPr bwMode="auto">
            <a:xfrm>
              <a:off x="2688" y="2592"/>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sp>
          <p:nvSpPr>
            <p:cNvPr id="3133" name="Oval 46"/>
            <p:cNvSpPr>
              <a:spLocks noChangeArrowheads="1"/>
            </p:cNvSpPr>
            <p:nvPr/>
          </p:nvSpPr>
          <p:spPr bwMode="auto">
            <a:xfrm>
              <a:off x="2496" y="2592"/>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grpSp>
      <p:grpSp>
        <p:nvGrpSpPr>
          <p:cNvPr id="3097" name="Group 56"/>
          <p:cNvGrpSpPr>
            <a:grpSpLocks/>
          </p:cNvGrpSpPr>
          <p:nvPr/>
        </p:nvGrpSpPr>
        <p:grpSpPr bwMode="auto">
          <a:xfrm>
            <a:off x="3810000" y="3657600"/>
            <a:ext cx="533400" cy="533400"/>
            <a:chOff x="2448" y="2688"/>
            <a:chExt cx="336" cy="336"/>
          </a:xfrm>
        </p:grpSpPr>
        <p:sp>
          <p:nvSpPr>
            <p:cNvPr id="3123" name="Rectangle 49"/>
            <p:cNvSpPr>
              <a:spLocks noChangeArrowheads="1"/>
            </p:cNvSpPr>
            <p:nvPr/>
          </p:nvSpPr>
          <p:spPr bwMode="auto">
            <a:xfrm>
              <a:off x="2448" y="2688"/>
              <a:ext cx="336" cy="336"/>
            </a:xfrm>
            <a:prstGeom prst="rect">
              <a:avLst/>
            </a:prstGeom>
            <a:solidFill>
              <a:srgbClr val="D42C2C"/>
            </a:solidFill>
            <a:ln w="9525">
              <a:solidFill>
                <a:schemeClr val="tx1"/>
              </a:solidFill>
              <a:miter lim="800000"/>
              <a:headEnd/>
              <a:tailEnd/>
            </a:ln>
          </p:spPr>
          <p:txBody>
            <a:bodyPr wrap="none" anchor="ctr"/>
            <a:lstStyle/>
            <a:p>
              <a:pPr algn="ctr"/>
              <a:endParaRPr lang="en-US" b="0"/>
            </a:p>
          </p:txBody>
        </p:sp>
        <p:sp>
          <p:nvSpPr>
            <p:cNvPr id="3124" name="Oval 50"/>
            <p:cNvSpPr>
              <a:spLocks noChangeArrowheads="1"/>
            </p:cNvSpPr>
            <p:nvPr/>
          </p:nvSpPr>
          <p:spPr bwMode="auto">
            <a:xfrm>
              <a:off x="2496" y="2736"/>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sp>
          <p:nvSpPr>
            <p:cNvPr id="3125" name="Oval 51"/>
            <p:cNvSpPr>
              <a:spLocks noChangeArrowheads="1"/>
            </p:cNvSpPr>
            <p:nvPr/>
          </p:nvSpPr>
          <p:spPr bwMode="auto">
            <a:xfrm>
              <a:off x="2688" y="2736"/>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sp>
          <p:nvSpPr>
            <p:cNvPr id="3126" name="Oval 52"/>
            <p:cNvSpPr>
              <a:spLocks noChangeArrowheads="1"/>
            </p:cNvSpPr>
            <p:nvPr/>
          </p:nvSpPr>
          <p:spPr bwMode="auto">
            <a:xfrm>
              <a:off x="2688" y="2928"/>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sp>
          <p:nvSpPr>
            <p:cNvPr id="3127" name="Oval 53"/>
            <p:cNvSpPr>
              <a:spLocks noChangeArrowheads="1"/>
            </p:cNvSpPr>
            <p:nvPr/>
          </p:nvSpPr>
          <p:spPr bwMode="auto">
            <a:xfrm>
              <a:off x="2496" y="2928"/>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sp>
          <p:nvSpPr>
            <p:cNvPr id="3128" name="Oval 55"/>
            <p:cNvSpPr>
              <a:spLocks noChangeArrowheads="1"/>
            </p:cNvSpPr>
            <p:nvPr/>
          </p:nvSpPr>
          <p:spPr bwMode="auto">
            <a:xfrm>
              <a:off x="2592" y="2832"/>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grpSp>
      <p:grpSp>
        <p:nvGrpSpPr>
          <p:cNvPr id="3098" name="Group 66"/>
          <p:cNvGrpSpPr>
            <a:grpSpLocks/>
          </p:cNvGrpSpPr>
          <p:nvPr/>
        </p:nvGrpSpPr>
        <p:grpSpPr bwMode="auto">
          <a:xfrm>
            <a:off x="3810000" y="4267200"/>
            <a:ext cx="533400" cy="533400"/>
            <a:chOff x="2448" y="3072"/>
            <a:chExt cx="336" cy="336"/>
          </a:xfrm>
        </p:grpSpPr>
        <p:sp>
          <p:nvSpPr>
            <p:cNvPr id="3116" name="Rectangle 58"/>
            <p:cNvSpPr>
              <a:spLocks noChangeArrowheads="1"/>
            </p:cNvSpPr>
            <p:nvPr/>
          </p:nvSpPr>
          <p:spPr bwMode="auto">
            <a:xfrm>
              <a:off x="2448" y="3072"/>
              <a:ext cx="336" cy="336"/>
            </a:xfrm>
            <a:prstGeom prst="rect">
              <a:avLst/>
            </a:prstGeom>
            <a:solidFill>
              <a:srgbClr val="D42C2C"/>
            </a:solidFill>
            <a:ln w="9525">
              <a:solidFill>
                <a:schemeClr val="tx1"/>
              </a:solidFill>
              <a:miter lim="800000"/>
              <a:headEnd/>
              <a:tailEnd/>
            </a:ln>
          </p:spPr>
          <p:txBody>
            <a:bodyPr wrap="none" anchor="ctr"/>
            <a:lstStyle/>
            <a:p>
              <a:pPr algn="ctr"/>
              <a:endParaRPr lang="en-US" b="0"/>
            </a:p>
          </p:txBody>
        </p:sp>
        <p:sp>
          <p:nvSpPr>
            <p:cNvPr id="3117" name="Oval 59"/>
            <p:cNvSpPr>
              <a:spLocks noChangeArrowheads="1"/>
            </p:cNvSpPr>
            <p:nvPr/>
          </p:nvSpPr>
          <p:spPr bwMode="auto">
            <a:xfrm>
              <a:off x="2496" y="3120"/>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sp>
          <p:nvSpPr>
            <p:cNvPr id="3118" name="Oval 60"/>
            <p:cNvSpPr>
              <a:spLocks noChangeArrowheads="1"/>
            </p:cNvSpPr>
            <p:nvPr/>
          </p:nvSpPr>
          <p:spPr bwMode="auto">
            <a:xfrm>
              <a:off x="2688" y="3120"/>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sp>
          <p:nvSpPr>
            <p:cNvPr id="3119" name="Oval 61"/>
            <p:cNvSpPr>
              <a:spLocks noChangeArrowheads="1"/>
            </p:cNvSpPr>
            <p:nvPr/>
          </p:nvSpPr>
          <p:spPr bwMode="auto">
            <a:xfrm>
              <a:off x="2688" y="3312"/>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sp>
          <p:nvSpPr>
            <p:cNvPr id="3120" name="Oval 62"/>
            <p:cNvSpPr>
              <a:spLocks noChangeArrowheads="1"/>
            </p:cNvSpPr>
            <p:nvPr/>
          </p:nvSpPr>
          <p:spPr bwMode="auto">
            <a:xfrm>
              <a:off x="2496" y="3312"/>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sp>
          <p:nvSpPr>
            <p:cNvPr id="3121" name="Oval 63"/>
            <p:cNvSpPr>
              <a:spLocks noChangeArrowheads="1"/>
            </p:cNvSpPr>
            <p:nvPr/>
          </p:nvSpPr>
          <p:spPr bwMode="auto">
            <a:xfrm>
              <a:off x="2688" y="3216"/>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sp>
          <p:nvSpPr>
            <p:cNvPr id="3122" name="Oval 65"/>
            <p:cNvSpPr>
              <a:spLocks noChangeArrowheads="1"/>
            </p:cNvSpPr>
            <p:nvPr/>
          </p:nvSpPr>
          <p:spPr bwMode="auto">
            <a:xfrm>
              <a:off x="2496" y="3216"/>
              <a:ext cx="48" cy="48"/>
            </a:xfrm>
            <a:prstGeom prst="ellipse">
              <a:avLst/>
            </a:prstGeom>
            <a:solidFill>
              <a:schemeClr val="bg1"/>
            </a:solidFill>
            <a:ln w="9525">
              <a:solidFill>
                <a:schemeClr val="tx1"/>
              </a:solidFill>
              <a:round/>
              <a:headEnd/>
              <a:tailEnd/>
            </a:ln>
          </p:spPr>
          <p:txBody>
            <a:bodyPr wrap="none" anchor="ctr"/>
            <a:lstStyle/>
            <a:p>
              <a:pPr algn="ctr"/>
              <a:endParaRPr lang="en-US" b="0"/>
            </a:p>
          </p:txBody>
        </p:sp>
      </p:grpSp>
      <p:grpSp>
        <p:nvGrpSpPr>
          <p:cNvPr id="3099" name="Group 71"/>
          <p:cNvGrpSpPr>
            <a:grpSpLocks/>
          </p:cNvGrpSpPr>
          <p:nvPr/>
        </p:nvGrpSpPr>
        <p:grpSpPr bwMode="auto">
          <a:xfrm>
            <a:off x="7010400" y="3429000"/>
            <a:ext cx="304800" cy="519113"/>
            <a:chOff x="4320" y="2544"/>
            <a:chExt cx="192" cy="327"/>
          </a:xfrm>
        </p:grpSpPr>
        <p:sp>
          <p:nvSpPr>
            <p:cNvPr id="3114" name="Line 72"/>
            <p:cNvSpPr>
              <a:spLocks noChangeShapeType="1"/>
            </p:cNvSpPr>
            <p:nvPr/>
          </p:nvSpPr>
          <p:spPr bwMode="auto">
            <a:xfrm>
              <a:off x="4416" y="2544"/>
              <a:ext cx="0" cy="144"/>
            </a:xfrm>
            <a:prstGeom prst="line">
              <a:avLst/>
            </a:prstGeom>
            <a:noFill/>
            <a:ln w="9525">
              <a:solidFill>
                <a:schemeClr val="tx1"/>
              </a:solidFill>
              <a:round/>
              <a:headEnd/>
              <a:tailEnd/>
            </a:ln>
          </p:spPr>
          <p:txBody>
            <a:bodyPr/>
            <a:lstStyle/>
            <a:p>
              <a:endParaRPr lang="en-US"/>
            </a:p>
          </p:txBody>
        </p:sp>
        <p:sp>
          <p:nvSpPr>
            <p:cNvPr id="3115" name="Text Box 73"/>
            <p:cNvSpPr txBox="1">
              <a:spLocks noChangeArrowheads="1"/>
            </p:cNvSpPr>
            <p:nvPr/>
          </p:nvSpPr>
          <p:spPr bwMode="auto">
            <a:xfrm>
              <a:off x="4320" y="2640"/>
              <a:ext cx="192" cy="231"/>
            </a:xfrm>
            <a:prstGeom prst="rect">
              <a:avLst/>
            </a:prstGeom>
            <a:noFill/>
            <a:ln w="9525">
              <a:noFill/>
              <a:miter lim="800000"/>
              <a:headEnd/>
              <a:tailEnd/>
            </a:ln>
          </p:spPr>
          <p:txBody>
            <a:bodyPr>
              <a:spAutoFit/>
            </a:bodyPr>
            <a:lstStyle/>
            <a:p>
              <a:pPr algn="ctr">
                <a:spcBef>
                  <a:spcPct val="50000"/>
                </a:spcBef>
              </a:pPr>
              <a:r>
                <a:rPr lang="en-US" b="0"/>
                <a:t>3</a:t>
              </a:r>
            </a:p>
          </p:txBody>
        </p:sp>
      </p:grpSp>
      <p:grpSp>
        <p:nvGrpSpPr>
          <p:cNvPr id="3100" name="Group 74"/>
          <p:cNvGrpSpPr>
            <a:grpSpLocks/>
          </p:cNvGrpSpPr>
          <p:nvPr/>
        </p:nvGrpSpPr>
        <p:grpSpPr bwMode="auto">
          <a:xfrm>
            <a:off x="7315200" y="3429000"/>
            <a:ext cx="304800" cy="519113"/>
            <a:chOff x="4320" y="2544"/>
            <a:chExt cx="192" cy="327"/>
          </a:xfrm>
        </p:grpSpPr>
        <p:sp>
          <p:nvSpPr>
            <p:cNvPr id="3112" name="Line 75"/>
            <p:cNvSpPr>
              <a:spLocks noChangeShapeType="1"/>
            </p:cNvSpPr>
            <p:nvPr/>
          </p:nvSpPr>
          <p:spPr bwMode="auto">
            <a:xfrm>
              <a:off x="4416" y="2544"/>
              <a:ext cx="0" cy="144"/>
            </a:xfrm>
            <a:prstGeom prst="line">
              <a:avLst/>
            </a:prstGeom>
            <a:noFill/>
            <a:ln w="9525">
              <a:solidFill>
                <a:schemeClr val="tx1"/>
              </a:solidFill>
              <a:round/>
              <a:headEnd/>
              <a:tailEnd/>
            </a:ln>
          </p:spPr>
          <p:txBody>
            <a:bodyPr/>
            <a:lstStyle/>
            <a:p>
              <a:endParaRPr lang="en-US"/>
            </a:p>
          </p:txBody>
        </p:sp>
        <p:sp>
          <p:nvSpPr>
            <p:cNvPr id="3113" name="Text Box 76"/>
            <p:cNvSpPr txBox="1">
              <a:spLocks noChangeArrowheads="1"/>
            </p:cNvSpPr>
            <p:nvPr/>
          </p:nvSpPr>
          <p:spPr bwMode="auto">
            <a:xfrm>
              <a:off x="4320" y="2640"/>
              <a:ext cx="192" cy="231"/>
            </a:xfrm>
            <a:prstGeom prst="rect">
              <a:avLst/>
            </a:prstGeom>
            <a:noFill/>
            <a:ln w="9525">
              <a:noFill/>
              <a:miter lim="800000"/>
              <a:headEnd/>
              <a:tailEnd/>
            </a:ln>
          </p:spPr>
          <p:txBody>
            <a:bodyPr>
              <a:spAutoFit/>
            </a:bodyPr>
            <a:lstStyle/>
            <a:p>
              <a:pPr algn="ctr">
                <a:spcBef>
                  <a:spcPct val="50000"/>
                </a:spcBef>
              </a:pPr>
              <a:r>
                <a:rPr lang="en-US" b="0"/>
                <a:t>4</a:t>
              </a:r>
            </a:p>
          </p:txBody>
        </p:sp>
      </p:grpSp>
      <p:grpSp>
        <p:nvGrpSpPr>
          <p:cNvPr id="3101" name="Group 77"/>
          <p:cNvGrpSpPr>
            <a:grpSpLocks/>
          </p:cNvGrpSpPr>
          <p:nvPr/>
        </p:nvGrpSpPr>
        <p:grpSpPr bwMode="auto">
          <a:xfrm>
            <a:off x="7620000" y="3429000"/>
            <a:ext cx="304800" cy="519113"/>
            <a:chOff x="4320" y="2544"/>
            <a:chExt cx="192" cy="327"/>
          </a:xfrm>
        </p:grpSpPr>
        <p:sp>
          <p:nvSpPr>
            <p:cNvPr id="3110" name="Line 78"/>
            <p:cNvSpPr>
              <a:spLocks noChangeShapeType="1"/>
            </p:cNvSpPr>
            <p:nvPr/>
          </p:nvSpPr>
          <p:spPr bwMode="auto">
            <a:xfrm>
              <a:off x="4416" y="2544"/>
              <a:ext cx="0" cy="144"/>
            </a:xfrm>
            <a:prstGeom prst="line">
              <a:avLst/>
            </a:prstGeom>
            <a:noFill/>
            <a:ln w="9525">
              <a:solidFill>
                <a:schemeClr val="tx1"/>
              </a:solidFill>
              <a:round/>
              <a:headEnd/>
              <a:tailEnd/>
            </a:ln>
          </p:spPr>
          <p:txBody>
            <a:bodyPr/>
            <a:lstStyle/>
            <a:p>
              <a:endParaRPr lang="en-US"/>
            </a:p>
          </p:txBody>
        </p:sp>
        <p:sp>
          <p:nvSpPr>
            <p:cNvPr id="3111" name="Text Box 79"/>
            <p:cNvSpPr txBox="1">
              <a:spLocks noChangeArrowheads="1"/>
            </p:cNvSpPr>
            <p:nvPr/>
          </p:nvSpPr>
          <p:spPr bwMode="auto">
            <a:xfrm>
              <a:off x="4320" y="2640"/>
              <a:ext cx="192" cy="231"/>
            </a:xfrm>
            <a:prstGeom prst="rect">
              <a:avLst/>
            </a:prstGeom>
            <a:noFill/>
            <a:ln w="9525">
              <a:noFill/>
              <a:miter lim="800000"/>
              <a:headEnd/>
              <a:tailEnd/>
            </a:ln>
          </p:spPr>
          <p:txBody>
            <a:bodyPr>
              <a:spAutoFit/>
            </a:bodyPr>
            <a:lstStyle/>
            <a:p>
              <a:pPr algn="ctr">
                <a:spcBef>
                  <a:spcPct val="50000"/>
                </a:spcBef>
              </a:pPr>
              <a:r>
                <a:rPr lang="en-US" b="0"/>
                <a:t>5</a:t>
              </a:r>
            </a:p>
          </p:txBody>
        </p:sp>
      </p:grpSp>
      <p:grpSp>
        <p:nvGrpSpPr>
          <p:cNvPr id="3102" name="Group 80"/>
          <p:cNvGrpSpPr>
            <a:grpSpLocks/>
          </p:cNvGrpSpPr>
          <p:nvPr/>
        </p:nvGrpSpPr>
        <p:grpSpPr bwMode="auto">
          <a:xfrm>
            <a:off x="7924800" y="3429000"/>
            <a:ext cx="304800" cy="519113"/>
            <a:chOff x="4320" y="2544"/>
            <a:chExt cx="192" cy="327"/>
          </a:xfrm>
        </p:grpSpPr>
        <p:sp>
          <p:nvSpPr>
            <p:cNvPr id="3108" name="Line 81"/>
            <p:cNvSpPr>
              <a:spLocks noChangeShapeType="1"/>
            </p:cNvSpPr>
            <p:nvPr/>
          </p:nvSpPr>
          <p:spPr bwMode="auto">
            <a:xfrm>
              <a:off x="4416" y="2544"/>
              <a:ext cx="0" cy="144"/>
            </a:xfrm>
            <a:prstGeom prst="line">
              <a:avLst/>
            </a:prstGeom>
            <a:noFill/>
            <a:ln w="9525">
              <a:solidFill>
                <a:schemeClr val="tx1"/>
              </a:solidFill>
              <a:round/>
              <a:headEnd/>
              <a:tailEnd/>
            </a:ln>
          </p:spPr>
          <p:txBody>
            <a:bodyPr/>
            <a:lstStyle/>
            <a:p>
              <a:endParaRPr lang="en-US"/>
            </a:p>
          </p:txBody>
        </p:sp>
        <p:sp>
          <p:nvSpPr>
            <p:cNvPr id="3109" name="Text Box 82"/>
            <p:cNvSpPr txBox="1">
              <a:spLocks noChangeArrowheads="1"/>
            </p:cNvSpPr>
            <p:nvPr/>
          </p:nvSpPr>
          <p:spPr bwMode="auto">
            <a:xfrm>
              <a:off x="4320" y="2640"/>
              <a:ext cx="192" cy="231"/>
            </a:xfrm>
            <a:prstGeom prst="rect">
              <a:avLst/>
            </a:prstGeom>
            <a:noFill/>
            <a:ln w="9525">
              <a:noFill/>
              <a:miter lim="800000"/>
              <a:headEnd/>
              <a:tailEnd/>
            </a:ln>
          </p:spPr>
          <p:txBody>
            <a:bodyPr>
              <a:spAutoFit/>
            </a:bodyPr>
            <a:lstStyle/>
            <a:p>
              <a:pPr algn="ctr">
                <a:spcBef>
                  <a:spcPct val="50000"/>
                </a:spcBef>
              </a:pPr>
              <a:r>
                <a:rPr lang="en-US" b="0"/>
                <a:t>6</a:t>
              </a:r>
            </a:p>
          </p:txBody>
        </p:sp>
      </p:grpSp>
      <p:sp>
        <p:nvSpPr>
          <p:cNvPr id="326739" name="Line 83"/>
          <p:cNvSpPr>
            <a:spLocks noChangeShapeType="1"/>
          </p:cNvSpPr>
          <p:nvPr/>
        </p:nvSpPr>
        <p:spPr bwMode="auto">
          <a:xfrm>
            <a:off x="6858000" y="3886200"/>
            <a:ext cx="228600" cy="990600"/>
          </a:xfrm>
          <a:prstGeom prst="line">
            <a:avLst/>
          </a:prstGeom>
          <a:noFill/>
          <a:ln w="9525">
            <a:solidFill>
              <a:schemeClr val="tx1"/>
            </a:solidFill>
            <a:round/>
            <a:headEnd/>
            <a:tailEnd type="triangle" w="med" len="med"/>
          </a:ln>
        </p:spPr>
        <p:txBody>
          <a:bodyPr/>
          <a:lstStyle/>
          <a:p>
            <a:endParaRPr lang="en-US"/>
          </a:p>
        </p:txBody>
      </p:sp>
      <p:sp>
        <p:nvSpPr>
          <p:cNvPr id="326740" name="Line 84"/>
          <p:cNvSpPr>
            <a:spLocks noChangeShapeType="1"/>
          </p:cNvSpPr>
          <p:nvPr/>
        </p:nvSpPr>
        <p:spPr bwMode="auto">
          <a:xfrm>
            <a:off x="7162800" y="3886200"/>
            <a:ext cx="0" cy="990600"/>
          </a:xfrm>
          <a:prstGeom prst="line">
            <a:avLst/>
          </a:prstGeom>
          <a:noFill/>
          <a:ln w="9525">
            <a:solidFill>
              <a:schemeClr val="tx1"/>
            </a:solidFill>
            <a:round/>
            <a:headEnd/>
            <a:tailEnd type="triangle" w="med" len="med"/>
          </a:ln>
        </p:spPr>
        <p:txBody>
          <a:bodyPr/>
          <a:lstStyle/>
          <a:p>
            <a:endParaRPr lang="en-US"/>
          </a:p>
        </p:txBody>
      </p:sp>
      <p:sp>
        <p:nvSpPr>
          <p:cNvPr id="326741" name="Line 85"/>
          <p:cNvSpPr>
            <a:spLocks noChangeShapeType="1"/>
          </p:cNvSpPr>
          <p:nvPr/>
        </p:nvSpPr>
        <p:spPr bwMode="auto">
          <a:xfrm flipH="1">
            <a:off x="7315200" y="3886200"/>
            <a:ext cx="457200" cy="1066800"/>
          </a:xfrm>
          <a:prstGeom prst="line">
            <a:avLst/>
          </a:prstGeom>
          <a:noFill/>
          <a:ln w="9525">
            <a:solidFill>
              <a:schemeClr val="tx1"/>
            </a:solidFill>
            <a:round/>
            <a:headEnd/>
            <a:tailEnd type="triangle" w="med" len="med"/>
          </a:ln>
        </p:spPr>
        <p:txBody>
          <a:bodyPr/>
          <a:lstStyle/>
          <a:p>
            <a:endParaRPr lang="en-US"/>
          </a:p>
        </p:txBody>
      </p:sp>
      <p:sp>
        <p:nvSpPr>
          <p:cNvPr id="326742" name="Line 86"/>
          <p:cNvSpPr>
            <a:spLocks noChangeShapeType="1"/>
          </p:cNvSpPr>
          <p:nvPr/>
        </p:nvSpPr>
        <p:spPr bwMode="auto">
          <a:xfrm flipH="1">
            <a:off x="7391400" y="3886200"/>
            <a:ext cx="685800" cy="1143000"/>
          </a:xfrm>
          <a:prstGeom prst="line">
            <a:avLst/>
          </a:prstGeom>
          <a:noFill/>
          <a:ln w="9525">
            <a:solidFill>
              <a:schemeClr val="tx1"/>
            </a:solidFill>
            <a:round/>
            <a:headEnd/>
            <a:tailEnd type="triangle" w="med" len="med"/>
          </a:ln>
        </p:spPr>
        <p:txBody>
          <a:bodyPr/>
          <a:lstStyle/>
          <a:p>
            <a:endParaRPr lang="en-US"/>
          </a:p>
        </p:txBody>
      </p:sp>
      <p:sp>
        <p:nvSpPr>
          <p:cNvPr id="3107" name="Slide Number Placeholder 71"/>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fld id="{48BA6D92-4580-4A8B-B5A7-CA8BE3C8F474}" type="slidenum">
              <a:rPr lang="en-US" smtClean="0"/>
              <a:pPr>
                <a:defRPr/>
              </a:pPr>
              <a:t>28</a:t>
            </a:fld>
            <a:endParaRPr lang="en-US"/>
          </a:p>
        </p:txBody>
      </p:sp>
      <mc:AlternateContent xmlns:mc="http://schemas.openxmlformats.org/markup-compatibility/2006">
        <mc:Choice xmlns:a14="http://schemas.microsoft.com/office/drawing/2010/main" Requires="a14">
          <p:sp>
            <p:nvSpPr>
              <p:cNvPr id="3074" name="Object 11"/>
              <p:cNvSpPr txBox="1"/>
              <p:nvPr/>
            </p:nvSpPr>
            <p:spPr bwMode="auto">
              <a:xfrm>
                <a:off x="2514600" y="1713309"/>
                <a:ext cx="3019425" cy="563563"/>
              </a:xfrm>
              <a:prstGeom prst="rect">
                <a:avLst/>
              </a:prstGeom>
              <a:solidFill>
                <a:srgbClr val="FFFFCC"/>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PK" sz="2800" i="1">
                          <a:solidFill>
                            <a:srgbClr val="000000"/>
                          </a:solidFill>
                          <a:latin typeface="Cambria Math" panose="02040503050406030204" pitchFamily="18" charset="0"/>
                        </a:rPr>
                        <m:t>𝑋</m:t>
                      </m:r>
                      <m:r>
                        <a:rPr lang="en-PK" sz="2800" i="1">
                          <a:solidFill>
                            <a:srgbClr val="000000"/>
                          </a:solidFill>
                          <a:latin typeface="Cambria Math" panose="02040503050406030204" pitchFamily="18" charset="0"/>
                        </a:rPr>
                        <m:t>:</m:t>
                      </m:r>
                      <m:r>
                        <a:rPr lang="en-PK" sz="2800" i="1">
                          <a:solidFill>
                            <a:srgbClr val="000000"/>
                          </a:solidFill>
                          <a:latin typeface="Cambria Math" panose="02040503050406030204" pitchFamily="18" charset="0"/>
                        </a:rPr>
                        <m:t>𝑆</m:t>
                      </m:r>
                      <m:r>
                        <a:rPr lang="en-PK" sz="2800" i="1">
                          <a:solidFill>
                            <a:srgbClr val="000000"/>
                          </a:solidFill>
                          <a:latin typeface="Cambria Math" panose="02040503050406030204" pitchFamily="18" charset="0"/>
                        </a:rPr>
                        <m:t>→</m:t>
                      </m:r>
                      <m:sSub>
                        <m:sSubPr>
                          <m:ctrlPr>
                            <a:rPr lang="en-PK" sz="2800" i="1">
                              <a:solidFill>
                                <a:srgbClr val="000000"/>
                              </a:solidFill>
                              <a:latin typeface="Cambria Math" panose="02040503050406030204" pitchFamily="18" charset="0"/>
                            </a:rPr>
                          </m:ctrlPr>
                        </m:sSubPr>
                        <m:e>
                          <m:r>
                            <a:rPr lang="en-PK" sz="2800" i="1">
                              <a:solidFill>
                                <a:srgbClr val="000000"/>
                              </a:solidFill>
                              <a:latin typeface="Cambria Math" panose="02040503050406030204" pitchFamily="18" charset="0"/>
                            </a:rPr>
                            <m:t>𝑆</m:t>
                          </m:r>
                        </m:e>
                        <m:sub>
                          <m:r>
                            <a:rPr lang="en-PK" sz="2800" i="1">
                              <a:solidFill>
                                <a:srgbClr val="000000"/>
                              </a:solidFill>
                              <a:latin typeface="Cambria Math" panose="02040503050406030204" pitchFamily="18" charset="0"/>
                            </a:rPr>
                            <m:t>𝑋</m:t>
                          </m:r>
                        </m:sub>
                      </m:sSub>
                      <m:r>
                        <a:rPr lang="en-PK" sz="2800" i="1">
                          <a:solidFill>
                            <a:srgbClr val="000000"/>
                          </a:solidFill>
                          <a:latin typeface="Cambria Math" panose="02040503050406030204" pitchFamily="18" charset="0"/>
                        </a:rPr>
                        <m:t>⊂</m:t>
                      </m:r>
                      <m:r>
                        <a:rPr lang="en-PK" sz="2800" i="1">
                          <a:solidFill>
                            <a:srgbClr val="000000"/>
                          </a:solidFill>
                          <a:latin typeface="Cambria Math" panose="02040503050406030204" pitchFamily="18" charset="0"/>
                        </a:rPr>
                        <m:t>ℝ</m:t>
                      </m:r>
                    </m:oMath>
                  </m:oMathPara>
                </a14:m>
                <a:endParaRPr lang="en-PK" sz="2800" dirty="0"/>
              </a:p>
            </p:txBody>
          </p:sp>
        </mc:Choice>
        <mc:Fallback>
          <p:sp>
            <p:nvSpPr>
              <p:cNvPr id="3074" name="Object 11"/>
              <p:cNvSpPr txBox="1">
                <a:spLocks noRot="1" noChangeAspect="1" noMove="1" noResize="1" noEditPoints="1" noAdjustHandles="1" noChangeArrowheads="1" noChangeShapeType="1" noTextEdit="1"/>
              </p:cNvSpPr>
              <p:nvPr/>
            </p:nvSpPr>
            <p:spPr bwMode="auto">
              <a:xfrm>
                <a:off x="2514600" y="1713309"/>
                <a:ext cx="3019425" cy="563563"/>
              </a:xfrm>
              <a:prstGeom prst="rect">
                <a:avLst/>
              </a:prstGeom>
              <a:blipFill>
                <a:blip r:embed="rId4"/>
                <a:stretch>
                  <a:fillRect/>
                </a:stretch>
              </a:blipFill>
              <a:ln>
                <a:noFill/>
              </a:ln>
              <a:effectLst/>
            </p:spPr>
            <p:txBody>
              <a:bodyPr/>
              <a:lstStyle/>
              <a:p>
                <a:r>
                  <a:rPr lang="en-PK">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6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66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9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9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66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66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666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66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66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667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8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9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0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0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0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667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66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66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668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67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67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67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6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nimBg="1"/>
      <p:bldP spid="326662" grpId="0" animBg="1"/>
      <p:bldP spid="326666" grpId="0" animBg="1"/>
      <p:bldP spid="326667" grpId="0" animBg="1"/>
      <p:bldP spid="326669" grpId="0"/>
      <p:bldP spid="326674" grpId="0"/>
      <p:bldP spid="326675" grpId="0"/>
      <p:bldP spid="326676" grpId="0"/>
      <p:bldP spid="326677" grpId="0"/>
      <p:bldP spid="326678" grpId="0"/>
      <p:bldP spid="326679" grpId="0" animBg="1"/>
      <p:bldP spid="326680" grpId="0" animBg="1"/>
      <p:bldP spid="326739" grpId="0" animBg="1"/>
      <p:bldP spid="326740" grpId="0" animBg="1"/>
      <p:bldP spid="326741" grpId="0" animBg="1"/>
      <p:bldP spid="3267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28600" y="1031454"/>
            <a:ext cx="8686800" cy="741362"/>
          </a:xfrm>
        </p:spPr>
        <p:txBody>
          <a:bodyPr/>
          <a:lstStyle/>
          <a:p>
            <a:pPr eaLnBrk="1" hangingPunct="1"/>
            <a:r>
              <a:rPr lang="en-US"/>
              <a:t>Types of Random Variables</a:t>
            </a:r>
          </a:p>
        </p:txBody>
      </p:sp>
      <mc:AlternateContent xmlns:mc="http://schemas.openxmlformats.org/markup-compatibility/2006">
        <mc:Choice xmlns:a14="http://schemas.microsoft.com/office/drawing/2010/main" Requires="a14">
          <p:sp>
            <p:nvSpPr>
              <p:cNvPr id="67587" name="Rectangle 3"/>
              <p:cNvSpPr>
                <a:spLocks noGrp="1" noChangeArrowheads="1"/>
              </p:cNvSpPr>
              <p:nvPr>
                <p:ph type="body" idx="1"/>
              </p:nvPr>
            </p:nvSpPr>
            <p:spPr>
              <a:xfrm>
                <a:off x="304800" y="1699592"/>
                <a:ext cx="8610600" cy="5257800"/>
              </a:xfrm>
            </p:spPr>
            <p:txBody>
              <a:bodyPr/>
              <a:lstStyle/>
              <a:p>
                <a:pPr eaLnBrk="1" hangingPunct="1">
                  <a:lnSpc>
                    <a:spcPct val="80000"/>
                  </a:lnSpc>
                </a:pPr>
                <a:r>
                  <a:rPr lang="en-US" dirty="0">
                    <a:solidFill>
                      <a:srgbClr val="FF9966"/>
                    </a:solidFill>
                  </a:rPr>
                  <a:t>Discrete random variables:</a:t>
                </a:r>
                <a:r>
                  <a:rPr lang="en-US" dirty="0"/>
                  <a:t> have a countable (finite or infinite) image</a:t>
                </a:r>
                <a:endParaRPr lang="en-US" i="1" baseline="-25000" dirty="0"/>
              </a:p>
              <a:p>
                <a:pPr lvl="1" eaLnBrk="1" hangingPunct="1">
                  <a:lnSpc>
                    <a:spcPct val="80000"/>
                  </a:lnSpc>
                </a:pPr>
                <a14:m>
                  <m:oMath xmlns:m="http://schemas.openxmlformats.org/officeDocument/2006/math">
                    <m:r>
                      <a:rPr lang="en-US" i="1" dirty="0" smtClean="0">
                        <a:latin typeface="Cambria Math"/>
                      </a:rPr>
                      <m:t>𝑆</m:t>
                    </m:r>
                    <m:r>
                      <a:rPr lang="en-US" i="1" baseline="-25000" dirty="0" err="1" smtClean="0">
                        <a:latin typeface="Cambria Math"/>
                      </a:rPr>
                      <m:t>𝑥</m:t>
                    </m:r>
                    <m:r>
                      <a:rPr lang="en-US" i="1" dirty="0" smtClean="0">
                        <a:latin typeface="Cambria Math"/>
                      </a:rPr>
                      <m:t> = {0, 1}</m:t>
                    </m:r>
                  </m:oMath>
                </a14:m>
                <a:endParaRPr lang="en-US" dirty="0"/>
              </a:p>
              <a:p>
                <a:pPr lvl="1" eaLnBrk="1" hangingPunct="1">
                  <a:lnSpc>
                    <a:spcPct val="80000"/>
                  </a:lnSpc>
                </a:pPr>
                <a14:m>
                  <m:oMath xmlns:m="http://schemas.openxmlformats.org/officeDocument/2006/math">
                    <m:r>
                      <a:rPr lang="en-US" i="1" dirty="0" smtClean="0">
                        <a:latin typeface="Cambria Math"/>
                      </a:rPr>
                      <m:t>𝑆</m:t>
                    </m:r>
                    <m:r>
                      <a:rPr lang="en-US" i="1" baseline="-25000" dirty="0" err="1" smtClean="0">
                        <a:latin typeface="Cambria Math"/>
                      </a:rPr>
                      <m:t>𝑥</m:t>
                    </m:r>
                    <m:r>
                      <a:rPr lang="en-US" i="1" dirty="0" smtClean="0">
                        <a:latin typeface="Cambria Math"/>
                      </a:rPr>
                      <m:t> = {…, −3, −2, −1, 0, 1, 2, 3, …} </m:t>
                    </m:r>
                  </m:oMath>
                </a14:m>
                <a:endParaRPr lang="en-US" dirty="0"/>
              </a:p>
              <a:p>
                <a:pPr eaLnBrk="1" hangingPunct="1">
                  <a:lnSpc>
                    <a:spcPct val="80000"/>
                  </a:lnSpc>
                </a:pPr>
                <a:r>
                  <a:rPr lang="en-US" dirty="0">
                    <a:solidFill>
                      <a:srgbClr val="FF9966"/>
                    </a:solidFill>
                  </a:rPr>
                  <a:t>Continuous random variables:</a:t>
                </a:r>
                <a:r>
                  <a:rPr lang="en-US" dirty="0"/>
                  <a:t> have an uncountable image</a:t>
                </a:r>
              </a:p>
              <a:p>
                <a:pPr lvl="1" eaLnBrk="1" hangingPunct="1">
                  <a:lnSpc>
                    <a:spcPct val="80000"/>
                  </a:lnSpc>
                </a:pPr>
                <a14:m>
                  <m:oMath xmlns:m="http://schemas.openxmlformats.org/officeDocument/2006/math">
                    <m:r>
                      <a:rPr lang="en-US" i="1" dirty="0" smtClean="0">
                        <a:latin typeface="Cambria Math"/>
                      </a:rPr>
                      <m:t>𝑆</m:t>
                    </m:r>
                    <m:r>
                      <a:rPr lang="en-US" i="1" baseline="-25000" dirty="0" err="1" smtClean="0">
                        <a:latin typeface="Cambria Math"/>
                      </a:rPr>
                      <m:t>𝑥</m:t>
                    </m:r>
                    <m:r>
                      <a:rPr lang="en-US" i="1" dirty="0" smtClean="0">
                        <a:latin typeface="Cambria Math"/>
                      </a:rPr>
                      <m:t> = (0, 1]</m:t>
                    </m:r>
                  </m:oMath>
                </a14:m>
                <a:endParaRPr lang="en-US" dirty="0"/>
              </a:p>
              <a:p>
                <a:pPr lvl="1" eaLnBrk="1" hangingPunct="1">
                  <a:lnSpc>
                    <a:spcPct val="80000"/>
                  </a:lnSpc>
                </a:pPr>
                <a14:m>
                  <m:oMath xmlns:m="http://schemas.openxmlformats.org/officeDocument/2006/math">
                    <m:r>
                      <a:rPr lang="en-US" i="1" dirty="0" smtClean="0">
                        <a:latin typeface="Cambria Math"/>
                      </a:rPr>
                      <m:t>𝑆</m:t>
                    </m:r>
                    <m:r>
                      <a:rPr lang="en-US" i="1" baseline="-25000" dirty="0" err="1" smtClean="0">
                        <a:latin typeface="Cambria Math"/>
                      </a:rPr>
                      <m:t>𝑥</m:t>
                    </m:r>
                    <m:r>
                      <a:rPr lang="en-US" i="1" dirty="0" smtClean="0">
                        <a:latin typeface="Cambria Math"/>
                      </a:rPr>
                      <m:t> = </m:t>
                    </m:r>
                    <m:r>
                      <a:rPr lang="en-US" i="1" dirty="0" smtClean="0">
                        <a:latin typeface="Cambria Math"/>
                      </a:rPr>
                      <m:t>𝑅</m:t>
                    </m:r>
                  </m:oMath>
                </a14:m>
                <a:endParaRPr lang="en-US" dirty="0"/>
              </a:p>
              <a:p>
                <a:pPr eaLnBrk="1" hangingPunct="1">
                  <a:lnSpc>
                    <a:spcPct val="80000"/>
                  </a:lnSpc>
                </a:pPr>
                <a:r>
                  <a:rPr lang="en-US" dirty="0">
                    <a:solidFill>
                      <a:srgbClr val="FF9966"/>
                    </a:solidFill>
                  </a:rPr>
                  <a:t>Mixed random variables:</a:t>
                </a:r>
                <a:r>
                  <a:rPr lang="en-US" dirty="0"/>
                  <a:t> have an image which contains continuous and discrete parts</a:t>
                </a:r>
              </a:p>
              <a:p>
                <a:pPr lvl="1" eaLnBrk="1" hangingPunct="1">
                  <a:lnSpc>
                    <a:spcPct val="80000"/>
                  </a:lnSpc>
                </a:pPr>
                <a14:m>
                  <m:oMath xmlns:m="http://schemas.openxmlformats.org/officeDocument/2006/math">
                    <m:r>
                      <a:rPr lang="en-US" i="1" dirty="0" smtClean="0">
                        <a:latin typeface="Cambria Math"/>
                      </a:rPr>
                      <m:t>𝑆</m:t>
                    </m:r>
                    <m:r>
                      <a:rPr lang="en-US" i="1" baseline="-25000" dirty="0" err="1" smtClean="0">
                        <a:latin typeface="Cambria Math"/>
                      </a:rPr>
                      <m:t>𝑥</m:t>
                    </m:r>
                    <m:r>
                      <a:rPr lang="en-US" i="1" dirty="0" smtClean="0">
                        <a:latin typeface="Cambria Math"/>
                      </a:rPr>
                      <m:t> = {0} </m:t>
                    </m:r>
                    <m:r>
                      <a:rPr lang="en-US" i="1" dirty="0" smtClean="0">
                        <a:latin typeface="Cambria Math"/>
                        <a:ea typeface="Cambria Math"/>
                      </a:rPr>
                      <m:t>∪</m:t>
                    </m:r>
                    <m:r>
                      <a:rPr lang="en-US" i="1" dirty="0" smtClean="0">
                        <a:latin typeface="Cambria Math"/>
                      </a:rPr>
                      <m:t> (0, 1]</m:t>
                    </m:r>
                  </m:oMath>
                </a14:m>
                <a:endParaRPr lang="en-US" dirty="0"/>
              </a:p>
              <a:p>
                <a:pPr lvl="1" eaLnBrk="1" hangingPunct="1">
                  <a:lnSpc>
                    <a:spcPct val="80000"/>
                  </a:lnSpc>
                </a:pPr>
                <a:endParaRPr lang="en-US" dirty="0"/>
              </a:p>
              <a:p>
                <a:pPr eaLnBrk="1" hangingPunct="1">
                  <a:lnSpc>
                    <a:spcPct val="80000"/>
                  </a:lnSpc>
                </a:pPr>
                <a:r>
                  <a:rPr lang="en-US" dirty="0"/>
                  <a:t>We will mostly focus on discrete and continuous random variables</a:t>
                </a:r>
              </a:p>
              <a:p>
                <a:pPr eaLnBrk="1" hangingPunct="1">
                  <a:lnSpc>
                    <a:spcPct val="80000"/>
                  </a:lnSpc>
                </a:pPr>
                <a:endParaRPr lang="en-US" dirty="0"/>
              </a:p>
            </p:txBody>
          </p:sp>
        </mc:Choice>
        <mc:Fallback>
          <p:sp>
            <p:nvSpPr>
              <p:cNvPr id="67587" name="Rectangle 3"/>
              <p:cNvSpPr>
                <a:spLocks noGrp="1" noRot="1" noChangeAspect="1" noMove="1" noResize="1" noEditPoints="1" noAdjustHandles="1" noChangeArrowheads="1" noChangeShapeType="1" noTextEdit="1"/>
              </p:cNvSpPr>
              <p:nvPr>
                <p:ph type="body" idx="1"/>
              </p:nvPr>
            </p:nvSpPr>
            <p:spPr>
              <a:xfrm>
                <a:off x="304800" y="1699592"/>
                <a:ext cx="8610600" cy="5257800"/>
              </a:xfrm>
              <a:blipFill>
                <a:blip r:embed="rId3"/>
                <a:stretch>
                  <a:fillRect l="-920" t="-2204"/>
                </a:stretch>
              </a:blipFill>
            </p:spPr>
            <p:txBody>
              <a:bodyPr/>
              <a:lstStyle/>
              <a:p>
                <a:r>
                  <a:rPr lang="en-PK">
                    <a:noFill/>
                  </a:rPr>
                  <a:t> </a:t>
                </a:r>
              </a:p>
            </p:txBody>
          </p:sp>
        </mc:Fallback>
      </mc:AlternateContent>
      <p:sp>
        <p:nvSpPr>
          <p:cNvPr id="67588" name="Slide Number Placeholder 3"/>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fld id="{48BA6D92-4580-4A8B-B5A7-CA8BE3C8F474}" type="slidenum">
              <a:rPr lang="en-US" smtClean="0"/>
              <a:pPr>
                <a:defRPr/>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5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a:latin typeface="Calibri" charset="0"/>
              </a:rPr>
              <a:t>Probability Theory</a:t>
            </a:r>
          </a:p>
        </p:txBody>
      </p:sp>
      <p:pic>
        <p:nvPicPr>
          <p:cNvPr id="26627" name="Content Placeholder 8" descr="Figure1.10.jpg"/>
          <p:cNvPicPr>
            <a:picLocks noGrp="1" noChangeAspect="1"/>
          </p:cNvPicPr>
          <p:nvPr>
            <p:ph sz="half" idx="1"/>
          </p:nvPr>
        </p:nvPicPr>
        <p:blipFill>
          <a:blip r:embed="rId5">
            <a:extLst>
              <a:ext uri="{28A0092B-C50C-407E-A947-70E740481C1C}">
                <a14:useLocalDpi xmlns:a14="http://schemas.microsoft.com/office/drawing/2010/main" val="0"/>
              </a:ext>
            </a:extLst>
          </a:blip>
          <a:srcRect/>
          <a:stretch>
            <a:fillRect/>
          </a:stretch>
        </p:blipFill>
        <p:spPr>
          <a:xfrm>
            <a:off x="585788" y="2132856"/>
            <a:ext cx="3833812" cy="2511425"/>
          </a:xfrm>
        </p:spPr>
      </p:pic>
      <p:sp>
        <p:nvSpPr>
          <p:cNvPr id="26628" name="Content Placeholder 4"/>
          <p:cNvSpPr>
            <a:spLocks noGrp="1"/>
          </p:cNvSpPr>
          <p:nvPr>
            <p:ph sz="half" idx="2"/>
          </p:nvPr>
        </p:nvSpPr>
        <p:spPr>
          <a:xfrm>
            <a:off x="4724400" y="2357264"/>
            <a:ext cx="4038600" cy="4068763"/>
          </a:xfrm>
        </p:spPr>
        <p:txBody>
          <a:bodyPr/>
          <a:lstStyle/>
          <a:p>
            <a:pPr marL="0" indent="0"/>
            <a:endParaRPr lang="en-GB" dirty="0">
              <a:latin typeface="Calibri" charset="0"/>
            </a:endParaRPr>
          </a:p>
          <a:p>
            <a:pPr marL="0" indent="0">
              <a:buNone/>
            </a:pPr>
            <a:r>
              <a:rPr lang="en-GB" dirty="0">
                <a:latin typeface="Calibri" charset="0"/>
              </a:rPr>
              <a:t>Marginal Probability</a:t>
            </a:r>
          </a:p>
          <a:p>
            <a:pPr marL="0" indent="0"/>
            <a:endParaRPr lang="en-GB" dirty="0">
              <a:latin typeface="Calibri" charset="0"/>
            </a:endParaRPr>
          </a:p>
          <a:p>
            <a:pPr marL="0" indent="0"/>
            <a:endParaRPr lang="en-GB" dirty="0">
              <a:latin typeface="Calibri" charset="0"/>
            </a:endParaRPr>
          </a:p>
          <a:p>
            <a:pPr marL="0" indent="0">
              <a:buNone/>
            </a:pPr>
            <a:endParaRPr lang="en-GB" dirty="0">
              <a:latin typeface="Calibri" charset="0"/>
            </a:endParaRPr>
          </a:p>
          <a:p>
            <a:pPr marL="0" indent="0">
              <a:buNone/>
            </a:pPr>
            <a:r>
              <a:rPr lang="en-GB" dirty="0">
                <a:latin typeface="Calibri" charset="0"/>
              </a:rPr>
              <a:t>Conditional Probability</a:t>
            </a:r>
          </a:p>
        </p:txBody>
      </p:sp>
      <p:sp>
        <p:nvSpPr>
          <p:cNvPr id="26629" name="TextBox 7"/>
          <p:cNvSpPr txBox="1">
            <a:spLocks noChangeArrowheads="1"/>
          </p:cNvSpPr>
          <p:nvPr/>
        </p:nvSpPr>
        <p:spPr bwMode="auto">
          <a:xfrm>
            <a:off x="685800" y="4915744"/>
            <a:ext cx="4038600" cy="738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GB" sz="2400"/>
              <a:t>Joint Probability</a:t>
            </a:r>
          </a:p>
          <a:p>
            <a:endParaRPr lang="en-GB"/>
          </a:p>
        </p:txBody>
      </p:sp>
      <p:pic>
        <p:nvPicPr>
          <p:cNvPr id="26630" name="Picture 12" descr="TP_tmp.emf"/>
          <p:cNvPicPr>
            <a:picLocks noChangeAspect="1"/>
          </p:cNvPicPr>
          <p:nvPr>
            <p:custDataLst>
              <p:tags r:id="rId1"/>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2663" y="5561856"/>
            <a:ext cx="2751137"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1" name="Picture 13" descr="TP_tmp.emf"/>
          <p:cNvPicPr>
            <a:picLocks noChangeAspect="1"/>
          </p:cNvPicPr>
          <p:nvPr>
            <p:custDataLst>
              <p:tags r:id="rId2"/>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76813" y="3428256"/>
            <a:ext cx="1833562"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2" name="Picture 14" descr="TP_tmp.emf"/>
          <p:cNvPicPr>
            <a:picLocks noChangeAspect="1"/>
          </p:cNvPicPr>
          <p:nvPr>
            <p:custDataLst>
              <p:tags r:id="rId3"/>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76813" y="5561856"/>
            <a:ext cx="2698750" cy="534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8A473C7D-B582-4571-8468-FFA15C94DE2C}" type="datetime1">
              <a:rPr lang="en-US" smtClean="0"/>
              <a:t>8/1/2024</a:t>
            </a:fld>
            <a:endParaRPr lang="en-US"/>
          </a:p>
        </p:txBody>
      </p:sp>
      <p:sp>
        <p:nvSpPr>
          <p:cNvPr id="3" name="Slide Number Placeholder 2"/>
          <p:cNvSpPr>
            <a:spLocks noGrp="1"/>
          </p:cNvSpPr>
          <p:nvPr>
            <p:ph type="sldNum" sz="quarter" idx="12"/>
          </p:nvPr>
        </p:nvSpPr>
        <p:spPr/>
        <p:txBody>
          <a:bodyPr/>
          <a:lstStyle/>
          <a:p>
            <a:fld id="{E9F01FFC-0287-7E41-9708-A427EB01488A}" type="slidenum">
              <a:rPr lang="de-DE" smtClean="0"/>
              <a:pPr/>
              <a:t>3</a:t>
            </a:fld>
            <a:endParaRPr lang="de-DE"/>
          </a:p>
        </p:txBody>
      </p:sp>
      <p:sp>
        <p:nvSpPr>
          <p:cNvPr id="4" name="Footer Placeholder 3"/>
          <p:cNvSpPr>
            <a:spLocks noGrp="1"/>
          </p:cNvSpPr>
          <p:nvPr>
            <p:ph type="ftr" sz="quarter" idx="11"/>
          </p:nvPr>
        </p:nvSpPr>
        <p:spPr/>
        <p:txBody>
          <a:bodyPr/>
          <a:lstStyle/>
          <a:p>
            <a:r>
              <a:rPr lang="de-DE"/>
              <a:t>Shafait: AI &amp; Machine Learning</a:t>
            </a:r>
          </a:p>
        </p:txBody>
      </p:sp>
    </p:spTree>
    <p:extLst>
      <p:ext uri="{BB962C8B-B14F-4D97-AF65-F5344CB8AC3E}">
        <p14:creationId xmlns:p14="http://schemas.microsoft.com/office/powerpoint/2010/main" val="692517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28600" y="959446"/>
            <a:ext cx="8686800" cy="741362"/>
          </a:xfrm>
        </p:spPr>
        <p:txBody>
          <a:bodyPr/>
          <a:lstStyle/>
          <a:p>
            <a:pPr eaLnBrk="1" hangingPunct="1"/>
            <a:r>
              <a:rPr lang="en-US" dirty="0"/>
              <a:t>Probability Mass Function</a:t>
            </a:r>
          </a:p>
        </p:txBody>
      </p:sp>
      <mc:AlternateContent xmlns:mc="http://schemas.openxmlformats.org/markup-compatibility/2006">
        <mc:Choice xmlns:a14="http://schemas.microsoft.com/office/drawing/2010/main" Requires="a14">
          <p:sp>
            <p:nvSpPr>
              <p:cNvPr id="5124" name="Rectangle 3"/>
              <p:cNvSpPr>
                <a:spLocks noGrp="1" noChangeArrowheads="1"/>
              </p:cNvSpPr>
              <p:nvPr>
                <p:ph type="body" idx="1"/>
              </p:nvPr>
            </p:nvSpPr>
            <p:spPr>
              <a:xfrm>
                <a:off x="228600" y="1483568"/>
                <a:ext cx="8686800" cy="5257800"/>
              </a:xfrm>
            </p:spPr>
            <p:txBody>
              <a:bodyPr/>
              <a:lstStyle/>
              <a:p>
                <a:pPr eaLnBrk="1" hangingPunct="1"/>
                <a:r>
                  <a:rPr lang="en-US" dirty="0"/>
                  <a:t>The Probability Mass Function (</a:t>
                </a:r>
                <a:r>
                  <a:rPr lang="en-US" dirty="0">
                    <a:solidFill>
                      <a:srgbClr val="FF9966"/>
                    </a:solidFill>
                  </a:rPr>
                  <a:t>PMF</a:t>
                </a:r>
                <a:r>
                  <a:rPr lang="en-US" dirty="0"/>
                  <a:t>) or the discrete probability density function provides the </a:t>
                </a:r>
                <a:r>
                  <a:rPr lang="en-US" u="sng" dirty="0"/>
                  <a:t>probability of a particular point in the sample space of a discrete random variable </a:t>
                </a:r>
                <a:r>
                  <a:rPr lang="en-US" dirty="0"/>
                  <a:t>(RV)</a:t>
                </a:r>
              </a:p>
              <a:p>
                <a:pPr eaLnBrk="1" hangingPunct="1"/>
                <a:r>
                  <a:rPr lang="en-US" dirty="0"/>
                  <a:t>For a countable </a:t>
                </a:r>
                <a14:m>
                  <m:oMath xmlns:m="http://schemas.openxmlformats.org/officeDocument/2006/math">
                    <m:r>
                      <a:rPr lang="en-US" i="1" dirty="0" smtClean="0">
                        <a:latin typeface="Cambria Math"/>
                      </a:rPr>
                      <m:t>𝑆</m:t>
                    </m:r>
                    <m:r>
                      <a:rPr lang="en-US" i="1" baseline="-25000" dirty="0" smtClean="0">
                        <a:latin typeface="Cambria Math"/>
                      </a:rPr>
                      <m:t>𝑋</m:t>
                    </m:r>
                    <m:r>
                      <a:rPr lang="en-US" i="1" dirty="0" smtClean="0">
                        <a:latin typeface="Cambria Math"/>
                      </a:rPr>
                      <m:t>={</m:t>
                    </m:r>
                    <m:r>
                      <a:rPr lang="en-US" i="1" dirty="0" smtClean="0">
                        <a:latin typeface="Cambria Math"/>
                      </a:rPr>
                      <m:t>𝑎</m:t>
                    </m:r>
                    <m:r>
                      <a:rPr lang="en-US" i="1" baseline="-25000" dirty="0" smtClean="0">
                        <a:latin typeface="Cambria Math"/>
                      </a:rPr>
                      <m:t>0</m:t>
                    </m:r>
                    <m:r>
                      <a:rPr lang="en-US" i="1" dirty="0" smtClean="0">
                        <a:latin typeface="Cambria Math"/>
                      </a:rPr>
                      <m:t>, </m:t>
                    </m:r>
                    <m:r>
                      <a:rPr lang="en-US" i="1" dirty="0" smtClean="0">
                        <a:latin typeface="Cambria Math"/>
                      </a:rPr>
                      <m:t>𝑎</m:t>
                    </m:r>
                    <m:r>
                      <a:rPr lang="en-US" i="1" baseline="-25000" dirty="0" smtClean="0">
                        <a:latin typeface="Cambria Math"/>
                      </a:rPr>
                      <m:t>2</m:t>
                    </m:r>
                    <m:r>
                      <a:rPr lang="en-US" i="1" dirty="0" smtClean="0">
                        <a:latin typeface="Cambria Math"/>
                      </a:rPr>
                      <m:t>, …, </m:t>
                    </m:r>
                    <m:sSub>
                      <m:sSubPr>
                        <m:ctrlPr>
                          <a:rPr lang="en-US" b="0" i="1" dirty="0" smtClean="0">
                            <a:latin typeface="Cambria Math" panose="02040503050406030204" pitchFamily="18" charset="0"/>
                          </a:rPr>
                        </m:ctrlPr>
                      </m:sSubPr>
                      <m:e>
                        <m:r>
                          <a:rPr lang="en-US" i="1" dirty="0" smtClean="0">
                            <a:latin typeface="Cambria Math"/>
                          </a:rPr>
                          <m:t>𝑎</m:t>
                        </m:r>
                      </m:e>
                      <m:sub>
                        <m:r>
                          <a:rPr lang="en-US" b="0" i="1" dirty="0" smtClean="0">
                            <a:latin typeface="Cambria Math"/>
                          </a:rPr>
                          <m:t>𝑛</m:t>
                        </m:r>
                      </m:sub>
                    </m:sSub>
                    <m:r>
                      <a:rPr lang="en-US" i="1" dirty="0" smtClean="0">
                        <a:latin typeface="Cambria Math"/>
                      </a:rPr>
                      <m:t>}</m:t>
                    </m:r>
                  </m:oMath>
                </a14:m>
                <a:r>
                  <a:rPr lang="en-US" dirty="0"/>
                  <a:t>, the PMF is the set of probabilities</a:t>
                </a:r>
              </a:p>
              <a:p>
                <a:pPr eaLnBrk="1" hangingPunct="1"/>
                <a:endParaRPr lang="en-US" dirty="0"/>
              </a:p>
            </p:txBody>
          </p:sp>
        </mc:Choice>
        <mc:Fallback>
          <p:sp>
            <p:nvSpPr>
              <p:cNvPr id="5124" name="Rectangle 3"/>
              <p:cNvSpPr>
                <a:spLocks noGrp="1" noRot="1" noChangeAspect="1" noMove="1" noResize="1" noEditPoints="1" noAdjustHandles="1" noChangeArrowheads="1" noChangeShapeType="1" noTextEdit="1"/>
              </p:cNvSpPr>
              <p:nvPr>
                <p:ph type="body" idx="1"/>
              </p:nvPr>
            </p:nvSpPr>
            <p:spPr>
              <a:xfrm>
                <a:off x="228600" y="1483568"/>
                <a:ext cx="8686800" cy="5257800"/>
              </a:xfrm>
              <a:blipFill>
                <a:blip r:embed="rId3"/>
                <a:stretch>
                  <a:fillRect l="-982" t="-811"/>
                </a:stretch>
              </a:blipFill>
            </p:spPr>
            <p:txBody>
              <a:bodyPr/>
              <a:lstStyle/>
              <a:p>
                <a:r>
                  <a:rPr lang="en-PK">
                    <a:noFill/>
                  </a:rPr>
                  <a:t> </a:t>
                </a:r>
              </a:p>
            </p:txBody>
          </p:sp>
        </mc:Fallback>
      </mc:AlternateContent>
      <p:graphicFrame>
        <p:nvGraphicFramePr>
          <p:cNvPr id="5122" name="Object 4"/>
          <p:cNvGraphicFramePr>
            <a:graphicFrameLocks noChangeAspect="1"/>
          </p:cNvGraphicFramePr>
          <p:nvPr>
            <p:extLst>
              <p:ext uri="{D42A27DB-BD31-4B8C-83A1-F6EECF244321}">
                <p14:modId xmlns:p14="http://schemas.microsoft.com/office/powerpoint/2010/main" val="2780764496"/>
              </p:ext>
            </p:extLst>
          </p:nvPr>
        </p:nvGraphicFramePr>
        <p:xfrm>
          <a:off x="2133600" y="3691433"/>
          <a:ext cx="5073650" cy="601663"/>
        </p:xfrm>
        <a:graphic>
          <a:graphicData uri="http://schemas.openxmlformats.org/presentationml/2006/ole">
            <mc:AlternateContent xmlns:mc="http://schemas.openxmlformats.org/markup-compatibility/2006">
              <mc:Choice xmlns:v="urn:schemas-microsoft-com:vml" Requires="v">
                <p:oleObj name="Equation" r:id="rId4" imgW="2031840" imgH="241200" progId="Equation.DSMT4">
                  <p:embed/>
                </p:oleObj>
              </mc:Choice>
              <mc:Fallback>
                <p:oleObj name="Equation" r:id="rId4" imgW="2031840" imgH="241200" progId="Equation.DSMT4">
                  <p:embed/>
                  <p:pic>
                    <p:nvPicPr>
                      <p:cNvPr id="512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691433"/>
                        <a:ext cx="5073650" cy="60166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25" name="Group 42"/>
          <p:cNvGrpSpPr>
            <a:grpSpLocks/>
          </p:cNvGrpSpPr>
          <p:nvPr/>
        </p:nvGrpSpPr>
        <p:grpSpPr bwMode="auto">
          <a:xfrm>
            <a:off x="1447801" y="4221088"/>
            <a:ext cx="6324601" cy="2424113"/>
            <a:chOff x="672" y="2544"/>
            <a:chExt cx="3984" cy="1527"/>
          </a:xfrm>
        </p:grpSpPr>
        <p:sp>
          <p:nvSpPr>
            <p:cNvPr id="5128" name="Line 5"/>
            <p:cNvSpPr>
              <a:spLocks noChangeShapeType="1"/>
            </p:cNvSpPr>
            <p:nvPr/>
          </p:nvSpPr>
          <p:spPr bwMode="auto">
            <a:xfrm>
              <a:off x="1248" y="2544"/>
              <a:ext cx="0" cy="1296"/>
            </a:xfrm>
            <a:prstGeom prst="line">
              <a:avLst/>
            </a:prstGeom>
            <a:noFill/>
            <a:ln w="38100">
              <a:solidFill>
                <a:schemeClr val="tx1"/>
              </a:solidFill>
              <a:round/>
              <a:headEnd type="triangle" w="med" len="med"/>
              <a:tailEnd/>
            </a:ln>
          </p:spPr>
          <p:txBody>
            <a:bodyPr/>
            <a:lstStyle/>
            <a:p>
              <a:endParaRPr lang="en-US"/>
            </a:p>
          </p:txBody>
        </p:sp>
        <p:sp>
          <p:nvSpPr>
            <p:cNvPr id="5129" name="Line 6"/>
            <p:cNvSpPr>
              <a:spLocks noChangeShapeType="1"/>
            </p:cNvSpPr>
            <p:nvPr/>
          </p:nvSpPr>
          <p:spPr bwMode="auto">
            <a:xfrm flipH="1">
              <a:off x="960" y="3792"/>
              <a:ext cx="3408" cy="0"/>
            </a:xfrm>
            <a:prstGeom prst="line">
              <a:avLst/>
            </a:prstGeom>
            <a:noFill/>
            <a:ln w="38100">
              <a:solidFill>
                <a:schemeClr val="tx1"/>
              </a:solidFill>
              <a:round/>
              <a:headEnd type="triangle" w="med" len="med"/>
              <a:tailEnd/>
            </a:ln>
          </p:spPr>
          <p:txBody>
            <a:bodyPr/>
            <a:lstStyle/>
            <a:p>
              <a:endParaRPr lang="en-US"/>
            </a:p>
          </p:txBody>
        </p:sp>
        <mc:AlternateContent xmlns:mc="http://schemas.openxmlformats.org/markup-compatibility/2006" xmlns:a14="http://schemas.microsoft.com/office/drawing/2010/main">
          <mc:Choice Requires="a14">
            <p:sp>
              <p:nvSpPr>
                <p:cNvPr id="5130" name="Text Box 9"/>
                <p:cNvSpPr txBox="1">
                  <a:spLocks noChangeArrowheads="1"/>
                </p:cNvSpPr>
                <p:nvPr/>
              </p:nvSpPr>
              <p:spPr bwMode="auto">
                <a:xfrm>
                  <a:off x="672" y="2592"/>
                  <a:ext cx="624" cy="231"/>
                </a:xfrm>
                <a:prstGeom prst="rect">
                  <a:avLst/>
                </a:prstGeom>
                <a:noFill/>
                <a:ln w="9525">
                  <a:noFill/>
                  <a:miter lim="800000"/>
                  <a:headEnd/>
                  <a:tailEnd/>
                </a:ln>
              </p:spPr>
              <p:txBody>
                <a:bodyPr>
                  <a:spAutoFit/>
                </a:bodyPr>
                <a:lstStyle/>
                <a:p>
                  <a:pPr algn="ctr">
                    <a:spcBef>
                      <a:spcPct val="50000"/>
                    </a:spcBef>
                  </a:pPr>
                  <a14:m>
                    <m:oMathPara xmlns:m="http://schemas.openxmlformats.org/officeDocument/2006/math">
                      <m:oMathParaPr>
                        <m:jc m:val="centerGroup"/>
                      </m:oMathParaPr>
                      <m:oMath xmlns:m="http://schemas.openxmlformats.org/officeDocument/2006/math">
                        <m:r>
                          <a:rPr lang="en-US" b="0" i="1" dirty="0" smtClean="0">
                            <a:latin typeface="Cambria Math"/>
                          </a:rPr>
                          <m:t>𝑝</m:t>
                        </m:r>
                        <m:r>
                          <a:rPr lang="en-US" b="0" i="1" baseline="-25000" dirty="0" err="1">
                            <a:latin typeface="Cambria Math"/>
                          </a:rPr>
                          <m:t>𝑋</m:t>
                        </m:r>
                        <m:r>
                          <a:rPr lang="en-US" b="0" i="1" dirty="0">
                            <a:latin typeface="Cambria Math"/>
                          </a:rPr>
                          <m:t>(</m:t>
                        </m:r>
                        <m:r>
                          <a:rPr lang="en-US" b="0" i="1" dirty="0" err="1">
                            <a:latin typeface="Cambria Math"/>
                          </a:rPr>
                          <m:t>𝑎</m:t>
                        </m:r>
                        <m:r>
                          <a:rPr lang="en-US" b="0" i="1" baseline="-25000" dirty="0" err="1">
                            <a:latin typeface="Cambria Math"/>
                          </a:rPr>
                          <m:t>𝑘</m:t>
                        </m:r>
                        <m:r>
                          <a:rPr lang="en-US" b="0" i="1" dirty="0">
                            <a:latin typeface="Cambria Math"/>
                          </a:rPr>
                          <m:t>)</m:t>
                        </m:r>
                      </m:oMath>
                    </m:oMathPara>
                  </a14:m>
                  <a:endParaRPr lang="en-US" b="0" dirty="0"/>
                </a:p>
              </p:txBody>
            </p:sp>
          </mc:Choice>
          <mc:Fallback xmlns="">
            <p:sp>
              <p:nvSpPr>
                <p:cNvPr id="5130" name="Text Box 9"/>
                <p:cNvSpPr txBox="1">
                  <a:spLocks noRot="1" noChangeAspect="1" noMove="1" noResize="1" noEditPoints="1" noAdjustHandles="1" noChangeArrowheads="1" noChangeShapeType="1" noTextEdit="1"/>
                </p:cNvSpPr>
                <p:nvPr/>
              </p:nvSpPr>
              <p:spPr bwMode="auto">
                <a:xfrm>
                  <a:off x="672" y="2592"/>
                  <a:ext cx="624" cy="231"/>
                </a:xfrm>
                <a:prstGeom prst="rect">
                  <a:avLst/>
                </a:prstGeom>
                <a:blipFill rotWithShape="1">
                  <a:blip r:embed="rId7"/>
                  <a:stretch>
                    <a:fillRect b="-15000"/>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31" name="Text Box 10"/>
                <p:cNvSpPr txBox="1">
                  <a:spLocks noChangeArrowheads="1"/>
                </p:cNvSpPr>
                <p:nvPr/>
              </p:nvSpPr>
              <p:spPr bwMode="auto">
                <a:xfrm>
                  <a:off x="4032" y="3840"/>
                  <a:ext cx="624" cy="231"/>
                </a:xfrm>
                <a:prstGeom prst="rect">
                  <a:avLst/>
                </a:prstGeom>
                <a:noFill/>
                <a:ln w="9525">
                  <a:noFill/>
                  <a:miter lim="800000"/>
                  <a:headEnd/>
                  <a:tailEnd/>
                </a:ln>
              </p:spPr>
              <p:txBody>
                <a:bodyPr>
                  <a:spAutoFit/>
                </a:bodyPr>
                <a:lstStyle/>
                <a:p>
                  <a:pPr algn="ctr">
                    <a:spcBef>
                      <a:spcPct val="50000"/>
                    </a:spcBef>
                  </a:pPr>
                  <a14:m>
                    <m:oMathPara xmlns:m="http://schemas.openxmlformats.org/officeDocument/2006/math">
                      <m:oMathParaPr>
                        <m:jc m:val="centerGroup"/>
                      </m:oMathParaPr>
                      <m:oMath xmlns:m="http://schemas.openxmlformats.org/officeDocument/2006/math">
                        <m:r>
                          <a:rPr lang="en-US" b="0" i="1" dirty="0" smtClean="0">
                            <a:latin typeface="Cambria Math"/>
                          </a:rPr>
                          <m:t>𝑋</m:t>
                        </m:r>
                      </m:oMath>
                    </m:oMathPara>
                  </a14:m>
                  <a:endParaRPr lang="en-US" b="0" dirty="0"/>
                </a:p>
              </p:txBody>
            </p:sp>
          </mc:Choice>
          <mc:Fallback xmlns="">
            <p:sp>
              <p:nvSpPr>
                <p:cNvPr id="5131" name="Text Box 10"/>
                <p:cNvSpPr txBox="1">
                  <a:spLocks noRot="1" noChangeAspect="1" noMove="1" noResize="1" noEditPoints="1" noAdjustHandles="1" noChangeArrowheads="1" noChangeShapeType="1" noTextEdit="1"/>
                </p:cNvSpPr>
                <p:nvPr/>
              </p:nvSpPr>
              <p:spPr bwMode="auto">
                <a:xfrm>
                  <a:off x="4032" y="3840"/>
                  <a:ext cx="624" cy="231"/>
                </a:xfrm>
                <a:prstGeom prst="rect">
                  <a:avLst/>
                </a:prstGeom>
                <a:blipFill rotWithShape="1">
                  <a:blip r:embed="rId8"/>
                  <a:stretch>
                    <a:fillRect/>
                  </a:stretch>
                </a:blipFill>
                <a:ln w="9525">
                  <a:noFill/>
                  <a:miter lim="800000"/>
                  <a:headEnd/>
                  <a:tailEnd/>
                </a:ln>
              </p:spPr>
              <p:txBody>
                <a:bodyPr/>
                <a:lstStyle/>
                <a:p>
                  <a:r>
                    <a:rPr lang="en-US">
                      <a:noFill/>
                    </a:rPr>
                    <a:t> </a:t>
                  </a:r>
                </a:p>
              </p:txBody>
            </p:sp>
          </mc:Fallback>
        </mc:AlternateContent>
        <p:grpSp>
          <p:nvGrpSpPr>
            <p:cNvPr id="5132" name="Group 18"/>
            <p:cNvGrpSpPr>
              <a:grpSpLocks/>
            </p:cNvGrpSpPr>
            <p:nvPr/>
          </p:nvGrpSpPr>
          <p:grpSpPr bwMode="auto">
            <a:xfrm>
              <a:off x="1536" y="3456"/>
              <a:ext cx="96" cy="336"/>
              <a:chOff x="1488" y="3456"/>
              <a:chExt cx="96" cy="336"/>
            </a:xfrm>
          </p:grpSpPr>
          <p:sp>
            <p:nvSpPr>
              <p:cNvPr id="5154" name="Line 11"/>
              <p:cNvSpPr>
                <a:spLocks noChangeShapeType="1"/>
              </p:cNvSpPr>
              <p:nvPr/>
            </p:nvSpPr>
            <p:spPr bwMode="auto">
              <a:xfrm>
                <a:off x="1536" y="3552"/>
                <a:ext cx="0" cy="240"/>
              </a:xfrm>
              <a:prstGeom prst="line">
                <a:avLst/>
              </a:prstGeom>
              <a:noFill/>
              <a:ln w="9525">
                <a:solidFill>
                  <a:schemeClr val="tx1"/>
                </a:solidFill>
                <a:round/>
                <a:headEnd/>
                <a:tailEnd/>
              </a:ln>
            </p:spPr>
            <p:txBody>
              <a:bodyPr/>
              <a:lstStyle/>
              <a:p>
                <a:endParaRPr lang="en-US"/>
              </a:p>
            </p:txBody>
          </p:sp>
          <p:sp>
            <p:nvSpPr>
              <p:cNvPr id="5155" name="Oval 13"/>
              <p:cNvSpPr>
                <a:spLocks noChangeArrowheads="1"/>
              </p:cNvSpPr>
              <p:nvPr/>
            </p:nvSpPr>
            <p:spPr bwMode="auto">
              <a:xfrm>
                <a:off x="1488" y="3456"/>
                <a:ext cx="96" cy="96"/>
              </a:xfrm>
              <a:prstGeom prst="ellipse">
                <a:avLst/>
              </a:prstGeom>
              <a:solidFill>
                <a:schemeClr val="tx1"/>
              </a:solidFill>
              <a:ln w="9525">
                <a:solidFill>
                  <a:schemeClr val="tx1"/>
                </a:solidFill>
                <a:round/>
                <a:headEnd/>
                <a:tailEnd/>
              </a:ln>
            </p:spPr>
            <p:txBody>
              <a:bodyPr wrap="none" anchor="ctr"/>
              <a:lstStyle/>
              <a:p>
                <a:pPr algn="ctr"/>
                <a:endParaRPr lang="en-US" b="0"/>
              </a:p>
            </p:txBody>
          </p:sp>
        </p:grpSp>
        <p:grpSp>
          <p:nvGrpSpPr>
            <p:cNvPr id="5133" name="Group 15"/>
            <p:cNvGrpSpPr>
              <a:grpSpLocks/>
            </p:cNvGrpSpPr>
            <p:nvPr/>
          </p:nvGrpSpPr>
          <p:grpSpPr bwMode="auto">
            <a:xfrm>
              <a:off x="1200" y="3312"/>
              <a:ext cx="96" cy="528"/>
              <a:chOff x="1488" y="3264"/>
              <a:chExt cx="96" cy="528"/>
            </a:xfrm>
          </p:grpSpPr>
          <p:sp>
            <p:nvSpPr>
              <p:cNvPr id="5152" name="Line 16"/>
              <p:cNvSpPr>
                <a:spLocks noChangeShapeType="1"/>
              </p:cNvSpPr>
              <p:nvPr/>
            </p:nvSpPr>
            <p:spPr bwMode="auto">
              <a:xfrm>
                <a:off x="1536" y="3360"/>
                <a:ext cx="0" cy="432"/>
              </a:xfrm>
              <a:prstGeom prst="line">
                <a:avLst/>
              </a:prstGeom>
              <a:noFill/>
              <a:ln w="9525">
                <a:solidFill>
                  <a:schemeClr val="tx1"/>
                </a:solidFill>
                <a:round/>
                <a:headEnd/>
                <a:tailEnd/>
              </a:ln>
            </p:spPr>
            <p:txBody>
              <a:bodyPr/>
              <a:lstStyle/>
              <a:p>
                <a:endParaRPr lang="en-US"/>
              </a:p>
            </p:txBody>
          </p:sp>
          <p:sp>
            <p:nvSpPr>
              <p:cNvPr id="5153" name="Oval 17"/>
              <p:cNvSpPr>
                <a:spLocks noChangeArrowheads="1"/>
              </p:cNvSpPr>
              <p:nvPr/>
            </p:nvSpPr>
            <p:spPr bwMode="auto">
              <a:xfrm>
                <a:off x="1488" y="3264"/>
                <a:ext cx="96" cy="96"/>
              </a:xfrm>
              <a:prstGeom prst="ellipse">
                <a:avLst/>
              </a:prstGeom>
              <a:solidFill>
                <a:schemeClr val="tx1"/>
              </a:solidFill>
              <a:ln w="9525">
                <a:solidFill>
                  <a:schemeClr val="tx1"/>
                </a:solidFill>
                <a:round/>
                <a:headEnd/>
                <a:tailEnd/>
              </a:ln>
            </p:spPr>
            <p:txBody>
              <a:bodyPr wrap="none" anchor="ctr"/>
              <a:lstStyle/>
              <a:p>
                <a:pPr algn="ctr"/>
                <a:endParaRPr lang="en-US" b="0"/>
              </a:p>
            </p:txBody>
          </p:sp>
        </p:grpSp>
        <p:grpSp>
          <p:nvGrpSpPr>
            <p:cNvPr id="5134" name="Group 22"/>
            <p:cNvGrpSpPr>
              <a:grpSpLocks/>
            </p:cNvGrpSpPr>
            <p:nvPr/>
          </p:nvGrpSpPr>
          <p:grpSpPr bwMode="auto">
            <a:xfrm>
              <a:off x="1872" y="3024"/>
              <a:ext cx="96" cy="768"/>
              <a:chOff x="1872" y="3024"/>
              <a:chExt cx="96" cy="768"/>
            </a:xfrm>
          </p:grpSpPr>
          <p:sp>
            <p:nvSpPr>
              <p:cNvPr id="5150" name="Line 20"/>
              <p:cNvSpPr>
                <a:spLocks noChangeShapeType="1"/>
              </p:cNvSpPr>
              <p:nvPr/>
            </p:nvSpPr>
            <p:spPr bwMode="auto">
              <a:xfrm>
                <a:off x="1920" y="3120"/>
                <a:ext cx="0" cy="672"/>
              </a:xfrm>
              <a:prstGeom prst="line">
                <a:avLst/>
              </a:prstGeom>
              <a:noFill/>
              <a:ln w="9525">
                <a:solidFill>
                  <a:schemeClr val="tx1"/>
                </a:solidFill>
                <a:round/>
                <a:headEnd/>
                <a:tailEnd/>
              </a:ln>
            </p:spPr>
            <p:txBody>
              <a:bodyPr/>
              <a:lstStyle/>
              <a:p>
                <a:endParaRPr lang="en-US"/>
              </a:p>
            </p:txBody>
          </p:sp>
          <p:sp>
            <p:nvSpPr>
              <p:cNvPr id="5151" name="Oval 21"/>
              <p:cNvSpPr>
                <a:spLocks noChangeArrowheads="1"/>
              </p:cNvSpPr>
              <p:nvPr/>
            </p:nvSpPr>
            <p:spPr bwMode="auto">
              <a:xfrm>
                <a:off x="1872" y="3024"/>
                <a:ext cx="96" cy="96"/>
              </a:xfrm>
              <a:prstGeom prst="ellipse">
                <a:avLst/>
              </a:prstGeom>
              <a:solidFill>
                <a:schemeClr val="tx1"/>
              </a:solidFill>
              <a:ln w="9525">
                <a:solidFill>
                  <a:schemeClr val="tx1"/>
                </a:solidFill>
                <a:round/>
                <a:headEnd/>
                <a:tailEnd/>
              </a:ln>
            </p:spPr>
            <p:txBody>
              <a:bodyPr wrap="none" anchor="ctr"/>
              <a:lstStyle/>
              <a:p>
                <a:pPr algn="ctr"/>
                <a:endParaRPr lang="en-US" b="0"/>
              </a:p>
            </p:txBody>
          </p:sp>
        </p:grpSp>
        <p:grpSp>
          <p:nvGrpSpPr>
            <p:cNvPr id="5135" name="Group 26"/>
            <p:cNvGrpSpPr>
              <a:grpSpLocks/>
            </p:cNvGrpSpPr>
            <p:nvPr/>
          </p:nvGrpSpPr>
          <p:grpSpPr bwMode="auto">
            <a:xfrm>
              <a:off x="2208" y="3120"/>
              <a:ext cx="96" cy="672"/>
              <a:chOff x="2208" y="3120"/>
              <a:chExt cx="96" cy="672"/>
            </a:xfrm>
          </p:grpSpPr>
          <p:sp>
            <p:nvSpPr>
              <p:cNvPr id="5148" name="Line 24"/>
              <p:cNvSpPr>
                <a:spLocks noChangeShapeType="1"/>
              </p:cNvSpPr>
              <p:nvPr/>
            </p:nvSpPr>
            <p:spPr bwMode="auto">
              <a:xfrm>
                <a:off x="2256" y="3216"/>
                <a:ext cx="0" cy="576"/>
              </a:xfrm>
              <a:prstGeom prst="line">
                <a:avLst/>
              </a:prstGeom>
              <a:noFill/>
              <a:ln w="9525">
                <a:solidFill>
                  <a:schemeClr val="tx1"/>
                </a:solidFill>
                <a:round/>
                <a:headEnd/>
                <a:tailEnd/>
              </a:ln>
            </p:spPr>
            <p:txBody>
              <a:bodyPr/>
              <a:lstStyle/>
              <a:p>
                <a:endParaRPr lang="en-US"/>
              </a:p>
            </p:txBody>
          </p:sp>
          <p:sp>
            <p:nvSpPr>
              <p:cNvPr id="5149" name="Oval 25"/>
              <p:cNvSpPr>
                <a:spLocks noChangeArrowheads="1"/>
              </p:cNvSpPr>
              <p:nvPr/>
            </p:nvSpPr>
            <p:spPr bwMode="auto">
              <a:xfrm>
                <a:off x="2208" y="3120"/>
                <a:ext cx="96" cy="96"/>
              </a:xfrm>
              <a:prstGeom prst="ellipse">
                <a:avLst/>
              </a:prstGeom>
              <a:solidFill>
                <a:schemeClr val="tx1"/>
              </a:solidFill>
              <a:ln w="9525">
                <a:solidFill>
                  <a:schemeClr val="tx1"/>
                </a:solidFill>
                <a:round/>
                <a:headEnd/>
                <a:tailEnd/>
              </a:ln>
            </p:spPr>
            <p:txBody>
              <a:bodyPr wrap="none" anchor="ctr"/>
              <a:lstStyle/>
              <a:p>
                <a:pPr algn="ctr"/>
                <a:endParaRPr lang="en-US" b="0"/>
              </a:p>
            </p:txBody>
          </p:sp>
        </p:grpSp>
        <p:grpSp>
          <p:nvGrpSpPr>
            <p:cNvPr id="5136" name="Group 30"/>
            <p:cNvGrpSpPr>
              <a:grpSpLocks/>
            </p:cNvGrpSpPr>
            <p:nvPr/>
          </p:nvGrpSpPr>
          <p:grpSpPr bwMode="auto">
            <a:xfrm>
              <a:off x="2544" y="3552"/>
              <a:ext cx="96" cy="240"/>
              <a:chOff x="2544" y="3552"/>
              <a:chExt cx="96" cy="240"/>
            </a:xfrm>
          </p:grpSpPr>
          <p:sp>
            <p:nvSpPr>
              <p:cNvPr id="5146" name="Line 28"/>
              <p:cNvSpPr>
                <a:spLocks noChangeShapeType="1"/>
              </p:cNvSpPr>
              <p:nvPr/>
            </p:nvSpPr>
            <p:spPr bwMode="auto">
              <a:xfrm>
                <a:off x="2592" y="3648"/>
                <a:ext cx="0" cy="144"/>
              </a:xfrm>
              <a:prstGeom prst="line">
                <a:avLst/>
              </a:prstGeom>
              <a:noFill/>
              <a:ln w="9525">
                <a:solidFill>
                  <a:schemeClr val="tx1"/>
                </a:solidFill>
                <a:round/>
                <a:headEnd/>
                <a:tailEnd/>
              </a:ln>
            </p:spPr>
            <p:txBody>
              <a:bodyPr/>
              <a:lstStyle/>
              <a:p>
                <a:endParaRPr lang="en-US"/>
              </a:p>
            </p:txBody>
          </p:sp>
          <p:sp>
            <p:nvSpPr>
              <p:cNvPr id="5147" name="Oval 29"/>
              <p:cNvSpPr>
                <a:spLocks noChangeArrowheads="1"/>
              </p:cNvSpPr>
              <p:nvPr/>
            </p:nvSpPr>
            <p:spPr bwMode="auto">
              <a:xfrm>
                <a:off x="2544" y="3552"/>
                <a:ext cx="96" cy="96"/>
              </a:xfrm>
              <a:prstGeom prst="ellipse">
                <a:avLst/>
              </a:prstGeom>
              <a:solidFill>
                <a:schemeClr val="tx1"/>
              </a:solidFill>
              <a:ln w="9525">
                <a:solidFill>
                  <a:schemeClr val="tx1"/>
                </a:solidFill>
                <a:round/>
                <a:headEnd/>
                <a:tailEnd/>
              </a:ln>
            </p:spPr>
            <p:txBody>
              <a:bodyPr wrap="none" anchor="ctr"/>
              <a:lstStyle/>
              <a:p>
                <a:pPr algn="ctr"/>
                <a:endParaRPr lang="en-US" b="0"/>
              </a:p>
            </p:txBody>
          </p:sp>
        </p:grpSp>
        <p:grpSp>
          <p:nvGrpSpPr>
            <p:cNvPr id="5137" name="Group 34"/>
            <p:cNvGrpSpPr>
              <a:grpSpLocks/>
            </p:cNvGrpSpPr>
            <p:nvPr/>
          </p:nvGrpSpPr>
          <p:grpSpPr bwMode="auto">
            <a:xfrm>
              <a:off x="2928" y="2832"/>
              <a:ext cx="96" cy="960"/>
              <a:chOff x="2928" y="2832"/>
              <a:chExt cx="96" cy="960"/>
            </a:xfrm>
          </p:grpSpPr>
          <p:sp>
            <p:nvSpPr>
              <p:cNvPr id="5144" name="Line 32"/>
              <p:cNvSpPr>
                <a:spLocks noChangeShapeType="1"/>
              </p:cNvSpPr>
              <p:nvPr/>
            </p:nvSpPr>
            <p:spPr bwMode="auto">
              <a:xfrm>
                <a:off x="2976" y="2928"/>
                <a:ext cx="0" cy="864"/>
              </a:xfrm>
              <a:prstGeom prst="line">
                <a:avLst/>
              </a:prstGeom>
              <a:noFill/>
              <a:ln w="9525">
                <a:solidFill>
                  <a:schemeClr val="tx1"/>
                </a:solidFill>
                <a:round/>
                <a:headEnd/>
                <a:tailEnd/>
              </a:ln>
            </p:spPr>
            <p:txBody>
              <a:bodyPr/>
              <a:lstStyle/>
              <a:p>
                <a:endParaRPr lang="en-US"/>
              </a:p>
            </p:txBody>
          </p:sp>
          <p:sp>
            <p:nvSpPr>
              <p:cNvPr id="5145" name="Oval 33"/>
              <p:cNvSpPr>
                <a:spLocks noChangeArrowheads="1"/>
              </p:cNvSpPr>
              <p:nvPr/>
            </p:nvSpPr>
            <p:spPr bwMode="auto">
              <a:xfrm>
                <a:off x="2928" y="2832"/>
                <a:ext cx="96" cy="96"/>
              </a:xfrm>
              <a:prstGeom prst="ellipse">
                <a:avLst/>
              </a:prstGeom>
              <a:solidFill>
                <a:schemeClr val="tx1"/>
              </a:solidFill>
              <a:ln w="9525">
                <a:solidFill>
                  <a:schemeClr val="tx1"/>
                </a:solidFill>
                <a:round/>
                <a:headEnd/>
                <a:tailEnd/>
              </a:ln>
            </p:spPr>
            <p:txBody>
              <a:bodyPr wrap="none" anchor="ctr"/>
              <a:lstStyle/>
              <a:p>
                <a:pPr algn="ctr"/>
                <a:endParaRPr lang="en-US" b="0"/>
              </a:p>
            </p:txBody>
          </p:sp>
        </p:grpSp>
        <p:sp>
          <p:nvSpPr>
            <p:cNvPr id="5138" name="Text Box 36"/>
            <p:cNvSpPr txBox="1">
              <a:spLocks noChangeArrowheads="1"/>
            </p:cNvSpPr>
            <p:nvPr/>
          </p:nvSpPr>
          <p:spPr bwMode="auto">
            <a:xfrm>
              <a:off x="1104" y="3792"/>
              <a:ext cx="240" cy="231"/>
            </a:xfrm>
            <a:prstGeom prst="rect">
              <a:avLst/>
            </a:prstGeom>
            <a:noFill/>
            <a:ln w="9525">
              <a:noFill/>
              <a:miter lim="800000"/>
              <a:headEnd/>
              <a:tailEnd/>
            </a:ln>
          </p:spPr>
          <p:txBody>
            <a:bodyPr>
              <a:spAutoFit/>
            </a:bodyPr>
            <a:lstStyle/>
            <a:p>
              <a:pPr algn="ctr">
                <a:spcBef>
                  <a:spcPct val="50000"/>
                </a:spcBef>
              </a:pPr>
              <a:r>
                <a:rPr lang="en-US" b="0"/>
                <a:t>0</a:t>
              </a:r>
            </a:p>
          </p:txBody>
        </p:sp>
        <p:sp>
          <p:nvSpPr>
            <p:cNvPr id="5139" name="Text Box 37"/>
            <p:cNvSpPr txBox="1">
              <a:spLocks noChangeArrowheads="1"/>
            </p:cNvSpPr>
            <p:nvPr/>
          </p:nvSpPr>
          <p:spPr bwMode="auto">
            <a:xfrm>
              <a:off x="1440" y="3792"/>
              <a:ext cx="240" cy="231"/>
            </a:xfrm>
            <a:prstGeom prst="rect">
              <a:avLst/>
            </a:prstGeom>
            <a:noFill/>
            <a:ln w="9525">
              <a:noFill/>
              <a:miter lim="800000"/>
              <a:headEnd/>
              <a:tailEnd/>
            </a:ln>
          </p:spPr>
          <p:txBody>
            <a:bodyPr>
              <a:spAutoFit/>
            </a:bodyPr>
            <a:lstStyle/>
            <a:p>
              <a:pPr algn="ctr">
                <a:spcBef>
                  <a:spcPct val="50000"/>
                </a:spcBef>
              </a:pPr>
              <a:r>
                <a:rPr lang="en-US" b="0"/>
                <a:t>1</a:t>
              </a:r>
            </a:p>
          </p:txBody>
        </p:sp>
        <p:sp>
          <p:nvSpPr>
            <p:cNvPr id="5140" name="Text Box 38"/>
            <p:cNvSpPr txBox="1">
              <a:spLocks noChangeArrowheads="1"/>
            </p:cNvSpPr>
            <p:nvPr/>
          </p:nvSpPr>
          <p:spPr bwMode="auto">
            <a:xfrm>
              <a:off x="1776" y="3792"/>
              <a:ext cx="240" cy="231"/>
            </a:xfrm>
            <a:prstGeom prst="rect">
              <a:avLst/>
            </a:prstGeom>
            <a:noFill/>
            <a:ln w="9525">
              <a:noFill/>
              <a:miter lim="800000"/>
              <a:headEnd/>
              <a:tailEnd/>
            </a:ln>
          </p:spPr>
          <p:txBody>
            <a:bodyPr>
              <a:spAutoFit/>
            </a:bodyPr>
            <a:lstStyle/>
            <a:p>
              <a:pPr algn="ctr">
                <a:spcBef>
                  <a:spcPct val="50000"/>
                </a:spcBef>
              </a:pPr>
              <a:r>
                <a:rPr lang="en-US" b="0"/>
                <a:t>2</a:t>
              </a:r>
            </a:p>
          </p:txBody>
        </p:sp>
        <p:sp>
          <p:nvSpPr>
            <p:cNvPr id="5141" name="Text Box 39"/>
            <p:cNvSpPr txBox="1">
              <a:spLocks noChangeArrowheads="1"/>
            </p:cNvSpPr>
            <p:nvPr/>
          </p:nvSpPr>
          <p:spPr bwMode="auto">
            <a:xfrm>
              <a:off x="2112" y="3792"/>
              <a:ext cx="240" cy="231"/>
            </a:xfrm>
            <a:prstGeom prst="rect">
              <a:avLst/>
            </a:prstGeom>
            <a:noFill/>
            <a:ln w="9525">
              <a:noFill/>
              <a:miter lim="800000"/>
              <a:headEnd/>
              <a:tailEnd/>
            </a:ln>
          </p:spPr>
          <p:txBody>
            <a:bodyPr>
              <a:spAutoFit/>
            </a:bodyPr>
            <a:lstStyle/>
            <a:p>
              <a:pPr algn="ctr">
                <a:spcBef>
                  <a:spcPct val="50000"/>
                </a:spcBef>
              </a:pPr>
              <a:r>
                <a:rPr lang="en-US" b="0"/>
                <a:t>3</a:t>
              </a:r>
            </a:p>
          </p:txBody>
        </p:sp>
        <p:sp>
          <p:nvSpPr>
            <p:cNvPr id="5142" name="Text Box 40"/>
            <p:cNvSpPr txBox="1">
              <a:spLocks noChangeArrowheads="1"/>
            </p:cNvSpPr>
            <p:nvPr/>
          </p:nvSpPr>
          <p:spPr bwMode="auto">
            <a:xfrm>
              <a:off x="2448" y="3792"/>
              <a:ext cx="240" cy="231"/>
            </a:xfrm>
            <a:prstGeom prst="rect">
              <a:avLst/>
            </a:prstGeom>
            <a:noFill/>
            <a:ln w="9525">
              <a:noFill/>
              <a:miter lim="800000"/>
              <a:headEnd/>
              <a:tailEnd/>
            </a:ln>
          </p:spPr>
          <p:txBody>
            <a:bodyPr>
              <a:spAutoFit/>
            </a:bodyPr>
            <a:lstStyle/>
            <a:p>
              <a:pPr algn="ctr">
                <a:spcBef>
                  <a:spcPct val="50000"/>
                </a:spcBef>
              </a:pPr>
              <a:r>
                <a:rPr lang="en-US" b="0"/>
                <a:t>4</a:t>
              </a:r>
            </a:p>
          </p:txBody>
        </p:sp>
        <p:sp>
          <p:nvSpPr>
            <p:cNvPr id="5143" name="Text Box 41"/>
            <p:cNvSpPr txBox="1">
              <a:spLocks noChangeArrowheads="1"/>
            </p:cNvSpPr>
            <p:nvPr/>
          </p:nvSpPr>
          <p:spPr bwMode="auto">
            <a:xfrm>
              <a:off x="2832" y="3792"/>
              <a:ext cx="240" cy="231"/>
            </a:xfrm>
            <a:prstGeom prst="rect">
              <a:avLst/>
            </a:prstGeom>
            <a:noFill/>
            <a:ln w="9525">
              <a:noFill/>
              <a:miter lim="800000"/>
              <a:headEnd/>
              <a:tailEnd/>
            </a:ln>
          </p:spPr>
          <p:txBody>
            <a:bodyPr>
              <a:spAutoFit/>
            </a:bodyPr>
            <a:lstStyle/>
            <a:p>
              <a:pPr algn="ctr">
                <a:spcBef>
                  <a:spcPct val="50000"/>
                </a:spcBef>
              </a:pPr>
              <a:r>
                <a:rPr lang="en-US" b="0"/>
                <a:t>5</a:t>
              </a:r>
            </a:p>
          </p:txBody>
        </p:sp>
      </p:grpSp>
      <mc:AlternateContent xmlns:mc="http://schemas.openxmlformats.org/markup-compatibility/2006" xmlns:a14="http://schemas.microsoft.com/office/drawing/2010/main">
        <mc:Choice Requires="a14">
          <p:sp>
            <p:nvSpPr>
              <p:cNvPr id="5126" name="Text Box 43"/>
              <p:cNvSpPr txBox="1">
                <a:spLocks noChangeArrowheads="1"/>
              </p:cNvSpPr>
              <p:nvPr/>
            </p:nvSpPr>
            <p:spPr bwMode="auto">
              <a:xfrm>
                <a:off x="5257800" y="4876800"/>
                <a:ext cx="3352800" cy="369332"/>
              </a:xfrm>
              <a:prstGeom prst="rect">
                <a:avLst/>
              </a:prstGeom>
              <a:noFill/>
              <a:ln w="9525">
                <a:noFill/>
                <a:miter lim="800000"/>
                <a:headEnd/>
                <a:tailEnd/>
              </a:ln>
            </p:spPr>
            <p:txBody>
              <a:bodyPr wrap="square">
                <a:spAutoFit/>
              </a:bodyPr>
              <a:lstStyle/>
              <a:p>
                <a:pPr algn="ctr">
                  <a:spcBef>
                    <a:spcPct val="50000"/>
                  </a:spcBef>
                </a:pPr>
                <a14:m>
                  <m:oMathPara xmlns:m="http://schemas.openxmlformats.org/officeDocument/2006/math">
                    <m:oMathParaPr>
                      <m:jc m:val="centerGroup"/>
                    </m:oMathParaPr>
                    <m:oMath xmlns:m="http://schemas.openxmlformats.org/officeDocument/2006/math">
                      <m:r>
                        <a:rPr lang="en-US" b="0" i="1" dirty="0" smtClean="0">
                          <a:latin typeface="Cambria Math"/>
                        </a:rPr>
                        <m:t>𝑆</m:t>
                      </m:r>
                      <m:r>
                        <a:rPr lang="en-US" b="0" i="1" baseline="-25000" dirty="0">
                          <a:latin typeface="Cambria Math"/>
                        </a:rPr>
                        <m:t>𝑋</m:t>
                      </m:r>
                      <m:r>
                        <a:rPr lang="en-US" b="0" i="1" dirty="0">
                          <a:latin typeface="Cambria Math"/>
                        </a:rPr>
                        <m:t>={</m:t>
                      </m:r>
                      <m:r>
                        <a:rPr lang="en-US" b="0" i="1" dirty="0">
                          <a:latin typeface="Cambria Math"/>
                        </a:rPr>
                        <m:t>𝑎</m:t>
                      </m:r>
                      <m:r>
                        <a:rPr lang="en-US" b="0" i="1" baseline="-25000" dirty="0">
                          <a:latin typeface="Cambria Math"/>
                        </a:rPr>
                        <m:t>0</m:t>
                      </m:r>
                      <m:r>
                        <a:rPr lang="en-US" b="0" i="1" dirty="0">
                          <a:latin typeface="Cambria Math"/>
                        </a:rPr>
                        <m:t>=0, </m:t>
                      </m:r>
                      <m:r>
                        <a:rPr lang="en-US" b="0" i="1" dirty="0">
                          <a:latin typeface="Cambria Math"/>
                        </a:rPr>
                        <m:t>𝑎</m:t>
                      </m:r>
                      <m:r>
                        <a:rPr lang="en-US" b="0" i="1" baseline="-25000" dirty="0">
                          <a:latin typeface="Cambria Math"/>
                        </a:rPr>
                        <m:t>1</m:t>
                      </m:r>
                      <m:r>
                        <a:rPr lang="en-US" b="0" i="1" dirty="0">
                          <a:latin typeface="Cambria Math"/>
                        </a:rPr>
                        <m:t>=1, …, </m:t>
                      </m:r>
                      <m:r>
                        <a:rPr lang="en-US" b="0" i="1" dirty="0">
                          <a:latin typeface="Cambria Math"/>
                        </a:rPr>
                        <m:t>𝑎</m:t>
                      </m:r>
                      <m:r>
                        <a:rPr lang="en-US" b="0" i="1" baseline="-25000" dirty="0">
                          <a:latin typeface="Cambria Math"/>
                        </a:rPr>
                        <m:t>5</m:t>
                      </m:r>
                      <m:r>
                        <a:rPr lang="en-US" b="0" i="1" dirty="0">
                          <a:latin typeface="Cambria Math"/>
                        </a:rPr>
                        <m:t>=5},</m:t>
                      </m:r>
                    </m:oMath>
                  </m:oMathPara>
                </a14:m>
                <a:endParaRPr lang="en-US" b="0" dirty="0"/>
              </a:p>
            </p:txBody>
          </p:sp>
        </mc:Choice>
        <mc:Fallback xmlns="">
          <p:sp>
            <p:nvSpPr>
              <p:cNvPr id="5126" name="Text Box 43"/>
              <p:cNvSpPr txBox="1">
                <a:spLocks noRot="1" noChangeAspect="1" noMove="1" noResize="1" noEditPoints="1" noAdjustHandles="1" noChangeArrowheads="1" noChangeShapeType="1" noTextEdit="1"/>
              </p:cNvSpPr>
              <p:nvPr/>
            </p:nvSpPr>
            <p:spPr bwMode="auto">
              <a:xfrm>
                <a:off x="5257800" y="4876800"/>
                <a:ext cx="3352800" cy="369332"/>
              </a:xfrm>
              <a:prstGeom prst="rect">
                <a:avLst/>
              </a:prstGeom>
              <a:blipFill rotWithShape="1">
                <a:blip r:embed="rId9"/>
                <a:stretch>
                  <a:fillRect b="-16393"/>
                </a:stretch>
              </a:blipFill>
              <a:ln w="9525">
                <a:noFill/>
                <a:miter lim="800000"/>
                <a:headEnd/>
                <a:tailEnd/>
              </a:ln>
            </p:spPr>
            <p:txBody>
              <a:bodyPr/>
              <a:lstStyle/>
              <a:p>
                <a:r>
                  <a:rPr lang="en-US">
                    <a:noFill/>
                  </a:rPr>
                  <a:t> </a:t>
                </a:r>
              </a:p>
            </p:txBody>
          </p:sp>
        </mc:Fallback>
      </mc:AlternateContent>
      <p:sp>
        <p:nvSpPr>
          <p:cNvPr id="5127" name="Slide Number Placeholder 34"/>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fld id="{48BA6D92-4580-4A8B-B5A7-CA8BE3C8F474}" type="slidenum">
              <a:rPr lang="en-US" smtClean="0"/>
              <a:pPr>
                <a:defRPr/>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1026"/>
          <p:cNvPicPr>
            <a:picLocks noChangeAspect="1" noChangeArrowheads="1"/>
          </p:cNvPicPr>
          <p:nvPr/>
        </p:nvPicPr>
        <p:blipFill>
          <a:blip r:embed="rId3">
            <a:lum bright="70000"/>
            <a:grayscl/>
          </a:blip>
          <a:srcRect/>
          <a:stretch>
            <a:fillRect/>
          </a:stretch>
        </p:blipFill>
        <p:spPr bwMode="auto">
          <a:xfrm>
            <a:off x="639763" y="2500313"/>
            <a:ext cx="5618162" cy="3308350"/>
          </a:xfrm>
          <a:prstGeom prst="rect">
            <a:avLst/>
          </a:prstGeom>
          <a:noFill/>
          <a:ln w="9525">
            <a:noFill/>
            <a:miter lim="800000"/>
            <a:headEnd/>
            <a:tailEnd/>
          </a:ln>
        </p:spPr>
      </p:pic>
      <p:sp>
        <p:nvSpPr>
          <p:cNvPr id="164867" name="Rectangle 1027"/>
          <p:cNvSpPr>
            <a:spLocks noGrp="1" noChangeArrowheads="1"/>
          </p:cNvSpPr>
          <p:nvPr>
            <p:ph type="title" idx="4294967295"/>
          </p:nvPr>
        </p:nvSpPr>
        <p:spPr/>
        <p:txBody>
          <a:bodyPr/>
          <a:lstStyle/>
          <a:p>
            <a:pPr eaLnBrk="1" hangingPunct="1"/>
            <a:r>
              <a:rPr lang="de-DE">
                <a:ea typeface="ＭＳ Ｐゴシック" pitchFamily="-112" charset="-128"/>
                <a:cs typeface="ＭＳ Ｐゴシック" pitchFamily="-112" charset="-128"/>
              </a:rPr>
              <a:t> </a:t>
            </a:r>
          </a:p>
        </p:txBody>
      </p:sp>
      <p:grpSp>
        <p:nvGrpSpPr>
          <p:cNvPr id="2" name="Group 1028"/>
          <p:cNvGrpSpPr>
            <a:grpSpLocks/>
          </p:cNvGrpSpPr>
          <p:nvPr/>
        </p:nvGrpSpPr>
        <p:grpSpPr bwMode="auto">
          <a:xfrm>
            <a:off x="3324225" y="5270500"/>
            <a:ext cx="2490788" cy="215900"/>
            <a:chOff x="219" y="779"/>
            <a:chExt cx="1569" cy="136"/>
          </a:xfrm>
        </p:grpSpPr>
        <p:sp>
          <p:nvSpPr>
            <p:cNvPr id="164870" name="Rectangle 1029"/>
            <p:cNvSpPr>
              <a:spLocks noChangeArrowheads="1"/>
            </p:cNvSpPr>
            <p:nvPr/>
          </p:nvSpPr>
          <p:spPr bwMode="auto">
            <a:xfrm>
              <a:off x="219" y="779"/>
              <a:ext cx="1569" cy="125"/>
            </a:xfrm>
            <a:prstGeom prst="rect">
              <a:avLst/>
            </a:prstGeom>
            <a:noFill/>
            <a:ln w="12700">
              <a:noFill/>
              <a:miter lim="800000"/>
              <a:headEnd/>
              <a:tailEnd/>
            </a:ln>
          </p:spPr>
          <p:txBody>
            <a:bodyPr>
              <a:prstTxWarp prst="textNoShape">
                <a:avLst/>
              </a:prstTxWarp>
              <a:spAutoFit/>
            </a:bodyPr>
            <a:lstStyle/>
            <a:p>
              <a:pPr defTabSz="762000"/>
              <a:endParaRPr lang="de-DE" sz="700" b="1">
                <a:solidFill>
                  <a:srgbClr val="0019A8"/>
                </a:solidFill>
              </a:endParaRPr>
            </a:p>
          </p:txBody>
        </p:sp>
        <p:sp>
          <p:nvSpPr>
            <p:cNvPr id="164871" name="Rectangle 1030"/>
            <p:cNvSpPr>
              <a:spLocks noChangeArrowheads="1"/>
            </p:cNvSpPr>
            <p:nvPr/>
          </p:nvSpPr>
          <p:spPr bwMode="auto">
            <a:xfrm>
              <a:off x="1564" y="780"/>
              <a:ext cx="144" cy="135"/>
            </a:xfrm>
            <a:prstGeom prst="rect">
              <a:avLst/>
            </a:prstGeom>
            <a:noFill/>
            <a:ln w="12700">
              <a:noFill/>
              <a:miter lim="800000"/>
              <a:headEnd/>
              <a:tailEnd/>
            </a:ln>
          </p:spPr>
          <p:txBody>
            <a:bodyPr>
              <a:prstTxWarp prst="textNoShape">
                <a:avLst/>
              </a:prstTxWarp>
              <a:spAutoFit/>
            </a:bodyPr>
            <a:lstStyle/>
            <a:p>
              <a:pPr defTabSz="762000" eaLnBrk="1" hangingPunct="1"/>
              <a:endParaRPr lang="de-DE" sz="800" b="1">
                <a:solidFill>
                  <a:srgbClr val="0019A8"/>
                </a:solidFill>
              </a:endParaRPr>
            </a:p>
          </p:txBody>
        </p:sp>
      </p:grpSp>
      <p:sp>
        <p:nvSpPr>
          <p:cNvPr id="164869" name="Rectangle 1031"/>
          <p:cNvSpPr>
            <a:spLocks noChangeArrowheads="1"/>
          </p:cNvSpPr>
          <p:nvPr/>
        </p:nvSpPr>
        <p:spPr bwMode="auto">
          <a:xfrm>
            <a:off x="1019174" y="2301875"/>
            <a:ext cx="8124825" cy="1874838"/>
          </a:xfrm>
          <a:prstGeom prst="rect">
            <a:avLst/>
          </a:prstGeom>
          <a:noFill/>
          <a:ln w="12700">
            <a:noFill/>
            <a:miter lim="800000"/>
            <a:headEnd/>
            <a:tailEnd/>
          </a:ln>
        </p:spPr>
        <p:txBody>
          <a:bodyPr wrap="none" lIns="19124" tIns="27093" rIns="19124" bIns="27093">
            <a:prstTxWarp prst="textNoShape">
              <a:avLst/>
            </a:prstTxWarp>
          </a:bodyPr>
          <a:lstStyle/>
          <a:p>
            <a:pPr algn="r" defTabSz="765175">
              <a:tabLst>
                <a:tab pos="357188" algn="l"/>
                <a:tab pos="714375" algn="l"/>
                <a:tab pos="1084263" algn="l"/>
              </a:tabLst>
            </a:pPr>
            <a:endParaRPr lang="en-US" sz="4000" b="1" dirty="0">
              <a:solidFill>
                <a:schemeClr val="bg2"/>
              </a:solidFill>
            </a:endParaRPr>
          </a:p>
          <a:p>
            <a:pPr algn="r" defTabSz="765175">
              <a:tabLst>
                <a:tab pos="357188" algn="l"/>
                <a:tab pos="714375" algn="l"/>
                <a:tab pos="1084263" algn="l"/>
              </a:tabLst>
            </a:pPr>
            <a:r>
              <a:rPr lang="en-US" sz="4000" b="1" dirty="0">
                <a:solidFill>
                  <a:schemeClr val="bg1">
                    <a:lumMod val="50000"/>
                  </a:schemeClr>
                </a:solidFill>
              </a:rPr>
              <a:t>Gaussian Distributions</a:t>
            </a:r>
          </a:p>
          <a:p>
            <a:pPr algn="r" defTabSz="765175">
              <a:tabLst>
                <a:tab pos="357188" algn="l"/>
                <a:tab pos="714375" algn="l"/>
                <a:tab pos="1084263" algn="l"/>
              </a:tabLst>
            </a:pPr>
            <a:endParaRPr lang="en-US" sz="4000" b="1" dirty="0">
              <a:solidFill>
                <a:schemeClr val="bg2"/>
              </a:solidFill>
            </a:endParaRPr>
          </a:p>
          <a:p>
            <a:pPr algn="r" defTabSz="765175">
              <a:tabLst>
                <a:tab pos="357188" algn="l"/>
                <a:tab pos="714375" algn="l"/>
                <a:tab pos="1084263" algn="l"/>
              </a:tabLst>
            </a:pPr>
            <a:endParaRPr lang="en-US" sz="4000" b="1" dirty="0">
              <a:solidFill>
                <a:schemeClr val="bg2"/>
              </a:solidFill>
            </a:endParaRPr>
          </a:p>
        </p:txBody>
      </p:sp>
      <p:sp>
        <p:nvSpPr>
          <p:cNvPr id="3" name="Date Placeholder 2"/>
          <p:cNvSpPr>
            <a:spLocks noGrp="1"/>
          </p:cNvSpPr>
          <p:nvPr>
            <p:ph type="dt" sz="half" idx="4294967295"/>
          </p:nvPr>
        </p:nvSpPr>
        <p:spPr>
          <a:xfrm>
            <a:off x="457200" y="6556200"/>
            <a:ext cx="2895600" cy="329184"/>
          </a:xfrm>
          <a:prstGeom prst="rect">
            <a:avLst/>
          </a:prstGeom>
        </p:spPr>
        <p:txBody>
          <a:bodyPr/>
          <a:lstStyle/>
          <a:p>
            <a:fld id="{91C037C7-1C94-44B4-BC5D-4C3244F615F5}" type="datetime1">
              <a:rPr lang="en-US" smtClean="0"/>
              <a:t>8/1/2024</a:t>
            </a:fld>
            <a:endParaRPr lang="en-US"/>
          </a:p>
        </p:txBody>
      </p:sp>
      <p:sp>
        <p:nvSpPr>
          <p:cNvPr id="4" name="Slide Number Placeholder 3"/>
          <p:cNvSpPr>
            <a:spLocks noGrp="1"/>
          </p:cNvSpPr>
          <p:nvPr>
            <p:ph type="sldNum" sz="quarter" idx="4294967295"/>
          </p:nvPr>
        </p:nvSpPr>
        <p:spPr>
          <a:xfrm>
            <a:off x="7620000" y="6556200"/>
            <a:ext cx="1066800" cy="329184"/>
          </a:xfrm>
          <a:prstGeom prst="rect">
            <a:avLst/>
          </a:prstGeom>
        </p:spPr>
        <p:txBody>
          <a:bodyPr/>
          <a:lstStyle/>
          <a:p>
            <a:fld id="{E9F01FFC-0287-7E41-9708-A427EB01488A}" type="slidenum">
              <a:rPr lang="de-DE" smtClean="0"/>
              <a:pPr/>
              <a:t>31</a:t>
            </a:fld>
            <a:endParaRPr lang="de-DE"/>
          </a:p>
        </p:txBody>
      </p:sp>
      <p:sp>
        <p:nvSpPr>
          <p:cNvPr id="5" name="Footer Placeholder 4"/>
          <p:cNvSpPr>
            <a:spLocks noGrp="1"/>
          </p:cNvSpPr>
          <p:nvPr>
            <p:ph type="ftr" sz="quarter" idx="11"/>
          </p:nvPr>
        </p:nvSpPr>
        <p:spPr/>
        <p:txBody>
          <a:bodyPr/>
          <a:lstStyle/>
          <a:p>
            <a:r>
              <a:rPr lang="en-US"/>
              <a:t>Shafait: AI &amp; Machine Learning</a:t>
            </a:r>
            <a:endParaRPr lang="en-AU"/>
          </a:p>
        </p:txBody>
      </p:sp>
    </p:spTree>
    <p:extLst>
      <p:ext uri="{BB962C8B-B14F-4D97-AF65-F5344CB8AC3E}">
        <p14:creationId xmlns:p14="http://schemas.microsoft.com/office/powerpoint/2010/main" val="1587420175"/>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GB">
                <a:latin typeface="Calibri" charset="0"/>
              </a:rPr>
              <a:t>The Gaussian Distribution</a:t>
            </a:r>
          </a:p>
        </p:txBody>
      </p:sp>
      <p:pic>
        <p:nvPicPr>
          <p:cNvPr id="34819" name="Content Placeholder 3" descr="Figure1.13.jpg"/>
          <p:cNvPicPr>
            <a:picLocks noGrp="1" noChangeAspect="1"/>
          </p:cNvPicPr>
          <p:nvPr>
            <p:ph idx="1"/>
          </p:nvPr>
        </p:nvPicPr>
        <p:blipFill>
          <a:blip r:embed="rId6">
            <a:extLst>
              <a:ext uri="{28A0092B-C50C-407E-A947-70E740481C1C}">
                <a14:useLocalDpi xmlns:a14="http://schemas.microsoft.com/office/drawing/2010/main" val="0"/>
              </a:ext>
            </a:extLst>
          </a:blip>
          <a:srcRect/>
          <a:stretch>
            <a:fillRect/>
          </a:stretch>
        </p:blipFill>
        <p:spPr>
          <a:xfrm>
            <a:off x="762000" y="2754313"/>
            <a:ext cx="4724400" cy="3417887"/>
          </a:xfrm>
        </p:spPr>
      </p:pic>
      <p:pic>
        <p:nvPicPr>
          <p:cNvPr id="34820" name="Picture 5" descr="TP_tmp.png"/>
          <p:cNvPicPr>
            <a:picLocks noChangeAspect="1"/>
          </p:cNvPicPr>
          <p:nvPr>
            <p:custDataLst>
              <p:tags r:id="rId1"/>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75656" y="1945003"/>
            <a:ext cx="5129213" cy="633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21" name="Picture 7" descr="TP_tmp.png"/>
          <p:cNvPicPr>
            <a:picLocks noChangeAspect="1"/>
          </p:cNvPicPr>
          <p:nvPr>
            <p:custDataLst>
              <p:tags r:id="rId2"/>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72200" y="3124200"/>
            <a:ext cx="1676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22" name="Picture 9" descr="TP_tmp.png"/>
          <p:cNvPicPr>
            <a:picLocks noChangeAspect="1"/>
          </p:cNvPicPr>
          <p:nvPr>
            <p:custDataLst>
              <p:tags r:id="rId3"/>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81600" y="3633788"/>
            <a:ext cx="2667000" cy="633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4294967295"/>
          </p:nvPr>
        </p:nvSpPr>
        <p:spPr>
          <a:xfrm>
            <a:off x="457200" y="6556200"/>
            <a:ext cx="2895600" cy="329184"/>
          </a:xfrm>
          <a:prstGeom prst="rect">
            <a:avLst/>
          </a:prstGeom>
        </p:spPr>
        <p:txBody>
          <a:bodyPr/>
          <a:lstStyle/>
          <a:p>
            <a:fld id="{C15390C8-1390-4A49-A0F7-2B27854ACC81}" type="datetime1">
              <a:rPr lang="en-US" smtClean="0"/>
              <a:t>8/1/2024</a:t>
            </a:fld>
            <a:endParaRPr lang="en-US"/>
          </a:p>
        </p:txBody>
      </p:sp>
      <p:sp>
        <p:nvSpPr>
          <p:cNvPr id="3" name="Slide Number Placeholder 2"/>
          <p:cNvSpPr>
            <a:spLocks noGrp="1"/>
          </p:cNvSpPr>
          <p:nvPr>
            <p:ph type="sldNum" sz="quarter" idx="4294967295"/>
          </p:nvPr>
        </p:nvSpPr>
        <p:spPr>
          <a:xfrm>
            <a:off x="7620000" y="6556200"/>
            <a:ext cx="1066800" cy="329184"/>
          </a:xfrm>
          <a:prstGeom prst="rect">
            <a:avLst/>
          </a:prstGeom>
        </p:spPr>
        <p:txBody>
          <a:bodyPr/>
          <a:lstStyle/>
          <a:p>
            <a:fld id="{E9F01FFC-0287-7E41-9708-A427EB01488A}" type="slidenum">
              <a:rPr lang="de-DE" smtClean="0"/>
              <a:pPr/>
              <a:t>32</a:t>
            </a:fld>
            <a:endParaRPr lang="de-DE"/>
          </a:p>
        </p:txBody>
      </p:sp>
      <p:sp>
        <p:nvSpPr>
          <p:cNvPr id="4" name="Footer Placeholder 3"/>
          <p:cNvSpPr>
            <a:spLocks noGrp="1"/>
          </p:cNvSpPr>
          <p:nvPr>
            <p:ph type="ftr" sz="quarter" idx="11"/>
          </p:nvPr>
        </p:nvSpPr>
        <p:spPr/>
        <p:txBody>
          <a:bodyPr/>
          <a:lstStyle/>
          <a:p>
            <a:r>
              <a:rPr lang="en-US"/>
              <a:t>Shafait: AI &amp; Machine Learning</a:t>
            </a:r>
            <a:endParaRPr lang="en-AU" dirty="0"/>
          </a:p>
        </p:txBody>
      </p:sp>
    </p:spTree>
    <p:extLst>
      <p:ext uri="{BB962C8B-B14F-4D97-AF65-F5344CB8AC3E}">
        <p14:creationId xmlns:p14="http://schemas.microsoft.com/office/powerpoint/2010/main" val="511344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Figure1.12.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99592" y="2257969"/>
            <a:ext cx="4165228" cy="29575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23" name="Title 1"/>
          <p:cNvSpPr>
            <a:spLocks noGrp="1"/>
          </p:cNvSpPr>
          <p:nvPr>
            <p:ph type="title"/>
          </p:nvPr>
        </p:nvSpPr>
        <p:spPr/>
        <p:txBody>
          <a:bodyPr/>
          <a:lstStyle/>
          <a:p>
            <a:r>
              <a:rPr lang="en-GB">
                <a:latin typeface="Calibri" charset="0"/>
              </a:rPr>
              <a:t>Probability Densities</a:t>
            </a:r>
          </a:p>
        </p:txBody>
      </p:sp>
      <p:pic>
        <p:nvPicPr>
          <p:cNvPr id="30724" name="Picture 4" descr="TP_tmp.pn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5562600" y="2386013"/>
            <a:ext cx="2871788" cy="661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25" name="Picture 7" descr="TP_tmp.pn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6248400" y="3405188"/>
            <a:ext cx="2209800" cy="633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26" name="Picture 9" descr="TP_tmp.png"/>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736850" y="5616575"/>
            <a:ext cx="844550" cy="252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27" name="Picture 11" descr="TP_tmp.png"/>
          <p:cNvPicPr>
            <a:picLocks noChangeAspect="1"/>
          </p:cNvPicPr>
          <p:nvPr>
            <p:custDataLst>
              <p:tags r:id="rId4"/>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76788" y="5449888"/>
            <a:ext cx="1624012" cy="569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4294967295"/>
          </p:nvPr>
        </p:nvSpPr>
        <p:spPr>
          <a:xfrm>
            <a:off x="457200" y="6556200"/>
            <a:ext cx="2895600" cy="329184"/>
          </a:xfrm>
          <a:prstGeom prst="rect">
            <a:avLst/>
          </a:prstGeom>
        </p:spPr>
        <p:txBody>
          <a:bodyPr/>
          <a:lstStyle/>
          <a:p>
            <a:fld id="{70EAC5F8-F17C-4214-8DEB-F280C3E233B1}" type="datetime1">
              <a:rPr lang="en-US" smtClean="0"/>
              <a:t>8/1/2024</a:t>
            </a:fld>
            <a:endParaRPr lang="en-US"/>
          </a:p>
        </p:txBody>
      </p:sp>
      <p:sp>
        <p:nvSpPr>
          <p:cNvPr id="3" name="Slide Number Placeholder 2"/>
          <p:cNvSpPr>
            <a:spLocks noGrp="1"/>
          </p:cNvSpPr>
          <p:nvPr>
            <p:ph type="sldNum" sz="quarter" idx="4294967295"/>
          </p:nvPr>
        </p:nvSpPr>
        <p:spPr>
          <a:xfrm>
            <a:off x="7620000" y="6556200"/>
            <a:ext cx="1066800" cy="329184"/>
          </a:xfrm>
          <a:prstGeom prst="rect">
            <a:avLst/>
          </a:prstGeom>
        </p:spPr>
        <p:txBody>
          <a:bodyPr/>
          <a:lstStyle/>
          <a:p>
            <a:fld id="{E9F01FFC-0287-7E41-9708-A427EB01488A}" type="slidenum">
              <a:rPr lang="de-DE" smtClean="0"/>
              <a:pPr/>
              <a:t>33</a:t>
            </a:fld>
            <a:endParaRPr lang="de-DE"/>
          </a:p>
        </p:txBody>
      </p:sp>
      <p:sp>
        <p:nvSpPr>
          <p:cNvPr id="4" name="Footer Placeholder 3"/>
          <p:cNvSpPr>
            <a:spLocks noGrp="1"/>
          </p:cNvSpPr>
          <p:nvPr>
            <p:ph type="ftr" sz="quarter" idx="11"/>
          </p:nvPr>
        </p:nvSpPr>
        <p:spPr/>
        <p:txBody>
          <a:bodyPr/>
          <a:lstStyle/>
          <a:p>
            <a:r>
              <a:rPr lang="en-US"/>
              <a:t>Shafait: AI &amp; Machine Learning</a:t>
            </a:r>
            <a:endParaRPr lang="en-AU" dirty="0"/>
          </a:p>
        </p:txBody>
      </p:sp>
    </p:spTree>
    <p:extLst>
      <p:ext uri="{BB962C8B-B14F-4D97-AF65-F5344CB8AC3E}">
        <p14:creationId xmlns:p14="http://schemas.microsoft.com/office/powerpoint/2010/main" val="510155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GB">
                <a:latin typeface="Calibri" charset="0"/>
              </a:rPr>
              <a:t>Expectations</a:t>
            </a:r>
          </a:p>
        </p:txBody>
      </p:sp>
      <p:pic>
        <p:nvPicPr>
          <p:cNvPr id="32771" name="Picture 4" descr="TP_tmp.png"/>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33254" y="2924944"/>
            <a:ext cx="2157413" cy="55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72" name="Picture 6" descr="TP_tmp.png"/>
          <p:cNvPicPr>
            <a:picLocks noChangeAspect="1"/>
          </p:cNvPicPr>
          <p:nvPr>
            <p:custDataLst>
              <p:tags r:id="rId2"/>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04666" y="4063591"/>
            <a:ext cx="2414588"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4294967295"/>
          </p:nvPr>
        </p:nvSpPr>
        <p:spPr>
          <a:xfrm>
            <a:off x="457200" y="6556200"/>
            <a:ext cx="2895600" cy="329184"/>
          </a:xfrm>
          <a:prstGeom prst="rect">
            <a:avLst/>
          </a:prstGeom>
        </p:spPr>
        <p:txBody>
          <a:bodyPr/>
          <a:lstStyle/>
          <a:p>
            <a:fld id="{5B8D6D32-38AE-4287-83ED-A169DA2FC966}" type="datetime1">
              <a:rPr lang="en-US" smtClean="0"/>
              <a:t>8/1/2024</a:t>
            </a:fld>
            <a:endParaRPr lang="en-US"/>
          </a:p>
        </p:txBody>
      </p:sp>
      <p:sp>
        <p:nvSpPr>
          <p:cNvPr id="3" name="Slide Number Placeholder 2"/>
          <p:cNvSpPr>
            <a:spLocks noGrp="1"/>
          </p:cNvSpPr>
          <p:nvPr>
            <p:ph type="sldNum" sz="quarter" idx="4294967295"/>
          </p:nvPr>
        </p:nvSpPr>
        <p:spPr>
          <a:xfrm>
            <a:off x="7620000" y="6556200"/>
            <a:ext cx="1066800" cy="329184"/>
          </a:xfrm>
          <a:prstGeom prst="rect">
            <a:avLst/>
          </a:prstGeom>
        </p:spPr>
        <p:txBody>
          <a:bodyPr/>
          <a:lstStyle/>
          <a:p>
            <a:fld id="{E9F01FFC-0287-7E41-9708-A427EB01488A}" type="slidenum">
              <a:rPr lang="de-DE" smtClean="0"/>
              <a:pPr/>
              <a:t>34</a:t>
            </a:fld>
            <a:endParaRPr lang="de-DE"/>
          </a:p>
        </p:txBody>
      </p:sp>
      <p:sp>
        <p:nvSpPr>
          <p:cNvPr id="4" name="Footer Placeholder 3"/>
          <p:cNvSpPr>
            <a:spLocks noGrp="1"/>
          </p:cNvSpPr>
          <p:nvPr>
            <p:ph type="ftr" sz="quarter" idx="11"/>
          </p:nvPr>
        </p:nvSpPr>
        <p:spPr/>
        <p:txBody>
          <a:bodyPr/>
          <a:lstStyle/>
          <a:p>
            <a:r>
              <a:rPr lang="en-US"/>
              <a:t>Shafait: AI &amp; Machine Learning</a:t>
            </a:r>
            <a:endParaRPr lang="en-AU" dirty="0"/>
          </a:p>
        </p:txBody>
      </p:sp>
    </p:spTree>
    <p:extLst>
      <p:ext uri="{BB962C8B-B14F-4D97-AF65-F5344CB8AC3E}">
        <p14:creationId xmlns:p14="http://schemas.microsoft.com/office/powerpoint/2010/main" val="3363575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GB">
                <a:latin typeface="Calibri" charset="0"/>
              </a:rPr>
              <a:t>Variances and Covariances</a:t>
            </a:r>
          </a:p>
        </p:txBody>
      </p:sp>
      <p:pic>
        <p:nvPicPr>
          <p:cNvPr id="33795" name="Picture 14"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4425" y="2371923"/>
            <a:ext cx="5813425" cy="481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3796" name="Group 15"/>
          <p:cNvGrpSpPr>
            <a:grpSpLocks/>
          </p:cNvGrpSpPr>
          <p:nvPr/>
        </p:nvGrpSpPr>
        <p:grpSpPr bwMode="auto">
          <a:xfrm>
            <a:off x="1076325" y="3352800"/>
            <a:ext cx="5029200" cy="1676400"/>
            <a:chOff x="1076325" y="3733800"/>
            <a:chExt cx="5029210" cy="1676400"/>
          </a:xfrm>
        </p:grpSpPr>
        <p:pic>
          <p:nvPicPr>
            <p:cNvPr id="33797" name="Picture 8"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0507" y="3733800"/>
              <a:ext cx="4596393" cy="6614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8" name="Picture 10" descr="TP_tmp.png"/>
            <p:cNvPicPr>
              <a:picLocks noChangeAspect="1"/>
            </p:cNvPicPr>
            <p:nvPr>
              <p:custDataLst>
                <p:tags r:id="rId3"/>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6325" y="4672582"/>
              <a:ext cx="5029210" cy="7376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 name="Date Placeholder 1"/>
          <p:cNvSpPr>
            <a:spLocks noGrp="1"/>
          </p:cNvSpPr>
          <p:nvPr>
            <p:ph type="dt" sz="half" idx="4294967295"/>
          </p:nvPr>
        </p:nvSpPr>
        <p:spPr>
          <a:xfrm>
            <a:off x="457200" y="6556200"/>
            <a:ext cx="2895600" cy="329184"/>
          </a:xfrm>
          <a:prstGeom prst="rect">
            <a:avLst/>
          </a:prstGeom>
        </p:spPr>
        <p:txBody>
          <a:bodyPr/>
          <a:lstStyle/>
          <a:p>
            <a:fld id="{73CE075F-E1F0-402F-90AD-169441ACC5AD}" type="datetime1">
              <a:rPr lang="en-US" smtClean="0"/>
              <a:t>8/1/2024</a:t>
            </a:fld>
            <a:endParaRPr lang="en-US"/>
          </a:p>
        </p:txBody>
      </p:sp>
      <p:sp>
        <p:nvSpPr>
          <p:cNvPr id="3" name="Slide Number Placeholder 2"/>
          <p:cNvSpPr>
            <a:spLocks noGrp="1"/>
          </p:cNvSpPr>
          <p:nvPr>
            <p:ph type="sldNum" sz="quarter" idx="4294967295"/>
          </p:nvPr>
        </p:nvSpPr>
        <p:spPr>
          <a:xfrm>
            <a:off x="7620000" y="6556200"/>
            <a:ext cx="1066800" cy="329184"/>
          </a:xfrm>
          <a:prstGeom prst="rect">
            <a:avLst/>
          </a:prstGeom>
        </p:spPr>
        <p:txBody>
          <a:bodyPr/>
          <a:lstStyle/>
          <a:p>
            <a:fld id="{E9F01FFC-0287-7E41-9708-A427EB01488A}" type="slidenum">
              <a:rPr lang="de-DE" smtClean="0"/>
              <a:pPr/>
              <a:t>35</a:t>
            </a:fld>
            <a:endParaRPr lang="de-DE"/>
          </a:p>
        </p:txBody>
      </p:sp>
      <p:sp>
        <p:nvSpPr>
          <p:cNvPr id="4" name="Footer Placeholder 3"/>
          <p:cNvSpPr>
            <a:spLocks noGrp="1"/>
          </p:cNvSpPr>
          <p:nvPr>
            <p:ph type="ftr" sz="quarter" idx="11"/>
          </p:nvPr>
        </p:nvSpPr>
        <p:spPr/>
        <p:txBody>
          <a:bodyPr/>
          <a:lstStyle/>
          <a:p>
            <a:r>
              <a:rPr lang="en-US"/>
              <a:t>Shafait: AI &amp; Machine Learning</a:t>
            </a:r>
            <a:endParaRPr lang="en-AU" dirty="0"/>
          </a:p>
        </p:txBody>
      </p:sp>
    </p:spTree>
    <p:extLst>
      <p:ext uri="{BB962C8B-B14F-4D97-AF65-F5344CB8AC3E}">
        <p14:creationId xmlns:p14="http://schemas.microsoft.com/office/powerpoint/2010/main" val="1585216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GB">
                <a:latin typeface="Calibri" charset="0"/>
              </a:rPr>
              <a:t>Gaussian Mean and Variance</a:t>
            </a:r>
          </a:p>
        </p:txBody>
      </p:sp>
      <p:pic>
        <p:nvPicPr>
          <p:cNvPr id="35843" name="Picture 4"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57313" y="2133600"/>
            <a:ext cx="3633787" cy="633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844" name="Picture 6"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3013" y="3181350"/>
            <a:ext cx="4548187" cy="633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845" name="Picture 8" descr="TP_tmp.png"/>
          <p:cNvPicPr>
            <a:picLocks noChangeAspect="1"/>
          </p:cNvPicPr>
          <p:nvPr>
            <p:custDataLst>
              <p:tags r:id="rId3"/>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2688" y="4338638"/>
            <a:ext cx="3022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4294967295"/>
          </p:nvPr>
        </p:nvSpPr>
        <p:spPr>
          <a:xfrm>
            <a:off x="457200" y="6556200"/>
            <a:ext cx="2895600" cy="329184"/>
          </a:xfrm>
          <a:prstGeom prst="rect">
            <a:avLst/>
          </a:prstGeom>
        </p:spPr>
        <p:txBody>
          <a:bodyPr/>
          <a:lstStyle/>
          <a:p>
            <a:fld id="{9861B29A-E222-4860-8516-806AF44326CF}" type="datetime1">
              <a:rPr lang="en-US" smtClean="0"/>
              <a:t>8/1/2024</a:t>
            </a:fld>
            <a:endParaRPr lang="en-US"/>
          </a:p>
        </p:txBody>
      </p:sp>
      <p:sp>
        <p:nvSpPr>
          <p:cNvPr id="3" name="Slide Number Placeholder 2"/>
          <p:cNvSpPr>
            <a:spLocks noGrp="1"/>
          </p:cNvSpPr>
          <p:nvPr>
            <p:ph type="sldNum" sz="quarter" idx="4294967295"/>
          </p:nvPr>
        </p:nvSpPr>
        <p:spPr>
          <a:xfrm>
            <a:off x="7620000" y="6556200"/>
            <a:ext cx="1066800" cy="329184"/>
          </a:xfrm>
          <a:prstGeom prst="rect">
            <a:avLst/>
          </a:prstGeom>
        </p:spPr>
        <p:txBody>
          <a:bodyPr/>
          <a:lstStyle/>
          <a:p>
            <a:fld id="{E9F01FFC-0287-7E41-9708-A427EB01488A}" type="slidenum">
              <a:rPr lang="de-DE" smtClean="0"/>
              <a:pPr/>
              <a:t>36</a:t>
            </a:fld>
            <a:endParaRPr lang="de-DE"/>
          </a:p>
        </p:txBody>
      </p:sp>
      <p:sp>
        <p:nvSpPr>
          <p:cNvPr id="4" name="Footer Placeholder 3"/>
          <p:cNvSpPr>
            <a:spLocks noGrp="1"/>
          </p:cNvSpPr>
          <p:nvPr>
            <p:ph type="ftr" sz="quarter" idx="11"/>
          </p:nvPr>
        </p:nvSpPr>
        <p:spPr/>
        <p:txBody>
          <a:bodyPr/>
          <a:lstStyle/>
          <a:p>
            <a:r>
              <a:rPr lang="en-US"/>
              <a:t>Shafait: AI &amp; Machine Learning</a:t>
            </a:r>
            <a:endParaRPr lang="en-AU" dirty="0"/>
          </a:p>
        </p:txBody>
      </p:sp>
    </p:spTree>
    <p:extLst>
      <p:ext uri="{BB962C8B-B14F-4D97-AF65-F5344CB8AC3E}">
        <p14:creationId xmlns:p14="http://schemas.microsoft.com/office/powerpoint/2010/main" val="3992296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GB">
                <a:latin typeface="Calibri" charset="0"/>
              </a:rPr>
              <a:t>The Multivariate Gaussian</a:t>
            </a:r>
          </a:p>
        </p:txBody>
      </p:sp>
      <p:pic>
        <p:nvPicPr>
          <p:cNvPr id="36867" name="Content Placeholder 3" descr="Figure2.8a.jpg"/>
          <p:cNvPicPr>
            <a:picLocks noGrp="1" noChangeAspect="1"/>
          </p:cNvPicPr>
          <p:nvPr>
            <p:ph idx="1"/>
          </p:nvPr>
        </p:nvPicPr>
        <p:blipFill>
          <a:blip r:embed="rId3">
            <a:extLst>
              <a:ext uri="{28A0092B-C50C-407E-A947-70E740481C1C}">
                <a14:useLocalDpi xmlns:a14="http://schemas.microsoft.com/office/drawing/2010/main" val="0"/>
              </a:ext>
            </a:extLst>
          </a:blip>
          <a:srcRect b="13870"/>
          <a:stretch>
            <a:fillRect/>
          </a:stretch>
        </p:blipFill>
        <p:spPr>
          <a:xfrm>
            <a:off x="3019425" y="3505200"/>
            <a:ext cx="3076575" cy="2384425"/>
          </a:xfrm>
        </p:spPr>
      </p:pic>
      <p:pic>
        <p:nvPicPr>
          <p:cNvPr id="36868" name="Picture 5" descr="TP_tmp.png"/>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19200" y="2286000"/>
            <a:ext cx="6705600" cy="633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4294967295"/>
          </p:nvPr>
        </p:nvSpPr>
        <p:spPr>
          <a:xfrm>
            <a:off x="457200" y="6556200"/>
            <a:ext cx="2895600" cy="329184"/>
          </a:xfrm>
          <a:prstGeom prst="rect">
            <a:avLst/>
          </a:prstGeom>
        </p:spPr>
        <p:txBody>
          <a:bodyPr/>
          <a:lstStyle/>
          <a:p>
            <a:fld id="{1A7FC617-2AFE-4B49-B577-65263A4A3010}" type="datetime1">
              <a:rPr lang="en-US" smtClean="0"/>
              <a:t>8/1/2024</a:t>
            </a:fld>
            <a:endParaRPr lang="en-US"/>
          </a:p>
        </p:txBody>
      </p:sp>
      <p:sp>
        <p:nvSpPr>
          <p:cNvPr id="3" name="Slide Number Placeholder 2"/>
          <p:cNvSpPr>
            <a:spLocks noGrp="1"/>
          </p:cNvSpPr>
          <p:nvPr>
            <p:ph type="sldNum" sz="quarter" idx="4294967295"/>
          </p:nvPr>
        </p:nvSpPr>
        <p:spPr>
          <a:xfrm>
            <a:off x="7620000" y="6556200"/>
            <a:ext cx="1066800" cy="329184"/>
          </a:xfrm>
          <a:prstGeom prst="rect">
            <a:avLst/>
          </a:prstGeom>
        </p:spPr>
        <p:txBody>
          <a:bodyPr/>
          <a:lstStyle/>
          <a:p>
            <a:fld id="{E9F01FFC-0287-7E41-9708-A427EB01488A}" type="slidenum">
              <a:rPr lang="de-DE" smtClean="0"/>
              <a:pPr/>
              <a:t>37</a:t>
            </a:fld>
            <a:endParaRPr lang="de-DE"/>
          </a:p>
        </p:txBody>
      </p:sp>
      <p:sp>
        <p:nvSpPr>
          <p:cNvPr id="4" name="Footer Placeholder 3"/>
          <p:cNvSpPr>
            <a:spLocks noGrp="1"/>
          </p:cNvSpPr>
          <p:nvPr>
            <p:ph type="ftr" sz="quarter" idx="11"/>
          </p:nvPr>
        </p:nvSpPr>
        <p:spPr/>
        <p:txBody>
          <a:bodyPr/>
          <a:lstStyle/>
          <a:p>
            <a:r>
              <a:rPr lang="en-US"/>
              <a:t>Shafait: AI &amp; Machine Learning</a:t>
            </a:r>
            <a:endParaRPr lang="en-AU" dirty="0"/>
          </a:p>
        </p:txBody>
      </p:sp>
    </p:spTree>
    <p:extLst>
      <p:ext uri="{BB962C8B-B14F-4D97-AF65-F5344CB8AC3E}">
        <p14:creationId xmlns:p14="http://schemas.microsoft.com/office/powerpoint/2010/main" val="2573167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a:latin typeface="Calibri" charset="0"/>
              </a:rPr>
              <a:t>Bayes’ Theorem</a:t>
            </a:r>
          </a:p>
        </p:txBody>
      </p:sp>
      <p:pic>
        <p:nvPicPr>
          <p:cNvPr id="29699" name="Content Placeholder 4"/>
          <p:cNvPicPr>
            <a:picLocks noGrp="1" noChangeAspect="1"/>
          </p:cNvPicPr>
          <p:nvPr>
            <p:ph idx="1"/>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a:xfrm>
            <a:off x="3048000" y="2494681"/>
            <a:ext cx="2590800" cy="633413"/>
          </a:xfrm>
          <a:gradFill rotWithShape="1">
            <a:gsLst>
              <a:gs pos="0">
                <a:srgbClr val="0064C8"/>
              </a:gs>
              <a:gs pos="100000">
                <a:srgbClr val="FFFFFF"/>
              </a:gs>
            </a:gsLst>
            <a:lin ang="5400000" scaled="1"/>
          </a:gradFill>
          <a:extLst>
            <a:ext uri="{91240B29-F687-4f45-9708-019B960494DF}">
              <a14:hiddenLine xmlns="" xmlns:a14="http://schemas.microsoft.com/office/drawing/2010/main" w="9525" cap="flat">
                <a:solidFill>
                  <a:srgbClr val="000000"/>
                </a:solidFill>
                <a:round/>
                <a:headEnd type="none" w="med" len="med"/>
                <a:tailEnd type="none" w="med" len="med"/>
              </a14:hiddenLine>
            </a:ext>
          </a:extLst>
        </p:spPr>
      </p:pic>
      <p:pic>
        <p:nvPicPr>
          <p:cNvPr id="29700" name="Picture 12" descr="TP_tmp.png"/>
          <p:cNvPicPr>
            <a:picLocks noChangeAspect="1"/>
          </p:cNvPicPr>
          <p:nvPr>
            <p:custDataLst>
              <p:tags r:id="rId2"/>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33750" y="3537669"/>
            <a:ext cx="2643188" cy="557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701" name="TextBox 5"/>
          <p:cNvSpPr txBox="1">
            <a:spLocks noChangeArrowheads="1"/>
          </p:cNvSpPr>
          <p:nvPr/>
        </p:nvSpPr>
        <p:spPr bwMode="auto">
          <a:xfrm>
            <a:off x="2714624" y="4623519"/>
            <a:ext cx="437765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GB" sz="2400" dirty="0"/>
              <a:t>posterior </a:t>
            </a:r>
            <a:r>
              <a:rPr lang="en-GB" sz="2400" dirty="0">
                <a:sym typeface="Symbol" charset="0"/>
              </a:rPr>
              <a:t> likelihood × prior</a:t>
            </a:r>
            <a:endParaRPr lang="en-GB" sz="2400" dirty="0"/>
          </a:p>
        </p:txBody>
      </p:sp>
      <p:sp>
        <p:nvSpPr>
          <p:cNvPr id="2" name="Date Placeholder 1"/>
          <p:cNvSpPr>
            <a:spLocks noGrp="1"/>
          </p:cNvSpPr>
          <p:nvPr>
            <p:ph type="dt" sz="half" idx="4294967295"/>
          </p:nvPr>
        </p:nvSpPr>
        <p:spPr>
          <a:xfrm>
            <a:off x="457200" y="6556200"/>
            <a:ext cx="2895600" cy="329184"/>
          </a:xfrm>
          <a:prstGeom prst="rect">
            <a:avLst/>
          </a:prstGeom>
        </p:spPr>
        <p:txBody>
          <a:bodyPr/>
          <a:lstStyle/>
          <a:p>
            <a:fld id="{2B7CA3BE-1BAB-4333-A1A6-06B6D06F2E13}" type="datetime1">
              <a:rPr lang="en-US" smtClean="0"/>
              <a:t>8/1/2024</a:t>
            </a:fld>
            <a:endParaRPr lang="en-US"/>
          </a:p>
        </p:txBody>
      </p:sp>
      <p:sp>
        <p:nvSpPr>
          <p:cNvPr id="3" name="Slide Number Placeholder 2"/>
          <p:cNvSpPr>
            <a:spLocks noGrp="1"/>
          </p:cNvSpPr>
          <p:nvPr>
            <p:ph type="sldNum" sz="quarter" idx="4294967295"/>
          </p:nvPr>
        </p:nvSpPr>
        <p:spPr>
          <a:xfrm>
            <a:off x="7620000" y="6556200"/>
            <a:ext cx="1066800" cy="329184"/>
          </a:xfrm>
          <a:prstGeom prst="rect">
            <a:avLst/>
          </a:prstGeom>
        </p:spPr>
        <p:txBody>
          <a:bodyPr/>
          <a:lstStyle/>
          <a:p>
            <a:fld id="{E9F01FFC-0287-7E41-9708-A427EB01488A}" type="slidenum">
              <a:rPr lang="de-DE" smtClean="0"/>
              <a:pPr/>
              <a:t>38</a:t>
            </a:fld>
            <a:endParaRPr lang="de-DE"/>
          </a:p>
        </p:txBody>
      </p:sp>
      <p:sp>
        <p:nvSpPr>
          <p:cNvPr id="4" name="Footer Placeholder 3"/>
          <p:cNvSpPr>
            <a:spLocks noGrp="1"/>
          </p:cNvSpPr>
          <p:nvPr>
            <p:ph type="ftr" sz="quarter" idx="11"/>
          </p:nvPr>
        </p:nvSpPr>
        <p:spPr/>
        <p:txBody>
          <a:bodyPr/>
          <a:lstStyle/>
          <a:p>
            <a:r>
              <a:rPr lang="en-US"/>
              <a:t>Shafait: AI &amp; Machine Learning</a:t>
            </a:r>
            <a:endParaRPr lang="en-AU" dirty="0"/>
          </a:p>
        </p:txBody>
      </p:sp>
    </p:spTree>
    <p:extLst>
      <p:ext uri="{BB962C8B-B14F-4D97-AF65-F5344CB8AC3E}">
        <p14:creationId xmlns:p14="http://schemas.microsoft.com/office/powerpoint/2010/main" val="3914908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1026"/>
          <p:cNvPicPr>
            <a:picLocks noChangeAspect="1" noChangeArrowheads="1"/>
          </p:cNvPicPr>
          <p:nvPr/>
        </p:nvPicPr>
        <p:blipFill>
          <a:blip r:embed="rId3">
            <a:lum bright="70000"/>
            <a:grayscl/>
          </a:blip>
          <a:srcRect/>
          <a:stretch>
            <a:fillRect/>
          </a:stretch>
        </p:blipFill>
        <p:spPr bwMode="auto">
          <a:xfrm>
            <a:off x="639763" y="2500313"/>
            <a:ext cx="5618162" cy="3308350"/>
          </a:xfrm>
          <a:prstGeom prst="rect">
            <a:avLst/>
          </a:prstGeom>
          <a:noFill/>
          <a:ln w="9525">
            <a:noFill/>
            <a:miter lim="800000"/>
            <a:headEnd/>
            <a:tailEnd/>
          </a:ln>
        </p:spPr>
      </p:pic>
      <p:sp>
        <p:nvSpPr>
          <p:cNvPr id="164867" name="Rectangle 1027"/>
          <p:cNvSpPr>
            <a:spLocks noGrp="1" noChangeArrowheads="1"/>
          </p:cNvSpPr>
          <p:nvPr>
            <p:ph type="title" idx="4294967295"/>
          </p:nvPr>
        </p:nvSpPr>
        <p:spPr/>
        <p:txBody>
          <a:bodyPr/>
          <a:lstStyle/>
          <a:p>
            <a:pPr eaLnBrk="1" hangingPunct="1"/>
            <a:r>
              <a:rPr lang="de-DE">
                <a:ea typeface="ＭＳ Ｐゴシック" pitchFamily="-112" charset="-128"/>
                <a:cs typeface="ＭＳ Ｐゴシック" pitchFamily="-112" charset="-128"/>
              </a:rPr>
              <a:t> </a:t>
            </a:r>
          </a:p>
        </p:txBody>
      </p:sp>
      <p:grpSp>
        <p:nvGrpSpPr>
          <p:cNvPr id="2" name="Group 1028"/>
          <p:cNvGrpSpPr>
            <a:grpSpLocks/>
          </p:cNvGrpSpPr>
          <p:nvPr/>
        </p:nvGrpSpPr>
        <p:grpSpPr bwMode="auto">
          <a:xfrm>
            <a:off x="3324225" y="5270500"/>
            <a:ext cx="2490788" cy="215900"/>
            <a:chOff x="219" y="779"/>
            <a:chExt cx="1569" cy="136"/>
          </a:xfrm>
        </p:grpSpPr>
        <p:sp>
          <p:nvSpPr>
            <p:cNvPr id="164870" name="Rectangle 1029"/>
            <p:cNvSpPr>
              <a:spLocks noChangeArrowheads="1"/>
            </p:cNvSpPr>
            <p:nvPr/>
          </p:nvSpPr>
          <p:spPr bwMode="auto">
            <a:xfrm>
              <a:off x="219" y="779"/>
              <a:ext cx="1569" cy="125"/>
            </a:xfrm>
            <a:prstGeom prst="rect">
              <a:avLst/>
            </a:prstGeom>
            <a:noFill/>
            <a:ln w="12700">
              <a:noFill/>
              <a:miter lim="800000"/>
              <a:headEnd/>
              <a:tailEnd/>
            </a:ln>
          </p:spPr>
          <p:txBody>
            <a:bodyPr>
              <a:prstTxWarp prst="textNoShape">
                <a:avLst/>
              </a:prstTxWarp>
              <a:spAutoFit/>
            </a:bodyPr>
            <a:lstStyle/>
            <a:p>
              <a:pPr defTabSz="762000"/>
              <a:endParaRPr lang="de-DE" sz="700" b="1">
                <a:solidFill>
                  <a:srgbClr val="0019A8"/>
                </a:solidFill>
              </a:endParaRPr>
            </a:p>
          </p:txBody>
        </p:sp>
        <p:sp>
          <p:nvSpPr>
            <p:cNvPr id="164871" name="Rectangle 1030"/>
            <p:cNvSpPr>
              <a:spLocks noChangeArrowheads="1"/>
            </p:cNvSpPr>
            <p:nvPr/>
          </p:nvSpPr>
          <p:spPr bwMode="auto">
            <a:xfrm>
              <a:off x="1564" y="780"/>
              <a:ext cx="144" cy="135"/>
            </a:xfrm>
            <a:prstGeom prst="rect">
              <a:avLst/>
            </a:prstGeom>
            <a:noFill/>
            <a:ln w="12700">
              <a:noFill/>
              <a:miter lim="800000"/>
              <a:headEnd/>
              <a:tailEnd/>
            </a:ln>
          </p:spPr>
          <p:txBody>
            <a:bodyPr>
              <a:prstTxWarp prst="textNoShape">
                <a:avLst/>
              </a:prstTxWarp>
              <a:spAutoFit/>
            </a:bodyPr>
            <a:lstStyle/>
            <a:p>
              <a:pPr defTabSz="762000" eaLnBrk="1" hangingPunct="1"/>
              <a:endParaRPr lang="de-DE" sz="800" b="1">
                <a:solidFill>
                  <a:srgbClr val="0019A8"/>
                </a:solidFill>
              </a:endParaRPr>
            </a:p>
          </p:txBody>
        </p:sp>
      </p:grpSp>
      <p:sp>
        <p:nvSpPr>
          <p:cNvPr id="164869" name="Rectangle 1031"/>
          <p:cNvSpPr>
            <a:spLocks noChangeArrowheads="1"/>
          </p:cNvSpPr>
          <p:nvPr/>
        </p:nvSpPr>
        <p:spPr bwMode="auto">
          <a:xfrm>
            <a:off x="1019174" y="2301875"/>
            <a:ext cx="8124825" cy="1874838"/>
          </a:xfrm>
          <a:prstGeom prst="rect">
            <a:avLst/>
          </a:prstGeom>
          <a:noFill/>
          <a:ln w="12700">
            <a:noFill/>
            <a:miter lim="800000"/>
            <a:headEnd/>
            <a:tailEnd/>
          </a:ln>
        </p:spPr>
        <p:txBody>
          <a:bodyPr wrap="none" lIns="19124" tIns="27093" rIns="19124" bIns="27093">
            <a:prstTxWarp prst="textNoShape">
              <a:avLst/>
            </a:prstTxWarp>
          </a:bodyPr>
          <a:lstStyle/>
          <a:p>
            <a:pPr algn="r" defTabSz="765175">
              <a:tabLst>
                <a:tab pos="357188" algn="l"/>
                <a:tab pos="714375" algn="l"/>
                <a:tab pos="1084263" algn="l"/>
              </a:tabLst>
            </a:pPr>
            <a:endParaRPr lang="en-US" sz="4000" b="1" dirty="0">
              <a:solidFill>
                <a:schemeClr val="bg2"/>
              </a:solidFill>
            </a:endParaRPr>
          </a:p>
          <a:p>
            <a:pPr algn="r" defTabSz="765175">
              <a:tabLst>
                <a:tab pos="357188" algn="l"/>
                <a:tab pos="714375" algn="l"/>
                <a:tab pos="1084263" algn="l"/>
              </a:tabLst>
            </a:pPr>
            <a:r>
              <a:rPr lang="en-US" sz="4000" b="1" dirty="0">
                <a:solidFill>
                  <a:schemeClr val="bg1">
                    <a:lumMod val="50000"/>
                  </a:schemeClr>
                </a:solidFill>
              </a:rPr>
              <a:t>Naïve Bayes Classifier</a:t>
            </a:r>
          </a:p>
          <a:p>
            <a:pPr algn="r" defTabSz="765175">
              <a:tabLst>
                <a:tab pos="357188" algn="l"/>
                <a:tab pos="714375" algn="l"/>
                <a:tab pos="1084263" algn="l"/>
              </a:tabLst>
            </a:pPr>
            <a:endParaRPr lang="en-US" sz="4000" b="1" dirty="0">
              <a:solidFill>
                <a:schemeClr val="bg2"/>
              </a:solidFill>
            </a:endParaRPr>
          </a:p>
          <a:p>
            <a:pPr algn="r" defTabSz="765175">
              <a:tabLst>
                <a:tab pos="357188" algn="l"/>
                <a:tab pos="714375" algn="l"/>
                <a:tab pos="1084263" algn="l"/>
              </a:tabLst>
            </a:pPr>
            <a:endParaRPr lang="en-US" sz="4000" b="1" dirty="0">
              <a:solidFill>
                <a:schemeClr val="bg2"/>
              </a:solidFill>
            </a:endParaRPr>
          </a:p>
        </p:txBody>
      </p:sp>
      <p:sp>
        <p:nvSpPr>
          <p:cNvPr id="3" name="Date Placeholder 2"/>
          <p:cNvSpPr>
            <a:spLocks noGrp="1"/>
          </p:cNvSpPr>
          <p:nvPr>
            <p:ph type="dt" sz="half" idx="4294967295"/>
          </p:nvPr>
        </p:nvSpPr>
        <p:spPr>
          <a:xfrm>
            <a:off x="457200" y="6556200"/>
            <a:ext cx="2895600" cy="329184"/>
          </a:xfrm>
          <a:prstGeom prst="rect">
            <a:avLst/>
          </a:prstGeom>
        </p:spPr>
        <p:txBody>
          <a:bodyPr/>
          <a:lstStyle/>
          <a:p>
            <a:fld id="{776D02E5-B4A6-47CD-908D-CAB01249CAA2}" type="datetime1">
              <a:rPr lang="en-US" smtClean="0"/>
              <a:t>8/1/2024</a:t>
            </a:fld>
            <a:endParaRPr lang="en-US"/>
          </a:p>
        </p:txBody>
      </p:sp>
      <p:sp>
        <p:nvSpPr>
          <p:cNvPr id="4" name="Slide Number Placeholder 3"/>
          <p:cNvSpPr>
            <a:spLocks noGrp="1"/>
          </p:cNvSpPr>
          <p:nvPr>
            <p:ph type="sldNum" sz="quarter" idx="4294967295"/>
          </p:nvPr>
        </p:nvSpPr>
        <p:spPr>
          <a:xfrm>
            <a:off x="7620000" y="6556200"/>
            <a:ext cx="1066800" cy="329184"/>
          </a:xfrm>
          <a:prstGeom prst="rect">
            <a:avLst/>
          </a:prstGeom>
        </p:spPr>
        <p:txBody>
          <a:bodyPr/>
          <a:lstStyle/>
          <a:p>
            <a:fld id="{E9F01FFC-0287-7E41-9708-A427EB01488A}" type="slidenum">
              <a:rPr lang="de-DE" smtClean="0"/>
              <a:pPr/>
              <a:t>39</a:t>
            </a:fld>
            <a:endParaRPr lang="de-DE"/>
          </a:p>
        </p:txBody>
      </p:sp>
      <p:sp>
        <p:nvSpPr>
          <p:cNvPr id="5" name="Footer Placeholder 4"/>
          <p:cNvSpPr>
            <a:spLocks noGrp="1"/>
          </p:cNvSpPr>
          <p:nvPr>
            <p:ph type="ftr" sz="quarter" idx="11"/>
          </p:nvPr>
        </p:nvSpPr>
        <p:spPr/>
        <p:txBody>
          <a:bodyPr/>
          <a:lstStyle/>
          <a:p>
            <a:r>
              <a:rPr lang="en-US"/>
              <a:t>Shafait: AI &amp; Machine Learning</a:t>
            </a:r>
            <a:endParaRPr lang="en-AU"/>
          </a:p>
        </p:txBody>
      </p:sp>
    </p:spTree>
    <p:extLst>
      <p:ext uri="{BB962C8B-B14F-4D97-AF65-F5344CB8AC3E}">
        <p14:creationId xmlns:p14="http://schemas.microsoft.com/office/powerpoint/2010/main" val="208852486"/>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atin typeface="Calibri" charset="0"/>
              </a:rPr>
              <a:t>Probability Theory</a:t>
            </a:r>
          </a:p>
        </p:txBody>
      </p:sp>
      <p:pic>
        <p:nvPicPr>
          <p:cNvPr id="27651" name="Content Placeholder 8" descr="Figure1.10.jpg"/>
          <p:cNvPicPr>
            <a:picLocks noGrp="1" noChangeAspect="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585788" y="2097682"/>
            <a:ext cx="3833812" cy="2511425"/>
          </a:xfrm>
        </p:spPr>
      </p:pic>
      <p:sp>
        <p:nvSpPr>
          <p:cNvPr id="27652" name="Content Placeholder 4"/>
          <p:cNvSpPr>
            <a:spLocks noGrp="1"/>
          </p:cNvSpPr>
          <p:nvPr>
            <p:ph sz="half" idx="2"/>
          </p:nvPr>
        </p:nvSpPr>
        <p:spPr>
          <a:xfrm>
            <a:off x="4876800" y="2707282"/>
            <a:ext cx="3505200" cy="2057400"/>
          </a:xfrm>
        </p:spPr>
        <p:txBody>
          <a:bodyPr/>
          <a:lstStyle/>
          <a:p>
            <a:pPr marL="0" indent="0">
              <a:buNone/>
            </a:pPr>
            <a:r>
              <a:rPr lang="en-GB" dirty="0">
                <a:latin typeface="Calibri" charset="0"/>
              </a:rPr>
              <a:t>Sum Rule</a:t>
            </a:r>
          </a:p>
          <a:p>
            <a:pPr marL="0" indent="0"/>
            <a:endParaRPr lang="en-GB" dirty="0">
              <a:latin typeface="Calibri" charset="0"/>
            </a:endParaRPr>
          </a:p>
          <a:p>
            <a:pPr marL="0" indent="0"/>
            <a:endParaRPr lang="en-GB" dirty="0">
              <a:latin typeface="Calibri" charset="0"/>
            </a:endParaRPr>
          </a:p>
          <a:p>
            <a:pPr marL="0" indent="0"/>
            <a:endParaRPr lang="en-GB" dirty="0">
              <a:latin typeface="Calibri" charset="0"/>
            </a:endParaRPr>
          </a:p>
        </p:txBody>
      </p:sp>
      <p:sp>
        <p:nvSpPr>
          <p:cNvPr id="27653" name="TextBox 7"/>
          <p:cNvSpPr txBox="1">
            <a:spLocks noChangeArrowheads="1"/>
          </p:cNvSpPr>
          <p:nvPr/>
        </p:nvSpPr>
        <p:spPr bwMode="auto">
          <a:xfrm>
            <a:off x="762000" y="4840882"/>
            <a:ext cx="4038600" cy="738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GB" sz="2400"/>
              <a:t>Product Rule</a:t>
            </a:r>
          </a:p>
          <a:p>
            <a:endParaRPr lang="en-GB"/>
          </a:p>
        </p:txBody>
      </p:sp>
      <p:pic>
        <p:nvPicPr>
          <p:cNvPr id="27654" name="Picture 11" descr="TP_tmp.emf"/>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1713" y="5417145"/>
            <a:ext cx="5808662" cy="89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5" name="Picture 10" descr="TP_tmp.emf"/>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24438" y="3181945"/>
            <a:ext cx="3162300" cy="1735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A6296DE8-3D2C-4A41-817B-0B1594F39523}" type="datetime1">
              <a:rPr lang="en-US" smtClean="0"/>
              <a:t>8/1/2024</a:t>
            </a:fld>
            <a:endParaRPr lang="en-US"/>
          </a:p>
        </p:txBody>
      </p:sp>
      <p:sp>
        <p:nvSpPr>
          <p:cNvPr id="3" name="Slide Number Placeholder 2"/>
          <p:cNvSpPr>
            <a:spLocks noGrp="1"/>
          </p:cNvSpPr>
          <p:nvPr>
            <p:ph type="sldNum" sz="quarter" idx="12"/>
          </p:nvPr>
        </p:nvSpPr>
        <p:spPr/>
        <p:txBody>
          <a:bodyPr/>
          <a:lstStyle/>
          <a:p>
            <a:fld id="{E9F01FFC-0287-7E41-9708-A427EB01488A}" type="slidenum">
              <a:rPr lang="de-DE" smtClean="0"/>
              <a:pPr/>
              <a:t>4</a:t>
            </a:fld>
            <a:endParaRPr lang="de-DE"/>
          </a:p>
        </p:txBody>
      </p:sp>
      <p:sp>
        <p:nvSpPr>
          <p:cNvPr id="4" name="Footer Placeholder 3"/>
          <p:cNvSpPr>
            <a:spLocks noGrp="1"/>
          </p:cNvSpPr>
          <p:nvPr>
            <p:ph type="ftr" sz="quarter" idx="11"/>
          </p:nvPr>
        </p:nvSpPr>
        <p:spPr/>
        <p:txBody>
          <a:bodyPr/>
          <a:lstStyle/>
          <a:p>
            <a:r>
              <a:rPr lang="de-DE"/>
              <a:t>Shafait: AI &amp; Machine Learning</a:t>
            </a:r>
          </a:p>
        </p:txBody>
      </p:sp>
    </p:spTree>
    <p:extLst>
      <p:ext uri="{BB962C8B-B14F-4D97-AF65-F5344CB8AC3E}">
        <p14:creationId xmlns:p14="http://schemas.microsoft.com/office/powerpoint/2010/main" val="1926932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Callout 1 (Accent Bar) 7"/>
          <p:cNvSpPr/>
          <p:nvPr/>
        </p:nvSpPr>
        <p:spPr>
          <a:xfrm>
            <a:off x="5642977" y="3020923"/>
            <a:ext cx="3024336" cy="1138401"/>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a:t>Conditional Independence Assumption</a:t>
            </a:r>
          </a:p>
        </p:txBody>
      </p:sp>
      <p:sp>
        <p:nvSpPr>
          <p:cNvPr id="2" name="Footer Placeholder 1"/>
          <p:cNvSpPr>
            <a:spLocks noGrp="1"/>
          </p:cNvSpPr>
          <p:nvPr>
            <p:ph type="ftr" sz="quarter" idx="11"/>
          </p:nvPr>
        </p:nvSpPr>
        <p:spPr/>
        <p:txBody>
          <a:bodyPr/>
          <a:lstStyle/>
          <a:p>
            <a:r>
              <a:rPr lang="en-US"/>
              <a:t>Shafait: AI &amp; Machine Learning</a:t>
            </a:r>
            <a:endParaRPr lang="en-AU"/>
          </a:p>
        </p:txBody>
      </p:sp>
      <p:sp>
        <p:nvSpPr>
          <p:cNvPr id="3" name="Slide Number Placeholder 2"/>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40</a:t>
            </a:fld>
            <a:endParaRPr lang="en-AU" dirty="0">
              <a:cs typeface="Times New Roman" pitchFamily="18" charset="0"/>
            </a:endParaRPr>
          </a:p>
        </p:txBody>
      </p:sp>
      <p:sp>
        <p:nvSpPr>
          <p:cNvPr id="4" name="Date Placeholder 3"/>
          <p:cNvSpPr>
            <a:spLocks noGrp="1"/>
          </p:cNvSpPr>
          <p:nvPr>
            <p:ph type="dt" sz="half" idx="2"/>
          </p:nvPr>
        </p:nvSpPr>
        <p:spPr/>
        <p:txBody>
          <a:bodyPr/>
          <a:lstStyle/>
          <a:p>
            <a:fld id="{F5BBEA01-6346-4FCE-8A5D-E4D7F1CADFF9}" type="datetime1">
              <a:rPr lang="en-US" smtClean="0"/>
              <a:t>8/1/2024</a:t>
            </a:fld>
            <a:endParaRPr lang="en-AU" dirty="0"/>
          </a:p>
        </p:txBody>
      </p:sp>
      <p:pic>
        <p:nvPicPr>
          <p:cNvPr id="1026" name="Picture 2" descr="p(C_k \vert x_1, \dots, x_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957" y="2432798"/>
            <a:ext cx="2314543" cy="3600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C_k \vert \mathbf{x}) = \frac{p(C_k) \ p(\mathbf{x} \vert C_k)}{p(\mathbf{x})}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957" y="3197402"/>
            <a:ext cx="3203005" cy="7218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box{posterior} = \frac{\mbox{prior} \times \mbox{likelihood}}{\mbox{evidenc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957" y="4335803"/>
            <a:ext cx="3962413" cy="6761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TextBox 8"/>
              <p:cNvSpPr txBox="1"/>
              <p:nvPr/>
            </p:nvSpPr>
            <p:spPr>
              <a:xfrm>
                <a:off x="6026445" y="3188972"/>
                <a:ext cx="2257400" cy="738664"/>
              </a:xfrm>
              <a:prstGeom prst="rect">
                <a:avLst/>
              </a:prstGeom>
              <a:noFill/>
            </p:spPr>
            <p:txBody>
              <a:bodyPr wrap="square" lIns="0" tIns="0" rIns="0" bIns="0" rtlCol="0">
                <a:spAutoFit/>
              </a:bodyPr>
              <a:lstStyle/>
              <a:p>
                <a:r>
                  <a:rPr lang="en-US" sz="2400" b="0" dirty="0"/>
                  <a:t>Numerator =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6026445" y="3188972"/>
                <a:ext cx="2257400" cy="738664"/>
              </a:xfrm>
              <a:prstGeom prst="rect">
                <a:avLst/>
              </a:prstGeom>
              <a:blipFill>
                <a:blip r:embed="rId5"/>
                <a:stretch>
                  <a:fillRect l="-8378" t="-11570" r="-12432" b="-19008"/>
                </a:stretch>
              </a:blipFill>
            </p:spPr>
            <p:txBody>
              <a:bodyPr/>
              <a:lstStyle/>
              <a:p>
                <a:r>
                  <a:rPr lang="en-US">
                    <a:noFill/>
                  </a:rPr>
                  <a:t> </a:t>
                </a:r>
              </a:p>
            </p:txBody>
          </p:sp>
        </mc:Fallback>
      </mc:AlternateContent>
    </p:spTree>
    <p:extLst>
      <p:ext uri="{BB962C8B-B14F-4D97-AF65-F5344CB8AC3E}">
        <p14:creationId xmlns:p14="http://schemas.microsoft.com/office/powerpoint/2010/main" val="113870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Conditional Independence Assumption</a:t>
            </a:r>
          </a:p>
        </p:txBody>
      </p:sp>
      <p:sp>
        <p:nvSpPr>
          <p:cNvPr id="2" name="Footer Placeholder 1"/>
          <p:cNvSpPr>
            <a:spLocks noGrp="1"/>
          </p:cNvSpPr>
          <p:nvPr>
            <p:ph type="ftr" sz="quarter" idx="11"/>
          </p:nvPr>
        </p:nvSpPr>
        <p:spPr/>
        <p:txBody>
          <a:bodyPr/>
          <a:lstStyle/>
          <a:p>
            <a:r>
              <a:rPr lang="en-US"/>
              <a:t>Shafait: AI &amp; Machine Learning</a:t>
            </a:r>
            <a:endParaRPr lang="en-AU"/>
          </a:p>
        </p:txBody>
      </p:sp>
      <p:sp>
        <p:nvSpPr>
          <p:cNvPr id="3" name="Slide Number Placeholder 2"/>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41</a:t>
            </a:fld>
            <a:endParaRPr lang="en-AU" dirty="0">
              <a:cs typeface="Times New Roman" pitchFamily="18" charset="0"/>
            </a:endParaRPr>
          </a:p>
        </p:txBody>
      </p:sp>
      <p:sp>
        <p:nvSpPr>
          <p:cNvPr id="4" name="Date Placeholder 3"/>
          <p:cNvSpPr>
            <a:spLocks noGrp="1"/>
          </p:cNvSpPr>
          <p:nvPr>
            <p:ph type="dt" sz="half" idx="2"/>
          </p:nvPr>
        </p:nvSpPr>
        <p:spPr/>
        <p:txBody>
          <a:bodyPr/>
          <a:lstStyle/>
          <a:p>
            <a:fld id="{691A1A23-AD9F-4991-AAFF-8002B58B7B0A}" type="datetime1">
              <a:rPr lang="en-US" smtClean="0"/>
              <a:t>8/1/2024</a:t>
            </a:fld>
            <a:endParaRPr lang="en-AU" dirty="0"/>
          </a:p>
        </p:txBody>
      </p:sp>
      <p:pic>
        <p:nvPicPr>
          <p:cNvPr id="1034" name="Picture 10" descr="&#10;\begin{align}&#10;p(C_k, x_1, \dots, x_n) &amp; = p(C_k) \ p(x_1, \dots, x_n \vert C_k) \\&#10;                        &amp; = p(C_k) \ p(x_1 \vert C_k) \ p(x_2, \dots, x_n \vert C_k, x_1) \\&#10;                        &amp; = p(C_k) \ p(x_1 \vert C_k) \ p(x_2 \vert C_k, x_1) \ p(x_3, \dots, x_n \vert C_k, x_1, x_2) \\&#10;                        &amp; = p(C_k) \ p(x_1 \vert C_k) \ p(x_2 \vert C_k, x_1) \ \dots p(x_n \vert C_k, x_1, x_2, x_3, \dots, x_{n-1})&#10;\end{align}&#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13" y="2217620"/>
            <a:ext cx="8283524" cy="133128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10;\begin{align}&#10;p(C_k \vert x_1, \dots, x_n) &amp; \varpropto p(C_k, x_1, \dots, x_n) \\&#10;                             &amp; \varpropto p(C_k) \ p(x_1 \vert C_k) \ p(x_2\vert C_k) \ p(x_3\vert C_k) \ \cdots \\&#10;                             &amp; \varpropto p(C_k) \prod_{i=1}^n p(x_i \vert C_k)\,.&#10;\end{align}&#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813" y="3789040"/>
            <a:ext cx="6627258" cy="160829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C_k \vert x_1, \dots, x_n) = \frac{1}{Z} p(C_k) \prod_{i=1}^n p(x_i \vert C_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129" y="5637468"/>
            <a:ext cx="4748340" cy="697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97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a:t>
            </a:r>
          </a:p>
        </p:txBody>
      </p:sp>
      <p:sp>
        <p:nvSpPr>
          <p:cNvPr id="3" name="Content Placeholder 2"/>
          <p:cNvSpPr>
            <a:spLocks noGrp="1"/>
          </p:cNvSpPr>
          <p:nvPr>
            <p:ph idx="1"/>
          </p:nvPr>
        </p:nvSpPr>
        <p:spPr>
          <a:xfrm>
            <a:off x="323528" y="2060848"/>
            <a:ext cx="8640959" cy="4176464"/>
          </a:xfrm>
        </p:spPr>
        <p:txBody>
          <a:bodyPr>
            <a:normAutofit/>
          </a:bodyPr>
          <a:lstStyle/>
          <a:p>
            <a:r>
              <a:rPr sz="2800" dirty="0"/>
              <a:t>Consider a spam email classifier with two features:</a:t>
            </a:r>
          </a:p>
          <a:p>
            <a:r>
              <a:rPr sz="2800" dirty="0"/>
              <a:t>x1: Presence of the word </a:t>
            </a:r>
            <a:r>
              <a:rPr sz="2800" b="1" dirty="0"/>
              <a:t>'cheap'</a:t>
            </a:r>
            <a:r>
              <a:rPr sz="2800" dirty="0"/>
              <a:t>.</a:t>
            </a:r>
          </a:p>
          <a:p>
            <a:r>
              <a:rPr sz="2800" dirty="0"/>
              <a:t>x2: Presence of the word </a:t>
            </a:r>
            <a:r>
              <a:rPr sz="2800" b="1" dirty="0"/>
              <a:t>'offer'</a:t>
            </a:r>
            <a:r>
              <a:rPr sz="2800" dirty="0"/>
              <a:t>.</a:t>
            </a:r>
          </a:p>
          <a:p>
            <a:endParaRPr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60D7336-E44C-2CC6-5337-DBD8EB0AAF0D}"/>
              </a:ext>
            </a:extLst>
          </p:cNvPr>
          <p:cNvGraphicFramePr>
            <a:graphicFrameLocks noGrp="1"/>
          </p:cNvGraphicFramePr>
          <p:nvPr>
            <p:extLst>
              <p:ext uri="{D42A27DB-BD31-4B8C-83A1-F6EECF244321}">
                <p14:modId xmlns:p14="http://schemas.microsoft.com/office/powerpoint/2010/main" val="4101797038"/>
              </p:ext>
            </p:extLst>
          </p:nvPr>
        </p:nvGraphicFramePr>
        <p:xfrm>
          <a:off x="510523" y="1981200"/>
          <a:ext cx="8122954" cy="2895600"/>
        </p:xfrm>
        <a:graphic>
          <a:graphicData uri="http://schemas.openxmlformats.org/drawingml/2006/table">
            <a:tbl>
              <a:tblPr firstRow="1" bandRow="1">
                <a:tableStyleId>{5C22544A-7EE6-4342-B048-85BDC9FD1C3A}</a:tableStyleId>
              </a:tblPr>
              <a:tblGrid>
                <a:gridCol w="1327688">
                  <a:extLst>
                    <a:ext uri="{9D8B030D-6E8A-4147-A177-3AD203B41FA5}">
                      <a16:colId xmlns:a16="http://schemas.microsoft.com/office/drawing/2014/main" val="1003928634"/>
                    </a:ext>
                  </a:extLst>
                </a:gridCol>
                <a:gridCol w="2271672">
                  <a:extLst>
                    <a:ext uri="{9D8B030D-6E8A-4147-A177-3AD203B41FA5}">
                      <a16:colId xmlns:a16="http://schemas.microsoft.com/office/drawing/2014/main" val="386663007"/>
                    </a:ext>
                  </a:extLst>
                </a:gridCol>
                <a:gridCol w="2279309">
                  <a:extLst>
                    <a:ext uri="{9D8B030D-6E8A-4147-A177-3AD203B41FA5}">
                      <a16:colId xmlns:a16="http://schemas.microsoft.com/office/drawing/2014/main" val="2543702190"/>
                    </a:ext>
                  </a:extLst>
                </a:gridCol>
                <a:gridCol w="2244285">
                  <a:extLst>
                    <a:ext uri="{9D8B030D-6E8A-4147-A177-3AD203B41FA5}">
                      <a16:colId xmlns:a16="http://schemas.microsoft.com/office/drawing/2014/main" val="72997943"/>
                    </a:ext>
                  </a:extLst>
                </a:gridCol>
              </a:tblGrid>
              <a:tr h="370840">
                <a:tc>
                  <a:txBody>
                    <a:bodyPr/>
                    <a:lstStyle/>
                    <a:p>
                      <a:r>
                        <a:rPr lang="en-US" sz="3200" dirty="0"/>
                        <a:t>Email</a:t>
                      </a:r>
                      <a:endParaRPr lang="en-PK" sz="3200" dirty="0"/>
                    </a:p>
                  </a:txBody>
                  <a:tcPr/>
                </a:tc>
                <a:tc>
                  <a:txBody>
                    <a:bodyPr/>
                    <a:lstStyle/>
                    <a:p>
                      <a:r>
                        <a:rPr lang="en-US" sz="3200" dirty="0"/>
                        <a:t>Spam(y=1)</a:t>
                      </a:r>
                      <a:endParaRPr lang="en-PK" sz="3200" dirty="0"/>
                    </a:p>
                  </a:txBody>
                  <a:tcPr/>
                </a:tc>
                <a:tc>
                  <a:txBody>
                    <a:bodyPr/>
                    <a:lstStyle/>
                    <a:p>
                      <a:r>
                        <a:rPr lang="en-US" sz="3200" dirty="0"/>
                        <a:t>Cheap (x1)</a:t>
                      </a:r>
                      <a:endParaRPr lang="en-PK" sz="3200" dirty="0"/>
                    </a:p>
                  </a:txBody>
                  <a:tcPr/>
                </a:tc>
                <a:tc>
                  <a:txBody>
                    <a:bodyPr/>
                    <a:lstStyle/>
                    <a:p>
                      <a:r>
                        <a:rPr lang="en-US" sz="3200" dirty="0"/>
                        <a:t>Offer (x2)</a:t>
                      </a:r>
                      <a:endParaRPr lang="en-PK" sz="3200" dirty="0"/>
                    </a:p>
                  </a:txBody>
                  <a:tcPr/>
                </a:tc>
                <a:extLst>
                  <a:ext uri="{0D108BD9-81ED-4DB2-BD59-A6C34878D82A}">
                    <a16:rowId xmlns:a16="http://schemas.microsoft.com/office/drawing/2014/main" val="74033940"/>
                  </a:ext>
                </a:extLst>
              </a:tr>
              <a:tr h="370840">
                <a:tc>
                  <a:txBody>
                    <a:bodyPr/>
                    <a:lstStyle/>
                    <a:p>
                      <a:r>
                        <a:rPr lang="en-US" sz="3200" dirty="0"/>
                        <a:t>1</a:t>
                      </a:r>
                      <a:endParaRPr lang="en-PK" sz="3200" dirty="0"/>
                    </a:p>
                  </a:txBody>
                  <a:tcPr/>
                </a:tc>
                <a:tc>
                  <a:txBody>
                    <a:bodyPr/>
                    <a:lstStyle/>
                    <a:p>
                      <a:r>
                        <a:rPr lang="en-US" sz="3200" dirty="0"/>
                        <a:t>Yes</a:t>
                      </a:r>
                      <a:endParaRPr lang="en-PK" sz="3200" dirty="0"/>
                    </a:p>
                  </a:txBody>
                  <a:tcPr/>
                </a:tc>
                <a:tc>
                  <a:txBody>
                    <a:bodyPr/>
                    <a:lstStyle/>
                    <a:p>
                      <a:r>
                        <a:rPr lang="en-US" sz="3200" dirty="0"/>
                        <a:t>Yes</a:t>
                      </a:r>
                      <a:endParaRPr lang="en-PK" sz="3200" dirty="0"/>
                    </a:p>
                  </a:txBody>
                  <a:tcPr/>
                </a:tc>
                <a:tc>
                  <a:txBody>
                    <a:bodyPr/>
                    <a:lstStyle/>
                    <a:p>
                      <a:r>
                        <a:rPr lang="en-US" sz="3200" dirty="0"/>
                        <a:t>Yes</a:t>
                      </a:r>
                      <a:endParaRPr lang="en-PK" sz="3200" dirty="0"/>
                    </a:p>
                  </a:txBody>
                  <a:tcPr/>
                </a:tc>
                <a:extLst>
                  <a:ext uri="{0D108BD9-81ED-4DB2-BD59-A6C34878D82A}">
                    <a16:rowId xmlns:a16="http://schemas.microsoft.com/office/drawing/2014/main" val="106969526"/>
                  </a:ext>
                </a:extLst>
              </a:tr>
              <a:tr h="370840">
                <a:tc>
                  <a:txBody>
                    <a:bodyPr/>
                    <a:lstStyle/>
                    <a:p>
                      <a:r>
                        <a:rPr lang="en-US" sz="3200" dirty="0"/>
                        <a:t>2</a:t>
                      </a:r>
                      <a:endParaRPr lang="en-PK" sz="3200" dirty="0"/>
                    </a:p>
                  </a:txBody>
                  <a:tcPr/>
                </a:tc>
                <a:tc>
                  <a:txBody>
                    <a:bodyPr/>
                    <a:lstStyle/>
                    <a:p>
                      <a:r>
                        <a:rPr lang="en-US" sz="3200" dirty="0"/>
                        <a:t>No</a:t>
                      </a:r>
                      <a:endParaRPr lang="en-PK" sz="3200" dirty="0"/>
                    </a:p>
                  </a:txBody>
                  <a:tcPr/>
                </a:tc>
                <a:tc>
                  <a:txBody>
                    <a:bodyPr/>
                    <a:lstStyle/>
                    <a:p>
                      <a:r>
                        <a:rPr lang="en-US" sz="3200" dirty="0"/>
                        <a:t>No</a:t>
                      </a:r>
                      <a:endParaRPr lang="en-PK" sz="3200" dirty="0"/>
                    </a:p>
                  </a:txBody>
                  <a:tcPr/>
                </a:tc>
                <a:tc>
                  <a:txBody>
                    <a:bodyPr/>
                    <a:lstStyle/>
                    <a:p>
                      <a:r>
                        <a:rPr lang="en-US" sz="3200" dirty="0"/>
                        <a:t>Yes</a:t>
                      </a:r>
                      <a:endParaRPr lang="en-PK" sz="3200" dirty="0"/>
                    </a:p>
                  </a:txBody>
                  <a:tcPr/>
                </a:tc>
                <a:extLst>
                  <a:ext uri="{0D108BD9-81ED-4DB2-BD59-A6C34878D82A}">
                    <a16:rowId xmlns:a16="http://schemas.microsoft.com/office/drawing/2014/main" val="764072833"/>
                  </a:ext>
                </a:extLst>
              </a:tr>
              <a:tr h="370840">
                <a:tc>
                  <a:txBody>
                    <a:bodyPr/>
                    <a:lstStyle/>
                    <a:p>
                      <a:r>
                        <a:rPr lang="en-US" sz="3200" dirty="0"/>
                        <a:t>3</a:t>
                      </a:r>
                      <a:endParaRPr lang="en-PK" sz="3200" dirty="0"/>
                    </a:p>
                  </a:txBody>
                  <a:tcPr/>
                </a:tc>
                <a:tc>
                  <a:txBody>
                    <a:bodyPr/>
                    <a:lstStyle/>
                    <a:p>
                      <a:r>
                        <a:rPr lang="en-US" sz="3200" dirty="0"/>
                        <a:t>Yes</a:t>
                      </a:r>
                      <a:endParaRPr lang="en-PK" sz="3200" dirty="0"/>
                    </a:p>
                  </a:txBody>
                  <a:tcPr/>
                </a:tc>
                <a:tc>
                  <a:txBody>
                    <a:bodyPr/>
                    <a:lstStyle/>
                    <a:p>
                      <a:r>
                        <a:rPr lang="en-US" sz="3200" dirty="0"/>
                        <a:t>Yes</a:t>
                      </a:r>
                      <a:endParaRPr lang="en-PK" sz="3200" dirty="0"/>
                    </a:p>
                  </a:txBody>
                  <a:tcPr/>
                </a:tc>
                <a:tc>
                  <a:txBody>
                    <a:bodyPr/>
                    <a:lstStyle/>
                    <a:p>
                      <a:r>
                        <a:rPr lang="en-US" sz="3200" dirty="0"/>
                        <a:t>No</a:t>
                      </a:r>
                      <a:endParaRPr lang="en-PK" sz="3200" dirty="0"/>
                    </a:p>
                  </a:txBody>
                  <a:tcPr/>
                </a:tc>
                <a:extLst>
                  <a:ext uri="{0D108BD9-81ED-4DB2-BD59-A6C34878D82A}">
                    <a16:rowId xmlns:a16="http://schemas.microsoft.com/office/drawing/2014/main" val="6799281"/>
                  </a:ext>
                </a:extLst>
              </a:tr>
              <a:tr h="370840">
                <a:tc>
                  <a:txBody>
                    <a:bodyPr/>
                    <a:lstStyle/>
                    <a:p>
                      <a:r>
                        <a:rPr lang="en-US" sz="3200" dirty="0"/>
                        <a:t>4</a:t>
                      </a:r>
                      <a:endParaRPr lang="en-PK" sz="3200" dirty="0"/>
                    </a:p>
                  </a:txBody>
                  <a:tcPr/>
                </a:tc>
                <a:tc>
                  <a:txBody>
                    <a:bodyPr/>
                    <a:lstStyle/>
                    <a:p>
                      <a:r>
                        <a:rPr lang="en-US" sz="3200" dirty="0"/>
                        <a:t>No</a:t>
                      </a:r>
                      <a:endParaRPr lang="en-PK" sz="3200" dirty="0"/>
                    </a:p>
                  </a:txBody>
                  <a:tcPr/>
                </a:tc>
                <a:tc>
                  <a:txBody>
                    <a:bodyPr/>
                    <a:lstStyle/>
                    <a:p>
                      <a:r>
                        <a:rPr lang="en-US" sz="3200" dirty="0"/>
                        <a:t>No</a:t>
                      </a:r>
                      <a:endParaRPr lang="en-PK" sz="3200" dirty="0"/>
                    </a:p>
                  </a:txBody>
                  <a:tcPr/>
                </a:tc>
                <a:tc>
                  <a:txBody>
                    <a:bodyPr/>
                    <a:lstStyle/>
                    <a:p>
                      <a:r>
                        <a:rPr lang="en-US" sz="3200" dirty="0"/>
                        <a:t>No</a:t>
                      </a:r>
                      <a:endParaRPr lang="en-PK" sz="3200" dirty="0"/>
                    </a:p>
                  </a:txBody>
                  <a:tcPr/>
                </a:tc>
                <a:extLst>
                  <a:ext uri="{0D108BD9-81ED-4DB2-BD59-A6C34878D82A}">
                    <a16:rowId xmlns:a16="http://schemas.microsoft.com/office/drawing/2014/main" val="745485535"/>
                  </a:ext>
                </a:extLst>
              </a:tr>
            </a:tbl>
          </a:graphicData>
        </a:graphic>
      </p:graphicFrame>
      <p:sp>
        <p:nvSpPr>
          <p:cNvPr id="10" name="TextBox 9">
            <a:extLst>
              <a:ext uri="{FF2B5EF4-FFF2-40B4-BE49-F238E27FC236}">
                <a16:creationId xmlns:a16="http://schemas.microsoft.com/office/drawing/2014/main" id="{3492671E-01F5-11D9-9CB7-E9F6D9EE476C}"/>
              </a:ext>
            </a:extLst>
          </p:cNvPr>
          <p:cNvSpPr txBox="1"/>
          <p:nvPr/>
        </p:nvSpPr>
        <p:spPr>
          <a:xfrm>
            <a:off x="510523" y="1268760"/>
            <a:ext cx="8122954" cy="523220"/>
          </a:xfrm>
          <a:prstGeom prst="rect">
            <a:avLst/>
          </a:prstGeom>
          <a:noFill/>
        </p:spPr>
        <p:txBody>
          <a:bodyPr wrap="square">
            <a:spAutoFit/>
          </a:bodyPr>
          <a:lstStyle/>
          <a:p>
            <a:r>
              <a:rPr lang="en-US" sz="2800" b="1" dirty="0"/>
              <a:t>Suppose we have the following training data</a:t>
            </a:r>
          </a:p>
        </p:txBody>
      </p:sp>
    </p:spTree>
    <p:extLst>
      <p:ext uri="{BB962C8B-B14F-4D97-AF65-F5344CB8AC3E}">
        <p14:creationId xmlns:p14="http://schemas.microsoft.com/office/powerpoint/2010/main" val="3217492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(continued)</a:t>
            </a:r>
          </a:p>
        </p:txBody>
      </p:sp>
      <p:sp>
        <p:nvSpPr>
          <p:cNvPr id="3" name="Content Placeholder 2"/>
          <p:cNvSpPr>
            <a:spLocks noGrp="1"/>
          </p:cNvSpPr>
          <p:nvPr>
            <p:ph idx="1"/>
          </p:nvPr>
        </p:nvSpPr>
        <p:spPr/>
        <p:txBody>
          <a:bodyPr>
            <a:normAutofit fontScale="32500" lnSpcReduction="20000"/>
          </a:bodyPr>
          <a:lstStyle/>
          <a:p>
            <a:r>
              <a:rPr sz="6000" dirty="0"/>
              <a:t>From this, we can calculate the probabilities:</a:t>
            </a:r>
          </a:p>
          <a:p>
            <a:r>
              <a:rPr sz="6000" dirty="0"/>
              <a:t>P(Spam = Yes) = 2/4 = 0.5</a:t>
            </a:r>
          </a:p>
          <a:p>
            <a:r>
              <a:rPr sz="6000" dirty="0"/>
              <a:t>P(Spam = No) = 2/4 = 0.5</a:t>
            </a:r>
          </a:p>
          <a:p>
            <a:endParaRPr sz="6000" dirty="0"/>
          </a:p>
          <a:p>
            <a:r>
              <a:rPr sz="6000" dirty="0"/>
              <a:t>P(Cheap = </a:t>
            </a:r>
            <a:r>
              <a:rPr sz="6000" dirty="0" err="1"/>
              <a:t>Yes|Spam</a:t>
            </a:r>
            <a:r>
              <a:rPr sz="6000" dirty="0"/>
              <a:t> = Yes) = 2/2 = 1.0</a:t>
            </a:r>
          </a:p>
          <a:p>
            <a:r>
              <a:rPr sz="6000" dirty="0"/>
              <a:t>P(Cheap = </a:t>
            </a:r>
            <a:r>
              <a:rPr sz="6000" dirty="0" err="1"/>
              <a:t>No|Spam</a:t>
            </a:r>
            <a:r>
              <a:rPr sz="6000" dirty="0"/>
              <a:t> = Yes) = 0/2 = 0.0</a:t>
            </a:r>
          </a:p>
          <a:p>
            <a:r>
              <a:rPr sz="6000" dirty="0"/>
              <a:t>P(Cheap = </a:t>
            </a:r>
            <a:r>
              <a:rPr sz="6000" dirty="0" err="1"/>
              <a:t>Yes|Spam</a:t>
            </a:r>
            <a:r>
              <a:rPr sz="6000" dirty="0"/>
              <a:t> = No) = 0/2 = 0.0</a:t>
            </a:r>
          </a:p>
          <a:p>
            <a:r>
              <a:rPr sz="6000" dirty="0"/>
              <a:t>P(Cheap = </a:t>
            </a:r>
            <a:r>
              <a:rPr sz="6000" dirty="0" err="1"/>
              <a:t>No|Spam</a:t>
            </a:r>
            <a:r>
              <a:rPr sz="6000" dirty="0"/>
              <a:t> = No) = 2/2 = 1.0</a:t>
            </a:r>
          </a:p>
          <a:p>
            <a:endParaRPr sz="6000" dirty="0"/>
          </a:p>
          <a:p>
            <a:r>
              <a:rPr sz="6000" dirty="0"/>
              <a:t>P(Offer = </a:t>
            </a:r>
            <a:r>
              <a:rPr sz="6000" dirty="0" err="1"/>
              <a:t>Yes|Spam</a:t>
            </a:r>
            <a:r>
              <a:rPr sz="6000" dirty="0"/>
              <a:t> = Yes) = 1/2 = 0.5</a:t>
            </a:r>
          </a:p>
          <a:p>
            <a:r>
              <a:rPr sz="6000" dirty="0"/>
              <a:t>P(Offer = </a:t>
            </a:r>
            <a:r>
              <a:rPr sz="6000" dirty="0" err="1"/>
              <a:t>No|Spam</a:t>
            </a:r>
            <a:r>
              <a:rPr sz="6000" dirty="0"/>
              <a:t> = Yes) = 1/2 = 0.5</a:t>
            </a:r>
          </a:p>
          <a:p>
            <a:r>
              <a:rPr sz="6000" dirty="0"/>
              <a:t>P(Offer = </a:t>
            </a:r>
            <a:r>
              <a:rPr sz="6000" dirty="0" err="1"/>
              <a:t>Yes|Spam</a:t>
            </a:r>
            <a:r>
              <a:rPr sz="6000" dirty="0"/>
              <a:t> = No) = 1/2 = 0.5</a:t>
            </a:r>
          </a:p>
          <a:p>
            <a:r>
              <a:rPr sz="6000" dirty="0"/>
              <a:t>P(Offer = </a:t>
            </a:r>
            <a:r>
              <a:rPr sz="6000" dirty="0" err="1"/>
              <a:t>No|Spam</a:t>
            </a:r>
            <a:r>
              <a:rPr sz="6000" dirty="0"/>
              <a:t> = No) = 1/2 = 0.5</a:t>
            </a:r>
          </a:p>
          <a:p>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2046E2-BA28-31FE-FCE8-03C2C7EBEB38}"/>
              </a:ext>
            </a:extLst>
          </p:cNvPr>
          <p:cNvSpPr txBox="1"/>
          <p:nvPr/>
        </p:nvSpPr>
        <p:spPr>
          <a:xfrm>
            <a:off x="0" y="1135626"/>
            <a:ext cx="9144000" cy="4124206"/>
          </a:xfrm>
          <a:prstGeom prst="rect">
            <a:avLst/>
          </a:prstGeom>
          <a:noFill/>
        </p:spPr>
        <p:txBody>
          <a:bodyPr wrap="square">
            <a:spAutoFit/>
          </a:bodyPr>
          <a:lstStyle/>
          <a:p>
            <a:r>
              <a:rPr lang="en-US" sz="2800" dirty="0"/>
              <a:t>	Given a new email with features </a:t>
            </a:r>
          </a:p>
          <a:p>
            <a:r>
              <a:rPr lang="en-US" sz="3200" b="1" dirty="0"/>
              <a:t>	Cheap = Yes </a:t>
            </a:r>
            <a:r>
              <a:rPr lang="en-US" sz="2800" dirty="0"/>
              <a:t>and</a:t>
            </a:r>
            <a:r>
              <a:rPr lang="en-US" dirty="0"/>
              <a:t> </a:t>
            </a:r>
            <a:r>
              <a:rPr lang="en-US" sz="3600" b="1" dirty="0"/>
              <a:t>Offer = Yes</a:t>
            </a:r>
            <a:r>
              <a:rPr lang="en-US" dirty="0"/>
              <a:t>:</a:t>
            </a:r>
          </a:p>
          <a:p>
            <a:r>
              <a:rPr lang="en-US" sz="2800" dirty="0"/>
              <a:t>	</a:t>
            </a:r>
            <a:r>
              <a:rPr lang="en-US" sz="2000" dirty="0"/>
              <a:t>P(Spam = </a:t>
            </a:r>
            <a:r>
              <a:rPr lang="en-US" sz="2000" dirty="0" err="1"/>
              <a:t>Yes|Cheap</a:t>
            </a:r>
            <a:r>
              <a:rPr lang="en-US" sz="2000" dirty="0"/>
              <a:t> = Yes, Offer = Yes) </a:t>
            </a:r>
          </a:p>
          <a:p>
            <a:r>
              <a:rPr lang="en-US" sz="2000" dirty="0"/>
              <a:t>	= P(Cheap=</a:t>
            </a:r>
            <a:r>
              <a:rPr lang="en-US" sz="2000" dirty="0" err="1"/>
              <a:t>Yes|Spam</a:t>
            </a:r>
            <a:r>
              <a:rPr lang="en-US" sz="2000" dirty="0"/>
              <a:t>=Yes)*P(Offer=</a:t>
            </a:r>
            <a:r>
              <a:rPr lang="en-US" sz="2000" dirty="0" err="1"/>
              <a:t>Yes|Spam</a:t>
            </a:r>
            <a:r>
              <a:rPr lang="en-US" sz="2000" dirty="0"/>
              <a:t>=Yes)*P(Spam=Yes)/ 	   P(Cheap = Yes) * P(Offer = Yes) </a:t>
            </a:r>
          </a:p>
          <a:p>
            <a:r>
              <a:rPr lang="en-US" sz="2000" dirty="0"/>
              <a:t>	= (1.0 * 0.5 * 0.5) / P(Cheap = Yes) * P(Offer = Yes) = 0.25 / Z</a:t>
            </a:r>
          </a:p>
          <a:p>
            <a:endParaRPr lang="en-US" sz="2000" dirty="0"/>
          </a:p>
          <a:p>
            <a:r>
              <a:rPr lang="en-US" sz="2000" dirty="0"/>
              <a:t>	P(Spam = </a:t>
            </a:r>
            <a:r>
              <a:rPr lang="en-US" sz="2000" dirty="0" err="1"/>
              <a:t>No|Cheap</a:t>
            </a:r>
            <a:r>
              <a:rPr lang="en-US" sz="2000" dirty="0"/>
              <a:t> = Yes, Offer = Yes) </a:t>
            </a:r>
          </a:p>
          <a:p>
            <a:r>
              <a:rPr lang="en-US" sz="2000" dirty="0"/>
              <a:t>	=(0.0 * 0.5 * 0.5) / P(Cheap = Yes) * P(Offer = Yes) = 0 / Z</a:t>
            </a:r>
          </a:p>
          <a:p>
            <a:endParaRPr lang="en-US" dirty="0"/>
          </a:p>
          <a:p>
            <a:r>
              <a:rPr lang="en-US" sz="2400" dirty="0"/>
              <a:t>Since </a:t>
            </a:r>
            <a:r>
              <a:rPr lang="en-US" sz="3200" b="1" dirty="0"/>
              <a:t>0.25 &gt; 0</a:t>
            </a:r>
            <a:r>
              <a:rPr lang="en-US" sz="2400" dirty="0"/>
              <a:t>, the classifier would predict the email as </a:t>
            </a:r>
            <a:r>
              <a:rPr lang="en-US" sz="2800" b="1" dirty="0"/>
              <a:t>spam</a:t>
            </a:r>
            <a:r>
              <a:rPr lang="en-US" sz="2400" dirty="0"/>
              <a:t>.</a:t>
            </a:r>
          </a:p>
        </p:txBody>
      </p:sp>
    </p:spTree>
    <p:extLst>
      <p:ext uri="{BB962C8B-B14F-4D97-AF65-F5344CB8AC3E}">
        <p14:creationId xmlns:p14="http://schemas.microsoft.com/office/powerpoint/2010/main" val="331095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4"/>
          <p:cNvSpPr>
            <a:spLocks noGrp="1"/>
          </p:cNvSpPr>
          <p:nvPr>
            <p:ph type="title"/>
          </p:nvPr>
        </p:nvSpPr>
        <p:spPr/>
        <p:txBody>
          <a:bodyPr/>
          <a:lstStyle/>
          <a:p>
            <a:r>
              <a:rPr lang="en-GB">
                <a:latin typeface="Calibri" charset="0"/>
              </a:rPr>
              <a:t>The Rules of Probability</a:t>
            </a:r>
          </a:p>
        </p:txBody>
      </p:sp>
      <p:sp>
        <p:nvSpPr>
          <p:cNvPr id="28675" name="Content Placeholder 6"/>
          <p:cNvSpPr>
            <a:spLocks noGrp="1"/>
          </p:cNvSpPr>
          <p:nvPr>
            <p:ph idx="1"/>
          </p:nvPr>
        </p:nvSpPr>
        <p:spPr>
          <a:xfrm>
            <a:off x="1447800" y="2316832"/>
            <a:ext cx="6629400" cy="3200400"/>
          </a:xfrm>
          <a:extLst>
            <a:ext uri="{91240B29-F687-4f45-9708-019B960494DF}">
              <a14:hiddenLine xmlns="" xmlns:a14="http://schemas.microsoft.com/office/drawing/2010/main" w="25400">
                <a:solidFill>
                  <a:srgbClr val="000000"/>
                </a:solidFill>
                <a:miter lim="800000"/>
                <a:headEnd/>
                <a:tailEnd/>
              </a14:hiddenLine>
            </a:ext>
          </a:extLst>
        </p:spPr>
        <p:txBody>
          <a:bodyPr lIns="216000" tIns="144000"/>
          <a:lstStyle/>
          <a:p>
            <a:endParaRPr lang="en-GB" sz="2400">
              <a:latin typeface="Calibri" charset="0"/>
            </a:endParaRPr>
          </a:p>
          <a:p>
            <a:r>
              <a:rPr lang="en-GB" sz="2400">
                <a:latin typeface="Calibri" charset="0"/>
              </a:rPr>
              <a:t>Sum Rule</a:t>
            </a:r>
          </a:p>
          <a:p>
            <a:endParaRPr lang="en-GB">
              <a:latin typeface="Calibri" charset="0"/>
            </a:endParaRPr>
          </a:p>
          <a:p>
            <a:r>
              <a:rPr lang="en-GB" sz="2400">
                <a:latin typeface="Calibri" charset="0"/>
              </a:rPr>
              <a:t>Product Rule</a:t>
            </a:r>
          </a:p>
        </p:txBody>
      </p:sp>
      <p:pic>
        <p:nvPicPr>
          <p:cNvPr id="28676" name="Picture 8" descr="TP_tmp.emf"/>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65663" y="2926432"/>
            <a:ext cx="2192337" cy="560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77" name="Picture 9" descr="TP_tmp.emf"/>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48150" y="4002757"/>
            <a:ext cx="2598738" cy="280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371600" y="2393032"/>
            <a:ext cx="6172200" cy="2438400"/>
          </a:xfrm>
          <a:prstGeom prst="rect">
            <a:avLst/>
          </a:prstGeom>
          <a:noFill/>
          <a:ln w="25400">
            <a:solidFill>
              <a:srgbClr val="FF0000"/>
            </a:solidFill>
            <a:miter lim="800000"/>
            <a:headEnd/>
            <a:tailEnd/>
          </a:ln>
          <a:effectLst>
            <a:outerShdw blurRad="63500" dist="38100" dir="2700000" algn="tl" rotWithShape="0">
              <a:srgbClr val="000000">
                <a:alpha val="39999"/>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fontAlgn="auto">
              <a:spcBef>
                <a:spcPts val="0"/>
              </a:spcBef>
              <a:spcAft>
                <a:spcPts val="0"/>
              </a:spcAft>
              <a:defRPr/>
            </a:pPr>
            <a:endParaRPr lang="en-GB">
              <a:solidFill>
                <a:schemeClr val="lt1"/>
              </a:solidFill>
              <a:latin typeface="+mn-lt"/>
              <a:ea typeface="+mn-ea"/>
              <a:cs typeface="+mn-cs"/>
            </a:endParaRPr>
          </a:p>
        </p:txBody>
      </p:sp>
      <p:sp>
        <p:nvSpPr>
          <p:cNvPr id="2" name="Date Placeholder 1"/>
          <p:cNvSpPr>
            <a:spLocks noGrp="1"/>
          </p:cNvSpPr>
          <p:nvPr>
            <p:ph type="dt" sz="half" idx="4294967295"/>
          </p:nvPr>
        </p:nvSpPr>
        <p:spPr>
          <a:xfrm>
            <a:off x="457200" y="6556200"/>
            <a:ext cx="2895600" cy="329184"/>
          </a:xfrm>
          <a:prstGeom prst="rect">
            <a:avLst/>
          </a:prstGeom>
        </p:spPr>
        <p:txBody>
          <a:bodyPr/>
          <a:lstStyle/>
          <a:p>
            <a:fld id="{D3724CFC-0082-4DE2-96F4-57363D60EB74}" type="datetime1">
              <a:rPr lang="en-US" smtClean="0"/>
              <a:t>8/1/2024</a:t>
            </a:fld>
            <a:endParaRPr lang="en-US"/>
          </a:p>
        </p:txBody>
      </p:sp>
      <p:sp>
        <p:nvSpPr>
          <p:cNvPr id="3" name="Slide Number Placeholder 2"/>
          <p:cNvSpPr>
            <a:spLocks noGrp="1"/>
          </p:cNvSpPr>
          <p:nvPr>
            <p:ph type="sldNum" sz="quarter" idx="4294967295"/>
          </p:nvPr>
        </p:nvSpPr>
        <p:spPr>
          <a:xfrm>
            <a:off x="7620000" y="6556200"/>
            <a:ext cx="1066800" cy="329184"/>
          </a:xfrm>
          <a:prstGeom prst="rect">
            <a:avLst/>
          </a:prstGeom>
        </p:spPr>
        <p:txBody>
          <a:bodyPr/>
          <a:lstStyle/>
          <a:p>
            <a:fld id="{E9F01FFC-0287-7E41-9708-A427EB01488A}" type="slidenum">
              <a:rPr lang="de-DE" smtClean="0"/>
              <a:pPr/>
              <a:t>5</a:t>
            </a:fld>
            <a:endParaRPr lang="de-DE"/>
          </a:p>
        </p:txBody>
      </p:sp>
      <p:sp>
        <p:nvSpPr>
          <p:cNvPr id="4" name="Footer Placeholder 3"/>
          <p:cNvSpPr>
            <a:spLocks noGrp="1"/>
          </p:cNvSpPr>
          <p:nvPr>
            <p:ph type="ftr" sz="quarter" idx="11"/>
          </p:nvPr>
        </p:nvSpPr>
        <p:spPr/>
        <p:txBody>
          <a:bodyPr/>
          <a:lstStyle/>
          <a:p>
            <a:r>
              <a:rPr lang="en-US"/>
              <a:t>Shafait: AI &amp; Machine Learning</a:t>
            </a:r>
            <a:endParaRPr lang="en-AU" dirty="0"/>
          </a:p>
        </p:txBody>
      </p:sp>
    </p:spTree>
    <p:extLst>
      <p:ext uri="{BB962C8B-B14F-4D97-AF65-F5344CB8AC3E}">
        <p14:creationId xmlns:p14="http://schemas.microsoft.com/office/powerpoint/2010/main" val="190400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4866" name="Picture 1026"/>
          <p:cNvPicPr>
            <a:picLocks noChangeAspect="1" noChangeArrowheads="1"/>
          </p:cNvPicPr>
          <p:nvPr/>
        </p:nvPicPr>
        <p:blipFill>
          <a:blip r:embed="rId3">
            <a:lum bright="70000"/>
            <a:grayscl/>
          </a:blip>
          <a:srcRect/>
          <a:stretch>
            <a:fillRect/>
          </a:stretch>
        </p:blipFill>
        <p:spPr bwMode="auto">
          <a:xfrm>
            <a:off x="639763" y="2500313"/>
            <a:ext cx="5618162" cy="3308350"/>
          </a:xfrm>
          <a:prstGeom prst="rect">
            <a:avLst/>
          </a:prstGeom>
          <a:noFill/>
          <a:ln w="9525">
            <a:noFill/>
            <a:miter lim="800000"/>
            <a:headEnd/>
            <a:tailEnd/>
          </a:ln>
        </p:spPr>
      </p:pic>
      <p:sp>
        <p:nvSpPr>
          <p:cNvPr id="164867" name="Rectangle 1027"/>
          <p:cNvSpPr>
            <a:spLocks noGrp="1" noChangeArrowheads="1"/>
          </p:cNvSpPr>
          <p:nvPr>
            <p:ph type="title" idx="4294967295"/>
          </p:nvPr>
        </p:nvSpPr>
        <p:spPr/>
        <p:txBody>
          <a:bodyPr/>
          <a:lstStyle/>
          <a:p>
            <a:pPr eaLnBrk="1" hangingPunct="1"/>
            <a:r>
              <a:rPr lang="de-DE">
                <a:ea typeface="ＭＳ Ｐゴシック" pitchFamily="-112" charset="-128"/>
                <a:cs typeface="ＭＳ Ｐゴシック" pitchFamily="-112" charset="-128"/>
              </a:rPr>
              <a:t> </a:t>
            </a:r>
          </a:p>
        </p:txBody>
      </p:sp>
      <p:grpSp>
        <p:nvGrpSpPr>
          <p:cNvPr id="2" name="Group 1028"/>
          <p:cNvGrpSpPr>
            <a:grpSpLocks/>
          </p:cNvGrpSpPr>
          <p:nvPr/>
        </p:nvGrpSpPr>
        <p:grpSpPr bwMode="auto">
          <a:xfrm>
            <a:off x="3324225" y="5270500"/>
            <a:ext cx="2490788" cy="215900"/>
            <a:chOff x="219" y="779"/>
            <a:chExt cx="1569" cy="136"/>
          </a:xfrm>
        </p:grpSpPr>
        <p:sp>
          <p:nvSpPr>
            <p:cNvPr id="164870" name="Rectangle 1029"/>
            <p:cNvSpPr>
              <a:spLocks noChangeArrowheads="1"/>
            </p:cNvSpPr>
            <p:nvPr/>
          </p:nvSpPr>
          <p:spPr bwMode="auto">
            <a:xfrm>
              <a:off x="219" y="779"/>
              <a:ext cx="1569" cy="125"/>
            </a:xfrm>
            <a:prstGeom prst="rect">
              <a:avLst/>
            </a:prstGeom>
            <a:noFill/>
            <a:ln w="12700">
              <a:noFill/>
              <a:miter lim="800000"/>
              <a:headEnd/>
              <a:tailEnd/>
            </a:ln>
          </p:spPr>
          <p:txBody>
            <a:bodyPr>
              <a:prstTxWarp prst="textNoShape">
                <a:avLst/>
              </a:prstTxWarp>
              <a:spAutoFit/>
            </a:bodyPr>
            <a:lstStyle/>
            <a:p>
              <a:pPr defTabSz="762000"/>
              <a:endParaRPr lang="de-DE" sz="700" b="1">
                <a:solidFill>
                  <a:srgbClr val="0019A8"/>
                </a:solidFill>
              </a:endParaRPr>
            </a:p>
          </p:txBody>
        </p:sp>
        <p:sp>
          <p:nvSpPr>
            <p:cNvPr id="164871" name="Rectangle 1030"/>
            <p:cNvSpPr>
              <a:spLocks noChangeArrowheads="1"/>
            </p:cNvSpPr>
            <p:nvPr/>
          </p:nvSpPr>
          <p:spPr bwMode="auto">
            <a:xfrm>
              <a:off x="1564" y="780"/>
              <a:ext cx="144" cy="135"/>
            </a:xfrm>
            <a:prstGeom prst="rect">
              <a:avLst/>
            </a:prstGeom>
            <a:noFill/>
            <a:ln w="12700">
              <a:noFill/>
              <a:miter lim="800000"/>
              <a:headEnd/>
              <a:tailEnd/>
            </a:ln>
          </p:spPr>
          <p:txBody>
            <a:bodyPr>
              <a:prstTxWarp prst="textNoShape">
                <a:avLst/>
              </a:prstTxWarp>
              <a:spAutoFit/>
            </a:bodyPr>
            <a:lstStyle/>
            <a:p>
              <a:pPr defTabSz="762000" eaLnBrk="1" hangingPunct="1"/>
              <a:endParaRPr lang="de-DE" sz="800" b="1">
                <a:solidFill>
                  <a:srgbClr val="0019A8"/>
                </a:solidFill>
              </a:endParaRPr>
            </a:p>
          </p:txBody>
        </p:sp>
      </p:grpSp>
      <p:sp>
        <p:nvSpPr>
          <p:cNvPr id="164869" name="Rectangle 1031"/>
          <p:cNvSpPr>
            <a:spLocks noChangeArrowheads="1"/>
          </p:cNvSpPr>
          <p:nvPr/>
        </p:nvSpPr>
        <p:spPr bwMode="auto">
          <a:xfrm>
            <a:off x="1019174" y="2301875"/>
            <a:ext cx="8124825" cy="1874838"/>
          </a:xfrm>
          <a:prstGeom prst="rect">
            <a:avLst/>
          </a:prstGeom>
          <a:noFill/>
          <a:ln w="12700">
            <a:noFill/>
            <a:miter lim="800000"/>
            <a:headEnd/>
            <a:tailEnd/>
          </a:ln>
        </p:spPr>
        <p:txBody>
          <a:bodyPr wrap="none" lIns="19124" tIns="27093" rIns="19124" bIns="27093">
            <a:prstTxWarp prst="textNoShape">
              <a:avLst/>
            </a:prstTxWarp>
          </a:bodyPr>
          <a:lstStyle/>
          <a:p>
            <a:pPr algn="r" defTabSz="765175">
              <a:tabLst>
                <a:tab pos="357188" algn="l"/>
                <a:tab pos="714375" algn="l"/>
                <a:tab pos="1084263" algn="l"/>
              </a:tabLst>
            </a:pPr>
            <a:endParaRPr lang="en-US" sz="4000" b="1" dirty="0">
              <a:solidFill>
                <a:schemeClr val="bg2"/>
              </a:solidFill>
            </a:endParaRPr>
          </a:p>
          <a:p>
            <a:pPr algn="r" defTabSz="765175">
              <a:tabLst>
                <a:tab pos="357188" algn="l"/>
                <a:tab pos="714375" algn="l"/>
                <a:tab pos="1084263" algn="l"/>
              </a:tabLst>
            </a:pPr>
            <a:r>
              <a:rPr lang="en-US" sz="4000" b="1" dirty="0">
                <a:solidFill>
                  <a:schemeClr val="bg1">
                    <a:lumMod val="50000"/>
                  </a:schemeClr>
                </a:solidFill>
              </a:rPr>
              <a:t>Quiz </a:t>
            </a:r>
          </a:p>
          <a:p>
            <a:pPr algn="r" defTabSz="765175">
              <a:tabLst>
                <a:tab pos="357188" algn="l"/>
                <a:tab pos="714375" algn="l"/>
                <a:tab pos="1084263" algn="l"/>
              </a:tabLst>
            </a:pPr>
            <a:endParaRPr lang="en-US" sz="4000" b="1" dirty="0">
              <a:solidFill>
                <a:schemeClr val="bg2"/>
              </a:solidFill>
            </a:endParaRPr>
          </a:p>
          <a:p>
            <a:pPr algn="r" defTabSz="765175">
              <a:tabLst>
                <a:tab pos="357188" algn="l"/>
                <a:tab pos="714375" algn="l"/>
                <a:tab pos="1084263" algn="l"/>
              </a:tabLst>
            </a:pPr>
            <a:endParaRPr lang="en-US" sz="4000" b="1" dirty="0">
              <a:solidFill>
                <a:schemeClr val="bg2"/>
              </a:solidFill>
            </a:endParaRPr>
          </a:p>
        </p:txBody>
      </p:sp>
      <p:sp>
        <p:nvSpPr>
          <p:cNvPr id="3" name="Date Placeholder 2"/>
          <p:cNvSpPr>
            <a:spLocks noGrp="1"/>
          </p:cNvSpPr>
          <p:nvPr>
            <p:ph type="dt" sz="half" idx="4294967295"/>
          </p:nvPr>
        </p:nvSpPr>
        <p:spPr>
          <a:xfrm>
            <a:off x="457200" y="6556200"/>
            <a:ext cx="2895600" cy="329184"/>
          </a:xfrm>
          <a:prstGeom prst="rect">
            <a:avLst/>
          </a:prstGeom>
        </p:spPr>
        <p:txBody>
          <a:bodyPr/>
          <a:lstStyle/>
          <a:p>
            <a:fld id="{48C84F5F-38E1-4595-82F2-CD35E5050FAF}" type="datetime1">
              <a:rPr lang="en-US" smtClean="0"/>
              <a:t>8/1/2024</a:t>
            </a:fld>
            <a:endParaRPr lang="en-US"/>
          </a:p>
        </p:txBody>
      </p:sp>
      <p:sp>
        <p:nvSpPr>
          <p:cNvPr id="4" name="Slide Number Placeholder 3"/>
          <p:cNvSpPr>
            <a:spLocks noGrp="1"/>
          </p:cNvSpPr>
          <p:nvPr>
            <p:ph type="sldNum" sz="quarter" idx="4294967295"/>
          </p:nvPr>
        </p:nvSpPr>
        <p:spPr>
          <a:xfrm>
            <a:off x="7620000" y="6556200"/>
            <a:ext cx="1066800" cy="329184"/>
          </a:xfrm>
          <a:prstGeom prst="rect">
            <a:avLst/>
          </a:prstGeom>
        </p:spPr>
        <p:txBody>
          <a:bodyPr/>
          <a:lstStyle/>
          <a:p>
            <a:fld id="{E9F01FFC-0287-7E41-9708-A427EB01488A}" type="slidenum">
              <a:rPr lang="de-DE" smtClean="0"/>
              <a:pPr/>
              <a:t>6</a:t>
            </a:fld>
            <a:endParaRPr lang="de-DE"/>
          </a:p>
        </p:txBody>
      </p:sp>
      <p:sp>
        <p:nvSpPr>
          <p:cNvPr id="5" name="Footer Placeholder 4"/>
          <p:cNvSpPr>
            <a:spLocks noGrp="1"/>
          </p:cNvSpPr>
          <p:nvPr>
            <p:ph type="ftr" sz="quarter" idx="11"/>
          </p:nvPr>
        </p:nvSpPr>
        <p:spPr/>
        <p:txBody>
          <a:bodyPr/>
          <a:lstStyle/>
          <a:p>
            <a:r>
              <a:rPr lang="en-US"/>
              <a:t>Shafait: AI &amp; Machine Learning</a:t>
            </a:r>
            <a:endParaRPr lang="en-AU"/>
          </a:p>
        </p:txBody>
      </p:sp>
    </p:spTree>
    <p:extLst>
      <p:ext uri="{BB962C8B-B14F-4D97-AF65-F5344CB8AC3E}">
        <p14:creationId xmlns:p14="http://schemas.microsoft.com/office/powerpoint/2010/main" val="55316255"/>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Question</a:t>
            </a:r>
          </a:p>
        </p:txBody>
      </p:sp>
      <p:sp>
        <p:nvSpPr>
          <p:cNvPr id="6" name="Content Placeholder 5"/>
          <p:cNvSpPr>
            <a:spLocks noGrp="1"/>
          </p:cNvSpPr>
          <p:nvPr>
            <p:ph idx="1"/>
          </p:nvPr>
        </p:nvSpPr>
        <p:spPr/>
        <p:txBody>
          <a:bodyPr/>
          <a:lstStyle/>
          <a:p>
            <a:pPr algn="just"/>
            <a:r>
              <a:rPr lang="en-US" dirty="0"/>
              <a:t>On a true-false test, each question has exactly one correct answer: true, or false. A student knows the correct answer to 70% of the questions on the test. Each of the remaining answers she guesses at random, independently of all other answers. After the test has been graded, one of the questions is picked at random. Given that she got the answer right, what is the chance that she knew the answer?</a:t>
            </a:r>
          </a:p>
        </p:txBody>
      </p:sp>
      <p:sp>
        <p:nvSpPr>
          <p:cNvPr id="2" name="Footer Placeholder 1"/>
          <p:cNvSpPr>
            <a:spLocks noGrp="1"/>
          </p:cNvSpPr>
          <p:nvPr>
            <p:ph type="ftr" sz="quarter" idx="11"/>
          </p:nvPr>
        </p:nvSpPr>
        <p:spPr/>
        <p:txBody>
          <a:bodyPr/>
          <a:lstStyle/>
          <a:p>
            <a:r>
              <a:rPr lang="en-US"/>
              <a:t>Shafait: AI &amp; Machine Learning</a:t>
            </a:r>
            <a:endParaRPr lang="en-AU"/>
          </a:p>
        </p:txBody>
      </p:sp>
      <p:sp>
        <p:nvSpPr>
          <p:cNvPr id="3" name="Slide Number Placeholder 2"/>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7</a:t>
            </a:fld>
            <a:endParaRPr lang="en-AU" dirty="0">
              <a:cs typeface="Times New Roman" pitchFamily="18" charset="0"/>
            </a:endParaRPr>
          </a:p>
        </p:txBody>
      </p:sp>
      <p:sp>
        <p:nvSpPr>
          <p:cNvPr id="4" name="Date Placeholder 3"/>
          <p:cNvSpPr>
            <a:spLocks noGrp="1"/>
          </p:cNvSpPr>
          <p:nvPr>
            <p:ph type="dt" sz="half" idx="2"/>
          </p:nvPr>
        </p:nvSpPr>
        <p:spPr/>
        <p:txBody>
          <a:bodyPr/>
          <a:lstStyle/>
          <a:p>
            <a:fld id="{7BB83F31-5445-4698-9703-509A06FF2BBE}" type="datetime1">
              <a:rPr lang="en-US" smtClean="0"/>
              <a:t>8/1/2024</a:t>
            </a:fld>
            <a:endParaRPr lang="en-AU" dirty="0"/>
          </a:p>
        </p:txBody>
      </p:sp>
    </p:spTree>
    <p:extLst>
      <p:ext uri="{BB962C8B-B14F-4D97-AF65-F5344CB8AC3E}">
        <p14:creationId xmlns:p14="http://schemas.microsoft.com/office/powerpoint/2010/main" val="178469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1031454"/>
            <a:ext cx="8686800" cy="741362"/>
          </a:xfrm>
        </p:spPr>
        <p:txBody>
          <a:bodyPr/>
          <a:lstStyle/>
          <a:p>
            <a:r>
              <a:rPr lang="en-US" dirty="0"/>
              <a:t>Definition of a Random Experiment</a:t>
            </a:r>
          </a:p>
        </p:txBody>
      </p:sp>
      <p:sp>
        <p:nvSpPr>
          <p:cNvPr id="28675" name="Rectangle 3"/>
          <p:cNvSpPr>
            <a:spLocks noGrp="1" noChangeArrowheads="1"/>
          </p:cNvSpPr>
          <p:nvPr>
            <p:ph type="body" idx="1"/>
          </p:nvPr>
        </p:nvSpPr>
        <p:spPr>
          <a:xfrm>
            <a:off x="228600" y="1698263"/>
            <a:ext cx="8237538" cy="4790405"/>
          </a:xfrm>
        </p:spPr>
        <p:txBody>
          <a:bodyPr/>
          <a:lstStyle/>
          <a:p>
            <a:r>
              <a:rPr lang="en-US" dirty="0"/>
              <a:t>A random experiment comprises of:</a:t>
            </a:r>
          </a:p>
          <a:p>
            <a:pPr lvl="1"/>
            <a:r>
              <a:rPr lang="en-US" dirty="0"/>
              <a:t>A procedure </a:t>
            </a:r>
          </a:p>
          <a:p>
            <a:pPr lvl="1"/>
            <a:r>
              <a:rPr lang="en-US" dirty="0"/>
              <a:t>An outcome</a:t>
            </a:r>
          </a:p>
        </p:txBody>
      </p:sp>
      <p:sp>
        <p:nvSpPr>
          <p:cNvPr id="238596" name="Rectangle 4"/>
          <p:cNvSpPr>
            <a:spLocks noChangeArrowheads="1"/>
          </p:cNvSpPr>
          <p:nvPr/>
        </p:nvSpPr>
        <p:spPr bwMode="auto">
          <a:xfrm>
            <a:off x="1143000" y="3574504"/>
            <a:ext cx="2743200" cy="1219200"/>
          </a:xfrm>
          <a:prstGeom prst="rect">
            <a:avLst/>
          </a:prstGeom>
          <a:solidFill>
            <a:srgbClr val="CCFFFF"/>
          </a:solidFill>
          <a:ln w="9525">
            <a:solidFill>
              <a:schemeClr val="tx1"/>
            </a:solidFill>
            <a:miter lim="800000"/>
            <a:headEnd/>
            <a:tailEnd/>
          </a:ln>
        </p:spPr>
        <p:txBody>
          <a:bodyPr wrap="none" anchor="ctr"/>
          <a:lstStyle/>
          <a:p>
            <a:pPr algn="ctr"/>
            <a:r>
              <a:rPr lang="en-US"/>
              <a:t>Procedure</a:t>
            </a:r>
          </a:p>
          <a:p>
            <a:pPr algn="ctr"/>
            <a:r>
              <a:rPr lang="en-US" b="0"/>
              <a:t>(e.g., flipping a coin)</a:t>
            </a:r>
          </a:p>
        </p:txBody>
      </p:sp>
      <p:sp>
        <p:nvSpPr>
          <p:cNvPr id="238597" name="Rectangle 5"/>
          <p:cNvSpPr>
            <a:spLocks noChangeArrowheads="1"/>
          </p:cNvSpPr>
          <p:nvPr/>
        </p:nvSpPr>
        <p:spPr bwMode="auto">
          <a:xfrm>
            <a:off x="1143000" y="5022304"/>
            <a:ext cx="2743200" cy="1143000"/>
          </a:xfrm>
          <a:prstGeom prst="rect">
            <a:avLst/>
          </a:prstGeom>
          <a:solidFill>
            <a:schemeClr val="accent2"/>
          </a:solidFill>
          <a:ln w="9525">
            <a:solidFill>
              <a:schemeClr val="tx1"/>
            </a:solidFill>
            <a:miter lim="800000"/>
            <a:headEnd/>
            <a:tailEnd/>
          </a:ln>
        </p:spPr>
        <p:txBody>
          <a:bodyPr wrap="none" anchor="ctr"/>
          <a:lstStyle/>
          <a:p>
            <a:pPr algn="ctr"/>
            <a:r>
              <a:rPr lang="en-US"/>
              <a:t>Outcome</a:t>
            </a:r>
          </a:p>
          <a:p>
            <a:pPr algn="ctr"/>
            <a:r>
              <a:rPr lang="en-US" b="0"/>
              <a:t>(e.g., the value </a:t>
            </a:r>
          </a:p>
          <a:p>
            <a:pPr algn="ctr"/>
            <a:r>
              <a:rPr lang="en-US" b="0"/>
              <a:t>observed [head, tail] after </a:t>
            </a:r>
          </a:p>
          <a:p>
            <a:pPr algn="ctr"/>
            <a:r>
              <a:rPr lang="en-US" b="0"/>
              <a:t>flipping the coin)</a:t>
            </a:r>
          </a:p>
        </p:txBody>
      </p:sp>
      <p:sp>
        <p:nvSpPr>
          <p:cNvPr id="238598" name="Rectangle 6"/>
          <p:cNvSpPr>
            <a:spLocks noChangeArrowheads="1"/>
          </p:cNvSpPr>
          <p:nvPr/>
        </p:nvSpPr>
        <p:spPr bwMode="auto">
          <a:xfrm>
            <a:off x="5486400" y="3574504"/>
            <a:ext cx="2743200" cy="2286000"/>
          </a:xfrm>
          <a:prstGeom prst="rect">
            <a:avLst/>
          </a:prstGeom>
          <a:solidFill>
            <a:srgbClr val="FFFF99"/>
          </a:solidFill>
          <a:ln w="9525">
            <a:solidFill>
              <a:schemeClr val="tx1"/>
            </a:solidFill>
            <a:miter lim="800000"/>
            <a:headEnd/>
            <a:tailEnd/>
          </a:ln>
        </p:spPr>
        <p:txBody>
          <a:bodyPr wrap="none" anchor="ctr"/>
          <a:lstStyle/>
          <a:p>
            <a:pPr algn="ctr"/>
            <a:r>
              <a:rPr lang="en-US"/>
              <a:t>Sample Space</a:t>
            </a:r>
          </a:p>
          <a:p>
            <a:pPr algn="ctr"/>
            <a:r>
              <a:rPr lang="en-US" b="0"/>
              <a:t>(Set of All Possible </a:t>
            </a:r>
          </a:p>
          <a:p>
            <a:pPr algn="ctr"/>
            <a:r>
              <a:rPr lang="en-US" b="0"/>
              <a:t>Outcomes)</a:t>
            </a:r>
          </a:p>
        </p:txBody>
      </p:sp>
      <p:sp>
        <p:nvSpPr>
          <p:cNvPr id="238601" name="Line 9"/>
          <p:cNvSpPr>
            <a:spLocks noChangeShapeType="1"/>
          </p:cNvSpPr>
          <p:nvPr/>
        </p:nvSpPr>
        <p:spPr bwMode="auto">
          <a:xfrm>
            <a:off x="3886200" y="4031704"/>
            <a:ext cx="1600200" cy="0"/>
          </a:xfrm>
          <a:prstGeom prst="line">
            <a:avLst/>
          </a:prstGeom>
          <a:noFill/>
          <a:ln w="9525">
            <a:solidFill>
              <a:schemeClr val="tx1"/>
            </a:solidFill>
            <a:round/>
            <a:headEnd/>
            <a:tailEnd type="triangle" w="med" len="med"/>
          </a:ln>
        </p:spPr>
        <p:txBody>
          <a:bodyPr/>
          <a:lstStyle/>
          <a:p>
            <a:endParaRPr lang="en-US"/>
          </a:p>
        </p:txBody>
      </p:sp>
      <p:sp>
        <p:nvSpPr>
          <p:cNvPr id="238602" name="Line 10"/>
          <p:cNvSpPr>
            <a:spLocks noChangeShapeType="1"/>
          </p:cNvSpPr>
          <p:nvPr/>
        </p:nvSpPr>
        <p:spPr bwMode="auto">
          <a:xfrm>
            <a:off x="3886200" y="5479504"/>
            <a:ext cx="1600200" cy="0"/>
          </a:xfrm>
          <a:prstGeom prst="line">
            <a:avLst/>
          </a:prstGeom>
          <a:noFill/>
          <a:ln w="9525">
            <a:solidFill>
              <a:schemeClr val="tx1"/>
            </a:solidFill>
            <a:round/>
            <a:headEnd/>
            <a:tailEnd type="triangle" w="med" len="med"/>
          </a:ln>
        </p:spPr>
        <p:txBody>
          <a:bodyPr/>
          <a:lstStyle/>
          <a:p>
            <a:endParaRPr lang="en-US"/>
          </a:p>
        </p:txBody>
      </p:sp>
      <p:sp>
        <p:nvSpPr>
          <p:cNvPr id="28681" name="Slide Number Placeholder 9"/>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8</a:t>
            </a:fld>
            <a:endParaRPr lang="en-US"/>
          </a:p>
        </p:txBody>
      </p:sp>
      <p:sp>
        <p:nvSpPr>
          <p:cNvPr id="10" name="TextBox 9"/>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68087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60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86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8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animBg="1"/>
      <p:bldP spid="238598" grpId="0" animBg="1"/>
      <p:bldP spid="238601" grpId="0" animBg="1"/>
      <p:bldP spid="23860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28600" y="1124744"/>
            <a:ext cx="8915400" cy="838200"/>
          </a:xfrm>
        </p:spPr>
        <p:txBody>
          <a:bodyPr/>
          <a:lstStyle/>
          <a:p>
            <a:r>
              <a:rPr lang="en-US" sz="3200" dirty="0"/>
              <a:t>Definition of a Random Experiment: </a:t>
            </a:r>
            <a:br>
              <a:rPr lang="en-US" sz="3200" dirty="0"/>
            </a:br>
            <a:r>
              <a:rPr lang="en-US" sz="2400" dirty="0">
                <a:solidFill>
                  <a:schemeClr val="bg1">
                    <a:lumMod val="50000"/>
                  </a:schemeClr>
                </a:solidFill>
              </a:rPr>
              <a:t>Outcomes, Events and the Sample Space</a:t>
            </a:r>
            <a:endParaRPr lang="en-US" sz="3200" dirty="0">
              <a:solidFill>
                <a:schemeClr val="bg1">
                  <a:lumMod val="50000"/>
                </a:schemeClr>
              </a:solidFill>
            </a:endParaRPr>
          </a:p>
        </p:txBody>
      </p:sp>
      <mc:AlternateContent xmlns:mc="http://schemas.openxmlformats.org/markup-compatibility/2006">
        <mc:Choice xmlns:a14="http://schemas.microsoft.com/office/drawing/2010/main" Requires="a14">
          <p:sp>
            <p:nvSpPr>
              <p:cNvPr id="1028" name="Rectangle 3"/>
              <p:cNvSpPr>
                <a:spLocks noGrp="1" noChangeArrowheads="1"/>
              </p:cNvSpPr>
              <p:nvPr>
                <p:ph type="body" idx="1"/>
              </p:nvPr>
            </p:nvSpPr>
            <p:spPr>
              <a:xfrm>
                <a:off x="228600" y="2060848"/>
                <a:ext cx="8686800" cy="5029200"/>
              </a:xfrm>
            </p:spPr>
            <p:txBody>
              <a:bodyPr/>
              <a:lstStyle/>
              <a:p>
                <a:r>
                  <a:rPr lang="en-US" dirty="0"/>
                  <a:t>An </a:t>
                </a:r>
                <a:r>
                  <a:rPr lang="en-US" dirty="0">
                    <a:solidFill>
                      <a:srgbClr val="FF0000"/>
                    </a:solidFill>
                  </a:rPr>
                  <a:t>outcome</a:t>
                </a:r>
                <a:r>
                  <a:rPr lang="en-US" dirty="0"/>
                  <a:t> cannot be further decomposed into other outcomes</a:t>
                </a:r>
              </a:p>
              <a:p>
                <a:pPr>
                  <a:buFont typeface="Wingdings" pitchFamily="2" charset="2"/>
                  <a:buNone/>
                </a:pPr>
                <a:r>
                  <a:rPr lang="en-US" dirty="0"/>
                  <a:t>		</a:t>
                </a:r>
                <a:r>
                  <a:rPr lang="en-US" sz="2000" dirty="0"/>
                  <a:t>{</a:t>
                </a:r>
                <a:r>
                  <a:rPr lang="en-US" sz="2000" i="1" dirty="0"/>
                  <a:t>s</a:t>
                </a:r>
                <a:r>
                  <a:rPr lang="en-US" sz="2000" dirty="0"/>
                  <a:t>1 = the value 1}, …, {</a:t>
                </a:r>
                <a:r>
                  <a:rPr lang="en-US" sz="2000" i="1" dirty="0"/>
                  <a:t>s</a:t>
                </a:r>
                <a:r>
                  <a:rPr lang="en-US" sz="2000" dirty="0"/>
                  <a:t>6 = the value 6}</a:t>
                </a:r>
              </a:p>
              <a:p>
                <a:endParaRPr lang="en-US" dirty="0"/>
              </a:p>
              <a:p>
                <a:r>
                  <a:rPr lang="en-US" dirty="0"/>
                  <a:t>An </a:t>
                </a:r>
                <a:r>
                  <a:rPr lang="en-US" dirty="0">
                    <a:solidFill>
                      <a:srgbClr val="FF0000"/>
                    </a:solidFill>
                  </a:rPr>
                  <a:t>event </a:t>
                </a:r>
                <a:r>
                  <a:rPr lang="en-US" dirty="0"/>
                  <a:t>is a set of outcomes that are of interest to us</a:t>
                </a:r>
              </a:p>
              <a:p>
                <a:pPr lvl="1">
                  <a:buFont typeface="Wingdings" pitchFamily="2" charset="2"/>
                  <a:buNone/>
                </a:pPr>
                <a:r>
                  <a:rPr lang="en-US" i="1" dirty="0"/>
                  <a:t>	A</a:t>
                </a:r>
                <a:r>
                  <a:rPr lang="en-US" dirty="0"/>
                  <a:t> = {</a:t>
                </a:r>
                <a:r>
                  <a:rPr lang="en-US" i="1" dirty="0"/>
                  <a:t>s</a:t>
                </a:r>
                <a:r>
                  <a:rPr lang="en-US" dirty="0"/>
                  <a:t>: such that </a:t>
                </a:r>
                <a:r>
                  <a:rPr lang="en-US" i="1" dirty="0"/>
                  <a:t>s</a:t>
                </a:r>
                <a:r>
                  <a:rPr lang="en-US" dirty="0"/>
                  <a:t> is an even number}</a:t>
                </a:r>
                <a:endParaRPr lang="en-US" dirty="0">
                  <a:solidFill>
                    <a:srgbClr val="FF9966"/>
                  </a:solidFill>
                </a:endParaRPr>
              </a:p>
              <a:p>
                <a:endParaRPr lang="en-US" dirty="0"/>
              </a:p>
              <a:p>
                <a:r>
                  <a:rPr lang="en-US" dirty="0"/>
                  <a:t>The </a:t>
                </a:r>
                <a:r>
                  <a:rPr lang="en-US" dirty="0">
                    <a:solidFill>
                      <a:srgbClr val="FF0000"/>
                    </a:solidFill>
                  </a:rPr>
                  <a:t>sample space </a:t>
                </a:r>
                <a:r>
                  <a:rPr lang="en-US" dirty="0"/>
                  <a:t>is the set of all possible outcomes, called </a:t>
                </a:r>
                <a:r>
                  <a:rPr lang="en-US" i="1" dirty="0"/>
                  <a:t>S</a:t>
                </a:r>
                <a:endParaRPr lang="en-US" dirty="0">
                  <a:solidFill>
                    <a:srgbClr val="FF0000"/>
                  </a:solidFill>
                </a:endParaRPr>
              </a:p>
              <a:p>
                <a:pPr>
                  <a:buFont typeface="Wingdings" pitchFamily="2" charset="2"/>
                  <a:buNone/>
                </a:pPr>
                <a:r>
                  <a:rPr lang="en-US" dirty="0">
                    <a:solidFill>
                      <a:srgbClr val="FF9966"/>
                    </a:solidFill>
                  </a:rPr>
                  <a:t>		</a:t>
                </a:r>
                <a14:m>
                  <m:oMath xmlns:m="http://schemas.openxmlformats.org/officeDocument/2006/math">
                    <m:r>
                      <a:rPr lang="en-US" sz="2000" i="1" dirty="0" smtClean="0">
                        <a:latin typeface="Cambria Math"/>
                      </a:rPr>
                      <m:t>𝑆</m:t>
                    </m:r>
                    <m:r>
                      <a:rPr lang="en-US" sz="2000" i="1" dirty="0" smtClean="0">
                        <a:latin typeface="Cambria Math"/>
                      </a:rPr>
                      <m:t> = {</m:t>
                    </m:r>
                    <m:r>
                      <a:rPr lang="en-US" sz="2000" i="1" dirty="0" smtClean="0">
                        <a:latin typeface="Cambria Math"/>
                      </a:rPr>
                      <m:t>𝑠</m:t>
                    </m:r>
                    <m:r>
                      <a:rPr lang="en-US" sz="2000" i="1" dirty="0" smtClean="0">
                        <a:latin typeface="Cambria Math"/>
                      </a:rPr>
                      <m:t>1, </m:t>
                    </m:r>
                    <m:r>
                      <a:rPr lang="en-US" sz="2000" i="1" dirty="0" smtClean="0">
                        <a:latin typeface="Cambria Math"/>
                      </a:rPr>
                      <m:t>𝑠</m:t>
                    </m:r>
                    <m:r>
                      <a:rPr lang="en-US" sz="2000" i="1" dirty="0" smtClean="0">
                        <a:latin typeface="Cambria Math"/>
                      </a:rPr>
                      <m:t>2, </m:t>
                    </m:r>
                    <m:r>
                      <a:rPr lang="en-US" sz="2000" i="1" dirty="0" smtClean="0">
                        <a:latin typeface="Cambria Math"/>
                      </a:rPr>
                      <m:t>𝑠</m:t>
                    </m:r>
                    <m:r>
                      <a:rPr lang="en-US" sz="2000" i="1" dirty="0" smtClean="0">
                        <a:latin typeface="Cambria Math"/>
                      </a:rPr>
                      <m:t>3, </m:t>
                    </m:r>
                    <m:r>
                      <a:rPr lang="en-US" sz="2000" i="1" dirty="0" smtClean="0">
                        <a:latin typeface="Cambria Math"/>
                      </a:rPr>
                      <m:t>𝑠</m:t>
                    </m:r>
                    <m:r>
                      <a:rPr lang="en-US" sz="2000" i="1" dirty="0" smtClean="0">
                        <a:latin typeface="Cambria Math"/>
                      </a:rPr>
                      <m:t>4, </m:t>
                    </m:r>
                    <m:r>
                      <a:rPr lang="en-US" sz="2000" i="1" dirty="0" smtClean="0">
                        <a:latin typeface="Cambria Math"/>
                      </a:rPr>
                      <m:t>𝑠</m:t>
                    </m:r>
                    <m:r>
                      <a:rPr lang="en-US" sz="2000" i="1" dirty="0" smtClean="0">
                        <a:latin typeface="Cambria Math"/>
                      </a:rPr>
                      <m:t>5, </m:t>
                    </m:r>
                    <m:r>
                      <a:rPr lang="en-US" sz="2000" i="1" dirty="0" smtClean="0">
                        <a:latin typeface="Cambria Math"/>
                      </a:rPr>
                      <m:t>𝑠</m:t>
                    </m:r>
                    <m:r>
                      <a:rPr lang="en-US" sz="2000" i="1" dirty="0" smtClean="0">
                        <a:latin typeface="Cambria Math"/>
                      </a:rPr>
                      <m:t>6}</m:t>
                    </m:r>
                  </m:oMath>
                </a14:m>
                <a:endParaRPr lang="en-US" sz="2000" dirty="0"/>
              </a:p>
            </p:txBody>
          </p:sp>
        </mc:Choice>
        <mc:Fallback>
          <p:sp>
            <p:nvSpPr>
              <p:cNvPr id="1028" name="Rectangle 3"/>
              <p:cNvSpPr>
                <a:spLocks noGrp="1" noRot="1" noChangeAspect="1" noMove="1" noResize="1" noEditPoints="1" noAdjustHandles="1" noChangeArrowheads="1" noChangeShapeType="1" noTextEdit="1"/>
              </p:cNvSpPr>
              <p:nvPr>
                <p:ph type="body" idx="1"/>
              </p:nvPr>
            </p:nvSpPr>
            <p:spPr>
              <a:xfrm>
                <a:off x="228600" y="2060848"/>
                <a:ext cx="8686800" cy="5029200"/>
              </a:xfrm>
              <a:blipFill>
                <a:blip r:embed="rId3"/>
                <a:stretch>
                  <a:fillRect l="-982" t="-848" r="-1333"/>
                </a:stretch>
              </a:blipFill>
            </p:spPr>
            <p:txBody>
              <a:bodyPr/>
              <a:lstStyle/>
              <a:p>
                <a:r>
                  <a:rPr lang="en-PK">
                    <a:noFill/>
                  </a:rPr>
                  <a:t> </a:t>
                </a:r>
              </a:p>
            </p:txBody>
          </p:sp>
        </mc:Fallback>
      </mc:AlternateContent>
      <p:sp>
        <p:nvSpPr>
          <p:cNvPr id="1029" name="Slide Number Placeholder 5"/>
          <p:cNvSpPr>
            <a:spLocks noGrp="1"/>
          </p:cNvSpPr>
          <p:nvPr>
            <p:ph type="sldNum" sz="quarter" idx="12"/>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fld id="{A8927CAD-6FF8-4A92-B3D3-4AB65DDCC8AB}" type="slidenum">
              <a:rPr lang="en-US" smtClean="0"/>
              <a:pPr>
                <a:defRPr/>
              </a:pPr>
              <a:t>9</a:t>
            </a:fld>
            <a:endParaRPr lang="en-US"/>
          </a:p>
        </p:txBody>
      </p:sp>
      <p:sp>
        <p:nvSpPr>
          <p:cNvPr id="6" name="TextBox 5"/>
          <p:cNvSpPr txBox="1"/>
          <p:nvPr/>
        </p:nvSpPr>
        <p:spPr>
          <a:xfrm>
            <a:off x="0" y="6488668"/>
            <a:ext cx="21336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98426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X=x_i, Y=y_j) = \frac{n_{ij}}{N}&#10;\]&#10;\end{document}&#10;"/>
  <p:tag name="FILENAME" val="TP_tmp"/>
  <p:tag name="FORMAT" val="png256"/>
  <p:tag name="RES" val="600"/>
  <p:tag name="BLEND" val="0"/>
  <p:tag name="TRANSPARENT" val="1"/>
  <p:tag name="TBUG" val="0"/>
  <p:tag name="ALLOWFS" val="0"/>
  <p:tag name="ORIGWIDTH" val="108"/>
  <p:tag name="PICTUREFILESIZE" val="3857"/>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int_{-\infty}^\infty {\cal N} \left(x|\mu, \sigma^2 \right)&#10;    \diff{x} = 1&#10;\]&#10;\end{document}&#10;"/>
  <p:tag name="FILENAME" val="TP_tmp"/>
  <p:tag name="FORMAT" val="png256"/>
  <p:tag name="RES" val="600"/>
  <p:tag name="BLEND" val="0"/>
  <p:tag name="TRANSPARENT" val="1"/>
  <p:tag name="TBUG" val="0"/>
  <p:tag name="ALLOWFS" val="0"/>
  <p:tag name="ORIGWIDTH" val="105"/>
  <p:tag name="PICTUREFILESIZE" val="4164"/>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 \in (a,b)) = \int_a^b p(x) \diff{x}&#10;\]&#10;\end{document}&#10;"/>
  <p:tag name="FILENAME" val="TP_tmp"/>
  <p:tag name="FORMAT" val="png256"/>
  <p:tag name="RES" val="600"/>
  <p:tag name="BLEND" val="0"/>
  <p:tag name="TRANSPARENT" val="0"/>
  <p:tag name="TBUG" val="0"/>
  <p:tag name="ALLOWFS" val="0"/>
  <p:tag name="ORIGWIDTH" val="113"/>
  <p:tag name="PICTUREFILESIZE" val="4576"/>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z) =  \int_{-\infty}^{z} p(x) \diff{x}&#10;\]&#10;\end{document}&#10;"/>
  <p:tag name="FILENAME" val="TP_tmp"/>
  <p:tag name="FORMAT" val="png256"/>
  <p:tag name="RES" val="600"/>
  <p:tag name="BLEND" val="0"/>
  <p:tag name="TRANSPARENT" val="0"/>
  <p:tag name="TBUG" val="0"/>
  <p:tag name="ALLOWFS" val="0"/>
  <p:tag name="ORIGWIDTH" val="87"/>
  <p:tag name="PICTUREFILESIZE" val="3834"/>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x) \geqslant 0&#10;\]&#10;\end{document}&#10;"/>
  <p:tag name="FILENAME" val="TP_tmp"/>
  <p:tag name="FORMAT" val="png256"/>
  <p:tag name="RES" val="600"/>
  <p:tag name="BLEND" val="0"/>
  <p:tag name="TRANSPARENT" val="0"/>
  <p:tag name="TBUG" val="0"/>
  <p:tag name="ALLOWFS" val="0"/>
  <p:tag name="ORIGWIDTH" val="37"/>
  <p:tag name="PICTUREFILESIZE" val="2008"/>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int_{-\infty}^{\infty} p(x) \diff{x} = 1&#10;\]&#10;\end{document}&#10;"/>
  <p:tag name="FILENAME" val="TP_tmp"/>
  <p:tag name="FORMAT" val="png256"/>
  <p:tag name="RES" val="600"/>
  <p:tag name="BLEND" val="0"/>
  <p:tag name="TRANSPARENT" val="1"/>
  <p:tag name="TBUG" val="0"/>
  <p:tag name="ALLOWFS" val="0"/>
  <p:tag name="ORIGWIDTH" val="71"/>
  <p:tag name="PICTUREFILESIZE" val="3260"/>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expect[f] = \sum_x p(x) f(x)&#10;\]&#10;\end{document}&#10;"/>
  <p:tag name="FILENAME" val="TP_tmp"/>
  <p:tag name="FORMAT" val="png256"/>
  <p:tag name="RES" val="600"/>
  <p:tag name="BLEND" val="0"/>
  <p:tag name="TRANSPARENT" val="1"/>
  <p:tag name="TBUG" val="0"/>
  <p:tag name="ALLOWFS" val="0"/>
  <p:tag name="ORIGWIDTH" val="85"/>
  <p:tag name="PICTUREFILESIZE" val="3532"/>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expect[f] = \int p(x) f(x) \diff{x}&#10;\]&#10;\end{document}&#10;"/>
  <p:tag name="FILENAME" val="TP_tmp"/>
  <p:tag name="FORMAT" val="png256"/>
  <p:tag name="RES" val="600"/>
  <p:tag name="BLEND" val="0"/>
  <p:tag name="TRANSPARENT" val="1"/>
  <p:tag name="TBUG" val="0"/>
  <p:tag name="ALLOWFS" val="0"/>
  <p:tag name="ORIGWIDTH" val="95"/>
  <p:tag name="PICTUREFILESIZE" val="3804"/>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rm var}[f] = \expect \left[ \left( f(x) - \expect[ f(x) ]&#10;    \right)^2 \right] = \expect [f(x)^2] - \expect[ f(x) ]^2&#10;\]&#10;\end{document}&#10;"/>
  <p:tag name="FILENAME" val="TP_tmp"/>
  <p:tag name="FORMAT" val="png256"/>
  <p:tag name="RES" val="600"/>
  <p:tag name="BLEND" val="0"/>
  <p:tag name="TRANSPARENT" val="1"/>
  <p:tag name="TBUG" val="0"/>
  <p:tag name="ALLOWFS" val="0"/>
  <p:tag name="ORIGWIDTH" val="229"/>
  <p:tag name="PICTUREFILESIZE" val="6222"/>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rm cov}[x,y] &amp;=&amp; \expect_{x,y} \left[ \left\{ x - \expect[ x ]&#10;    \right\} \left\{ y - \expect[ y ]&#10;    \right\} \right] \\&#10;    &amp;=&amp; \expect_{x,y}[x y] - \expect[x] \expect[y]&#10;\end{eqnarray*}&#10;\end{document}&#10;"/>
  <p:tag name="FILENAME" val="TP_tmp"/>
  <p:tag name="FORMAT" val="png256"/>
  <p:tag name="RES" val="600"/>
  <p:tag name="BLEND" val="0"/>
  <p:tag name="TRANSPARENT" val="1"/>
  <p:tag name="TBUG" val="0"/>
  <p:tag name="ALLOWFS" val="0"/>
  <p:tag name="ORIGWIDTH" val="181"/>
  <p:tag name="PICTUREFILESIZE" val="7333"/>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rm cov}[\bfx,\bfy] &amp;=&amp; \expect_{\bfx,\bfy} \left[ \{ \bfx - \expect[ \bfx ]&#10;  \} \{ \bfy^\T - \expect[ \bfy^\T ]&#10;    \} \right] \\&#10;    &amp;=&amp; \expect_{\bfx,\bfy}[\bfx \bfy^\T] - \expect[\bfx] \expect[\bfy^\T]&#10;\end{eqnarray*}&#10;\end{document}&#10;"/>
  <p:tag name="FILENAME" val="TP_tmp"/>
  <p:tag name="FORMAT" val="png256"/>
  <p:tag name="RES" val="600"/>
  <p:tag name="BLEND" val="0"/>
  <p:tag name="TRANSPARENT" val="1"/>
  <p:tag name="TBUG" val="0"/>
  <p:tag name="ALLOWFS" val="0"/>
  <p:tag name="ORIGWIDTH" val="198"/>
  <p:tag name="PICTUREFILESIZE" val="8286"/>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X=x_i) = \frac{c_i}{N}.&#10;\]&#10;\end{document}&#10;"/>
  <p:tag name="FILENAME" val="TP_tmp"/>
  <p:tag name="FORMAT" val="png256"/>
  <p:tag name="RES" val="600"/>
  <p:tag name="BLEND" val="0"/>
  <p:tag name="TRANSPARENT" val="1"/>
  <p:tag name="TBUG" val="0"/>
  <p:tag name="ALLOWFS" val="0"/>
  <p:tag name="ORIGWIDTH" val="72"/>
  <p:tag name="PICTUREFILESIZE" val="3032"/>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expect[x] = \int_{-\infty}^\infty {\cal N} \left(x|\mu, \sigma^2&#10;    \right) x \diff{x} = \mu&#10;\]&#10;\end{document}&#10;"/>
  <p:tag name="FILENAME" val="TP_tmp"/>
  <p:tag name="FORMAT" val="png256"/>
  <p:tag name="RES" val="600"/>
  <p:tag name="BLEND" val="0"/>
  <p:tag name="TRANSPARENT" val="1"/>
  <p:tag name="TBUG" val="0"/>
  <p:tag name="ALLOWFS" val="0"/>
  <p:tag name="ORIGWIDTH" val="143"/>
  <p:tag name="PICTUREFILESIZE" val="5190"/>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expect[x^2] = \int_{-\infty}^\infty {\cal N}&#10;    \left(x|\mu, \sigma^2 \right)&#10;    x^2 \diff{x} = \mu^2 + \sigma^2&#10;\]&#10;\end{document}&#10;"/>
  <p:tag name="FILENAME" val="TP_tmp"/>
  <p:tag name="FORMAT" val="png256"/>
  <p:tag name="RES" val="600"/>
  <p:tag name="BLEND" val="0"/>
  <p:tag name="TRANSPARENT" val="1"/>
  <p:tag name="TBUG" val="0"/>
  <p:tag name="ALLOWFS" val="0"/>
  <p:tag name="ORIGWIDTH" val="179"/>
  <p:tag name="PICTUREFILESIZE" val="6160"/>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rm var}[x] =  \expect[x^2] - \expect[ x ]^2&#10;    = \sigma^2&#10;\]&#10;\end{document}&#10;"/>
  <p:tag name="FILENAME" val="TP_tmp"/>
  <p:tag name="FORMAT" val="png256"/>
  <p:tag name="RES" val="600"/>
  <p:tag name="BLEND" val="0"/>
  <p:tag name="TRANSPARENT" val="1"/>
  <p:tag name="TBUG" val="0"/>
  <p:tag name="ALLOWFS" val="0"/>
  <p:tag name="ORIGWIDTH" val="119"/>
  <p:tag name="PICTUREFILESIZE" val="3300"/>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al N} (\bfx|\boldmu, \boldSigma) = \frac{1}{(2\pi)^{D/2}}&#10;    \frac{1}{|\boldSigma|^{1/2}} \exp \left\{ -&#10;    \frac{1}{2} (\bfx - \boldmu)^\T \boldSigma^{-1} (\bfx -&#10;    \boldmu) \right\}&#10;\]&#10;\end{document}&#10;"/>
  <p:tag name="FILENAME" val="TP_tmp"/>
  <p:tag name="FORMAT" val="png256"/>
  <p:tag name="RES" val="600"/>
  <p:tag name="BLEND" val="0"/>
  <p:tag name="TRANSPARENT" val="1"/>
  <p:tag name="TBUG" val="0"/>
  <p:tag name="ALLOWFS" val="0"/>
  <p:tag name="ORIGWIDTH" val="264"/>
  <p:tag name="PICTUREFILESIZE" val="8589"/>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Y|X) = \frac{p(X|Y)p(Y)}{p(X)}&#10;\]&#10;\end{document}&#10;"/>
  <p:tag name="FILENAME" val="TP_tmp"/>
  <p:tag name="FORMAT" val="png256"/>
  <p:tag name="RES" val="600"/>
  <p:tag name="BLEND" val="0"/>
  <p:tag name="TRANSPARENT" val="0"/>
  <p:tag name="TBUG" val="0"/>
  <p:tag name="ALLOWFS" val="0"/>
  <p:tag name="ORIGWIDTH" val="102"/>
  <p:tag name="PICTUREFILESIZE" val="4991"/>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 = \sum_Y p(X|Y) p(Y)&#10;\]&#10;\end{document}&#10;"/>
  <p:tag name="FILENAME" val="TP_tmp"/>
  <p:tag name="FORMAT" val="png256"/>
  <p:tag name="RES" val="600"/>
  <p:tag name="BLEND" val="0"/>
  <p:tag name="TRANSPARENT" val="1"/>
  <p:tag name="TBUG" val="0"/>
  <p:tag name="ALLOWFS" val="0"/>
  <p:tag name="ORIGWIDTH" val="104"/>
  <p:tag name="PICTUREFILESIZE" val="4014"/>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Y=y_j|X=x_i) = \frac{n_{ij}}{c_i}&#10;\]&#10;\end{document}&#10;"/>
  <p:tag name="FILENAME" val="TP_tmp"/>
  <p:tag name="FORMAT" val="png256"/>
  <p:tag name="RES" val="600"/>
  <p:tag name="BLEND" val="0"/>
  <p:tag name="TRANSPARENT" val="1"/>
  <p:tag name="TBUG" val="0"/>
  <p:tag name="ALLOWFS" val="0"/>
  <p:tag name="ORIGWIDTH" val="106"/>
  <p:tag name="PICTUREFILESIZE" val="3901"/>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X=x_i,Y=y_j) &amp;=&amp; \frac{n_{ij}}{N} = \frac{n_{ij}}{c_i} \cdot&#10;    \frac{c_i}{N} \\&#10;    &amp;=&amp; p(Y=y_j|X=x_i) p(X=x_i)&#10;\end{eqnarray*}&#10;\end{document}&#10;"/>
  <p:tag name="FILENAME" val="TP_tmp"/>
  <p:tag name="FORMAT" val="png256"/>
  <p:tag name="RES" val="600"/>
  <p:tag name="BLEND" val="0"/>
  <p:tag name="TRANSPARENT" val="1"/>
  <p:tag name="TBUG" val="0"/>
  <p:tag name="ALLOWFS" val="0"/>
  <p:tag name="ORIGWIDTH" val="228"/>
  <p:tag name="PICTUREFILESIZE" val="8477"/>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lefteqn{p(X=x_i) = \frac{c_{i}}{N} = \frac{1}{N} \sum_{j=1}^{L} n_{ij}} \\ &#10; &amp; = &amp; \sum_{j=1}^L p(X=x_i, Y=y_j)&#10;\end{eqnarray*}&#10;\end{document}&#10;"/>
  <p:tag name="FILENAME" val="TP_tmp"/>
  <p:tag name="FORMAT" val="png256"/>
  <p:tag name="RES" val="600"/>
  <p:tag name="BLEND" val="0"/>
  <p:tag name="TRANSPARENT" val="1"/>
  <p:tag name="TBUG" val="0"/>
  <p:tag name="ALLOWFS" val="0"/>
  <p:tag name="ORIGWIDTH" val="124"/>
  <p:tag name="PICTUREFILESIZE" val="8492"/>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 = \sum_Y p(X,Y)&#10;\]&#10;\end{document}&#10;"/>
  <p:tag name="FILENAME" val="TP_tmp"/>
  <p:tag name="FORMAT" val="png256"/>
  <p:tag name="RES" val="600"/>
  <p:tag name="BLEND" val="0"/>
  <p:tag name="TRANSPARENT" val="1"/>
  <p:tag name="TBUG" val="0"/>
  <p:tag name="ALLOWFS" val="0"/>
  <p:tag name="ORIGWIDTH" val="86"/>
  <p:tag name="PICTUREFILESIZE" val="3452"/>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Y) = p(Y|X) p(X)&#10;\]&#10;\end{document}&#10;"/>
  <p:tag name="FILENAME" val="TP_tmp"/>
  <p:tag name="FORMAT" val="png256"/>
  <p:tag name="RES" val="600"/>
  <p:tag name="BLEND" val="0"/>
  <p:tag name="TRANSPARENT" val="1"/>
  <p:tag name="TBUG" val="0"/>
  <p:tag name="ALLOWFS" val="0"/>
  <p:tag name="ORIGWIDTH" val="102"/>
  <p:tag name="PICTUREFILESIZE" val="3345"/>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al N} \left(x|\mu, \sigma^2 \right) =&#10;    \frac{1}{(2 \pi \sigma^2)^{1/2} }&#10;    \exp \left\{ - \frac{1}{2 \sigma^2} (x - \mu)^2 \right\}&#10;\]&#10;\end{document}&#10;"/>
  <p:tag name="FILENAME" val="TP_tmp"/>
  <p:tag name="FORMAT" val="png256"/>
  <p:tag name="RES" val="600"/>
  <p:tag name="BLEND" val="0"/>
  <p:tag name="TRANSPARENT" val="1"/>
  <p:tag name="TBUG" val="0"/>
  <p:tag name="ALLOWFS" val="0"/>
  <p:tag name="ORIGWIDTH" val="202"/>
  <p:tag name="PICTUREFILESIZE" val="7193"/>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al N}(x|\mu, \sigma^2) &gt; 0&#10;\]&#10;\end{document}&#10;"/>
  <p:tag name="FILENAME" val="TP_tmp"/>
  <p:tag name="FORMAT" val="png256"/>
  <p:tag name="RES" val="600"/>
  <p:tag name="BLEND" val="0"/>
  <p:tag name="TRANSPARENT" val="1"/>
  <p:tag name="TBUG" val="0"/>
  <p:tag name="ALLOWFS" val="0"/>
  <p:tag name="ORIGWIDTH" val="66"/>
  <p:tag name="PICTUREFILESIZE" val="2723"/>
</p:tagLst>
</file>

<file path=ppt/theme/theme1.xml><?xml version="1.0" encoding="utf-8"?>
<a:theme xmlns:a="http://schemas.openxmlformats.org/drawingml/2006/main" name="UWA template">
  <a:themeElements>
    <a:clrScheme name="UWA">
      <a:dk1>
        <a:sysClr val="windowText" lastClr="000000"/>
      </a:dk1>
      <a:lt1>
        <a:sysClr val="window" lastClr="FFFFFF"/>
      </a:lt1>
      <a:dk2>
        <a:srgbClr val="3F4231"/>
      </a:dk2>
      <a:lt2>
        <a:srgbClr val="EEECE1"/>
      </a:lt2>
      <a:accent1>
        <a:srgbClr val="64BCC1"/>
      </a:accent1>
      <a:accent2>
        <a:srgbClr val="C3F97B"/>
      </a:accent2>
      <a:accent3>
        <a:srgbClr val="918071"/>
      </a:accent3>
      <a:accent4>
        <a:srgbClr val="F0E4C6"/>
      </a:accent4>
      <a:accent5>
        <a:srgbClr val="304C87"/>
      </a:accent5>
      <a:accent6>
        <a:srgbClr val="D7AA29"/>
      </a:accent6>
      <a:hlink>
        <a:srgbClr val="0000FF"/>
      </a:hlink>
      <a:folHlink>
        <a:srgbClr val="21241B"/>
      </a:folHlink>
    </a:clrScheme>
    <a:fontScheme name="UW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UWA template</Template>
  <TotalTime>8510</TotalTime>
  <Words>2102</Words>
  <Application>Microsoft Office PowerPoint</Application>
  <PresentationFormat>On-screen Show (4:3)</PresentationFormat>
  <Paragraphs>524</Paragraphs>
  <Slides>45</Slides>
  <Notes>29</Notes>
  <HiddenSlides>6</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5" baseType="lpstr">
      <vt:lpstr>ＭＳ Ｐゴシック</vt:lpstr>
      <vt:lpstr>Arial</vt:lpstr>
      <vt:lpstr>Calibri</vt:lpstr>
      <vt:lpstr>Cambria Math</vt:lpstr>
      <vt:lpstr>Georgia</vt:lpstr>
      <vt:lpstr>Symbol</vt:lpstr>
      <vt:lpstr>Times New Roman</vt:lpstr>
      <vt:lpstr>Wingdings</vt:lpstr>
      <vt:lpstr>UWA template</vt:lpstr>
      <vt:lpstr>Equation</vt:lpstr>
      <vt:lpstr>PowerPoint Presentation</vt:lpstr>
      <vt:lpstr>Probability Theory</vt:lpstr>
      <vt:lpstr>Probability Theory</vt:lpstr>
      <vt:lpstr>Probability Theory</vt:lpstr>
      <vt:lpstr>The Rules of Probability</vt:lpstr>
      <vt:lpstr> </vt:lpstr>
      <vt:lpstr>Question</vt:lpstr>
      <vt:lpstr>Definition of a Random Experiment</vt:lpstr>
      <vt:lpstr>Definition of a Random Experiment:  Outcomes, Events and the Sample Space</vt:lpstr>
      <vt:lpstr>Definition of a Random Experiment:  Outcomes, Events and the Sample Space</vt:lpstr>
      <vt:lpstr>Definition of a Random Experiment:  Outcomes, Events and the Sample Space</vt:lpstr>
      <vt:lpstr>Axioms of Probability</vt:lpstr>
      <vt:lpstr>Mutual Exclusivity</vt:lpstr>
      <vt:lpstr>Mutual Exclusivity</vt:lpstr>
      <vt:lpstr>Mutual Exclusivity</vt:lpstr>
      <vt:lpstr>Conditional Probability</vt:lpstr>
      <vt:lpstr>PowerPoint Presentation</vt:lpstr>
      <vt:lpstr>Conditional Probability</vt:lpstr>
      <vt:lpstr>Conditional Probability (Fruit Basket)</vt:lpstr>
      <vt:lpstr>Independence</vt:lpstr>
      <vt:lpstr>Independence: Example</vt:lpstr>
      <vt:lpstr>Independence: Example</vt:lpstr>
      <vt:lpstr>Independence: Example</vt:lpstr>
      <vt:lpstr>Independence: Example</vt:lpstr>
      <vt:lpstr>Independence: Example</vt:lpstr>
      <vt:lpstr>Definition of a Random Variable</vt:lpstr>
      <vt:lpstr>Definition of a Random Variable</vt:lpstr>
      <vt:lpstr>Definition of a Random Variable</vt:lpstr>
      <vt:lpstr>Types of Random Variables</vt:lpstr>
      <vt:lpstr>Probability Mass Function</vt:lpstr>
      <vt:lpstr> </vt:lpstr>
      <vt:lpstr>The Gaussian Distribution</vt:lpstr>
      <vt:lpstr>Probability Densities</vt:lpstr>
      <vt:lpstr>Expectations</vt:lpstr>
      <vt:lpstr>Variances and Covariances</vt:lpstr>
      <vt:lpstr>Gaussian Mean and Variance</vt:lpstr>
      <vt:lpstr>The Multivariate Gaussian</vt:lpstr>
      <vt:lpstr>Bayes’ Theorem</vt:lpstr>
      <vt:lpstr> </vt:lpstr>
      <vt:lpstr>Conditional Independence Assumption</vt:lpstr>
      <vt:lpstr>Conditional Independence Assumption</vt:lpstr>
      <vt:lpstr>Example</vt:lpstr>
      <vt:lpstr>PowerPoint Presentation</vt:lpstr>
      <vt:lpstr>Example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Shafait</dc:creator>
  <cp:lastModifiedBy>Interns chitech</cp:lastModifiedBy>
  <cp:revision>347</cp:revision>
  <dcterms:created xsi:type="dcterms:W3CDTF">2014-08-19T00:39:23Z</dcterms:created>
  <dcterms:modified xsi:type="dcterms:W3CDTF">2024-08-01T00:22:40Z</dcterms:modified>
</cp:coreProperties>
</file>