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2" r:id="rId2"/>
  </p:sldMasterIdLst>
  <p:notesMasterIdLst>
    <p:notesMasterId r:id="rId12"/>
  </p:notesMasterIdLst>
  <p:sldIdLst>
    <p:sldId id="256" r:id="rId3"/>
    <p:sldId id="279" r:id="rId4"/>
    <p:sldId id="305" r:id="rId5"/>
    <p:sldId id="306" r:id="rId6"/>
    <p:sldId id="308" r:id="rId7"/>
    <p:sldId id="309" r:id="rId8"/>
    <p:sldId id="310" r:id="rId9"/>
    <p:sldId id="311" r:id="rId10"/>
    <p:sldId id="25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SIKUKdiHVpR28nFfK5dN0zUp8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FF575B"/>
    <a:srgbClr val="FF4343"/>
    <a:srgbClr val="EE9CEE"/>
    <a:srgbClr val="4DC58D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30" autoAdjust="0"/>
  </p:normalViewPr>
  <p:slideViewPr>
    <p:cSldViewPr snapToGrid="0">
      <p:cViewPr varScale="1">
        <p:scale>
          <a:sx n="78" d="100"/>
          <a:sy n="78" d="100"/>
        </p:scale>
        <p:origin x="12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PK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455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PK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291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8068" y="94658"/>
            <a:ext cx="1183531" cy="1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1476" y="90376"/>
            <a:ext cx="1322456" cy="132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385454" y="60616"/>
            <a:ext cx="93010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Twentieth Century"/>
              <a:buNone/>
              <a:defRPr sz="4800">
                <a:solidFill>
                  <a:srgbClr val="1F386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385454" y="1496291"/>
            <a:ext cx="9301019" cy="468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467" y="232405"/>
            <a:ext cx="878734" cy="981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1764" y="230815"/>
            <a:ext cx="981880" cy="98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133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jpg"/><Relationship Id="rId4" Type="http://schemas.openxmlformats.org/officeDocument/2006/relationships/image" Target="../media/image6.png"/><Relationship Id="rId9" Type="http://schemas.openxmlformats.org/officeDocument/2006/relationships/image" Target="../media/image11.jp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4000"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1612612" y="1800950"/>
            <a:ext cx="896681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Impact Skills Development Program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Artificial Intelligence, Data Science, and Blockchain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2815467" y="3554693"/>
            <a:ext cx="656106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PK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 Fundamentals</a:t>
            </a:r>
            <a:endParaRPr dirty="0"/>
          </a:p>
          <a:p>
            <a:pPr lvl="0" algn="ctr"/>
            <a:r>
              <a:rPr lang="en-PK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PK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smtClean="0"/>
              <a:t>Data Processing Tools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 rot="10800000" flipH="1">
            <a:off x="2977204" y="2995979"/>
            <a:ext cx="6237605" cy="45719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915272" y="5263557"/>
            <a:ext cx="43614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2</a:t>
            </a:fld>
            <a:endParaRPr lang="en-PK"/>
          </a:p>
        </p:txBody>
      </p:sp>
      <p:sp>
        <p:nvSpPr>
          <p:cNvPr id="7" name="Rounded Rectangle 6"/>
          <p:cNvSpPr/>
          <p:nvPr/>
        </p:nvSpPr>
        <p:spPr>
          <a:xfrm>
            <a:off x="9335056" y="1212187"/>
            <a:ext cx="1707895" cy="3167512"/>
          </a:xfrm>
          <a:prstGeom prst="roundRect">
            <a:avLst>
              <a:gd name="adj" fmla="val 626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Visualization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88100" y="1821435"/>
            <a:ext cx="3063153" cy="1851330"/>
          </a:xfrm>
          <a:prstGeom prst="roundRect">
            <a:avLst>
              <a:gd name="adj" fmla="val 626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Coding/ Programming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25488" y="3771141"/>
            <a:ext cx="7004481" cy="3001470"/>
          </a:xfrm>
          <a:prstGeom prst="roundRect">
            <a:avLst>
              <a:gd name="adj" fmla="val 626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ML/AI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69061" y="1133080"/>
            <a:ext cx="3063153" cy="1435054"/>
          </a:xfrm>
          <a:prstGeom prst="roundRect">
            <a:avLst>
              <a:gd name="adj" fmla="val 626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Math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39099" y="1755794"/>
            <a:ext cx="3254293" cy="4834513"/>
          </a:xfrm>
          <a:prstGeom prst="roundRect">
            <a:avLst>
              <a:gd name="adj" fmla="val 6264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Analysis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04" y="6003676"/>
            <a:ext cx="1634685" cy="3748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42" y="2548022"/>
            <a:ext cx="1232899" cy="640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45" b="32684"/>
          <a:stretch/>
        </p:blipFill>
        <p:spPr>
          <a:xfrm>
            <a:off x="4276662" y="3476068"/>
            <a:ext cx="1785635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409" y="1726405"/>
            <a:ext cx="1087582" cy="6241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86" y="1565092"/>
            <a:ext cx="971550" cy="4857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18" y="4695753"/>
            <a:ext cx="1580284" cy="101138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564790" y="2193794"/>
            <a:ext cx="1322384" cy="595745"/>
            <a:chOff x="3308135" y="2600300"/>
            <a:chExt cx="1322384" cy="59574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8135" y="2600300"/>
              <a:ext cx="663007" cy="59574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898999" y="2744284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Matlab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556171" y="2769703"/>
            <a:ext cx="1258671" cy="469614"/>
            <a:chOff x="4060751" y="4283220"/>
            <a:chExt cx="1258671" cy="46961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751" y="4283220"/>
              <a:ext cx="469614" cy="46961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478116" y="4364139"/>
              <a:ext cx="84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Python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218020" y="5574542"/>
            <a:ext cx="1497394" cy="617251"/>
            <a:chOff x="5379875" y="2859712"/>
            <a:chExt cx="1497394" cy="61725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875" y="2859712"/>
              <a:ext cx="617251" cy="61725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035963" y="3014448"/>
              <a:ext cx="84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Weka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510307" y="2621139"/>
            <a:ext cx="1401148" cy="627132"/>
            <a:chOff x="9952652" y="2794390"/>
            <a:chExt cx="1401148" cy="627132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2652" y="2794390"/>
              <a:ext cx="627132" cy="627132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0512494" y="2846346"/>
              <a:ext cx="841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Matplot</a:t>
              </a:r>
              <a:r>
                <a:rPr lang="en-US" dirty="0" smtClean="0"/>
                <a:t> Lib</a:t>
              </a:r>
              <a:endParaRPr lang="en-US" dirty="0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34" y="4819353"/>
            <a:ext cx="849288" cy="457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94" y="4940272"/>
            <a:ext cx="1131216" cy="457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4" b="23593"/>
          <a:stretch/>
        </p:blipFill>
        <p:spPr>
          <a:xfrm>
            <a:off x="5373945" y="5527899"/>
            <a:ext cx="1939337" cy="50775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66" y="5465485"/>
            <a:ext cx="1318488" cy="73152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278568" y="1938098"/>
            <a:ext cx="1197815" cy="457200"/>
            <a:chOff x="428475" y="6014720"/>
            <a:chExt cx="1197815" cy="45720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75" y="6014720"/>
              <a:ext cx="457200" cy="4572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84984" y="6089432"/>
              <a:ext cx="84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numpy</a:t>
              </a:r>
              <a:endParaRPr lang="en-US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71" y="2762224"/>
            <a:ext cx="1059246" cy="371965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7509303" y="4304987"/>
            <a:ext cx="1208873" cy="457200"/>
            <a:chOff x="5421088" y="4286692"/>
            <a:chExt cx="1208873" cy="4572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088" y="4286692"/>
              <a:ext cx="377559" cy="4572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788655" y="4361404"/>
              <a:ext cx="84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Pytorch</a:t>
              </a:r>
              <a:endParaRPr lang="en-US" dirty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581" y="4865615"/>
            <a:ext cx="752220" cy="73343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28253" y="4517329"/>
            <a:ext cx="1098577" cy="326957"/>
          </a:xfrm>
          <a:prstGeom prst="rect">
            <a:avLst/>
          </a:prstGeom>
        </p:spPr>
      </p:pic>
      <p:pic>
        <p:nvPicPr>
          <p:cNvPr id="47" name="Picture 4" descr="BigML.com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29" y="4213433"/>
            <a:ext cx="982987" cy="50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454491" y="3134189"/>
            <a:ext cx="2704084" cy="2242429"/>
            <a:chOff x="8573253" y="1151935"/>
            <a:chExt cx="2704084" cy="2242429"/>
          </a:xfrm>
        </p:grpSpPr>
        <p:sp>
          <p:nvSpPr>
            <p:cNvPr id="49" name="Rounded Rectangle 48"/>
            <p:cNvSpPr/>
            <p:nvPr/>
          </p:nvSpPr>
          <p:spPr>
            <a:xfrm>
              <a:off x="8573253" y="1151935"/>
              <a:ext cx="2704084" cy="2242429"/>
            </a:xfrm>
            <a:prstGeom prst="roundRect">
              <a:avLst>
                <a:gd name="adj" fmla="val 6264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Data Management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3276" y="2709155"/>
              <a:ext cx="1696278" cy="4572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75" b="32310"/>
            <a:stretch/>
          </p:blipFill>
          <p:spPr>
            <a:xfrm>
              <a:off x="8600654" y="1834875"/>
              <a:ext cx="2590800" cy="789709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2756119" y="3543251"/>
            <a:ext cx="1291446" cy="457200"/>
            <a:chOff x="754479" y="4286693"/>
            <a:chExt cx="1291446" cy="457200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479" y="4286693"/>
              <a:ext cx="484236" cy="4572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204619" y="4361405"/>
              <a:ext cx="841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Excel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0380480" y="5089695"/>
            <a:ext cx="171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Many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3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3</a:t>
            </a:fld>
            <a:endParaRPr lang="en-PK"/>
          </a:p>
        </p:txBody>
      </p:sp>
      <p:grpSp>
        <p:nvGrpSpPr>
          <p:cNvPr id="7" name="Group 6"/>
          <p:cNvGrpSpPr/>
          <p:nvPr/>
        </p:nvGrpSpPr>
        <p:grpSpPr>
          <a:xfrm>
            <a:off x="144367" y="1767705"/>
            <a:ext cx="5514148" cy="1107831"/>
            <a:chOff x="126783" y="1510443"/>
            <a:chExt cx="5514148" cy="1107831"/>
          </a:xfrm>
        </p:grpSpPr>
        <p:sp>
          <p:nvSpPr>
            <p:cNvPr id="6" name="Rectangle 5"/>
            <p:cNvSpPr/>
            <p:nvPr/>
          </p:nvSpPr>
          <p:spPr>
            <a:xfrm>
              <a:off x="1385454" y="1510443"/>
              <a:ext cx="4255477" cy="11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Programming language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Comes with many libraries </a:t>
              </a:r>
              <a:r>
                <a:rPr lang="en-US" dirty="0">
                  <a:solidFill>
                    <a:schemeClr val="tx1"/>
                  </a:solidFill>
                </a:rPr>
                <a:t>and packages specifically designed for data </a:t>
              </a:r>
              <a:r>
                <a:rPr lang="en-US" dirty="0" smtClean="0">
                  <a:solidFill>
                    <a:schemeClr val="tx1"/>
                  </a:solidFill>
                </a:rPr>
                <a:t>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</a:t>
              </a:r>
              <a:r>
                <a:rPr lang="en-US" dirty="0" smtClean="0">
                  <a:solidFill>
                    <a:schemeClr val="tx1"/>
                  </a:solidFill>
                </a:rPr>
                <a:t>.g. </a:t>
              </a:r>
              <a:r>
                <a:rPr lang="en-US" dirty="0" err="1">
                  <a:solidFill>
                    <a:schemeClr val="tx1"/>
                  </a:solidFill>
                </a:rPr>
                <a:t>NumPy</a:t>
              </a:r>
              <a:r>
                <a:rPr lang="en-US" dirty="0">
                  <a:solidFill>
                    <a:schemeClr val="tx1"/>
                  </a:solidFill>
                </a:rPr>
                <a:t>, Pandas, and </a:t>
              </a:r>
              <a:r>
                <a:rPr lang="en-US" dirty="0" err="1" smtClean="0">
                  <a:solidFill>
                    <a:schemeClr val="tx1"/>
                  </a:solidFill>
                </a:rPr>
                <a:t>SciPy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26783" y="1829551"/>
              <a:ext cx="1258671" cy="469614"/>
              <a:chOff x="4060751" y="4283220"/>
              <a:chExt cx="1258671" cy="46961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0751" y="4283220"/>
                <a:ext cx="469614" cy="469614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478116" y="4364139"/>
                <a:ext cx="8413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Python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44828" y="3169393"/>
            <a:ext cx="5213687" cy="1413685"/>
            <a:chOff x="427244" y="2912130"/>
            <a:chExt cx="5213687" cy="1413685"/>
          </a:xfrm>
        </p:grpSpPr>
        <p:sp>
          <p:nvSpPr>
            <p:cNvPr id="13" name="Rectangle 12"/>
            <p:cNvSpPr/>
            <p:nvPr/>
          </p:nvSpPr>
          <p:spPr>
            <a:xfrm>
              <a:off x="1385454" y="2912130"/>
              <a:ext cx="4255477" cy="1413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Programming language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Well suited for data analysis and statistical analysis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Pacakages</a:t>
              </a:r>
              <a:r>
                <a:rPr lang="en-US" dirty="0" smtClean="0">
                  <a:solidFill>
                    <a:schemeClr val="tx1"/>
                  </a:solidFill>
                </a:rPr>
                <a:t> such as </a:t>
              </a:r>
              <a:r>
                <a:rPr lang="en-US" dirty="0" err="1">
                  <a:solidFill>
                    <a:schemeClr val="tx1"/>
                  </a:solidFill>
                </a:rPr>
                <a:t>dplyr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tidyr</a:t>
              </a:r>
              <a:r>
                <a:rPr lang="en-US" dirty="0">
                  <a:solidFill>
                    <a:schemeClr val="tx1"/>
                  </a:solidFill>
                </a:rPr>
                <a:t>, and ggplot2, which facilitate data cleaning, transformation, and </a:t>
              </a:r>
              <a:r>
                <a:rPr lang="en-US" dirty="0" smtClean="0">
                  <a:solidFill>
                    <a:schemeClr val="tx1"/>
                  </a:solidFill>
                </a:rPr>
                <a:t>visualization.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44" y="3385800"/>
              <a:ext cx="601841" cy="466344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294597" y="4876934"/>
            <a:ext cx="5363918" cy="989820"/>
            <a:chOff x="277013" y="4619672"/>
            <a:chExt cx="5363918" cy="989820"/>
          </a:xfrm>
        </p:grpSpPr>
        <p:sp>
          <p:nvSpPr>
            <p:cNvPr id="12" name="Rectangle 11"/>
            <p:cNvSpPr/>
            <p:nvPr/>
          </p:nvSpPr>
          <p:spPr>
            <a:xfrm>
              <a:off x="1385454" y="4619672"/>
              <a:ext cx="4255477" cy="989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Structured Query Language (SQL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essential </a:t>
              </a:r>
              <a:r>
                <a:rPr lang="en-US" dirty="0">
                  <a:solidFill>
                    <a:schemeClr val="tx1"/>
                  </a:solidFill>
                </a:rPr>
                <a:t>for working with relational </a:t>
              </a:r>
              <a:r>
                <a:rPr lang="en-US" dirty="0" smtClean="0">
                  <a:solidFill>
                    <a:schemeClr val="tx1"/>
                  </a:solidFill>
                </a:rPr>
                <a:t>databases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efficiently </a:t>
              </a:r>
              <a:r>
                <a:rPr lang="en-US" dirty="0">
                  <a:solidFill>
                    <a:schemeClr val="tx1"/>
                  </a:solidFill>
                </a:rPr>
                <a:t>extract, manipulate, and analyze data stored in databases using query statements.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7013" y="5019697"/>
              <a:ext cx="902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SQL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53235" y="1386179"/>
            <a:ext cx="5794887" cy="1413685"/>
            <a:chOff x="5848788" y="1386179"/>
            <a:chExt cx="5794887" cy="1413685"/>
          </a:xfrm>
        </p:grpSpPr>
        <p:sp>
          <p:nvSpPr>
            <p:cNvPr id="17" name="Rectangle 16"/>
            <p:cNvSpPr/>
            <p:nvPr/>
          </p:nvSpPr>
          <p:spPr>
            <a:xfrm>
              <a:off x="7388198" y="1386179"/>
              <a:ext cx="4255477" cy="1413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distributed computing </a:t>
              </a:r>
              <a:r>
                <a:rPr lang="en-US" dirty="0" smtClean="0">
                  <a:solidFill>
                    <a:schemeClr val="tx1"/>
                  </a:solidFill>
                </a:rPr>
                <a:t>framework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enables processing </a:t>
              </a:r>
              <a:r>
                <a:rPr lang="en-US" dirty="0">
                  <a:solidFill>
                    <a:schemeClr val="tx1"/>
                  </a:solidFill>
                </a:rPr>
                <a:t>of large datasets across clusters of computers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</a:p>
            <a:p>
              <a:pPr marL="285750" lvl="3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Hadoop </a:t>
              </a:r>
              <a:r>
                <a:rPr lang="en-US" dirty="0">
                  <a:solidFill>
                    <a:schemeClr val="tx1"/>
                  </a:solidFill>
                </a:rPr>
                <a:t>Distributed File System (HDFS) for storing and managing </a:t>
              </a:r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</a:p>
            <a:p>
              <a:pPr marL="285750" lvl="3" indent="-285750">
                <a:buFont typeface="Arial" panose="020B0604020202020204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MapReduce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for parallel processing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75" b="32310"/>
            <a:stretch/>
          </p:blipFill>
          <p:spPr>
            <a:xfrm>
              <a:off x="5848788" y="1864421"/>
              <a:ext cx="1499937" cy="4572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602355" y="3075328"/>
            <a:ext cx="5445767" cy="1413685"/>
            <a:chOff x="6158435" y="3117705"/>
            <a:chExt cx="5445767" cy="14136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8435" y="3595947"/>
              <a:ext cx="880642" cy="45720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7348725" y="3117705"/>
              <a:ext cx="4255477" cy="1413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distributed computing </a:t>
              </a:r>
              <a:r>
                <a:rPr lang="en-US" dirty="0" smtClean="0">
                  <a:solidFill>
                    <a:schemeClr val="tx1"/>
                  </a:solidFill>
                </a:rPr>
                <a:t>framework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provides </a:t>
              </a:r>
              <a:r>
                <a:rPr lang="en-US" dirty="0">
                  <a:solidFill>
                    <a:schemeClr val="tx1"/>
                  </a:solidFill>
                </a:rPr>
                <a:t>fast and scalable data processing capabilities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Supports </a:t>
              </a:r>
              <a:r>
                <a:rPr lang="en-US" dirty="0">
                  <a:solidFill>
                    <a:schemeClr val="tx1"/>
                  </a:solidFill>
                </a:rPr>
                <a:t>in-memory </a:t>
              </a:r>
              <a:r>
                <a:rPr lang="en-US" dirty="0" smtClean="0">
                  <a:solidFill>
                    <a:schemeClr val="tx1"/>
                  </a:solidFill>
                </a:rPr>
                <a:t>processing (well-suited </a:t>
              </a:r>
              <a:r>
                <a:rPr lang="en-US" dirty="0">
                  <a:solidFill>
                    <a:schemeClr val="tx1"/>
                  </a:solidFill>
                </a:rPr>
                <a:t>for iterative algorithms and interactive data </a:t>
              </a:r>
              <a:r>
                <a:rPr lang="en-US" dirty="0" smtClean="0">
                  <a:solidFill>
                    <a:schemeClr val="tx1"/>
                  </a:solidFill>
                </a:rPr>
                <a:t>exploration).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51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4</a:t>
            </a:fld>
            <a:endParaRPr lang="en-PK"/>
          </a:p>
        </p:txBody>
      </p:sp>
      <p:sp>
        <p:nvSpPr>
          <p:cNvPr id="6" name="Rectangle 5"/>
          <p:cNvSpPr/>
          <p:nvPr/>
        </p:nvSpPr>
        <p:spPr>
          <a:xfrm>
            <a:off x="1416766" y="1767705"/>
            <a:ext cx="4255477" cy="1785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Open-source deep learning framework developed by Google.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Comprehensive ecosystem for building and deploying </a:t>
            </a:r>
            <a:r>
              <a:rPr lang="en-US" dirty="0" smtClean="0">
                <a:solidFill>
                  <a:schemeClr val="tx1"/>
                </a:solidFill>
              </a:rPr>
              <a:t>ML </a:t>
            </a:r>
            <a:r>
              <a:rPr lang="en-US" dirty="0">
                <a:solidFill>
                  <a:schemeClr val="tx1"/>
                </a:solidFill>
              </a:rPr>
              <a:t>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Supports various neural network architectures and offers 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Provides </a:t>
            </a:r>
            <a:r>
              <a:rPr lang="en-US" dirty="0">
                <a:solidFill>
                  <a:schemeClr val="tx1"/>
                </a:solidFill>
              </a:rPr>
              <a:t>Python API, computational graphs, pre-built models, and deployment tools.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518" y="2154946"/>
            <a:ext cx="1580284" cy="1011382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6637389" y="1337048"/>
            <a:ext cx="5472549" cy="1617785"/>
            <a:chOff x="6637389" y="1337048"/>
            <a:chExt cx="5472549" cy="1617785"/>
          </a:xfrm>
        </p:grpSpPr>
        <p:grpSp>
          <p:nvGrpSpPr>
            <p:cNvPr id="25" name="Group 24"/>
            <p:cNvGrpSpPr/>
            <p:nvPr/>
          </p:nvGrpSpPr>
          <p:grpSpPr>
            <a:xfrm>
              <a:off x="6637389" y="2000630"/>
              <a:ext cx="1208873" cy="457200"/>
              <a:chOff x="5421088" y="4286692"/>
              <a:chExt cx="1208873" cy="457200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1088" y="4286692"/>
                <a:ext cx="377559" cy="45720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788655" y="4361404"/>
                <a:ext cx="8413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Pytorch</a:t>
                </a:r>
                <a:endParaRPr lang="en-US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7854461" y="1337048"/>
              <a:ext cx="4255477" cy="1617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Open-source deep learning framework maintained by Facebook's AI Research (FAIR) lab.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Popular for research and development of </a:t>
              </a:r>
              <a:r>
                <a:rPr lang="en-US" dirty="0" smtClean="0">
                  <a:solidFill>
                    <a:schemeClr val="tx1"/>
                  </a:solidFill>
                </a:rPr>
                <a:t>NN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Provides </a:t>
              </a:r>
              <a:r>
                <a:rPr lang="en-US" dirty="0">
                  <a:solidFill>
                    <a:schemeClr val="tx1"/>
                  </a:solidFill>
                </a:rPr>
                <a:t>Python API, libraries for computer vision and NLP, and flexibility in model development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3173" y="3893754"/>
            <a:ext cx="5519070" cy="1413685"/>
            <a:chOff x="153173" y="5154369"/>
            <a:chExt cx="5519070" cy="1413685"/>
          </a:xfrm>
        </p:grpSpPr>
        <p:sp>
          <p:nvSpPr>
            <p:cNvPr id="34" name="Rectangle 33"/>
            <p:cNvSpPr/>
            <p:nvPr/>
          </p:nvSpPr>
          <p:spPr>
            <a:xfrm>
              <a:off x="1416766" y="5154369"/>
              <a:ext cx="4255477" cy="1413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Powerful data visualization and business intelligence tool.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Connects to diverse data sources and creates interactive dashboards and reports.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User-friendly drag-and-drop interface, extensive visualization options, and advanced features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173" y="5549123"/>
              <a:ext cx="1087582" cy="624177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6637389" y="3402329"/>
            <a:ext cx="5464350" cy="1657872"/>
            <a:chOff x="6637390" y="4767902"/>
            <a:chExt cx="5464350" cy="1657872"/>
          </a:xfrm>
        </p:grpSpPr>
        <p:sp>
          <p:nvSpPr>
            <p:cNvPr id="37" name="Rectangle 36"/>
            <p:cNvSpPr/>
            <p:nvPr/>
          </p:nvSpPr>
          <p:spPr>
            <a:xfrm>
              <a:off x="7846263" y="4767902"/>
              <a:ext cx="4255477" cy="1657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Business </a:t>
              </a:r>
              <a:r>
                <a:rPr lang="en-US" dirty="0">
                  <a:solidFill>
                    <a:schemeClr val="tx1"/>
                  </a:solidFill>
                </a:rPr>
                <a:t>analytics tool developed by </a:t>
              </a:r>
              <a:r>
                <a:rPr lang="en-US" dirty="0" smtClean="0">
                  <a:solidFill>
                    <a:schemeClr val="tx1"/>
                  </a:solidFill>
                </a:rPr>
                <a:t>Microsoft.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Connects </a:t>
              </a:r>
              <a:r>
                <a:rPr lang="en-US" dirty="0">
                  <a:solidFill>
                    <a:schemeClr val="tx1"/>
                  </a:solidFill>
                </a:rPr>
                <a:t>to multiple data sources, transforms data, and creates interactive visualizations.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User-friendly </a:t>
              </a:r>
              <a:r>
                <a:rPr lang="en-US" dirty="0">
                  <a:solidFill>
                    <a:schemeClr val="tx1"/>
                  </a:solidFill>
                </a:rPr>
                <a:t>interface with drag-and-drop capabilities and data modeling features.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Supports </a:t>
              </a:r>
              <a:r>
                <a:rPr lang="en-US" dirty="0">
                  <a:solidFill>
                    <a:schemeClr val="tx1"/>
                  </a:solidFill>
                </a:rPr>
                <a:t>collaboration, sharing, and publishing of reports and dashboards.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37390" y="5227506"/>
              <a:ext cx="90230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MS Power BI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55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Rapidminer</a:t>
            </a:r>
            <a:r>
              <a:rPr lang="en-US" dirty="0" smtClean="0"/>
              <a:t> in action!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758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GUI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6</a:t>
            </a:fld>
            <a:endParaRPr lang="en-PK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43" y="1348079"/>
            <a:ext cx="10338670" cy="5509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797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 CSV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7</a:t>
            </a:fld>
            <a:endParaRPr lang="en-P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80" y="1315895"/>
            <a:ext cx="10341220" cy="554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5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run!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8</a:t>
            </a:fld>
            <a:endParaRPr lang="en-P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34" y="1265116"/>
            <a:ext cx="10486658" cy="559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3" descr="What is Machine Learning? - by Rahul Dogra - AI World Today"/>
          <p:cNvPicPr preferRelativeResize="0"/>
          <p:nvPr/>
        </p:nvPicPr>
        <p:blipFill rotWithShape="1">
          <a:blip r:embed="rId3">
            <a:alphaModFix/>
          </a:blip>
          <a:srcRect t="9091" r="1726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PK" sz="4800"/>
              <a:t>Happy Learning!</a:t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373</Words>
  <Application>Microsoft Office PowerPoint</Application>
  <PresentationFormat>Widescreen</PresentationFormat>
  <Paragraphs>70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Twentieth Century</vt:lpstr>
      <vt:lpstr>Office Theme</vt:lpstr>
      <vt:lpstr>Office Theme</vt:lpstr>
      <vt:lpstr>PowerPoint Presentation</vt:lpstr>
      <vt:lpstr>Recall!</vt:lpstr>
      <vt:lpstr>Data Processing Tools</vt:lpstr>
      <vt:lpstr>Data Processing Tools</vt:lpstr>
      <vt:lpstr>Rapidminer in action!</vt:lpstr>
      <vt:lpstr>The main GUI</vt:lpstr>
      <vt:lpstr>Read a CSV file</vt:lpstr>
      <vt:lpstr>First run!</vt:lpstr>
      <vt:lpstr>Happy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Shafait</dc:creator>
  <cp:lastModifiedBy>wasif mehmood</cp:lastModifiedBy>
  <cp:revision>358</cp:revision>
  <dcterms:created xsi:type="dcterms:W3CDTF">2023-05-28T17:43:48Z</dcterms:created>
  <dcterms:modified xsi:type="dcterms:W3CDTF">2024-08-15T07:17:02Z</dcterms:modified>
</cp:coreProperties>
</file>