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30C190-20AB-4F5F-81F8-77445F3BD3F0}" type="datetimeFigureOut">
              <a:rPr lang="en-US" smtClean="0"/>
              <a:t>8/12/2024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13AEE36-3496-4EF8-9533-0DB696A09237}" type="slidenum">
              <a:rPr lang="en-US" smtClean="0"/>
              <a:t>‹#›</a:t>
            </a:fld>
            <a:endParaRPr lang="en-US"/>
          </a:p>
        </p:txBody>
      </p:sp>
    </p:spTree>
    <p:extLst>
      <p:ext uri="{BB962C8B-B14F-4D97-AF65-F5344CB8AC3E}">
        <p14:creationId xmlns:p14="http://schemas.microsoft.com/office/powerpoint/2010/main" val="189104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Overview:</a:t>
            </a:r>
            <a:r>
              <a:rPr lang="en-US" dirty="0" smtClean="0"/>
              <a:t> This slide sets the stage for the lecture, which is part of the "High Impact Skills Development Program in Artificial Intelligence, Data Science, and </a:t>
            </a:r>
            <a:r>
              <a:rPr lang="en-US" dirty="0" err="1" smtClean="0"/>
              <a:t>Blockchain</a:t>
            </a:r>
            <a:r>
              <a:rPr lang="en-US" dirty="0" smtClean="0"/>
              <a:t>." The focus is on providing foundational knowledge in Data Science.</a:t>
            </a:r>
          </a:p>
          <a:p>
            <a:r>
              <a:rPr lang="en-US" b="1" dirty="0" smtClean="0"/>
              <a:t>Key Takeaways:</a:t>
            </a:r>
            <a:r>
              <a:rPr lang="en-US" dirty="0" smtClean="0"/>
              <a:t> The course is designed to introduce the fundamental principles of Data Science, preparing students to explore more advanced topics in subsequent modules.</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a:t>
            </a:fld>
            <a:endParaRPr lang="en-US"/>
          </a:p>
        </p:txBody>
      </p:sp>
    </p:spTree>
    <p:extLst>
      <p:ext uri="{BB962C8B-B14F-4D97-AF65-F5344CB8AC3E}">
        <p14:creationId xmlns:p14="http://schemas.microsoft.com/office/powerpoint/2010/main" val="3942944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Demand and Opportunities:</a:t>
            </a:r>
            <a:r>
              <a:rPr lang="en-US" dirty="0" smtClean="0"/>
              <a:t> These slides discuss the high demand for Data Science professionals and the various opportunities in different industries (e.g., healthcare, finance, e-commerce, marketing).</a:t>
            </a:r>
          </a:p>
          <a:p>
            <a:r>
              <a:rPr lang="en-US" b="1" dirty="0" smtClean="0"/>
              <a:t>Social Impact:</a:t>
            </a:r>
            <a:r>
              <a:rPr lang="en-US" dirty="0" smtClean="0"/>
              <a:t> Data Science's role in societal issues like disaster response, healthcare, and social services is emphasized.</a:t>
            </a:r>
          </a:p>
          <a:p>
            <a:endParaRPr lang="en-US" b="1" dirty="0" smtClean="0"/>
          </a:p>
          <a:p>
            <a:r>
              <a:rPr lang="en-US" b="1" dirty="0" smtClean="0"/>
              <a:t>Deep Insight:</a:t>
            </a:r>
            <a:r>
              <a:rPr lang="en-US" dirty="0" smtClean="0"/>
              <a:t> The practical value and societal impact of Data Science are highlighted, motivating learners by showing them the potential career paths and societal contributions they can make.</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10</a:t>
            </a:fld>
            <a:endParaRPr lang="en-US"/>
          </a:p>
        </p:txBody>
      </p:sp>
    </p:spTree>
    <p:extLst>
      <p:ext uri="{BB962C8B-B14F-4D97-AF65-F5344CB8AC3E}">
        <p14:creationId xmlns:p14="http://schemas.microsoft.com/office/powerpoint/2010/main" val="154035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Demand and Opportunities:</a:t>
            </a:r>
            <a:r>
              <a:rPr lang="en-US" dirty="0" smtClean="0"/>
              <a:t> These slides discuss the high demand for Data Science professionals and the various opportunities in different industries (e.g., healthcare, finance, e-commerce, marketing).</a:t>
            </a:r>
          </a:p>
          <a:p>
            <a:r>
              <a:rPr lang="en-US" b="1" dirty="0" smtClean="0"/>
              <a:t>Social Impact:</a:t>
            </a:r>
            <a:r>
              <a:rPr lang="en-US" dirty="0" smtClean="0"/>
              <a:t> Data Science's role in societal issues like disaster response, healthcare, and social services is emphasized.</a:t>
            </a:r>
          </a:p>
          <a:p>
            <a:endParaRPr lang="en-US" b="1" dirty="0" smtClean="0"/>
          </a:p>
          <a:p>
            <a:r>
              <a:rPr lang="en-US" b="1" dirty="0" smtClean="0"/>
              <a:t>Deep Insight:</a:t>
            </a:r>
            <a:r>
              <a:rPr lang="en-US" dirty="0" smtClean="0"/>
              <a:t> The practical value and societal impact of Data Science are highlighted, motivating learners by showing them the potential career paths and societal contributions they can make.</a:t>
            </a:r>
          </a:p>
          <a:p>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11</a:t>
            </a:fld>
            <a:endParaRPr lang="en-US"/>
          </a:p>
        </p:txBody>
      </p:sp>
    </p:spTree>
    <p:extLst>
      <p:ext uri="{BB962C8B-B14F-4D97-AF65-F5344CB8AC3E}">
        <p14:creationId xmlns:p14="http://schemas.microsoft.com/office/powerpoint/2010/main" val="257704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Demand and Opportunities:</a:t>
            </a:r>
            <a:r>
              <a:rPr lang="en-US" dirty="0" smtClean="0"/>
              <a:t> These slides discuss the high demand for Data Science professionals and the various opportunities in different industries (e.g., healthcare, finance, e-commerce, marketing).</a:t>
            </a:r>
          </a:p>
          <a:p>
            <a:r>
              <a:rPr lang="en-US" b="1" dirty="0" smtClean="0"/>
              <a:t>Social Impact:</a:t>
            </a:r>
            <a:r>
              <a:rPr lang="en-US" dirty="0" smtClean="0"/>
              <a:t> Data Science's role in societal issues like disaster response, healthcare, and social services is emphasized.</a:t>
            </a:r>
          </a:p>
          <a:p>
            <a:endParaRPr lang="en-US" b="1" dirty="0" smtClean="0"/>
          </a:p>
          <a:p>
            <a:r>
              <a:rPr lang="en-US" b="1" dirty="0" smtClean="0"/>
              <a:t>Deep Insight:</a:t>
            </a:r>
            <a:r>
              <a:rPr lang="en-US" dirty="0" smtClean="0"/>
              <a:t> The practical value and societal impact of Data Science are highlighted, motivating learners by showing them the potential career paths and societal contributions they can make.</a:t>
            </a:r>
          </a:p>
          <a:p>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12</a:t>
            </a:fld>
            <a:endParaRPr lang="en-US"/>
          </a:p>
        </p:txBody>
      </p:sp>
    </p:spTree>
    <p:extLst>
      <p:ext uri="{BB962C8B-B14F-4D97-AF65-F5344CB8AC3E}">
        <p14:creationId xmlns:p14="http://schemas.microsoft.com/office/powerpoint/2010/main" val="92425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Demand and Opportunities:</a:t>
            </a:r>
            <a:r>
              <a:rPr lang="en-US" dirty="0" smtClean="0"/>
              <a:t> These slides discuss the high demand for Data Science professionals and the various opportunities in different industries (e.g., healthcare, finance, e-commerce, marketing).</a:t>
            </a:r>
          </a:p>
          <a:p>
            <a:r>
              <a:rPr lang="en-US" b="1" dirty="0" smtClean="0"/>
              <a:t>Social Impact:</a:t>
            </a:r>
            <a:r>
              <a:rPr lang="en-US" dirty="0" smtClean="0"/>
              <a:t> Data Science's role in societal issues like disaster response, healthcare, and social services is emphasized.</a:t>
            </a:r>
          </a:p>
          <a:p>
            <a:endParaRPr lang="en-US" b="1" dirty="0" smtClean="0"/>
          </a:p>
          <a:p>
            <a:r>
              <a:rPr lang="en-US" b="1" dirty="0" smtClean="0"/>
              <a:t>Deep Insight:</a:t>
            </a:r>
            <a:r>
              <a:rPr lang="en-US" dirty="0" smtClean="0"/>
              <a:t> The practical value and societal impact of Data Science are highlighted, motivating learners by showing them the potential career paths and societal contributions they can make.</a:t>
            </a:r>
          </a:p>
          <a:p>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13</a:t>
            </a:fld>
            <a:endParaRPr lang="en-US"/>
          </a:p>
        </p:txBody>
      </p:sp>
    </p:spTree>
    <p:extLst>
      <p:ext uri="{BB962C8B-B14F-4D97-AF65-F5344CB8AC3E}">
        <p14:creationId xmlns:p14="http://schemas.microsoft.com/office/powerpoint/2010/main" val="163726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Scientist:</a:t>
            </a:r>
            <a:r>
              <a:rPr lang="en-US" dirty="0" smtClean="0"/>
              <a:t> Focus on problem-solving, data mining, and bridging technical and business knowledge.</a:t>
            </a:r>
          </a:p>
          <a:p>
            <a:r>
              <a:rPr lang="en-US" b="1" dirty="0" smtClean="0"/>
              <a:t>Data Analyst:</a:t>
            </a:r>
            <a:r>
              <a:rPr lang="en-US" dirty="0" smtClean="0"/>
              <a:t> More focused on analyzing data to answer specific questions and converting analyses into actionable insights.</a:t>
            </a:r>
          </a:p>
          <a:p>
            <a:r>
              <a:rPr lang="en-US" b="1" dirty="0" smtClean="0"/>
              <a:t>Data Engineer:</a:t>
            </a:r>
            <a:r>
              <a:rPr lang="en-US" dirty="0" smtClean="0"/>
              <a:t> Manages and optimizes data pipelines and infrastructures.</a:t>
            </a:r>
          </a:p>
          <a:p>
            <a:endParaRPr lang="en-US" b="1" dirty="0" smtClean="0"/>
          </a:p>
          <a:p>
            <a:r>
              <a:rPr lang="en-US" b="1" dirty="0" smtClean="0"/>
              <a:t>Deep Insight:</a:t>
            </a:r>
            <a:r>
              <a:rPr lang="en-US" dirty="0" smtClean="0"/>
              <a:t> Understanding these roles helps clarify the different career paths within Data Science, each with its own skill requirements and focus areas.</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14</a:t>
            </a:fld>
            <a:endParaRPr lang="en-US"/>
          </a:p>
        </p:txBody>
      </p:sp>
    </p:spTree>
    <p:extLst>
      <p:ext uri="{BB962C8B-B14F-4D97-AF65-F5344CB8AC3E}">
        <p14:creationId xmlns:p14="http://schemas.microsoft.com/office/powerpoint/2010/main" val="4275350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Comparison:</a:t>
            </a:r>
            <a:r>
              <a:rPr lang="en-US" dirty="0" smtClean="0"/>
              <a:t> Data Science is multidisciplinary and focuses on extracting insights from various types of data, while Big Data Analysis specifically deals with processing and analyzing large datasets.</a:t>
            </a:r>
          </a:p>
          <a:p>
            <a:endParaRPr lang="en-US" b="1" dirty="0" smtClean="0"/>
          </a:p>
          <a:p>
            <a:r>
              <a:rPr lang="en-US" b="1" dirty="0" smtClean="0"/>
              <a:t>Deep Insight:</a:t>
            </a:r>
            <a:r>
              <a:rPr lang="en-US" dirty="0" smtClean="0"/>
              <a:t> This slide clarifies the distinction between two related but distinct fields, helping learners understand where their interests and skills may best fit.</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15</a:t>
            </a:fld>
            <a:endParaRPr lang="en-US"/>
          </a:p>
        </p:txBody>
      </p:sp>
    </p:spTree>
    <p:extLst>
      <p:ext uri="{BB962C8B-B14F-4D97-AF65-F5344CB8AC3E}">
        <p14:creationId xmlns:p14="http://schemas.microsoft.com/office/powerpoint/2010/main" val="64748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Skills:</a:t>
            </a:r>
            <a:r>
              <a:rPr lang="en-US" dirty="0" smtClean="0"/>
              <a:t> Emphasizes the importance of data literacy, coding, query processing, mathematical skills, and AI.</a:t>
            </a:r>
          </a:p>
          <a:p>
            <a:r>
              <a:rPr lang="en-US" b="1" dirty="0" smtClean="0"/>
              <a:t>Tools:</a:t>
            </a:r>
            <a:r>
              <a:rPr lang="en-US" dirty="0" smtClean="0"/>
              <a:t> Introduces various tools used in Data Science, such as Python, </a:t>
            </a:r>
            <a:r>
              <a:rPr lang="en-US" dirty="0" err="1" smtClean="0"/>
              <a:t>Matlab</a:t>
            </a:r>
            <a:r>
              <a:rPr lang="en-US" dirty="0" smtClean="0"/>
              <a:t>, and data visualization libraries.</a:t>
            </a:r>
          </a:p>
          <a:p>
            <a:endParaRPr lang="en-US" b="1" dirty="0" smtClean="0"/>
          </a:p>
          <a:p>
            <a:r>
              <a:rPr lang="en-US" b="1" dirty="0" smtClean="0"/>
              <a:t>Deep Insight:</a:t>
            </a:r>
            <a:r>
              <a:rPr lang="en-US" dirty="0" smtClean="0"/>
              <a:t> A well-rounded Data Scientist needs a combination of technical skills and domain knowledge, supported by proficiency in various tools and technologies.</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16</a:t>
            </a:fld>
            <a:endParaRPr lang="en-US"/>
          </a:p>
        </p:txBody>
      </p:sp>
    </p:spTree>
    <p:extLst>
      <p:ext uri="{BB962C8B-B14F-4D97-AF65-F5344CB8AC3E}">
        <p14:creationId xmlns:p14="http://schemas.microsoft.com/office/powerpoint/2010/main" val="332278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Skills:</a:t>
            </a:r>
            <a:r>
              <a:rPr lang="en-US" dirty="0" smtClean="0"/>
              <a:t> Emphasizes the importance of data literacy, coding, query processing, mathematical skills, and AI.</a:t>
            </a:r>
          </a:p>
          <a:p>
            <a:r>
              <a:rPr lang="en-US" b="1" dirty="0" smtClean="0"/>
              <a:t>Tools:</a:t>
            </a:r>
            <a:r>
              <a:rPr lang="en-US" dirty="0" smtClean="0"/>
              <a:t> Introduces various tools used in Data Science, such as Python, </a:t>
            </a:r>
            <a:r>
              <a:rPr lang="en-US" dirty="0" err="1" smtClean="0"/>
              <a:t>Matlab</a:t>
            </a:r>
            <a:r>
              <a:rPr lang="en-US" dirty="0" smtClean="0"/>
              <a:t>, and data visualization libraries.</a:t>
            </a:r>
          </a:p>
          <a:p>
            <a:endParaRPr lang="en-US" b="1" dirty="0" smtClean="0"/>
          </a:p>
          <a:p>
            <a:r>
              <a:rPr lang="en-US" b="1" dirty="0" smtClean="0"/>
              <a:t>Deep Insight:</a:t>
            </a:r>
            <a:r>
              <a:rPr lang="en-US" dirty="0" smtClean="0"/>
              <a:t> A well-rounded Data Scientist needs a combination of technical skills and domain knowledge, supported by proficiency in various tools and technologies.</a:t>
            </a:r>
          </a:p>
          <a:p>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17</a:t>
            </a:fld>
            <a:endParaRPr lang="en-US"/>
          </a:p>
        </p:txBody>
      </p:sp>
    </p:spTree>
    <p:extLst>
      <p:ext uri="{BB962C8B-B14F-4D97-AF65-F5344CB8AC3E}">
        <p14:creationId xmlns:p14="http://schemas.microsoft.com/office/powerpoint/2010/main" val="351434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18</a:t>
            </a:fld>
            <a:endParaRPr lang="en-US"/>
          </a:p>
        </p:txBody>
      </p:sp>
    </p:spTree>
    <p:extLst>
      <p:ext uri="{BB962C8B-B14F-4D97-AF65-F5344CB8AC3E}">
        <p14:creationId xmlns:p14="http://schemas.microsoft.com/office/powerpoint/2010/main" val="338112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Explanation:</a:t>
            </a:r>
            <a:r>
              <a:rPr lang="en-US" dirty="0" smtClean="0"/>
              <a:t> Data is defined in various forms:</a:t>
            </a:r>
          </a:p>
          <a:p>
            <a:r>
              <a:rPr lang="en-US" b="1" dirty="0" smtClean="0"/>
              <a:t>Discrete Data:</a:t>
            </a:r>
            <a:r>
              <a:rPr lang="en-US" dirty="0" smtClean="0"/>
              <a:t> Countable items, e.g., the number of students in a class.</a:t>
            </a:r>
          </a:p>
          <a:p>
            <a:r>
              <a:rPr lang="en-US" b="1" dirty="0" smtClean="0"/>
              <a:t>Continuous Data:</a:t>
            </a:r>
            <a:r>
              <a:rPr lang="en-US" dirty="0" smtClean="0"/>
              <a:t> Measurements that can take any value within a range, e.g., Pi.</a:t>
            </a:r>
          </a:p>
          <a:p>
            <a:r>
              <a:rPr lang="en-US" b="1" dirty="0" smtClean="0"/>
              <a:t>Categorical Data:</a:t>
            </a:r>
            <a:r>
              <a:rPr lang="en-US" dirty="0" smtClean="0"/>
              <a:t> Data that can be divided into categories, e.g., eye color, gender.</a:t>
            </a:r>
          </a:p>
          <a:p>
            <a:r>
              <a:rPr lang="en-US" b="1" dirty="0" smtClean="0"/>
              <a:t>Textual Data:</a:t>
            </a:r>
            <a:r>
              <a:rPr lang="en-US" dirty="0" smtClean="0"/>
              <a:t> Written data, e.g., interviews.</a:t>
            </a:r>
          </a:p>
          <a:p>
            <a:r>
              <a:rPr lang="en-US" b="1" dirty="0" smtClean="0"/>
              <a:t>Narrative Data:</a:t>
            </a:r>
            <a:r>
              <a:rPr lang="en-US" dirty="0" smtClean="0"/>
              <a:t> Stories or descriptions, e.g., social media posts.</a:t>
            </a:r>
          </a:p>
          <a:p>
            <a:r>
              <a:rPr lang="en-US" b="1" dirty="0" smtClean="0"/>
              <a:t>Visual Data:</a:t>
            </a:r>
            <a:r>
              <a:rPr lang="en-US" dirty="0" smtClean="0"/>
              <a:t> Images or visuals, e.g., photographs.</a:t>
            </a:r>
          </a:p>
          <a:p>
            <a:r>
              <a:rPr lang="en-US" b="1" dirty="0" smtClean="0"/>
              <a:t>Audio Data:</a:t>
            </a:r>
            <a:r>
              <a:rPr lang="en-US" dirty="0" smtClean="0"/>
              <a:t> Sound recordings.</a:t>
            </a:r>
          </a:p>
          <a:p>
            <a:r>
              <a:rPr lang="en-US" b="1" dirty="0" smtClean="0"/>
              <a:t>Symbolic Data:</a:t>
            </a:r>
            <a:r>
              <a:rPr lang="en-US" dirty="0" smtClean="0"/>
              <a:t> Data represented by symbols.</a:t>
            </a:r>
          </a:p>
          <a:p>
            <a:endParaRPr lang="en-US" b="1" dirty="0" smtClean="0"/>
          </a:p>
          <a:p>
            <a:r>
              <a:rPr lang="en-US" b="1" dirty="0" smtClean="0"/>
              <a:t>Deep Insight:</a:t>
            </a:r>
            <a:r>
              <a:rPr lang="en-US" dirty="0" smtClean="0"/>
              <a:t> This slide emphasizes the variety of data types, highlighting that data isn't just numerical but can be text, images, or other formats, all of which can be analyzed in Data Science.</a:t>
            </a:r>
          </a:p>
        </p:txBody>
      </p:sp>
      <p:sp>
        <p:nvSpPr>
          <p:cNvPr id="4" name="Slide Number Placeholder 3"/>
          <p:cNvSpPr>
            <a:spLocks noGrp="1"/>
          </p:cNvSpPr>
          <p:nvPr>
            <p:ph type="sldNum" sz="quarter" idx="10"/>
          </p:nvPr>
        </p:nvSpPr>
        <p:spPr/>
        <p:txBody>
          <a:bodyPr/>
          <a:lstStyle/>
          <a:p>
            <a:fld id="{313AEE36-3496-4EF8-9533-0DB696A09237}" type="slidenum">
              <a:rPr lang="en-US" smtClean="0"/>
              <a:t>2</a:t>
            </a:fld>
            <a:endParaRPr lang="en-US"/>
          </a:p>
        </p:txBody>
      </p:sp>
    </p:spTree>
    <p:extLst>
      <p:ext uri="{BB962C8B-B14F-4D97-AF65-F5344CB8AC3E}">
        <p14:creationId xmlns:p14="http://schemas.microsoft.com/office/powerpoint/2010/main" val="186839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Structured Data:</a:t>
            </a:r>
            <a:r>
              <a:rPr lang="en-US" dirty="0" smtClean="0"/>
              <a:t> Data organized in a clear, predefined structure, such as in rows and columns (e.g., Excel spreadsheets, relational databases).</a:t>
            </a:r>
          </a:p>
          <a:p>
            <a:r>
              <a:rPr lang="en-US" b="1" dirty="0" smtClean="0"/>
              <a:t>Unstructured Data:</a:t>
            </a:r>
            <a:r>
              <a:rPr lang="en-US" dirty="0" smtClean="0"/>
              <a:t> Data that lacks a predefined structure, making it harder to analyze (e.g., social media posts, audio/video files).</a:t>
            </a:r>
          </a:p>
          <a:p>
            <a:r>
              <a:rPr lang="en-US" b="1" dirty="0" smtClean="0"/>
              <a:t>Semi-Structured Data:</a:t>
            </a:r>
            <a:r>
              <a:rPr lang="en-US" dirty="0" smtClean="0"/>
              <a:t> Data that has some structure but doesn't follow strict schema (e.g., JSON, XML).</a:t>
            </a:r>
          </a:p>
          <a:p>
            <a:r>
              <a:rPr lang="en-US" b="1" dirty="0" smtClean="0"/>
              <a:t>Deep Insight:</a:t>
            </a:r>
            <a:r>
              <a:rPr lang="en-US" dirty="0" smtClean="0"/>
              <a:t> This slide introduces the concept of data organization, which is crucial for understanding how data can be processed, analyzed, and utilized in Data Science.</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3</a:t>
            </a:fld>
            <a:endParaRPr lang="en-US"/>
          </a:p>
        </p:txBody>
      </p:sp>
    </p:spTree>
    <p:extLst>
      <p:ext uri="{BB962C8B-B14F-4D97-AF65-F5344CB8AC3E}">
        <p14:creationId xmlns:p14="http://schemas.microsoft.com/office/powerpoint/2010/main" val="395259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Explanation:</a:t>
            </a:r>
            <a:r>
              <a:rPr lang="en-US" dirty="0" smtClean="0"/>
              <a:t> Big Data refers to extremely large datasets that can be analyzed computationally to reveal patterns, trends, and associations.</a:t>
            </a:r>
          </a:p>
          <a:p>
            <a:r>
              <a:rPr lang="en-US" b="1" dirty="0" smtClean="0"/>
              <a:t>Components:</a:t>
            </a:r>
            <a:r>
              <a:rPr lang="en-US" dirty="0" smtClean="0"/>
              <a:t> It combines structured, unstructured, and semi-structured data.</a:t>
            </a:r>
          </a:p>
          <a:p>
            <a:endParaRPr lang="en-US" b="1" dirty="0" smtClean="0"/>
          </a:p>
          <a:p>
            <a:r>
              <a:rPr lang="en-US" b="1" dirty="0" smtClean="0"/>
              <a:t>Deep Insight:</a:t>
            </a:r>
            <a:r>
              <a:rPr lang="en-US" dirty="0" smtClean="0"/>
              <a:t> Understanding Big Data is fundamental as it allows for the analysis of massive datasets, which is essential for extracting meaningful insights in modern Data Science applications.</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4</a:t>
            </a:fld>
            <a:endParaRPr lang="en-US"/>
          </a:p>
        </p:txBody>
      </p:sp>
    </p:spTree>
    <p:extLst>
      <p:ext uri="{BB962C8B-B14F-4D97-AF65-F5344CB8AC3E}">
        <p14:creationId xmlns:p14="http://schemas.microsoft.com/office/powerpoint/2010/main" val="5567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DIKW Pyramid:</a:t>
            </a:r>
            <a:r>
              <a:rPr lang="en-US" dirty="0" smtClean="0"/>
              <a:t> The slide likely shows the Data, Information, Knowledge, Wisdom (DIKW) hierarchy, where raw data is transformed into information, then into knowledge, and ultimately into wisdom.</a:t>
            </a:r>
          </a:p>
          <a:p>
            <a:r>
              <a:rPr lang="en-US" b="1" dirty="0" smtClean="0"/>
              <a:t>Decision Risk:</a:t>
            </a:r>
            <a:r>
              <a:rPr lang="en-US" dirty="0" smtClean="0"/>
              <a:t> As you move up the pyramid, the risk associated with making decisions decreases because you gain more insights.</a:t>
            </a:r>
          </a:p>
          <a:p>
            <a:r>
              <a:rPr lang="en-US" b="1" dirty="0" smtClean="0"/>
              <a:t>Deep Insight:</a:t>
            </a:r>
            <a:r>
              <a:rPr lang="en-US" dirty="0" smtClean="0"/>
              <a:t> This slide emphasizes the importance of transforming data into actionable wisdom, underscoring the ultimate goal of Data Science to reduce uncertainty in decision-making.</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5</a:t>
            </a:fld>
            <a:endParaRPr lang="en-US"/>
          </a:p>
        </p:txBody>
      </p:sp>
    </p:spTree>
    <p:extLst>
      <p:ext uri="{BB962C8B-B14F-4D97-AF65-F5344CB8AC3E}">
        <p14:creationId xmlns:p14="http://schemas.microsoft.com/office/powerpoint/2010/main" val="201434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Explanation:</a:t>
            </a:r>
            <a:r>
              <a:rPr lang="en-US" dirty="0" smtClean="0"/>
              <a:t> Data Science is described as a systematic approach to acquiring knowledge about data.</a:t>
            </a:r>
          </a:p>
          <a:p>
            <a:r>
              <a:rPr lang="en-US" b="1" dirty="0" smtClean="0"/>
              <a:t>Interdisciplinary Nature:</a:t>
            </a:r>
            <a:r>
              <a:rPr lang="en-US" dirty="0" smtClean="0"/>
              <a:t> It involves statistics, mathematics, computer science, and domain knowledge.</a:t>
            </a:r>
          </a:p>
          <a:p>
            <a:endParaRPr lang="en-US" b="1" dirty="0" smtClean="0"/>
          </a:p>
          <a:p>
            <a:r>
              <a:rPr lang="en-US" b="1" dirty="0" smtClean="0"/>
              <a:t>Deep Insight:</a:t>
            </a:r>
            <a:r>
              <a:rPr lang="en-US" dirty="0" smtClean="0"/>
              <a:t> Data Science is not just about technical skills but also about applying interdisciplinary knowledge to solve complex problems.</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6</a:t>
            </a:fld>
            <a:endParaRPr lang="en-US"/>
          </a:p>
        </p:txBody>
      </p:sp>
    </p:spTree>
    <p:extLst>
      <p:ext uri="{BB962C8B-B14F-4D97-AF65-F5344CB8AC3E}">
        <p14:creationId xmlns:p14="http://schemas.microsoft.com/office/powerpoint/2010/main" val="1968017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Processes:</a:t>
            </a:r>
            <a:r>
              <a:rPr lang="en-US" dirty="0" smtClean="0"/>
              <a:t> The slide likely outlines the steps in the Data Science process, such as acquiring data, processing it, analyzing it, reporting findings, and maintaining the data for future use.</a:t>
            </a:r>
          </a:p>
          <a:p>
            <a:r>
              <a:rPr lang="en-US" b="1" dirty="0" smtClean="0"/>
              <a:t>Deep Insight:</a:t>
            </a:r>
            <a:r>
              <a:rPr lang="en-US" dirty="0" smtClean="0"/>
              <a:t> Understanding the workflow in Data Science is crucial as it involves multiple steps from data collection to final analysis and decision-making.</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7</a:t>
            </a:fld>
            <a:endParaRPr lang="en-US"/>
          </a:p>
        </p:txBody>
      </p:sp>
    </p:spTree>
    <p:extLst>
      <p:ext uri="{BB962C8B-B14F-4D97-AF65-F5344CB8AC3E}">
        <p14:creationId xmlns:p14="http://schemas.microsoft.com/office/powerpoint/2010/main" val="289463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Data:</a:t>
            </a:r>
            <a:r>
              <a:rPr lang="en-US" dirty="0" smtClean="0"/>
              <a:t> The slide might show a dataset and illustrate how Data Science can be applied to it.</a:t>
            </a:r>
          </a:p>
          <a:p>
            <a:endParaRPr lang="en-US" b="1" dirty="0" smtClean="0"/>
          </a:p>
          <a:p>
            <a:r>
              <a:rPr lang="en-US" b="1" dirty="0" smtClean="0"/>
              <a:t>Magic of DS:</a:t>
            </a:r>
            <a:r>
              <a:rPr lang="en-US" dirty="0" smtClean="0"/>
              <a:t> Data Science "magic" refers to how raw data can be transformed into meaningful insights through the Data Science process.</a:t>
            </a:r>
          </a:p>
          <a:p>
            <a:endParaRPr lang="en-US" b="1" dirty="0" smtClean="0"/>
          </a:p>
          <a:p>
            <a:r>
              <a:rPr lang="en-US" b="1" dirty="0" smtClean="0"/>
              <a:t>Deep Insight:</a:t>
            </a:r>
            <a:r>
              <a:rPr lang="en-US" dirty="0" smtClean="0"/>
              <a:t> This slide likely reinforces the practical application of Data Science concepts by showing a real-world example, making the abstract ideas more tangible.</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8</a:t>
            </a:fld>
            <a:endParaRPr lang="en-US"/>
          </a:p>
        </p:txBody>
      </p:sp>
    </p:spTree>
    <p:extLst>
      <p:ext uri="{BB962C8B-B14F-4D97-AF65-F5344CB8AC3E}">
        <p14:creationId xmlns:p14="http://schemas.microsoft.com/office/powerpoint/2010/main" val="415388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Steps in the Process:</a:t>
            </a:r>
            <a:r>
              <a:rPr lang="en-US" dirty="0" smtClean="0"/>
              <a:t> From problem formulation to model deployment and monitoring, the slide likely covers the entire lifecycle of a Data Science project.</a:t>
            </a:r>
          </a:p>
          <a:p>
            <a:endParaRPr lang="en-US" b="1" dirty="0" smtClean="0"/>
          </a:p>
          <a:p>
            <a:r>
              <a:rPr lang="en-US" b="1" dirty="0" smtClean="0"/>
              <a:t>Deep Insight:</a:t>
            </a:r>
            <a:r>
              <a:rPr lang="en-US" dirty="0" smtClean="0"/>
              <a:t> The comprehensive view of the Data Science process is essential for understanding how projects are executed from start to finish.</a:t>
            </a:r>
            <a:endParaRPr lang="en-US" dirty="0"/>
          </a:p>
        </p:txBody>
      </p:sp>
      <p:sp>
        <p:nvSpPr>
          <p:cNvPr id="4" name="Slide Number Placeholder 3"/>
          <p:cNvSpPr>
            <a:spLocks noGrp="1"/>
          </p:cNvSpPr>
          <p:nvPr>
            <p:ph type="sldNum" sz="quarter" idx="10"/>
          </p:nvPr>
        </p:nvSpPr>
        <p:spPr/>
        <p:txBody>
          <a:bodyPr/>
          <a:lstStyle/>
          <a:p>
            <a:fld id="{313AEE36-3496-4EF8-9533-0DB696A09237}" type="slidenum">
              <a:rPr lang="en-US" smtClean="0"/>
              <a:t>9</a:t>
            </a:fld>
            <a:endParaRPr lang="en-US"/>
          </a:p>
        </p:txBody>
      </p:sp>
    </p:spTree>
    <p:extLst>
      <p:ext uri="{BB962C8B-B14F-4D97-AF65-F5344CB8AC3E}">
        <p14:creationId xmlns:p14="http://schemas.microsoft.com/office/powerpoint/2010/main" val="37450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800" b="0" i="0">
                <a:solidFill>
                  <a:srgbClr val="1F386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1F386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1F386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1F386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39852" y="231647"/>
            <a:ext cx="879347" cy="982979"/>
          </a:xfrm>
          <a:prstGeom prst="rect">
            <a:avLst/>
          </a:prstGeom>
        </p:spPr>
      </p:pic>
      <p:pic>
        <p:nvPicPr>
          <p:cNvPr id="17" name="bg object 17"/>
          <p:cNvPicPr/>
          <p:nvPr/>
        </p:nvPicPr>
        <p:blipFill>
          <a:blip r:embed="rId8" cstate="print"/>
          <a:stretch>
            <a:fillRect/>
          </a:stretch>
        </p:blipFill>
        <p:spPr>
          <a:xfrm>
            <a:off x="10852403" y="230124"/>
            <a:ext cx="981455" cy="986027"/>
          </a:xfrm>
          <a:prstGeom prst="rect">
            <a:avLst/>
          </a:prstGeom>
        </p:spPr>
      </p:pic>
      <p:sp>
        <p:nvSpPr>
          <p:cNvPr id="2" name="Holder 2"/>
          <p:cNvSpPr>
            <a:spLocks noGrp="1"/>
          </p:cNvSpPr>
          <p:nvPr>
            <p:ph type="title"/>
          </p:nvPr>
        </p:nvSpPr>
        <p:spPr>
          <a:xfrm>
            <a:off x="1464310" y="291846"/>
            <a:ext cx="7080250" cy="756919"/>
          </a:xfrm>
          <a:prstGeom prst="rect">
            <a:avLst/>
          </a:prstGeom>
        </p:spPr>
        <p:txBody>
          <a:bodyPr wrap="square" lIns="0" tIns="0" rIns="0" bIns="0">
            <a:spAutoFit/>
          </a:bodyPr>
          <a:lstStyle>
            <a:lvl1pPr>
              <a:defRPr sz="4800" b="0" i="0">
                <a:solidFill>
                  <a:srgbClr val="1F3863"/>
                </a:solidFill>
                <a:latin typeface="Arial"/>
                <a:cs typeface="Arial"/>
              </a:defRPr>
            </a:lvl1pPr>
          </a:lstStyle>
          <a:p>
            <a:endParaRPr/>
          </a:p>
        </p:txBody>
      </p:sp>
      <p:sp>
        <p:nvSpPr>
          <p:cNvPr id="3" name="Holder 3"/>
          <p:cNvSpPr>
            <a:spLocks noGrp="1"/>
          </p:cNvSpPr>
          <p:nvPr>
            <p:ph type="body" idx="1"/>
          </p:nvPr>
        </p:nvSpPr>
        <p:spPr>
          <a:xfrm>
            <a:off x="1464310" y="1569260"/>
            <a:ext cx="8818245" cy="430784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8/12/2024</a:t>
            </a:fld>
            <a:endParaRPr lang="en-US"/>
          </a:p>
        </p:txBody>
      </p:sp>
      <p:sp>
        <p:nvSpPr>
          <p:cNvPr id="6" name="Holder 6"/>
          <p:cNvSpPr>
            <a:spLocks noGrp="1"/>
          </p:cNvSpPr>
          <p:nvPr>
            <p:ph type="sldNum" sz="quarter" idx="7"/>
          </p:nvPr>
        </p:nvSpPr>
        <p:spPr>
          <a:xfrm>
            <a:off x="11068811" y="6464680"/>
            <a:ext cx="244475" cy="178434"/>
          </a:xfrm>
          <a:prstGeom prst="rect">
            <a:avLst/>
          </a:prstGeom>
        </p:spPr>
        <p:txBody>
          <a:bodyPr wrap="square" lIns="0" tIns="0" rIns="0" bIns="0">
            <a:spAutoFit/>
          </a:bodyPr>
          <a:lstStyle>
            <a:lvl1pPr>
              <a:defRPr sz="1200" b="0" i="0">
                <a:solidFill>
                  <a:srgbClr val="878787"/>
                </a:solidFill>
                <a:latin typeface="Carlito"/>
                <a:cs typeface="Carlito"/>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21"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8.png"/><Relationship Id="rId2" Type="http://schemas.openxmlformats.org/officeDocument/2006/relationships/notesSlide" Target="../notesSlides/notesSlide17.xml"/><Relationship Id="rId16" Type="http://schemas.openxmlformats.org/officeDocument/2006/relationships/image" Target="../media/image79.png"/><Relationship Id="rId20" Type="http://schemas.openxmlformats.org/officeDocument/2006/relationships/image" Target="../media/image83.jpg"/><Relationship Id="rId1" Type="http://schemas.openxmlformats.org/officeDocument/2006/relationships/slideLayout" Target="../slideLayouts/slideLayout2.xml"/><Relationship Id="rId6" Type="http://schemas.openxmlformats.org/officeDocument/2006/relationships/image" Target="../media/image69.jpg"/><Relationship Id="rId11" Type="http://schemas.openxmlformats.org/officeDocument/2006/relationships/image" Target="../media/image74.png"/><Relationship Id="rId24" Type="http://schemas.openxmlformats.org/officeDocument/2006/relationships/image" Target="../media/image87.png"/><Relationship Id="rId5" Type="http://schemas.openxmlformats.org/officeDocument/2006/relationships/image" Target="../media/image68.png"/><Relationship Id="rId15" Type="http://schemas.openxmlformats.org/officeDocument/2006/relationships/image" Target="../media/image78.png"/><Relationship Id="rId23" Type="http://schemas.openxmlformats.org/officeDocument/2006/relationships/image" Target="../media/image86.png"/><Relationship Id="rId10" Type="http://schemas.openxmlformats.org/officeDocument/2006/relationships/image" Target="../media/image73.jp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 Id="rId22" Type="http://schemas.openxmlformats.org/officeDocument/2006/relationships/image" Target="../media/image85.png"/></Relationships>
</file>

<file path=ppt/slides/_rels/slide1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ap.com/hk/products/technology-platform/what-is-big-data.html"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5.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rewconway.com/zia/2013/3/26/the-data-science-venn-diagra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3" cstate="print"/>
            <a:stretch>
              <a:fillRect/>
            </a:stretch>
          </p:blipFill>
          <p:spPr>
            <a:xfrm>
              <a:off x="0" y="0"/>
              <a:ext cx="12192000" cy="6857999"/>
            </a:xfrm>
            <a:prstGeom prst="rect">
              <a:avLst/>
            </a:prstGeom>
          </p:spPr>
        </p:pic>
        <p:pic>
          <p:nvPicPr>
            <p:cNvPr id="4" name="object 4"/>
            <p:cNvPicPr/>
            <p:nvPr/>
          </p:nvPicPr>
          <p:blipFill>
            <a:blip r:embed="rId4" cstate="print"/>
            <a:stretch>
              <a:fillRect/>
            </a:stretch>
          </p:blipFill>
          <p:spPr>
            <a:xfrm>
              <a:off x="187452" y="94488"/>
              <a:ext cx="1184148" cy="1322831"/>
            </a:xfrm>
            <a:prstGeom prst="rect">
              <a:avLst/>
            </a:prstGeom>
          </p:spPr>
        </p:pic>
        <p:pic>
          <p:nvPicPr>
            <p:cNvPr id="5" name="object 5"/>
            <p:cNvPicPr/>
            <p:nvPr/>
          </p:nvPicPr>
          <p:blipFill>
            <a:blip r:embed="rId5" cstate="print"/>
            <a:stretch>
              <a:fillRect/>
            </a:stretch>
          </p:blipFill>
          <p:spPr>
            <a:xfrm>
              <a:off x="10681716" y="89915"/>
              <a:ext cx="1322831" cy="1327403"/>
            </a:xfrm>
            <a:prstGeom prst="rect">
              <a:avLst/>
            </a:prstGeom>
          </p:spPr>
        </p:pic>
      </p:grpSp>
      <p:sp>
        <p:nvSpPr>
          <p:cNvPr id="6" name="object 6"/>
          <p:cNvSpPr txBox="1">
            <a:spLocks noGrp="1"/>
          </p:cNvSpPr>
          <p:nvPr>
            <p:ph type="title"/>
          </p:nvPr>
        </p:nvSpPr>
        <p:spPr>
          <a:xfrm>
            <a:off x="1778635" y="1806955"/>
            <a:ext cx="8635365" cy="1009015"/>
          </a:xfrm>
          <a:prstGeom prst="rect">
            <a:avLst/>
          </a:prstGeom>
        </p:spPr>
        <p:txBody>
          <a:bodyPr vert="horz" wrap="square" lIns="0" tIns="12065" rIns="0" bIns="0" rtlCol="0">
            <a:spAutoFit/>
          </a:bodyPr>
          <a:lstStyle/>
          <a:p>
            <a:pPr algn="ctr">
              <a:lnSpc>
                <a:spcPct val="100000"/>
              </a:lnSpc>
              <a:spcBef>
                <a:spcPts val="95"/>
              </a:spcBef>
            </a:pPr>
            <a:r>
              <a:rPr sz="4000" b="1" dirty="0">
                <a:solidFill>
                  <a:srgbClr val="000000"/>
                </a:solidFill>
                <a:latin typeface="Carlito"/>
                <a:cs typeface="Carlito"/>
              </a:rPr>
              <a:t>High</a:t>
            </a:r>
            <a:r>
              <a:rPr sz="4000" b="1" spc="-120" dirty="0">
                <a:solidFill>
                  <a:srgbClr val="000000"/>
                </a:solidFill>
                <a:latin typeface="Carlito"/>
                <a:cs typeface="Carlito"/>
              </a:rPr>
              <a:t> </a:t>
            </a:r>
            <a:r>
              <a:rPr sz="4000" b="1" dirty="0">
                <a:solidFill>
                  <a:srgbClr val="000000"/>
                </a:solidFill>
                <a:latin typeface="Carlito"/>
                <a:cs typeface="Carlito"/>
              </a:rPr>
              <a:t>Impact</a:t>
            </a:r>
            <a:r>
              <a:rPr sz="4000" b="1" spc="-120" dirty="0">
                <a:solidFill>
                  <a:srgbClr val="000000"/>
                </a:solidFill>
                <a:latin typeface="Carlito"/>
                <a:cs typeface="Carlito"/>
              </a:rPr>
              <a:t> </a:t>
            </a:r>
            <a:r>
              <a:rPr sz="4000" b="1" dirty="0">
                <a:solidFill>
                  <a:srgbClr val="000000"/>
                </a:solidFill>
                <a:latin typeface="Carlito"/>
                <a:cs typeface="Carlito"/>
              </a:rPr>
              <a:t>Skills</a:t>
            </a:r>
            <a:r>
              <a:rPr sz="4000" b="1" spc="-125" dirty="0">
                <a:solidFill>
                  <a:srgbClr val="000000"/>
                </a:solidFill>
                <a:latin typeface="Carlito"/>
                <a:cs typeface="Carlito"/>
              </a:rPr>
              <a:t> </a:t>
            </a:r>
            <a:r>
              <a:rPr sz="4000" b="1" dirty="0">
                <a:solidFill>
                  <a:srgbClr val="000000"/>
                </a:solidFill>
                <a:latin typeface="Carlito"/>
                <a:cs typeface="Carlito"/>
              </a:rPr>
              <a:t>Development</a:t>
            </a:r>
            <a:r>
              <a:rPr sz="4000" b="1" spc="-110" dirty="0">
                <a:solidFill>
                  <a:srgbClr val="000000"/>
                </a:solidFill>
                <a:latin typeface="Carlito"/>
                <a:cs typeface="Carlito"/>
              </a:rPr>
              <a:t> </a:t>
            </a:r>
            <a:r>
              <a:rPr sz="4000" b="1" spc="-10" dirty="0">
                <a:solidFill>
                  <a:srgbClr val="000000"/>
                </a:solidFill>
                <a:latin typeface="Carlito"/>
                <a:cs typeface="Carlito"/>
              </a:rPr>
              <a:t>Program</a:t>
            </a:r>
            <a:endParaRPr sz="4000">
              <a:latin typeface="Carlito"/>
              <a:cs typeface="Carlito"/>
            </a:endParaRPr>
          </a:p>
          <a:p>
            <a:pPr marL="2540" algn="ctr">
              <a:lnSpc>
                <a:spcPct val="100000"/>
              </a:lnSpc>
              <a:spcBef>
                <a:spcPts val="65"/>
              </a:spcBef>
            </a:pPr>
            <a:r>
              <a:rPr sz="2400" b="1" dirty="0">
                <a:solidFill>
                  <a:srgbClr val="000000"/>
                </a:solidFill>
                <a:latin typeface="Carlito"/>
                <a:cs typeface="Carlito"/>
              </a:rPr>
              <a:t>in</a:t>
            </a:r>
            <a:r>
              <a:rPr sz="2400" b="1" spc="-60" dirty="0">
                <a:solidFill>
                  <a:srgbClr val="000000"/>
                </a:solidFill>
                <a:latin typeface="Carlito"/>
                <a:cs typeface="Carlito"/>
              </a:rPr>
              <a:t> </a:t>
            </a:r>
            <a:r>
              <a:rPr sz="2400" b="1" dirty="0">
                <a:solidFill>
                  <a:srgbClr val="000000"/>
                </a:solidFill>
                <a:latin typeface="Carlito"/>
                <a:cs typeface="Carlito"/>
              </a:rPr>
              <a:t>Artificial</a:t>
            </a:r>
            <a:r>
              <a:rPr sz="2400" b="1" spc="-60" dirty="0">
                <a:solidFill>
                  <a:srgbClr val="000000"/>
                </a:solidFill>
                <a:latin typeface="Carlito"/>
                <a:cs typeface="Carlito"/>
              </a:rPr>
              <a:t> </a:t>
            </a:r>
            <a:r>
              <a:rPr sz="2400" b="1" dirty="0">
                <a:solidFill>
                  <a:srgbClr val="000000"/>
                </a:solidFill>
                <a:latin typeface="Carlito"/>
                <a:cs typeface="Carlito"/>
              </a:rPr>
              <a:t>Intelligence,</a:t>
            </a:r>
            <a:r>
              <a:rPr sz="2400" b="1" spc="-40" dirty="0">
                <a:solidFill>
                  <a:srgbClr val="000000"/>
                </a:solidFill>
                <a:latin typeface="Carlito"/>
                <a:cs typeface="Carlito"/>
              </a:rPr>
              <a:t> </a:t>
            </a:r>
            <a:r>
              <a:rPr sz="2400" b="1" dirty="0">
                <a:solidFill>
                  <a:srgbClr val="000000"/>
                </a:solidFill>
                <a:latin typeface="Carlito"/>
                <a:cs typeface="Carlito"/>
              </a:rPr>
              <a:t>Data</a:t>
            </a:r>
            <a:r>
              <a:rPr sz="2400" b="1" spc="-45" dirty="0">
                <a:solidFill>
                  <a:srgbClr val="000000"/>
                </a:solidFill>
                <a:latin typeface="Carlito"/>
                <a:cs typeface="Carlito"/>
              </a:rPr>
              <a:t> </a:t>
            </a:r>
            <a:r>
              <a:rPr sz="2400" b="1" dirty="0">
                <a:solidFill>
                  <a:srgbClr val="000000"/>
                </a:solidFill>
                <a:latin typeface="Carlito"/>
                <a:cs typeface="Carlito"/>
              </a:rPr>
              <a:t>Science,</a:t>
            </a:r>
            <a:r>
              <a:rPr sz="2400" b="1" spc="-60" dirty="0">
                <a:solidFill>
                  <a:srgbClr val="000000"/>
                </a:solidFill>
                <a:latin typeface="Carlito"/>
                <a:cs typeface="Carlito"/>
              </a:rPr>
              <a:t> </a:t>
            </a:r>
            <a:r>
              <a:rPr sz="2400" b="1" dirty="0">
                <a:solidFill>
                  <a:srgbClr val="000000"/>
                </a:solidFill>
                <a:latin typeface="Carlito"/>
                <a:cs typeface="Carlito"/>
              </a:rPr>
              <a:t>and</a:t>
            </a:r>
            <a:r>
              <a:rPr sz="2400" b="1" spc="-60" dirty="0">
                <a:solidFill>
                  <a:srgbClr val="000000"/>
                </a:solidFill>
                <a:latin typeface="Carlito"/>
                <a:cs typeface="Carlito"/>
              </a:rPr>
              <a:t> </a:t>
            </a:r>
            <a:r>
              <a:rPr sz="2400" b="1" spc="-10" dirty="0">
                <a:solidFill>
                  <a:srgbClr val="000000"/>
                </a:solidFill>
                <a:latin typeface="Carlito"/>
                <a:cs typeface="Carlito"/>
              </a:rPr>
              <a:t>Blockchain</a:t>
            </a:r>
            <a:endParaRPr sz="2400">
              <a:latin typeface="Carlito"/>
              <a:cs typeface="Carlito"/>
            </a:endParaRPr>
          </a:p>
        </p:txBody>
      </p:sp>
      <p:sp>
        <p:nvSpPr>
          <p:cNvPr id="7" name="object 7"/>
          <p:cNvSpPr txBox="1"/>
          <p:nvPr/>
        </p:nvSpPr>
        <p:spPr>
          <a:xfrm>
            <a:off x="3258058" y="3568700"/>
            <a:ext cx="5675630" cy="1243289"/>
          </a:xfrm>
          <a:prstGeom prst="rect">
            <a:avLst/>
          </a:prstGeom>
        </p:spPr>
        <p:txBody>
          <a:bodyPr vert="horz" wrap="square" lIns="0" tIns="12065" rIns="0" bIns="0" rtlCol="0">
            <a:spAutoFit/>
          </a:bodyPr>
          <a:lstStyle/>
          <a:p>
            <a:pPr algn="ctr">
              <a:lnSpc>
                <a:spcPct val="100000"/>
              </a:lnSpc>
              <a:spcBef>
                <a:spcPts val="95"/>
              </a:spcBef>
            </a:pPr>
            <a:r>
              <a:rPr sz="2800" b="1" dirty="0">
                <a:latin typeface="Carlito"/>
                <a:cs typeface="Carlito"/>
              </a:rPr>
              <a:t>Module</a:t>
            </a:r>
            <a:r>
              <a:rPr sz="2800" b="1" spc="-70" dirty="0">
                <a:latin typeface="Carlito"/>
                <a:cs typeface="Carlito"/>
              </a:rPr>
              <a:t> </a:t>
            </a:r>
            <a:r>
              <a:rPr lang="en-US" sz="2800" b="1" dirty="0">
                <a:latin typeface="Carlito"/>
                <a:cs typeface="Carlito"/>
              </a:rPr>
              <a:t>2</a:t>
            </a:r>
            <a:r>
              <a:rPr sz="2800" b="1" dirty="0" smtClean="0">
                <a:latin typeface="Carlito"/>
                <a:cs typeface="Carlito"/>
              </a:rPr>
              <a:t>:</a:t>
            </a:r>
            <a:r>
              <a:rPr sz="2800" b="1" spc="-60" dirty="0" smtClean="0">
                <a:latin typeface="Carlito"/>
                <a:cs typeface="Carlito"/>
              </a:rPr>
              <a:t> </a:t>
            </a:r>
            <a:r>
              <a:rPr sz="2800" b="1" dirty="0">
                <a:latin typeface="Carlito"/>
                <a:cs typeface="Carlito"/>
              </a:rPr>
              <a:t>Data</a:t>
            </a:r>
            <a:r>
              <a:rPr sz="2800" b="1" spc="-65" dirty="0">
                <a:latin typeface="Carlito"/>
                <a:cs typeface="Carlito"/>
              </a:rPr>
              <a:t> </a:t>
            </a:r>
            <a:r>
              <a:rPr sz="2800" b="1" dirty="0">
                <a:latin typeface="Carlito"/>
                <a:cs typeface="Carlito"/>
              </a:rPr>
              <a:t>Science</a:t>
            </a:r>
            <a:r>
              <a:rPr sz="2800" b="1" spc="-55" dirty="0">
                <a:latin typeface="Carlito"/>
                <a:cs typeface="Carlito"/>
              </a:rPr>
              <a:t> </a:t>
            </a:r>
            <a:r>
              <a:rPr sz="2800" b="1" spc="-10" dirty="0">
                <a:latin typeface="Carlito"/>
                <a:cs typeface="Carlito"/>
              </a:rPr>
              <a:t>Fundamentals</a:t>
            </a:r>
            <a:endParaRPr sz="2800" dirty="0">
              <a:latin typeface="Carlito"/>
              <a:cs typeface="Carlito"/>
            </a:endParaRPr>
          </a:p>
          <a:p>
            <a:pPr algn="ctr">
              <a:lnSpc>
                <a:spcPct val="100000"/>
              </a:lnSpc>
              <a:spcBef>
                <a:spcPts val="5"/>
              </a:spcBef>
            </a:pPr>
            <a:r>
              <a:rPr sz="2400" dirty="0">
                <a:latin typeface="Carlito"/>
                <a:cs typeface="Carlito"/>
              </a:rPr>
              <a:t>Lecture</a:t>
            </a:r>
            <a:r>
              <a:rPr sz="2400" spc="-40" dirty="0">
                <a:latin typeface="Carlito"/>
                <a:cs typeface="Carlito"/>
              </a:rPr>
              <a:t> </a:t>
            </a:r>
            <a:r>
              <a:rPr sz="2400" dirty="0">
                <a:latin typeface="Carlito"/>
                <a:cs typeface="Carlito"/>
              </a:rPr>
              <a:t>1:</a:t>
            </a:r>
            <a:r>
              <a:rPr sz="2400" spc="-40" dirty="0">
                <a:latin typeface="Carlito"/>
                <a:cs typeface="Carlito"/>
              </a:rPr>
              <a:t> </a:t>
            </a:r>
            <a:r>
              <a:rPr sz="2400" dirty="0">
                <a:latin typeface="Carlito"/>
                <a:cs typeface="Carlito"/>
              </a:rPr>
              <a:t>Introduction</a:t>
            </a:r>
            <a:r>
              <a:rPr sz="2400" spc="-35" dirty="0">
                <a:latin typeface="Carlito"/>
                <a:cs typeface="Carlito"/>
              </a:rPr>
              <a:t> </a:t>
            </a:r>
            <a:r>
              <a:rPr sz="2400" dirty="0">
                <a:latin typeface="Carlito"/>
                <a:cs typeface="Carlito"/>
              </a:rPr>
              <a:t>to</a:t>
            </a:r>
            <a:r>
              <a:rPr sz="2400" spc="-50" dirty="0">
                <a:latin typeface="Carlito"/>
                <a:cs typeface="Carlito"/>
              </a:rPr>
              <a:t> </a:t>
            </a:r>
            <a:r>
              <a:rPr sz="2400" dirty="0">
                <a:latin typeface="Carlito"/>
                <a:cs typeface="Carlito"/>
              </a:rPr>
              <a:t>Data</a:t>
            </a:r>
            <a:r>
              <a:rPr sz="2400" spc="-35" dirty="0">
                <a:latin typeface="Carlito"/>
                <a:cs typeface="Carlito"/>
              </a:rPr>
              <a:t> </a:t>
            </a:r>
            <a:r>
              <a:rPr sz="2400" spc="-10" dirty="0">
                <a:latin typeface="Carlito"/>
                <a:cs typeface="Carlito"/>
              </a:rPr>
              <a:t>Science</a:t>
            </a:r>
            <a:endParaRPr sz="2400" dirty="0">
              <a:latin typeface="Carlito"/>
              <a:cs typeface="Carlito"/>
            </a:endParaRPr>
          </a:p>
        </p:txBody>
      </p:sp>
      <p:sp>
        <p:nvSpPr>
          <p:cNvPr id="8" name="object 8"/>
          <p:cNvSpPr/>
          <p:nvPr/>
        </p:nvSpPr>
        <p:spPr>
          <a:xfrm>
            <a:off x="2977895" y="2996183"/>
            <a:ext cx="6236335" cy="45720"/>
          </a:xfrm>
          <a:custGeom>
            <a:avLst/>
            <a:gdLst/>
            <a:ahLst/>
            <a:cxnLst/>
            <a:rect l="l" t="t" r="r" b="b"/>
            <a:pathLst>
              <a:path w="6236334" h="45719">
                <a:moveTo>
                  <a:pt x="6236208" y="0"/>
                </a:moveTo>
                <a:lnTo>
                  <a:pt x="0" y="0"/>
                </a:lnTo>
                <a:lnTo>
                  <a:pt x="0" y="45720"/>
                </a:lnTo>
                <a:lnTo>
                  <a:pt x="6236208" y="45720"/>
                </a:lnTo>
                <a:lnTo>
                  <a:pt x="6236208" y="0"/>
                </a:lnTo>
                <a:close/>
              </a:path>
            </a:pathLst>
          </a:custGeom>
          <a:solidFill>
            <a:srgbClr val="7E5F00"/>
          </a:solidFill>
        </p:spPr>
        <p:txBody>
          <a:bodyPr wrap="square" lIns="0" tIns="0" rIns="0" bIns="0" rtlCol="0"/>
          <a:lstStyle/>
          <a:p>
            <a:endParaRPr/>
          </a:p>
        </p:txBody>
      </p:sp>
      <p:sp>
        <p:nvSpPr>
          <p:cNvPr id="9" name="object 9"/>
          <p:cNvSpPr txBox="1"/>
          <p:nvPr/>
        </p:nvSpPr>
        <p:spPr>
          <a:xfrm>
            <a:off x="4227957" y="5280456"/>
            <a:ext cx="3738245" cy="382156"/>
          </a:xfrm>
          <a:prstGeom prst="rect">
            <a:avLst/>
          </a:prstGeom>
        </p:spPr>
        <p:txBody>
          <a:bodyPr vert="horz" wrap="square" lIns="0" tIns="12700" rIns="0" bIns="0" rtlCol="0">
            <a:spAutoFit/>
          </a:bodyPr>
          <a:lstStyle/>
          <a:p>
            <a:pPr algn="ctr">
              <a:lnSpc>
                <a:spcPct val="100000"/>
              </a:lnSpc>
              <a:spcBef>
                <a:spcPts val="100"/>
              </a:spcBef>
            </a:pPr>
            <a:r>
              <a:rPr sz="2400" dirty="0">
                <a:latin typeface="Carlito"/>
                <a:cs typeface="Carlito"/>
              </a:rPr>
              <a:t>Instructor:</a:t>
            </a:r>
            <a:r>
              <a:rPr sz="2400" spc="-55" dirty="0">
                <a:latin typeface="Carlito"/>
                <a:cs typeface="Carlito"/>
              </a:rPr>
              <a:t> </a:t>
            </a:r>
            <a:r>
              <a:rPr lang="en-US" sz="2400" dirty="0" smtClean="0">
                <a:latin typeface="Carlito"/>
                <a:cs typeface="Carlito"/>
              </a:rPr>
              <a:t>Eid Muhammad</a:t>
            </a:r>
            <a:endParaRPr sz="2400" dirty="0">
              <a:latin typeface="Carlito"/>
              <a:cs typeface="Carlito"/>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What’s</a:t>
            </a:r>
            <a:r>
              <a:rPr spc="-20" dirty="0"/>
              <a:t> </a:t>
            </a:r>
            <a:r>
              <a:rPr dirty="0"/>
              <a:t>in</a:t>
            </a:r>
            <a:r>
              <a:rPr spc="-15" dirty="0"/>
              <a:t> </a:t>
            </a:r>
            <a:r>
              <a:rPr dirty="0"/>
              <a:t>it</a:t>
            </a:r>
            <a:r>
              <a:rPr spc="-15" dirty="0"/>
              <a:t> </a:t>
            </a:r>
            <a:r>
              <a:rPr dirty="0"/>
              <a:t>for </a:t>
            </a:r>
            <a:r>
              <a:rPr spc="-25" dirty="0"/>
              <a:t>me?</a:t>
            </a:r>
          </a:p>
        </p:txBody>
      </p:sp>
      <p:sp>
        <p:nvSpPr>
          <p:cNvPr id="3" name="object 3"/>
          <p:cNvSpPr txBox="1"/>
          <p:nvPr/>
        </p:nvSpPr>
        <p:spPr>
          <a:xfrm>
            <a:off x="1464310" y="1603959"/>
            <a:ext cx="1925320" cy="452120"/>
          </a:xfrm>
          <a:prstGeom prst="rect">
            <a:avLst/>
          </a:prstGeom>
        </p:spPr>
        <p:txBody>
          <a:bodyPr vert="horz" wrap="square" lIns="0" tIns="12065" rIns="0" bIns="0" rtlCol="0">
            <a:spAutoFit/>
          </a:bodyPr>
          <a:lstStyle/>
          <a:p>
            <a:pPr marL="469265" indent="-456565">
              <a:lnSpc>
                <a:spcPct val="100000"/>
              </a:lnSpc>
              <a:spcBef>
                <a:spcPts val="95"/>
              </a:spcBef>
              <a:buChar char="•"/>
              <a:tabLst>
                <a:tab pos="469265" algn="l"/>
              </a:tabLst>
            </a:pPr>
            <a:r>
              <a:rPr sz="2800" spc="-10" dirty="0">
                <a:latin typeface="Arial"/>
                <a:cs typeface="Arial"/>
              </a:rPr>
              <a:t>Demand!</a:t>
            </a:r>
            <a:endParaRPr sz="2800">
              <a:latin typeface="Arial"/>
              <a:cs typeface="Arial"/>
            </a:endParaRPr>
          </a:p>
        </p:txBody>
      </p:sp>
      <p:sp>
        <p:nvSpPr>
          <p:cNvPr id="4" name="object 4"/>
          <p:cNvSpPr txBox="1"/>
          <p:nvPr/>
        </p:nvSpPr>
        <p:spPr>
          <a:xfrm>
            <a:off x="11106911" y="6477609"/>
            <a:ext cx="155575" cy="152400"/>
          </a:xfrm>
          <a:prstGeom prst="rect">
            <a:avLst/>
          </a:prstGeom>
        </p:spPr>
        <p:txBody>
          <a:bodyPr vert="horz" wrap="square" lIns="0" tIns="0" rIns="0" bIns="0" rtlCol="0">
            <a:spAutoFit/>
          </a:bodyPr>
          <a:lstStyle/>
          <a:p>
            <a:pPr>
              <a:lnSpc>
                <a:spcPts val="1140"/>
              </a:lnSpc>
            </a:pPr>
            <a:r>
              <a:rPr sz="1200" spc="-25" dirty="0">
                <a:solidFill>
                  <a:srgbClr val="878787"/>
                </a:solidFill>
                <a:latin typeface="Carlito"/>
                <a:cs typeface="Carlito"/>
              </a:rPr>
              <a:t>10</a:t>
            </a:r>
            <a:endParaRPr sz="1200">
              <a:latin typeface="Carlito"/>
              <a:cs typeface="Carlito"/>
            </a:endParaRPr>
          </a:p>
        </p:txBody>
      </p:sp>
      <p:pic>
        <p:nvPicPr>
          <p:cNvPr id="5" name="object 5"/>
          <p:cNvPicPr/>
          <p:nvPr/>
        </p:nvPicPr>
        <p:blipFill>
          <a:blip r:embed="rId3" cstate="print"/>
          <a:stretch>
            <a:fillRect/>
          </a:stretch>
        </p:blipFill>
        <p:spPr>
          <a:xfrm>
            <a:off x="4683252" y="1168906"/>
            <a:ext cx="7360920" cy="5689089"/>
          </a:xfrm>
          <a:prstGeom prst="rect">
            <a:avLst/>
          </a:prstGeom>
        </p:spPr>
      </p:pic>
      <p:sp>
        <p:nvSpPr>
          <p:cNvPr id="6" name="object 6"/>
          <p:cNvSpPr txBox="1"/>
          <p:nvPr/>
        </p:nvSpPr>
        <p:spPr>
          <a:xfrm>
            <a:off x="106476" y="6206744"/>
            <a:ext cx="4241800" cy="506730"/>
          </a:xfrm>
          <a:prstGeom prst="rect">
            <a:avLst/>
          </a:prstGeom>
        </p:spPr>
        <p:txBody>
          <a:bodyPr vert="horz" wrap="square" lIns="0" tIns="13335" rIns="0" bIns="0" rtlCol="0">
            <a:spAutoFit/>
          </a:bodyPr>
          <a:lstStyle/>
          <a:p>
            <a:pPr marL="12700" marR="5080">
              <a:lnSpc>
                <a:spcPct val="100000"/>
              </a:lnSpc>
              <a:spcBef>
                <a:spcPts val="105"/>
              </a:spcBef>
            </a:pPr>
            <a:r>
              <a:rPr sz="1050" dirty="0">
                <a:latin typeface="Arial"/>
                <a:cs typeface="Arial"/>
              </a:rPr>
              <a:t>2022</a:t>
            </a:r>
            <a:r>
              <a:rPr sz="1050" spc="-25" dirty="0">
                <a:latin typeface="Arial"/>
                <a:cs typeface="Arial"/>
              </a:rPr>
              <a:t> </a:t>
            </a:r>
            <a:r>
              <a:rPr sz="1050" dirty="0">
                <a:latin typeface="Arial"/>
                <a:cs typeface="Arial"/>
              </a:rPr>
              <a:t>Workplace</a:t>
            </a:r>
            <a:r>
              <a:rPr sz="1050" spc="-50" dirty="0">
                <a:latin typeface="Arial"/>
                <a:cs typeface="Arial"/>
              </a:rPr>
              <a:t> </a:t>
            </a:r>
            <a:r>
              <a:rPr sz="1050" spc="-10" dirty="0">
                <a:latin typeface="Arial"/>
                <a:cs typeface="Arial"/>
              </a:rPr>
              <a:t>Learning</a:t>
            </a:r>
            <a:r>
              <a:rPr sz="1050" spc="-15" dirty="0">
                <a:latin typeface="Arial"/>
                <a:cs typeface="Arial"/>
              </a:rPr>
              <a:t> </a:t>
            </a:r>
            <a:r>
              <a:rPr sz="1050" spc="-10" dirty="0">
                <a:latin typeface="Arial"/>
                <a:cs typeface="Arial"/>
              </a:rPr>
              <a:t>Report [https://learning.linkedin.com/content/dam/me/learning/resources/pdfs/li nkedIn-learning-workplace-learning-report-2022.pdf]</a:t>
            </a:r>
            <a:endParaRPr sz="105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What’s</a:t>
            </a:r>
            <a:r>
              <a:rPr spc="-20" dirty="0"/>
              <a:t> </a:t>
            </a:r>
            <a:r>
              <a:rPr dirty="0"/>
              <a:t>in</a:t>
            </a:r>
            <a:r>
              <a:rPr spc="-15" dirty="0"/>
              <a:t> </a:t>
            </a:r>
            <a:r>
              <a:rPr dirty="0"/>
              <a:t>it</a:t>
            </a:r>
            <a:r>
              <a:rPr spc="-15" dirty="0"/>
              <a:t> </a:t>
            </a:r>
            <a:r>
              <a:rPr dirty="0"/>
              <a:t>for </a:t>
            </a:r>
            <a:r>
              <a:rPr spc="-25" dirty="0"/>
              <a:t>me?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3" name="object 3"/>
          <p:cNvSpPr txBox="1"/>
          <p:nvPr/>
        </p:nvSpPr>
        <p:spPr>
          <a:xfrm>
            <a:off x="1464310" y="1648155"/>
            <a:ext cx="9063355" cy="4151629"/>
          </a:xfrm>
          <a:prstGeom prst="rect">
            <a:avLst/>
          </a:prstGeom>
        </p:spPr>
        <p:txBody>
          <a:bodyPr vert="horz" wrap="square" lIns="0" tIns="12700" rIns="0" bIns="0" rtlCol="0">
            <a:spAutoFit/>
          </a:bodyPr>
          <a:lstStyle/>
          <a:p>
            <a:pPr marL="469265" indent="-456565">
              <a:lnSpc>
                <a:spcPct val="100000"/>
              </a:lnSpc>
              <a:spcBef>
                <a:spcPts val="100"/>
              </a:spcBef>
              <a:buSzPct val="116666"/>
              <a:buChar char="•"/>
              <a:tabLst>
                <a:tab pos="469265" algn="l"/>
              </a:tabLst>
            </a:pPr>
            <a:r>
              <a:rPr sz="2400" dirty="0">
                <a:latin typeface="Arial"/>
                <a:cs typeface="Arial"/>
              </a:rPr>
              <a:t>Tools</a:t>
            </a:r>
            <a:r>
              <a:rPr sz="2400" spc="-45" dirty="0">
                <a:latin typeface="Arial"/>
                <a:cs typeface="Arial"/>
              </a:rPr>
              <a:t> </a:t>
            </a:r>
            <a:r>
              <a:rPr sz="2400" dirty="0">
                <a:latin typeface="Arial"/>
                <a:cs typeface="Arial"/>
              </a:rPr>
              <a:t>and</a:t>
            </a:r>
            <a:r>
              <a:rPr sz="2400" spc="-50" dirty="0">
                <a:latin typeface="Arial"/>
                <a:cs typeface="Arial"/>
              </a:rPr>
              <a:t> </a:t>
            </a:r>
            <a:r>
              <a:rPr sz="2400" spc="-10" dirty="0">
                <a:latin typeface="Arial"/>
                <a:cs typeface="Arial"/>
              </a:rPr>
              <a:t>Techniques</a:t>
            </a:r>
            <a:endParaRPr sz="2400">
              <a:latin typeface="Arial"/>
              <a:cs typeface="Arial"/>
            </a:endParaRPr>
          </a:p>
          <a:p>
            <a:pPr marL="926465" lvl="1" indent="-456565">
              <a:lnSpc>
                <a:spcPct val="100000"/>
              </a:lnSpc>
              <a:spcBef>
                <a:spcPts val="509"/>
              </a:spcBef>
              <a:buClr>
                <a:srgbClr val="000000"/>
              </a:buClr>
              <a:buSzPct val="120000"/>
              <a:buFont typeface="Wingdings"/>
              <a:buChar char=""/>
              <a:tabLst>
                <a:tab pos="926465" algn="l"/>
              </a:tabLst>
            </a:pPr>
            <a:r>
              <a:rPr sz="2000" dirty="0">
                <a:solidFill>
                  <a:srgbClr val="4471C4"/>
                </a:solidFill>
                <a:latin typeface="Arial"/>
                <a:cs typeface="Arial"/>
              </a:rPr>
              <a:t>Big</a:t>
            </a:r>
            <a:r>
              <a:rPr sz="2000" spc="-30" dirty="0">
                <a:solidFill>
                  <a:srgbClr val="4471C4"/>
                </a:solidFill>
                <a:latin typeface="Arial"/>
                <a:cs typeface="Arial"/>
              </a:rPr>
              <a:t> </a:t>
            </a:r>
            <a:r>
              <a:rPr sz="2000" dirty="0">
                <a:solidFill>
                  <a:srgbClr val="4471C4"/>
                </a:solidFill>
                <a:latin typeface="Arial"/>
                <a:cs typeface="Arial"/>
              </a:rPr>
              <a:t>Data</a:t>
            </a:r>
            <a:r>
              <a:rPr sz="2000" spc="-45" dirty="0">
                <a:solidFill>
                  <a:srgbClr val="4471C4"/>
                </a:solidFill>
                <a:latin typeface="Arial"/>
                <a:cs typeface="Arial"/>
              </a:rPr>
              <a:t> </a:t>
            </a:r>
            <a:r>
              <a:rPr sz="2000" dirty="0">
                <a:latin typeface="Arial"/>
                <a:cs typeface="Arial"/>
              </a:rPr>
              <a:t>and</a:t>
            </a:r>
            <a:r>
              <a:rPr sz="2000" spc="-40" dirty="0">
                <a:latin typeface="Arial"/>
                <a:cs typeface="Arial"/>
              </a:rPr>
              <a:t> </a:t>
            </a:r>
            <a:r>
              <a:rPr sz="2000" dirty="0">
                <a:latin typeface="Arial"/>
                <a:cs typeface="Arial"/>
              </a:rPr>
              <a:t>Advanced</a:t>
            </a:r>
            <a:r>
              <a:rPr sz="2000" spc="-35" dirty="0">
                <a:latin typeface="Arial"/>
                <a:cs typeface="Arial"/>
              </a:rPr>
              <a:t> </a:t>
            </a:r>
            <a:r>
              <a:rPr sz="2000" spc="-10" dirty="0">
                <a:solidFill>
                  <a:srgbClr val="4471C4"/>
                </a:solidFill>
                <a:latin typeface="Arial"/>
                <a:cs typeface="Arial"/>
              </a:rPr>
              <a:t>Analytics</a:t>
            </a:r>
            <a:endParaRPr sz="2000">
              <a:latin typeface="Arial"/>
              <a:cs typeface="Arial"/>
            </a:endParaRPr>
          </a:p>
          <a:p>
            <a:pPr marL="1384300" lvl="2" indent="-457200">
              <a:lnSpc>
                <a:spcPct val="100000"/>
              </a:lnSpc>
              <a:spcBef>
                <a:spcPts val="505"/>
              </a:spcBef>
              <a:buSzPct val="117647"/>
              <a:buChar char="•"/>
              <a:tabLst>
                <a:tab pos="1384300" algn="l"/>
              </a:tabLst>
            </a:pPr>
            <a:r>
              <a:rPr sz="1700" dirty="0">
                <a:latin typeface="Arial"/>
                <a:cs typeface="Arial"/>
              </a:rPr>
              <a:t>DS</a:t>
            </a:r>
            <a:r>
              <a:rPr sz="1700" spc="-45" dirty="0">
                <a:latin typeface="Arial"/>
                <a:cs typeface="Arial"/>
              </a:rPr>
              <a:t> </a:t>
            </a:r>
            <a:r>
              <a:rPr sz="1700" dirty="0">
                <a:latin typeface="Arial"/>
                <a:cs typeface="Arial"/>
              </a:rPr>
              <a:t>Leads</a:t>
            </a:r>
            <a:r>
              <a:rPr sz="1700" spc="-15" dirty="0">
                <a:latin typeface="Arial"/>
                <a:cs typeface="Arial"/>
              </a:rPr>
              <a:t> </a:t>
            </a:r>
            <a:r>
              <a:rPr sz="1700" dirty="0">
                <a:latin typeface="Arial"/>
                <a:cs typeface="Arial"/>
              </a:rPr>
              <a:t>the</a:t>
            </a:r>
            <a:r>
              <a:rPr sz="1700" spc="-25" dirty="0">
                <a:latin typeface="Arial"/>
                <a:cs typeface="Arial"/>
              </a:rPr>
              <a:t> </a:t>
            </a:r>
            <a:r>
              <a:rPr sz="1700" spc="-10" dirty="0">
                <a:latin typeface="Arial"/>
                <a:cs typeface="Arial"/>
              </a:rPr>
              <a:t>change</a:t>
            </a:r>
            <a:endParaRPr sz="1700">
              <a:latin typeface="Arial"/>
              <a:cs typeface="Arial"/>
            </a:endParaRPr>
          </a:p>
          <a:p>
            <a:pPr marL="1841500" lvl="3" indent="-457200">
              <a:lnSpc>
                <a:spcPct val="100000"/>
              </a:lnSpc>
              <a:spcBef>
                <a:spcPts val="509"/>
              </a:spcBef>
              <a:buSzPct val="120000"/>
              <a:buChar char="•"/>
              <a:tabLst>
                <a:tab pos="1841500" algn="l"/>
              </a:tabLst>
            </a:pPr>
            <a:r>
              <a:rPr sz="1500" dirty="0">
                <a:latin typeface="Arial"/>
                <a:cs typeface="Arial"/>
              </a:rPr>
              <a:t>Exponential</a:t>
            </a:r>
            <a:r>
              <a:rPr sz="1500" spc="-40" dirty="0">
                <a:latin typeface="Arial"/>
                <a:cs typeface="Arial"/>
              </a:rPr>
              <a:t> </a:t>
            </a:r>
            <a:r>
              <a:rPr sz="1500" dirty="0">
                <a:latin typeface="Arial"/>
                <a:cs typeface="Arial"/>
              </a:rPr>
              <a:t>growth</a:t>
            </a:r>
            <a:r>
              <a:rPr sz="1500" spc="-50" dirty="0">
                <a:latin typeface="Arial"/>
                <a:cs typeface="Arial"/>
              </a:rPr>
              <a:t> </a:t>
            </a:r>
            <a:r>
              <a:rPr sz="1500" dirty="0">
                <a:latin typeface="Arial"/>
                <a:cs typeface="Arial"/>
              </a:rPr>
              <a:t>of</a:t>
            </a:r>
            <a:r>
              <a:rPr sz="1500" spc="-50" dirty="0">
                <a:latin typeface="Arial"/>
                <a:cs typeface="Arial"/>
              </a:rPr>
              <a:t> </a:t>
            </a:r>
            <a:r>
              <a:rPr sz="1500" spc="-20" dirty="0">
                <a:latin typeface="Arial"/>
                <a:cs typeface="Arial"/>
              </a:rPr>
              <a:t>data</a:t>
            </a:r>
            <a:endParaRPr sz="1500">
              <a:latin typeface="Arial"/>
              <a:cs typeface="Arial"/>
            </a:endParaRPr>
          </a:p>
          <a:p>
            <a:pPr marL="1841500" lvl="3" indent="-457200">
              <a:lnSpc>
                <a:spcPct val="100000"/>
              </a:lnSpc>
              <a:spcBef>
                <a:spcPts val="505"/>
              </a:spcBef>
              <a:buSzPct val="120000"/>
              <a:buChar char="•"/>
              <a:tabLst>
                <a:tab pos="1841500" algn="l"/>
              </a:tabLst>
            </a:pPr>
            <a:r>
              <a:rPr sz="1500" dirty="0">
                <a:latin typeface="Arial"/>
                <a:cs typeface="Arial"/>
              </a:rPr>
              <a:t>Availability</a:t>
            </a:r>
            <a:r>
              <a:rPr sz="1500" spc="-45" dirty="0">
                <a:latin typeface="Arial"/>
                <a:cs typeface="Arial"/>
              </a:rPr>
              <a:t> </a:t>
            </a:r>
            <a:r>
              <a:rPr sz="1500" dirty="0">
                <a:latin typeface="Arial"/>
                <a:cs typeface="Arial"/>
              </a:rPr>
              <a:t>of</a:t>
            </a:r>
            <a:r>
              <a:rPr sz="1500" spc="-60" dirty="0">
                <a:latin typeface="Arial"/>
                <a:cs typeface="Arial"/>
              </a:rPr>
              <a:t> </a:t>
            </a:r>
            <a:r>
              <a:rPr sz="1500" dirty="0">
                <a:latin typeface="Arial"/>
                <a:cs typeface="Arial"/>
              </a:rPr>
              <a:t>advanced</a:t>
            </a:r>
            <a:r>
              <a:rPr sz="1500" spc="-60" dirty="0">
                <a:latin typeface="Arial"/>
                <a:cs typeface="Arial"/>
              </a:rPr>
              <a:t> </a:t>
            </a:r>
            <a:r>
              <a:rPr sz="1500" dirty="0">
                <a:latin typeface="Arial"/>
                <a:cs typeface="Arial"/>
              </a:rPr>
              <a:t>analytics</a:t>
            </a:r>
            <a:r>
              <a:rPr sz="1500" spc="-40" dirty="0">
                <a:latin typeface="Arial"/>
                <a:cs typeface="Arial"/>
              </a:rPr>
              <a:t> </a:t>
            </a:r>
            <a:r>
              <a:rPr sz="1500" spc="-10" dirty="0">
                <a:latin typeface="Arial"/>
                <a:cs typeface="Arial"/>
              </a:rPr>
              <a:t>tools</a:t>
            </a:r>
            <a:endParaRPr sz="1500">
              <a:latin typeface="Arial"/>
              <a:cs typeface="Arial"/>
            </a:endParaRPr>
          </a:p>
          <a:p>
            <a:pPr marL="1384300" marR="1073785" lvl="2" indent="-457834">
              <a:lnSpc>
                <a:spcPct val="100000"/>
              </a:lnSpc>
              <a:spcBef>
                <a:spcPts val="484"/>
              </a:spcBef>
              <a:buClr>
                <a:srgbClr val="000000"/>
              </a:buClr>
              <a:buSzPct val="117647"/>
              <a:buChar char="•"/>
              <a:tabLst>
                <a:tab pos="1384300" algn="l"/>
              </a:tabLst>
            </a:pPr>
            <a:r>
              <a:rPr sz="1700" dirty="0">
                <a:solidFill>
                  <a:srgbClr val="C00000"/>
                </a:solidFill>
                <a:latin typeface="Arial"/>
                <a:cs typeface="Arial"/>
              </a:rPr>
              <a:t>E.g.</a:t>
            </a:r>
            <a:r>
              <a:rPr sz="1700" spc="-50" dirty="0">
                <a:solidFill>
                  <a:srgbClr val="C00000"/>
                </a:solidFill>
                <a:latin typeface="Arial"/>
                <a:cs typeface="Arial"/>
              </a:rPr>
              <a:t> </a:t>
            </a:r>
            <a:r>
              <a:rPr sz="1700" dirty="0">
                <a:solidFill>
                  <a:srgbClr val="C00000"/>
                </a:solidFill>
                <a:latin typeface="Arial"/>
                <a:cs typeface="Arial"/>
              </a:rPr>
              <a:t>Netflix's</a:t>
            </a:r>
            <a:r>
              <a:rPr sz="1700" spc="-65" dirty="0">
                <a:solidFill>
                  <a:srgbClr val="C00000"/>
                </a:solidFill>
                <a:latin typeface="Arial"/>
                <a:cs typeface="Arial"/>
              </a:rPr>
              <a:t> </a:t>
            </a:r>
            <a:r>
              <a:rPr sz="1700" dirty="0">
                <a:solidFill>
                  <a:srgbClr val="C00000"/>
                </a:solidFill>
                <a:latin typeface="Arial"/>
                <a:cs typeface="Arial"/>
              </a:rPr>
              <a:t>recommendation</a:t>
            </a:r>
            <a:r>
              <a:rPr sz="1700" spc="-50" dirty="0">
                <a:solidFill>
                  <a:srgbClr val="C00000"/>
                </a:solidFill>
                <a:latin typeface="Arial"/>
                <a:cs typeface="Arial"/>
              </a:rPr>
              <a:t> </a:t>
            </a:r>
            <a:r>
              <a:rPr sz="1700" dirty="0">
                <a:solidFill>
                  <a:srgbClr val="C00000"/>
                </a:solidFill>
                <a:latin typeface="Arial"/>
                <a:cs typeface="Arial"/>
              </a:rPr>
              <a:t>engine,</a:t>
            </a:r>
            <a:r>
              <a:rPr sz="1700" spc="-55" dirty="0">
                <a:solidFill>
                  <a:srgbClr val="C00000"/>
                </a:solidFill>
                <a:latin typeface="Arial"/>
                <a:cs typeface="Arial"/>
              </a:rPr>
              <a:t> </a:t>
            </a:r>
            <a:r>
              <a:rPr sz="1700" dirty="0">
                <a:solidFill>
                  <a:srgbClr val="C00000"/>
                </a:solidFill>
                <a:latin typeface="Arial"/>
                <a:cs typeface="Arial"/>
              </a:rPr>
              <a:t>which</a:t>
            </a:r>
            <a:r>
              <a:rPr sz="1700" spc="-55" dirty="0">
                <a:solidFill>
                  <a:srgbClr val="C00000"/>
                </a:solidFill>
                <a:latin typeface="Arial"/>
                <a:cs typeface="Arial"/>
              </a:rPr>
              <a:t> </a:t>
            </a:r>
            <a:r>
              <a:rPr sz="1700" dirty="0">
                <a:solidFill>
                  <a:srgbClr val="C00000"/>
                </a:solidFill>
                <a:latin typeface="Arial"/>
                <a:cs typeface="Arial"/>
              </a:rPr>
              <a:t>leverages</a:t>
            </a:r>
            <a:r>
              <a:rPr sz="1700" spc="-65" dirty="0">
                <a:solidFill>
                  <a:srgbClr val="C00000"/>
                </a:solidFill>
                <a:latin typeface="Arial"/>
                <a:cs typeface="Arial"/>
              </a:rPr>
              <a:t> </a:t>
            </a:r>
            <a:r>
              <a:rPr sz="1700" dirty="0">
                <a:solidFill>
                  <a:srgbClr val="C00000"/>
                </a:solidFill>
                <a:latin typeface="Arial"/>
                <a:cs typeface="Arial"/>
              </a:rPr>
              <a:t>Data</a:t>
            </a:r>
            <a:r>
              <a:rPr sz="1700" spc="-50" dirty="0">
                <a:solidFill>
                  <a:srgbClr val="C00000"/>
                </a:solidFill>
                <a:latin typeface="Arial"/>
                <a:cs typeface="Arial"/>
              </a:rPr>
              <a:t> </a:t>
            </a:r>
            <a:r>
              <a:rPr sz="1700" spc="-10" dirty="0">
                <a:solidFill>
                  <a:srgbClr val="C00000"/>
                </a:solidFill>
                <a:latin typeface="Arial"/>
                <a:cs typeface="Arial"/>
              </a:rPr>
              <a:t>Science </a:t>
            </a:r>
            <a:r>
              <a:rPr sz="1700" dirty="0">
                <a:solidFill>
                  <a:srgbClr val="C00000"/>
                </a:solidFill>
                <a:latin typeface="Arial"/>
                <a:cs typeface="Arial"/>
              </a:rPr>
              <a:t>techniques,</a:t>
            </a:r>
            <a:r>
              <a:rPr sz="1700" spc="-25" dirty="0">
                <a:solidFill>
                  <a:srgbClr val="C00000"/>
                </a:solidFill>
                <a:latin typeface="Arial"/>
                <a:cs typeface="Arial"/>
              </a:rPr>
              <a:t> </a:t>
            </a:r>
            <a:r>
              <a:rPr sz="1700" dirty="0">
                <a:solidFill>
                  <a:srgbClr val="C00000"/>
                </a:solidFill>
                <a:latin typeface="Arial"/>
                <a:cs typeface="Arial"/>
              </a:rPr>
              <a:t>is</a:t>
            </a:r>
            <a:r>
              <a:rPr sz="1700" spc="-55" dirty="0">
                <a:solidFill>
                  <a:srgbClr val="C00000"/>
                </a:solidFill>
                <a:latin typeface="Arial"/>
                <a:cs typeface="Arial"/>
              </a:rPr>
              <a:t> </a:t>
            </a:r>
            <a:r>
              <a:rPr sz="1700" dirty="0">
                <a:solidFill>
                  <a:srgbClr val="C00000"/>
                </a:solidFill>
                <a:latin typeface="Arial"/>
                <a:cs typeface="Arial"/>
              </a:rPr>
              <a:t>estimated</a:t>
            </a:r>
            <a:r>
              <a:rPr sz="1700" spc="-15" dirty="0">
                <a:solidFill>
                  <a:srgbClr val="C00000"/>
                </a:solidFill>
                <a:latin typeface="Arial"/>
                <a:cs typeface="Arial"/>
              </a:rPr>
              <a:t> </a:t>
            </a:r>
            <a:r>
              <a:rPr sz="1700" dirty="0">
                <a:solidFill>
                  <a:srgbClr val="C00000"/>
                </a:solidFill>
                <a:latin typeface="Arial"/>
                <a:cs typeface="Arial"/>
              </a:rPr>
              <a:t>to</a:t>
            </a:r>
            <a:r>
              <a:rPr sz="1700" spc="-30" dirty="0">
                <a:solidFill>
                  <a:srgbClr val="C00000"/>
                </a:solidFill>
                <a:latin typeface="Arial"/>
                <a:cs typeface="Arial"/>
              </a:rPr>
              <a:t> </a:t>
            </a:r>
            <a:r>
              <a:rPr sz="1700" dirty="0">
                <a:solidFill>
                  <a:srgbClr val="C00000"/>
                </a:solidFill>
                <a:latin typeface="Arial"/>
                <a:cs typeface="Arial"/>
              </a:rPr>
              <a:t>save</a:t>
            </a:r>
            <a:r>
              <a:rPr sz="1700" spc="-35" dirty="0">
                <a:solidFill>
                  <a:srgbClr val="C00000"/>
                </a:solidFill>
                <a:latin typeface="Arial"/>
                <a:cs typeface="Arial"/>
              </a:rPr>
              <a:t> </a:t>
            </a:r>
            <a:r>
              <a:rPr sz="1700" dirty="0">
                <a:solidFill>
                  <a:srgbClr val="C00000"/>
                </a:solidFill>
                <a:latin typeface="Arial"/>
                <a:cs typeface="Arial"/>
              </a:rPr>
              <a:t>the</a:t>
            </a:r>
            <a:r>
              <a:rPr sz="1700" spc="-20" dirty="0">
                <a:solidFill>
                  <a:srgbClr val="C00000"/>
                </a:solidFill>
                <a:latin typeface="Arial"/>
                <a:cs typeface="Arial"/>
              </a:rPr>
              <a:t> </a:t>
            </a:r>
            <a:r>
              <a:rPr sz="1700" dirty="0">
                <a:solidFill>
                  <a:srgbClr val="C00000"/>
                </a:solidFill>
                <a:latin typeface="Arial"/>
                <a:cs typeface="Arial"/>
              </a:rPr>
              <a:t>company</a:t>
            </a:r>
            <a:r>
              <a:rPr sz="1700" spc="-30" dirty="0">
                <a:solidFill>
                  <a:srgbClr val="C00000"/>
                </a:solidFill>
                <a:latin typeface="Arial"/>
                <a:cs typeface="Arial"/>
              </a:rPr>
              <a:t> </a:t>
            </a:r>
            <a:r>
              <a:rPr sz="1700" dirty="0">
                <a:solidFill>
                  <a:srgbClr val="C00000"/>
                </a:solidFill>
                <a:latin typeface="Arial"/>
                <a:cs typeface="Arial"/>
              </a:rPr>
              <a:t>$1</a:t>
            </a:r>
            <a:r>
              <a:rPr sz="1700" spc="-30" dirty="0">
                <a:solidFill>
                  <a:srgbClr val="C00000"/>
                </a:solidFill>
                <a:latin typeface="Arial"/>
                <a:cs typeface="Arial"/>
              </a:rPr>
              <a:t> </a:t>
            </a:r>
            <a:r>
              <a:rPr sz="1700" dirty="0">
                <a:solidFill>
                  <a:srgbClr val="C00000"/>
                </a:solidFill>
                <a:latin typeface="Arial"/>
                <a:cs typeface="Arial"/>
              </a:rPr>
              <a:t>billion</a:t>
            </a:r>
            <a:r>
              <a:rPr sz="1700" spc="-60" dirty="0">
                <a:solidFill>
                  <a:srgbClr val="C00000"/>
                </a:solidFill>
                <a:latin typeface="Arial"/>
                <a:cs typeface="Arial"/>
              </a:rPr>
              <a:t> </a:t>
            </a:r>
            <a:r>
              <a:rPr sz="1700" dirty="0">
                <a:solidFill>
                  <a:srgbClr val="C00000"/>
                </a:solidFill>
                <a:latin typeface="Arial"/>
                <a:cs typeface="Arial"/>
              </a:rPr>
              <a:t>per</a:t>
            </a:r>
            <a:r>
              <a:rPr sz="1700" spc="-45" dirty="0">
                <a:solidFill>
                  <a:srgbClr val="C00000"/>
                </a:solidFill>
                <a:latin typeface="Arial"/>
                <a:cs typeface="Arial"/>
              </a:rPr>
              <a:t> </a:t>
            </a:r>
            <a:r>
              <a:rPr sz="1700" spc="-10" dirty="0">
                <a:solidFill>
                  <a:srgbClr val="C00000"/>
                </a:solidFill>
                <a:latin typeface="Arial"/>
                <a:cs typeface="Arial"/>
              </a:rPr>
              <a:t>year.</a:t>
            </a:r>
            <a:endParaRPr sz="1700">
              <a:latin typeface="Arial"/>
              <a:cs typeface="Arial"/>
            </a:endParaRPr>
          </a:p>
          <a:p>
            <a:pPr lvl="2">
              <a:lnSpc>
                <a:spcPct val="100000"/>
              </a:lnSpc>
              <a:spcBef>
                <a:spcPts val="1445"/>
              </a:spcBef>
              <a:buFont typeface="Arial"/>
              <a:buChar char="•"/>
            </a:pPr>
            <a:endParaRPr sz="1700">
              <a:latin typeface="Arial"/>
              <a:cs typeface="Arial"/>
            </a:endParaRPr>
          </a:p>
          <a:p>
            <a:pPr marL="926465" lvl="1" indent="-456565">
              <a:lnSpc>
                <a:spcPct val="100000"/>
              </a:lnSpc>
              <a:buSzPct val="120000"/>
              <a:buFont typeface="Wingdings"/>
              <a:buChar char=""/>
              <a:tabLst>
                <a:tab pos="926465" algn="l"/>
              </a:tabLst>
            </a:pPr>
            <a:r>
              <a:rPr sz="2000" dirty="0">
                <a:latin typeface="Arial"/>
                <a:cs typeface="Arial"/>
              </a:rPr>
              <a:t>AI</a:t>
            </a:r>
            <a:r>
              <a:rPr sz="2000" spc="-25" dirty="0">
                <a:latin typeface="Arial"/>
                <a:cs typeface="Arial"/>
              </a:rPr>
              <a:t> </a:t>
            </a:r>
            <a:r>
              <a:rPr sz="2000" dirty="0">
                <a:latin typeface="Arial"/>
                <a:cs typeface="Arial"/>
              </a:rPr>
              <a:t>and</a:t>
            </a:r>
            <a:r>
              <a:rPr sz="2000" spc="-25" dirty="0">
                <a:latin typeface="Arial"/>
                <a:cs typeface="Arial"/>
              </a:rPr>
              <a:t> </a:t>
            </a:r>
            <a:r>
              <a:rPr sz="2000" dirty="0">
                <a:latin typeface="Arial"/>
                <a:cs typeface="Arial"/>
              </a:rPr>
              <a:t>Machine</a:t>
            </a:r>
            <a:r>
              <a:rPr sz="2000" spc="-50" dirty="0">
                <a:latin typeface="Arial"/>
                <a:cs typeface="Arial"/>
              </a:rPr>
              <a:t> </a:t>
            </a:r>
            <a:r>
              <a:rPr sz="2000" spc="-10" dirty="0">
                <a:latin typeface="Arial"/>
                <a:cs typeface="Arial"/>
              </a:rPr>
              <a:t>Learning</a:t>
            </a:r>
            <a:endParaRPr sz="2000">
              <a:latin typeface="Arial"/>
              <a:cs typeface="Arial"/>
            </a:endParaRPr>
          </a:p>
          <a:p>
            <a:pPr marL="1384300" marR="5080" lvl="2" indent="-457834">
              <a:lnSpc>
                <a:spcPct val="100000"/>
              </a:lnSpc>
              <a:spcBef>
                <a:spcPts val="505"/>
              </a:spcBef>
              <a:buSzPct val="117647"/>
              <a:buChar char="•"/>
              <a:tabLst>
                <a:tab pos="1384300" algn="l"/>
              </a:tabLst>
            </a:pPr>
            <a:r>
              <a:rPr sz="1700" dirty="0">
                <a:latin typeface="Arial"/>
                <a:cs typeface="Arial"/>
              </a:rPr>
              <a:t>DS</a:t>
            </a:r>
            <a:r>
              <a:rPr sz="1700" spc="-60" dirty="0">
                <a:latin typeface="Arial"/>
                <a:cs typeface="Arial"/>
              </a:rPr>
              <a:t> </a:t>
            </a:r>
            <a:r>
              <a:rPr sz="1700" dirty="0">
                <a:latin typeface="Arial"/>
                <a:cs typeface="Arial"/>
              </a:rPr>
              <a:t>forms</a:t>
            </a:r>
            <a:r>
              <a:rPr sz="1700" spc="-45" dirty="0">
                <a:latin typeface="Arial"/>
                <a:cs typeface="Arial"/>
              </a:rPr>
              <a:t> </a:t>
            </a:r>
            <a:r>
              <a:rPr sz="1700" dirty="0">
                <a:latin typeface="Arial"/>
                <a:cs typeface="Arial"/>
              </a:rPr>
              <a:t>the</a:t>
            </a:r>
            <a:r>
              <a:rPr sz="1700" spc="-30" dirty="0">
                <a:latin typeface="Arial"/>
                <a:cs typeface="Arial"/>
              </a:rPr>
              <a:t> </a:t>
            </a:r>
            <a:r>
              <a:rPr sz="1700" dirty="0">
                <a:latin typeface="Arial"/>
                <a:cs typeface="Arial"/>
              </a:rPr>
              <a:t>foundation</a:t>
            </a:r>
            <a:r>
              <a:rPr sz="1700" spc="-30" dirty="0">
                <a:latin typeface="Arial"/>
                <a:cs typeface="Arial"/>
              </a:rPr>
              <a:t> </a:t>
            </a:r>
            <a:r>
              <a:rPr sz="1700" dirty="0">
                <a:latin typeface="Arial"/>
                <a:cs typeface="Arial"/>
              </a:rPr>
              <a:t>of</a:t>
            </a:r>
            <a:r>
              <a:rPr sz="1700" spc="-40" dirty="0">
                <a:latin typeface="Arial"/>
                <a:cs typeface="Arial"/>
              </a:rPr>
              <a:t> </a:t>
            </a:r>
            <a:r>
              <a:rPr sz="1700" dirty="0">
                <a:solidFill>
                  <a:srgbClr val="4471C4"/>
                </a:solidFill>
                <a:latin typeface="Arial"/>
                <a:cs typeface="Arial"/>
              </a:rPr>
              <a:t>Artificial</a:t>
            </a:r>
            <a:r>
              <a:rPr sz="1700" spc="-60" dirty="0">
                <a:solidFill>
                  <a:srgbClr val="4471C4"/>
                </a:solidFill>
                <a:latin typeface="Arial"/>
                <a:cs typeface="Arial"/>
              </a:rPr>
              <a:t> </a:t>
            </a:r>
            <a:r>
              <a:rPr sz="1700" dirty="0">
                <a:solidFill>
                  <a:srgbClr val="4471C4"/>
                </a:solidFill>
                <a:latin typeface="Arial"/>
                <a:cs typeface="Arial"/>
              </a:rPr>
              <a:t>Intelligence</a:t>
            </a:r>
            <a:r>
              <a:rPr sz="1700" spc="-40" dirty="0">
                <a:solidFill>
                  <a:srgbClr val="4471C4"/>
                </a:solidFill>
                <a:latin typeface="Arial"/>
                <a:cs typeface="Arial"/>
              </a:rPr>
              <a:t> </a:t>
            </a:r>
            <a:r>
              <a:rPr sz="1700" dirty="0">
                <a:latin typeface="Arial"/>
                <a:cs typeface="Arial"/>
              </a:rPr>
              <a:t>(AI)</a:t>
            </a:r>
            <a:r>
              <a:rPr sz="1700" spc="-45" dirty="0">
                <a:latin typeface="Arial"/>
                <a:cs typeface="Arial"/>
              </a:rPr>
              <a:t> </a:t>
            </a:r>
            <a:r>
              <a:rPr sz="1700" dirty="0">
                <a:latin typeface="Arial"/>
                <a:cs typeface="Arial"/>
              </a:rPr>
              <a:t>and</a:t>
            </a:r>
            <a:r>
              <a:rPr sz="1700" spc="-35" dirty="0">
                <a:latin typeface="Arial"/>
                <a:cs typeface="Arial"/>
              </a:rPr>
              <a:t> </a:t>
            </a:r>
            <a:r>
              <a:rPr sz="1700" dirty="0">
                <a:solidFill>
                  <a:srgbClr val="4471C4"/>
                </a:solidFill>
                <a:latin typeface="Arial"/>
                <a:cs typeface="Arial"/>
              </a:rPr>
              <a:t>Machine</a:t>
            </a:r>
            <a:r>
              <a:rPr sz="1700" spc="-50" dirty="0">
                <a:solidFill>
                  <a:srgbClr val="4471C4"/>
                </a:solidFill>
                <a:latin typeface="Arial"/>
                <a:cs typeface="Arial"/>
              </a:rPr>
              <a:t> </a:t>
            </a:r>
            <a:r>
              <a:rPr sz="1700" dirty="0">
                <a:solidFill>
                  <a:srgbClr val="4471C4"/>
                </a:solidFill>
                <a:latin typeface="Arial"/>
                <a:cs typeface="Arial"/>
              </a:rPr>
              <a:t>Learning</a:t>
            </a:r>
            <a:r>
              <a:rPr sz="1700" spc="-30" dirty="0">
                <a:solidFill>
                  <a:srgbClr val="4471C4"/>
                </a:solidFill>
                <a:latin typeface="Arial"/>
                <a:cs typeface="Arial"/>
              </a:rPr>
              <a:t> </a:t>
            </a:r>
            <a:r>
              <a:rPr sz="1700" spc="-20" dirty="0">
                <a:latin typeface="Arial"/>
                <a:cs typeface="Arial"/>
              </a:rPr>
              <a:t>(ML) </a:t>
            </a:r>
            <a:r>
              <a:rPr sz="1700" spc="-10" dirty="0">
                <a:latin typeface="Arial"/>
                <a:cs typeface="Arial"/>
              </a:rPr>
              <a:t>applications.</a:t>
            </a:r>
            <a:endParaRPr sz="1700">
              <a:latin typeface="Arial"/>
              <a:cs typeface="Arial"/>
            </a:endParaRPr>
          </a:p>
          <a:p>
            <a:pPr marL="1384300" marR="419100" lvl="2" indent="-457834">
              <a:lnSpc>
                <a:spcPct val="100000"/>
              </a:lnSpc>
              <a:spcBef>
                <a:spcPts val="505"/>
              </a:spcBef>
              <a:buSzPct val="117647"/>
              <a:buChar char="•"/>
              <a:tabLst>
                <a:tab pos="1384300" algn="l"/>
              </a:tabLst>
            </a:pPr>
            <a:r>
              <a:rPr sz="1700" dirty="0">
                <a:latin typeface="Arial"/>
                <a:cs typeface="Arial"/>
              </a:rPr>
              <a:t>AI</a:t>
            </a:r>
            <a:r>
              <a:rPr sz="1700" spc="-20" dirty="0">
                <a:latin typeface="Arial"/>
                <a:cs typeface="Arial"/>
              </a:rPr>
              <a:t> </a:t>
            </a:r>
            <a:r>
              <a:rPr sz="1700" dirty="0">
                <a:latin typeface="Arial"/>
                <a:cs typeface="Arial"/>
              </a:rPr>
              <a:t>and</a:t>
            </a:r>
            <a:r>
              <a:rPr sz="1700" spc="-20" dirty="0">
                <a:latin typeface="Arial"/>
                <a:cs typeface="Arial"/>
              </a:rPr>
              <a:t> </a:t>
            </a:r>
            <a:r>
              <a:rPr sz="1700" dirty="0">
                <a:latin typeface="Arial"/>
                <a:cs typeface="Arial"/>
              </a:rPr>
              <a:t>ML</a:t>
            </a:r>
            <a:r>
              <a:rPr sz="1700" spc="-35" dirty="0">
                <a:latin typeface="Arial"/>
                <a:cs typeface="Arial"/>
              </a:rPr>
              <a:t> </a:t>
            </a:r>
            <a:r>
              <a:rPr sz="1700" dirty="0">
                <a:latin typeface="Arial"/>
                <a:cs typeface="Arial"/>
              </a:rPr>
              <a:t>algorithms</a:t>
            </a:r>
            <a:r>
              <a:rPr sz="1700" spc="-30" dirty="0">
                <a:latin typeface="Arial"/>
                <a:cs typeface="Arial"/>
              </a:rPr>
              <a:t> </a:t>
            </a:r>
            <a:r>
              <a:rPr sz="1700" dirty="0">
                <a:latin typeface="Arial"/>
                <a:cs typeface="Arial"/>
              </a:rPr>
              <a:t>are</a:t>
            </a:r>
            <a:r>
              <a:rPr sz="1700" spc="-25" dirty="0">
                <a:latin typeface="Arial"/>
                <a:cs typeface="Arial"/>
              </a:rPr>
              <a:t> </a:t>
            </a:r>
            <a:r>
              <a:rPr sz="1700" dirty="0">
                <a:latin typeface="Arial"/>
                <a:cs typeface="Arial"/>
              </a:rPr>
              <a:t>used</a:t>
            </a:r>
            <a:r>
              <a:rPr sz="1700" spc="-15" dirty="0">
                <a:latin typeface="Arial"/>
                <a:cs typeface="Arial"/>
              </a:rPr>
              <a:t> </a:t>
            </a:r>
            <a:r>
              <a:rPr sz="1700" dirty="0">
                <a:latin typeface="Arial"/>
                <a:cs typeface="Arial"/>
              </a:rPr>
              <a:t>in</a:t>
            </a:r>
            <a:r>
              <a:rPr sz="1700" spc="-20" dirty="0">
                <a:latin typeface="Arial"/>
                <a:cs typeface="Arial"/>
              </a:rPr>
              <a:t> </a:t>
            </a:r>
            <a:r>
              <a:rPr sz="1700" spc="-10" dirty="0">
                <a:solidFill>
                  <a:srgbClr val="C00000"/>
                </a:solidFill>
                <a:latin typeface="Arial"/>
                <a:cs typeface="Arial"/>
              </a:rPr>
              <a:t>self-</a:t>
            </a:r>
            <a:r>
              <a:rPr sz="1700" dirty="0">
                <a:solidFill>
                  <a:srgbClr val="C00000"/>
                </a:solidFill>
                <a:latin typeface="Arial"/>
                <a:cs typeface="Arial"/>
              </a:rPr>
              <a:t>driving</a:t>
            </a:r>
            <a:r>
              <a:rPr sz="1700" spc="-45" dirty="0">
                <a:solidFill>
                  <a:srgbClr val="C00000"/>
                </a:solidFill>
                <a:latin typeface="Arial"/>
                <a:cs typeface="Arial"/>
              </a:rPr>
              <a:t> </a:t>
            </a:r>
            <a:r>
              <a:rPr sz="1700" dirty="0">
                <a:solidFill>
                  <a:srgbClr val="C00000"/>
                </a:solidFill>
                <a:latin typeface="Arial"/>
                <a:cs typeface="Arial"/>
              </a:rPr>
              <a:t>cars</a:t>
            </a:r>
            <a:r>
              <a:rPr sz="1700" dirty="0">
                <a:latin typeface="Arial"/>
                <a:cs typeface="Arial"/>
              </a:rPr>
              <a:t>,</a:t>
            </a:r>
            <a:r>
              <a:rPr sz="1700" spc="-25" dirty="0">
                <a:latin typeface="Arial"/>
                <a:cs typeface="Arial"/>
              </a:rPr>
              <a:t> </a:t>
            </a:r>
            <a:r>
              <a:rPr sz="1700" dirty="0">
                <a:solidFill>
                  <a:srgbClr val="C00000"/>
                </a:solidFill>
                <a:latin typeface="Arial"/>
                <a:cs typeface="Arial"/>
              </a:rPr>
              <a:t>virtual</a:t>
            </a:r>
            <a:r>
              <a:rPr sz="1700" spc="-25" dirty="0">
                <a:solidFill>
                  <a:srgbClr val="C00000"/>
                </a:solidFill>
                <a:latin typeface="Arial"/>
                <a:cs typeface="Arial"/>
              </a:rPr>
              <a:t> </a:t>
            </a:r>
            <a:r>
              <a:rPr sz="1700" dirty="0">
                <a:solidFill>
                  <a:srgbClr val="C00000"/>
                </a:solidFill>
                <a:latin typeface="Arial"/>
                <a:cs typeface="Arial"/>
              </a:rPr>
              <a:t>assistants</a:t>
            </a:r>
            <a:r>
              <a:rPr sz="1700" dirty="0">
                <a:latin typeface="Arial"/>
                <a:cs typeface="Arial"/>
              </a:rPr>
              <a:t>,</a:t>
            </a:r>
            <a:r>
              <a:rPr sz="1700" spc="-20" dirty="0">
                <a:latin typeface="Arial"/>
                <a:cs typeface="Arial"/>
              </a:rPr>
              <a:t> </a:t>
            </a:r>
            <a:r>
              <a:rPr sz="1700" spc="-10" dirty="0">
                <a:solidFill>
                  <a:srgbClr val="C00000"/>
                </a:solidFill>
                <a:latin typeface="Arial"/>
                <a:cs typeface="Arial"/>
              </a:rPr>
              <a:t>natural </a:t>
            </a:r>
            <a:r>
              <a:rPr sz="1700" dirty="0">
                <a:solidFill>
                  <a:srgbClr val="C00000"/>
                </a:solidFill>
                <a:latin typeface="Arial"/>
                <a:cs typeface="Arial"/>
              </a:rPr>
              <a:t>language</a:t>
            </a:r>
            <a:r>
              <a:rPr sz="1700" spc="-35" dirty="0">
                <a:solidFill>
                  <a:srgbClr val="C00000"/>
                </a:solidFill>
                <a:latin typeface="Arial"/>
                <a:cs typeface="Arial"/>
              </a:rPr>
              <a:t> </a:t>
            </a:r>
            <a:r>
              <a:rPr sz="1700" dirty="0">
                <a:solidFill>
                  <a:srgbClr val="C00000"/>
                </a:solidFill>
                <a:latin typeface="Arial"/>
                <a:cs typeface="Arial"/>
              </a:rPr>
              <a:t>processing</a:t>
            </a:r>
            <a:r>
              <a:rPr sz="1700" dirty="0">
                <a:latin typeface="Arial"/>
                <a:cs typeface="Arial"/>
              </a:rPr>
              <a:t>,</a:t>
            </a:r>
            <a:r>
              <a:rPr sz="1700" spc="-40" dirty="0">
                <a:latin typeface="Arial"/>
                <a:cs typeface="Arial"/>
              </a:rPr>
              <a:t> </a:t>
            </a:r>
            <a:r>
              <a:rPr sz="1700" dirty="0">
                <a:solidFill>
                  <a:srgbClr val="C00000"/>
                </a:solidFill>
                <a:latin typeface="Arial"/>
                <a:cs typeface="Arial"/>
              </a:rPr>
              <a:t>image</a:t>
            </a:r>
            <a:r>
              <a:rPr sz="1700" spc="-45" dirty="0">
                <a:solidFill>
                  <a:srgbClr val="C00000"/>
                </a:solidFill>
                <a:latin typeface="Arial"/>
                <a:cs typeface="Arial"/>
              </a:rPr>
              <a:t> </a:t>
            </a:r>
            <a:r>
              <a:rPr sz="1700" dirty="0">
                <a:solidFill>
                  <a:srgbClr val="C00000"/>
                </a:solidFill>
                <a:latin typeface="Arial"/>
                <a:cs typeface="Arial"/>
              </a:rPr>
              <a:t>recognition</a:t>
            </a:r>
            <a:r>
              <a:rPr sz="1700" dirty="0">
                <a:latin typeface="Arial"/>
                <a:cs typeface="Arial"/>
              </a:rPr>
              <a:t>,</a:t>
            </a:r>
            <a:r>
              <a:rPr sz="1700" spc="-35" dirty="0">
                <a:latin typeface="Arial"/>
                <a:cs typeface="Arial"/>
              </a:rPr>
              <a:t> </a:t>
            </a:r>
            <a:r>
              <a:rPr sz="1700" dirty="0">
                <a:latin typeface="Arial"/>
                <a:cs typeface="Arial"/>
              </a:rPr>
              <a:t>and</a:t>
            </a:r>
            <a:r>
              <a:rPr sz="1700" spc="-35" dirty="0">
                <a:latin typeface="Arial"/>
                <a:cs typeface="Arial"/>
              </a:rPr>
              <a:t> </a:t>
            </a:r>
            <a:r>
              <a:rPr sz="1700" dirty="0">
                <a:latin typeface="Arial"/>
                <a:cs typeface="Arial"/>
              </a:rPr>
              <a:t>many</a:t>
            </a:r>
            <a:r>
              <a:rPr sz="1700" spc="-45" dirty="0">
                <a:latin typeface="Arial"/>
                <a:cs typeface="Arial"/>
              </a:rPr>
              <a:t> </a:t>
            </a:r>
            <a:r>
              <a:rPr sz="1700" dirty="0">
                <a:latin typeface="Arial"/>
                <a:cs typeface="Arial"/>
              </a:rPr>
              <a:t>other</a:t>
            </a:r>
            <a:r>
              <a:rPr sz="1700" spc="-25" dirty="0">
                <a:latin typeface="Arial"/>
                <a:cs typeface="Arial"/>
              </a:rPr>
              <a:t> </a:t>
            </a:r>
            <a:r>
              <a:rPr sz="1700" spc="-10" dirty="0">
                <a:latin typeface="Arial"/>
                <a:cs typeface="Arial"/>
              </a:rPr>
              <a:t>areas.</a:t>
            </a:r>
            <a:endParaRPr sz="17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291846"/>
            <a:ext cx="5246370" cy="756920"/>
          </a:xfrm>
          <a:prstGeom prst="rect">
            <a:avLst/>
          </a:prstGeom>
        </p:spPr>
        <p:txBody>
          <a:bodyPr vert="horz" wrap="square" lIns="0" tIns="12700" rIns="0" bIns="0" rtlCol="0">
            <a:spAutoFit/>
          </a:bodyPr>
          <a:lstStyle/>
          <a:p>
            <a:pPr marL="12700">
              <a:lnSpc>
                <a:spcPct val="100000"/>
              </a:lnSpc>
              <a:spcBef>
                <a:spcPts val="100"/>
              </a:spcBef>
              <a:tabLst>
                <a:tab pos="2688590" algn="l"/>
              </a:tabLst>
            </a:pPr>
            <a:r>
              <a:rPr dirty="0"/>
              <a:t>What’s</a:t>
            </a:r>
            <a:r>
              <a:rPr spc="-150" dirty="0"/>
              <a:t> </a:t>
            </a:r>
            <a:r>
              <a:rPr spc="-25" dirty="0"/>
              <a:t>in</a:t>
            </a:r>
            <a:r>
              <a:rPr dirty="0"/>
              <a:t>	it</a:t>
            </a:r>
            <a:r>
              <a:rPr spc="-10" dirty="0"/>
              <a:t> </a:t>
            </a:r>
            <a:r>
              <a:rPr dirty="0"/>
              <a:t>for</a:t>
            </a:r>
            <a:r>
              <a:rPr spc="-30" dirty="0"/>
              <a:t> </a:t>
            </a:r>
            <a:r>
              <a:rPr spc="-25" dirty="0"/>
              <a:t>me?</a:t>
            </a:r>
          </a:p>
        </p:txBody>
      </p:sp>
      <p:sp>
        <p:nvSpPr>
          <p:cNvPr id="3" name="object 3"/>
          <p:cNvSpPr txBox="1"/>
          <p:nvPr/>
        </p:nvSpPr>
        <p:spPr>
          <a:xfrm>
            <a:off x="1514602" y="1569260"/>
            <a:ext cx="8385175" cy="1211580"/>
          </a:xfrm>
          <a:prstGeom prst="rect">
            <a:avLst/>
          </a:prstGeom>
        </p:spPr>
        <p:txBody>
          <a:bodyPr vert="horz" wrap="square" lIns="0" tIns="46990" rIns="0" bIns="0" rtlCol="0">
            <a:spAutoFit/>
          </a:bodyPr>
          <a:lstStyle/>
          <a:p>
            <a:pPr marL="419100" indent="-406400">
              <a:lnSpc>
                <a:spcPct val="100000"/>
              </a:lnSpc>
              <a:spcBef>
                <a:spcPts val="370"/>
              </a:spcBef>
              <a:buChar char="•"/>
              <a:tabLst>
                <a:tab pos="419100" algn="l"/>
              </a:tabLst>
            </a:pPr>
            <a:r>
              <a:rPr sz="2800" dirty="0">
                <a:latin typeface="Arial"/>
                <a:cs typeface="Arial"/>
              </a:rPr>
              <a:t>Industry</a:t>
            </a:r>
            <a:r>
              <a:rPr sz="2800" spc="-95" dirty="0">
                <a:latin typeface="Arial"/>
                <a:cs typeface="Arial"/>
              </a:rPr>
              <a:t> </a:t>
            </a:r>
            <a:r>
              <a:rPr sz="2800" spc="-10" dirty="0">
                <a:latin typeface="Arial"/>
                <a:cs typeface="Arial"/>
              </a:rPr>
              <a:t>Applications</a:t>
            </a:r>
            <a:endParaRPr sz="2800">
              <a:latin typeface="Arial"/>
              <a:cs typeface="Arial"/>
            </a:endParaRPr>
          </a:p>
          <a:p>
            <a:pPr marL="876300" marR="5080" lvl="1" indent="-381000">
              <a:lnSpc>
                <a:spcPts val="2590"/>
              </a:lnSpc>
              <a:spcBef>
                <a:spcPts val="560"/>
              </a:spcBef>
              <a:buClr>
                <a:srgbClr val="000000"/>
              </a:buClr>
              <a:buChar char="•"/>
              <a:tabLst>
                <a:tab pos="876300" algn="l"/>
              </a:tabLst>
            </a:pPr>
            <a:r>
              <a:rPr sz="2400" dirty="0">
                <a:solidFill>
                  <a:srgbClr val="6FAC46"/>
                </a:solidFill>
                <a:latin typeface="Arial"/>
                <a:cs typeface="Arial"/>
              </a:rPr>
              <a:t>solve</a:t>
            </a:r>
            <a:r>
              <a:rPr sz="2400" spc="-80" dirty="0">
                <a:solidFill>
                  <a:srgbClr val="6FAC46"/>
                </a:solidFill>
                <a:latin typeface="Arial"/>
                <a:cs typeface="Arial"/>
              </a:rPr>
              <a:t> </a:t>
            </a:r>
            <a:r>
              <a:rPr sz="2400" dirty="0">
                <a:solidFill>
                  <a:srgbClr val="FF0000"/>
                </a:solidFill>
                <a:latin typeface="Arial"/>
                <a:cs typeface="Arial"/>
              </a:rPr>
              <a:t>complex</a:t>
            </a:r>
            <a:r>
              <a:rPr sz="2400" spc="-80" dirty="0">
                <a:solidFill>
                  <a:srgbClr val="FF0000"/>
                </a:solidFill>
                <a:latin typeface="Arial"/>
                <a:cs typeface="Arial"/>
              </a:rPr>
              <a:t> </a:t>
            </a:r>
            <a:r>
              <a:rPr sz="2400" dirty="0">
                <a:solidFill>
                  <a:srgbClr val="FF0000"/>
                </a:solidFill>
                <a:latin typeface="Arial"/>
                <a:cs typeface="Arial"/>
              </a:rPr>
              <a:t>problems</a:t>
            </a:r>
            <a:r>
              <a:rPr sz="2400" dirty="0">
                <a:latin typeface="Arial"/>
                <a:cs typeface="Arial"/>
              </a:rPr>
              <a:t>,</a:t>
            </a:r>
            <a:r>
              <a:rPr sz="2400" spc="-75" dirty="0">
                <a:latin typeface="Arial"/>
                <a:cs typeface="Arial"/>
              </a:rPr>
              <a:t> </a:t>
            </a:r>
            <a:r>
              <a:rPr sz="2400" dirty="0">
                <a:solidFill>
                  <a:srgbClr val="6FAC46"/>
                </a:solidFill>
                <a:latin typeface="Arial"/>
                <a:cs typeface="Arial"/>
              </a:rPr>
              <a:t>improve</a:t>
            </a:r>
            <a:r>
              <a:rPr sz="2400" spc="-70" dirty="0">
                <a:solidFill>
                  <a:srgbClr val="6FAC46"/>
                </a:solidFill>
                <a:latin typeface="Arial"/>
                <a:cs typeface="Arial"/>
              </a:rPr>
              <a:t> </a:t>
            </a:r>
            <a:r>
              <a:rPr sz="2400" spc="-25" dirty="0">
                <a:solidFill>
                  <a:srgbClr val="4471C4"/>
                </a:solidFill>
                <a:latin typeface="Arial"/>
                <a:cs typeface="Arial"/>
              </a:rPr>
              <a:t>decision-</a:t>
            </a:r>
            <a:r>
              <a:rPr sz="2400" dirty="0">
                <a:solidFill>
                  <a:srgbClr val="4471C4"/>
                </a:solidFill>
                <a:latin typeface="Arial"/>
                <a:cs typeface="Arial"/>
              </a:rPr>
              <a:t>making</a:t>
            </a:r>
            <a:r>
              <a:rPr sz="2400" dirty="0">
                <a:latin typeface="Arial"/>
                <a:cs typeface="Arial"/>
              </a:rPr>
              <a:t>,</a:t>
            </a:r>
            <a:r>
              <a:rPr sz="2400" spc="-50" dirty="0">
                <a:latin typeface="Arial"/>
                <a:cs typeface="Arial"/>
              </a:rPr>
              <a:t> </a:t>
            </a:r>
            <a:r>
              <a:rPr sz="2400" spc="-25" dirty="0">
                <a:latin typeface="Arial"/>
                <a:cs typeface="Arial"/>
              </a:rPr>
              <a:t>and </a:t>
            </a:r>
            <a:r>
              <a:rPr sz="2400" dirty="0">
                <a:solidFill>
                  <a:srgbClr val="C55A11"/>
                </a:solidFill>
                <a:latin typeface="Arial"/>
                <a:cs typeface="Arial"/>
              </a:rPr>
              <a:t>drive</a:t>
            </a:r>
            <a:r>
              <a:rPr sz="2400" spc="-60" dirty="0">
                <a:solidFill>
                  <a:srgbClr val="C55A11"/>
                </a:solidFill>
                <a:latin typeface="Arial"/>
                <a:cs typeface="Arial"/>
              </a:rPr>
              <a:t> </a:t>
            </a:r>
            <a:r>
              <a:rPr sz="2400" spc="-10" dirty="0">
                <a:solidFill>
                  <a:srgbClr val="6FAC46"/>
                </a:solidFill>
                <a:latin typeface="Arial"/>
                <a:cs typeface="Arial"/>
              </a:rPr>
              <a:t>innovation</a:t>
            </a:r>
            <a:endParaRPr sz="2400">
              <a:latin typeface="Arial"/>
              <a:cs typeface="Arial"/>
            </a:endParaRPr>
          </a:p>
        </p:txBody>
      </p:sp>
      <p:sp>
        <p:nvSpPr>
          <p:cNvPr id="4" name="object 4"/>
          <p:cNvSpPr txBox="1"/>
          <p:nvPr/>
        </p:nvSpPr>
        <p:spPr>
          <a:xfrm>
            <a:off x="292755" y="4290418"/>
            <a:ext cx="209550" cy="821055"/>
          </a:xfrm>
          <a:prstGeom prst="rect">
            <a:avLst/>
          </a:prstGeom>
        </p:spPr>
        <p:txBody>
          <a:bodyPr vert="vert270" wrap="square" lIns="0" tIns="0" rIns="0" bIns="0" rtlCol="0">
            <a:spAutoFit/>
          </a:bodyPr>
          <a:lstStyle/>
          <a:p>
            <a:pPr marL="12700">
              <a:lnSpc>
                <a:spcPts val="1535"/>
              </a:lnSpc>
            </a:pPr>
            <a:r>
              <a:rPr sz="1300" spc="-10" dirty="0">
                <a:latin typeface="Arial"/>
                <a:cs typeface="Arial"/>
              </a:rPr>
              <a:t>Healthcare</a:t>
            </a:r>
            <a:endParaRPr sz="1300">
              <a:latin typeface="Arial"/>
              <a:cs typeface="Arial"/>
            </a:endParaRPr>
          </a:p>
        </p:txBody>
      </p:sp>
      <p:grpSp>
        <p:nvGrpSpPr>
          <p:cNvPr id="5" name="object 5"/>
          <p:cNvGrpSpPr/>
          <p:nvPr/>
        </p:nvGrpSpPr>
        <p:grpSpPr>
          <a:xfrm>
            <a:off x="629348" y="4005008"/>
            <a:ext cx="1638935" cy="2263775"/>
            <a:chOff x="629348" y="4005008"/>
            <a:chExt cx="1638935" cy="2263775"/>
          </a:xfrm>
        </p:grpSpPr>
        <p:sp>
          <p:nvSpPr>
            <p:cNvPr id="6" name="object 6"/>
            <p:cNvSpPr/>
            <p:nvPr/>
          </p:nvSpPr>
          <p:spPr>
            <a:xfrm>
              <a:off x="642366" y="4018026"/>
              <a:ext cx="1612900" cy="2237740"/>
            </a:xfrm>
            <a:custGeom>
              <a:avLst/>
              <a:gdLst/>
              <a:ahLst/>
              <a:cxnLst/>
              <a:rect l="l" t="t" r="r" b="b"/>
              <a:pathLst>
                <a:path w="1612900" h="2237740">
                  <a:moveTo>
                    <a:pt x="1612392" y="0"/>
                  </a:moveTo>
                  <a:lnTo>
                    <a:pt x="0" y="0"/>
                  </a:lnTo>
                  <a:lnTo>
                    <a:pt x="0" y="2237232"/>
                  </a:lnTo>
                  <a:lnTo>
                    <a:pt x="1612392" y="2237232"/>
                  </a:lnTo>
                  <a:lnTo>
                    <a:pt x="1612392" y="0"/>
                  </a:lnTo>
                  <a:close/>
                </a:path>
              </a:pathLst>
            </a:custGeom>
            <a:solidFill>
              <a:srgbClr val="4471C4"/>
            </a:solidFill>
          </p:spPr>
          <p:txBody>
            <a:bodyPr wrap="square" lIns="0" tIns="0" rIns="0" bIns="0" rtlCol="0"/>
            <a:lstStyle/>
            <a:p>
              <a:endParaRPr/>
            </a:p>
          </p:txBody>
        </p:sp>
        <p:sp>
          <p:nvSpPr>
            <p:cNvPr id="7" name="object 7"/>
            <p:cNvSpPr/>
            <p:nvPr/>
          </p:nvSpPr>
          <p:spPr>
            <a:xfrm>
              <a:off x="642366" y="4018026"/>
              <a:ext cx="1612900" cy="2237740"/>
            </a:xfrm>
            <a:custGeom>
              <a:avLst/>
              <a:gdLst/>
              <a:ahLst/>
              <a:cxnLst/>
              <a:rect l="l" t="t" r="r" b="b"/>
              <a:pathLst>
                <a:path w="1612900" h="2237740">
                  <a:moveTo>
                    <a:pt x="0" y="2237232"/>
                  </a:moveTo>
                  <a:lnTo>
                    <a:pt x="1612392" y="2237232"/>
                  </a:lnTo>
                  <a:lnTo>
                    <a:pt x="1612392" y="0"/>
                  </a:lnTo>
                  <a:lnTo>
                    <a:pt x="0" y="0"/>
                  </a:lnTo>
                  <a:lnTo>
                    <a:pt x="0" y="2237232"/>
                  </a:lnTo>
                  <a:close/>
                </a:path>
              </a:pathLst>
            </a:custGeom>
            <a:ln w="25908">
              <a:solidFill>
                <a:srgbClr val="FFFFFF"/>
              </a:solidFill>
            </a:ln>
          </p:spPr>
          <p:txBody>
            <a:bodyPr wrap="square" lIns="0" tIns="0" rIns="0" bIns="0" rtlCol="0"/>
            <a:lstStyle/>
            <a:p>
              <a:endParaRPr/>
            </a:p>
          </p:txBody>
        </p:sp>
      </p:grpSp>
      <p:sp>
        <p:nvSpPr>
          <p:cNvPr id="8" name="object 8"/>
          <p:cNvSpPr txBox="1"/>
          <p:nvPr/>
        </p:nvSpPr>
        <p:spPr>
          <a:xfrm>
            <a:off x="750519" y="4261230"/>
            <a:ext cx="1356360" cy="1553845"/>
          </a:xfrm>
          <a:prstGeom prst="rect">
            <a:avLst/>
          </a:prstGeom>
        </p:spPr>
        <p:txBody>
          <a:bodyPr vert="horz" wrap="square" lIns="0" tIns="41275" rIns="0" bIns="0" rtlCol="0">
            <a:spAutoFit/>
          </a:bodyPr>
          <a:lstStyle/>
          <a:p>
            <a:pPr marL="127000" marR="507365" indent="-114300">
              <a:lnSpc>
                <a:spcPts val="1340"/>
              </a:lnSpc>
              <a:spcBef>
                <a:spcPts val="325"/>
              </a:spcBef>
              <a:buChar char="•"/>
              <a:tabLst>
                <a:tab pos="127000" algn="l"/>
              </a:tabLst>
            </a:pPr>
            <a:r>
              <a:rPr sz="1300" spc="-10" dirty="0">
                <a:solidFill>
                  <a:srgbClr val="FFFFFF"/>
                </a:solidFill>
                <a:latin typeface="Arial"/>
                <a:cs typeface="Arial"/>
              </a:rPr>
              <a:t>disease prediction</a:t>
            </a:r>
            <a:endParaRPr sz="1300">
              <a:latin typeface="Arial"/>
              <a:cs typeface="Arial"/>
            </a:endParaRPr>
          </a:p>
          <a:p>
            <a:pPr marL="127000" marR="288290" indent="-114300">
              <a:lnSpc>
                <a:spcPts val="1360"/>
              </a:lnSpc>
              <a:spcBef>
                <a:spcPts val="1190"/>
              </a:spcBef>
              <a:buChar char="•"/>
              <a:tabLst>
                <a:tab pos="127000" algn="l"/>
              </a:tabLst>
            </a:pPr>
            <a:r>
              <a:rPr sz="1300" spc="-10" dirty="0">
                <a:solidFill>
                  <a:srgbClr val="FFFFFF"/>
                </a:solidFill>
                <a:latin typeface="Arial"/>
                <a:cs typeface="Arial"/>
              </a:rPr>
              <a:t>personalized medicine</a:t>
            </a:r>
            <a:endParaRPr sz="1300">
              <a:latin typeface="Arial"/>
              <a:cs typeface="Arial"/>
            </a:endParaRPr>
          </a:p>
          <a:p>
            <a:pPr marL="127000" marR="5080" indent="-114300">
              <a:lnSpc>
                <a:spcPts val="1340"/>
              </a:lnSpc>
              <a:spcBef>
                <a:spcPts val="1195"/>
              </a:spcBef>
              <a:buChar char="•"/>
              <a:tabLst>
                <a:tab pos="127000" algn="l"/>
              </a:tabLst>
            </a:pPr>
            <a:r>
              <a:rPr sz="1300" spc="-10" dirty="0">
                <a:solidFill>
                  <a:srgbClr val="FFFFFF"/>
                </a:solidFill>
                <a:latin typeface="Arial"/>
                <a:cs typeface="Arial"/>
              </a:rPr>
              <a:t>optimizing healthcare </a:t>
            </a:r>
            <a:r>
              <a:rPr sz="1300" dirty="0">
                <a:solidFill>
                  <a:srgbClr val="FFFFFF"/>
                </a:solidFill>
                <a:latin typeface="Arial"/>
                <a:cs typeface="Arial"/>
              </a:rPr>
              <a:t>delivery</a:t>
            </a:r>
            <a:r>
              <a:rPr sz="1300" spc="-40" dirty="0">
                <a:solidFill>
                  <a:srgbClr val="FFFFFF"/>
                </a:solidFill>
                <a:latin typeface="Arial"/>
                <a:cs typeface="Arial"/>
              </a:rPr>
              <a:t> </a:t>
            </a:r>
            <a:r>
              <a:rPr sz="1300" spc="-10" dirty="0">
                <a:solidFill>
                  <a:srgbClr val="FFFFFF"/>
                </a:solidFill>
                <a:latin typeface="Arial"/>
                <a:cs typeface="Arial"/>
              </a:rPr>
              <a:t>systems</a:t>
            </a:r>
            <a:endParaRPr sz="1300">
              <a:latin typeface="Arial"/>
              <a:cs typeface="Arial"/>
            </a:endParaRPr>
          </a:p>
        </p:txBody>
      </p:sp>
      <p:grpSp>
        <p:nvGrpSpPr>
          <p:cNvPr id="9" name="object 9"/>
          <p:cNvGrpSpPr/>
          <p:nvPr/>
        </p:nvGrpSpPr>
        <p:grpSpPr>
          <a:xfrm>
            <a:off x="306324" y="3576828"/>
            <a:ext cx="673735" cy="673735"/>
            <a:chOff x="306324" y="3576828"/>
            <a:chExt cx="673735" cy="673735"/>
          </a:xfrm>
        </p:grpSpPr>
        <p:pic>
          <p:nvPicPr>
            <p:cNvPr id="10" name="object 10"/>
            <p:cNvPicPr/>
            <p:nvPr/>
          </p:nvPicPr>
          <p:blipFill>
            <a:blip r:embed="rId3" cstate="print"/>
            <a:stretch>
              <a:fillRect/>
            </a:stretch>
          </p:blipFill>
          <p:spPr>
            <a:xfrm>
              <a:off x="319278" y="3589782"/>
              <a:ext cx="647700" cy="647700"/>
            </a:xfrm>
            <a:prstGeom prst="rect">
              <a:avLst/>
            </a:prstGeom>
          </p:spPr>
        </p:pic>
        <p:sp>
          <p:nvSpPr>
            <p:cNvPr id="11" name="object 11"/>
            <p:cNvSpPr/>
            <p:nvPr/>
          </p:nvSpPr>
          <p:spPr>
            <a:xfrm>
              <a:off x="319278" y="3589782"/>
              <a:ext cx="647700" cy="647700"/>
            </a:xfrm>
            <a:custGeom>
              <a:avLst/>
              <a:gdLst/>
              <a:ahLst/>
              <a:cxnLst/>
              <a:rect l="l" t="t" r="r" b="b"/>
              <a:pathLst>
                <a:path w="647700" h="647700">
                  <a:moveTo>
                    <a:pt x="0" y="647700"/>
                  </a:moveTo>
                  <a:lnTo>
                    <a:pt x="647700" y="647700"/>
                  </a:lnTo>
                  <a:lnTo>
                    <a:pt x="647700" y="0"/>
                  </a:lnTo>
                  <a:lnTo>
                    <a:pt x="0" y="0"/>
                  </a:lnTo>
                  <a:lnTo>
                    <a:pt x="0" y="647700"/>
                  </a:lnTo>
                  <a:close/>
                </a:path>
              </a:pathLst>
            </a:custGeom>
            <a:ln w="25908">
              <a:solidFill>
                <a:srgbClr val="FFFFFF"/>
              </a:solidFill>
            </a:ln>
          </p:spPr>
          <p:txBody>
            <a:bodyPr wrap="square" lIns="0" tIns="0" rIns="0" bIns="0" rtlCol="0"/>
            <a:lstStyle/>
            <a:p>
              <a:endParaRPr/>
            </a:p>
          </p:txBody>
        </p:sp>
      </p:grpSp>
      <p:sp>
        <p:nvSpPr>
          <p:cNvPr id="12" name="object 12"/>
          <p:cNvSpPr txBox="1"/>
          <p:nvPr/>
        </p:nvSpPr>
        <p:spPr>
          <a:xfrm>
            <a:off x="2668113" y="4288998"/>
            <a:ext cx="209550" cy="612140"/>
          </a:xfrm>
          <a:prstGeom prst="rect">
            <a:avLst/>
          </a:prstGeom>
        </p:spPr>
        <p:txBody>
          <a:bodyPr vert="vert270" wrap="square" lIns="0" tIns="0" rIns="0" bIns="0" rtlCol="0">
            <a:spAutoFit/>
          </a:bodyPr>
          <a:lstStyle/>
          <a:p>
            <a:pPr marL="12700">
              <a:lnSpc>
                <a:spcPts val="1535"/>
              </a:lnSpc>
            </a:pPr>
            <a:r>
              <a:rPr sz="1300" spc="-10" dirty="0">
                <a:latin typeface="Arial"/>
                <a:cs typeface="Arial"/>
              </a:rPr>
              <a:t>Finance</a:t>
            </a:r>
            <a:endParaRPr sz="1300">
              <a:latin typeface="Arial"/>
              <a:cs typeface="Arial"/>
            </a:endParaRPr>
          </a:p>
        </p:txBody>
      </p:sp>
      <p:grpSp>
        <p:nvGrpSpPr>
          <p:cNvPr id="13" name="object 13"/>
          <p:cNvGrpSpPr/>
          <p:nvPr/>
        </p:nvGrpSpPr>
        <p:grpSpPr>
          <a:xfrm>
            <a:off x="3005264" y="4005008"/>
            <a:ext cx="1637030" cy="2263775"/>
            <a:chOff x="3005264" y="4005008"/>
            <a:chExt cx="1637030" cy="2263775"/>
          </a:xfrm>
        </p:grpSpPr>
        <p:sp>
          <p:nvSpPr>
            <p:cNvPr id="14" name="object 14"/>
            <p:cNvSpPr/>
            <p:nvPr/>
          </p:nvSpPr>
          <p:spPr>
            <a:xfrm>
              <a:off x="3018281" y="4018026"/>
              <a:ext cx="1610995" cy="2237740"/>
            </a:xfrm>
            <a:custGeom>
              <a:avLst/>
              <a:gdLst/>
              <a:ahLst/>
              <a:cxnLst/>
              <a:rect l="l" t="t" r="r" b="b"/>
              <a:pathLst>
                <a:path w="1610995" h="2237740">
                  <a:moveTo>
                    <a:pt x="1610868" y="0"/>
                  </a:moveTo>
                  <a:lnTo>
                    <a:pt x="0" y="0"/>
                  </a:lnTo>
                  <a:lnTo>
                    <a:pt x="0" y="2237232"/>
                  </a:lnTo>
                  <a:lnTo>
                    <a:pt x="1610868" y="2237232"/>
                  </a:lnTo>
                  <a:lnTo>
                    <a:pt x="1610868" y="0"/>
                  </a:lnTo>
                  <a:close/>
                </a:path>
              </a:pathLst>
            </a:custGeom>
            <a:solidFill>
              <a:srgbClr val="4471C4"/>
            </a:solidFill>
          </p:spPr>
          <p:txBody>
            <a:bodyPr wrap="square" lIns="0" tIns="0" rIns="0" bIns="0" rtlCol="0"/>
            <a:lstStyle/>
            <a:p>
              <a:endParaRPr/>
            </a:p>
          </p:txBody>
        </p:sp>
        <p:sp>
          <p:nvSpPr>
            <p:cNvPr id="15" name="object 15"/>
            <p:cNvSpPr/>
            <p:nvPr/>
          </p:nvSpPr>
          <p:spPr>
            <a:xfrm>
              <a:off x="3018281" y="4018026"/>
              <a:ext cx="1610995" cy="2237740"/>
            </a:xfrm>
            <a:custGeom>
              <a:avLst/>
              <a:gdLst/>
              <a:ahLst/>
              <a:cxnLst/>
              <a:rect l="l" t="t" r="r" b="b"/>
              <a:pathLst>
                <a:path w="1610995" h="2237740">
                  <a:moveTo>
                    <a:pt x="0" y="2237232"/>
                  </a:moveTo>
                  <a:lnTo>
                    <a:pt x="1610868" y="2237232"/>
                  </a:lnTo>
                  <a:lnTo>
                    <a:pt x="1610868" y="0"/>
                  </a:lnTo>
                  <a:lnTo>
                    <a:pt x="0" y="0"/>
                  </a:lnTo>
                  <a:lnTo>
                    <a:pt x="0" y="2237232"/>
                  </a:lnTo>
                  <a:close/>
                </a:path>
              </a:pathLst>
            </a:custGeom>
            <a:ln w="25908">
              <a:solidFill>
                <a:srgbClr val="FFFFFF"/>
              </a:solidFill>
            </a:ln>
          </p:spPr>
          <p:txBody>
            <a:bodyPr wrap="square" lIns="0" tIns="0" rIns="0" bIns="0" rtlCol="0"/>
            <a:lstStyle/>
            <a:p>
              <a:endParaRPr/>
            </a:p>
          </p:txBody>
        </p:sp>
      </p:grpSp>
      <p:sp>
        <p:nvSpPr>
          <p:cNvPr id="16" name="object 16"/>
          <p:cNvSpPr txBox="1"/>
          <p:nvPr/>
        </p:nvSpPr>
        <p:spPr>
          <a:xfrm>
            <a:off x="3125851" y="4261230"/>
            <a:ext cx="1321435" cy="1535430"/>
          </a:xfrm>
          <a:prstGeom prst="rect">
            <a:avLst/>
          </a:prstGeom>
        </p:spPr>
        <p:txBody>
          <a:bodyPr vert="horz" wrap="square" lIns="0" tIns="12065" rIns="0" bIns="0" rtlCol="0">
            <a:spAutoFit/>
          </a:bodyPr>
          <a:lstStyle/>
          <a:p>
            <a:pPr marL="127000" indent="-114300">
              <a:lnSpc>
                <a:spcPct val="100000"/>
              </a:lnSpc>
              <a:spcBef>
                <a:spcPts val="95"/>
              </a:spcBef>
              <a:buChar char="•"/>
              <a:tabLst>
                <a:tab pos="127000" algn="l"/>
              </a:tabLst>
            </a:pPr>
            <a:r>
              <a:rPr sz="1300" dirty="0">
                <a:solidFill>
                  <a:srgbClr val="FFFFFF"/>
                </a:solidFill>
                <a:latin typeface="Arial"/>
                <a:cs typeface="Arial"/>
              </a:rPr>
              <a:t>fraud</a:t>
            </a:r>
            <a:r>
              <a:rPr sz="1300" spc="-45" dirty="0">
                <a:solidFill>
                  <a:srgbClr val="FFFFFF"/>
                </a:solidFill>
                <a:latin typeface="Arial"/>
                <a:cs typeface="Arial"/>
              </a:rPr>
              <a:t> </a:t>
            </a:r>
            <a:r>
              <a:rPr sz="1300" spc="-10" dirty="0">
                <a:solidFill>
                  <a:srgbClr val="FFFFFF"/>
                </a:solidFill>
                <a:latin typeface="Arial"/>
                <a:cs typeface="Arial"/>
              </a:rPr>
              <a:t>detection</a:t>
            </a:r>
            <a:endParaRPr sz="1300">
              <a:latin typeface="Arial"/>
              <a:cs typeface="Arial"/>
            </a:endParaRPr>
          </a:p>
          <a:p>
            <a:pPr marL="126364" indent="-113664">
              <a:lnSpc>
                <a:spcPct val="100000"/>
              </a:lnSpc>
              <a:spcBef>
                <a:spcPts val="985"/>
              </a:spcBef>
              <a:buChar char="•"/>
              <a:tabLst>
                <a:tab pos="126364" algn="l"/>
              </a:tabLst>
            </a:pPr>
            <a:r>
              <a:rPr sz="1300" dirty="0">
                <a:solidFill>
                  <a:srgbClr val="FFFFFF"/>
                </a:solidFill>
                <a:latin typeface="Arial"/>
                <a:cs typeface="Arial"/>
              </a:rPr>
              <a:t>risk</a:t>
            </a:r>
            <a:r>
              <a:rPr sz="1300" spc="-20" dirty="0">
                <a:solidFill>
                  <a:srgbClr val="FFFFFF"/>
                </a:solidFill>
                <a:latin typeface="Arial"/>
                <a:cs typeface="Arial"/>
              </a:rPr>
              <a:t> </a:t>
            </a:r>
            <a:r>
              <a:rPr sz="1300" spc="-10" dirty="0">
                <a:solidFill>
                  <a:srgbClr val="FFFFFF"/>
                </a:solidFill>
                <a:latin typeface="Arial"/>
                <a:cs typeface="Arial"/>
              </a:rPr>
              <a:t>assessment</a:t>
            </a:r>
            <a:endParaRPr sz="1300">
              <a:latin typeface="Arial"/>
              <a:cs typeface="Arial"/>
            </a:endParaRPr>
          </a:p>
          <a:p>
            <a:pPr marL="127000" marR="389890" indent="-114300">
              <a:lnSpc>
                <a:spcPts val="1360"/>
              </a:lnSpc>
              <a:spcBef>
                <a:spcPts val="1195"/>
              </a:spcBef>
              <a:buChar char="•"/>
              <a:tabLst>
                <a:tab pos="127000" algn="l"/>
              </a:tabLst>
            </a:pPr>
            <a:r>
              <a:rPr sz="1300" spc="-10" dirty="0">
                <a:solidFill>
                  <a:srgbClr val="FFFFFF"/>
                </a:solidFill>
                <a:latin typeface="Arial"/>
                <a:cs typeface="Arial"/>
              </a:rPr>
              <a:t>algorithmic trading</a:t>
            </a:r>
            <a:endParaRPr sz="1300">
              <a:latin typeface="Arial"/>
              <a:cs typeface="Arial"/>
            </a:endParaRPr>
          </a:p>
          <a:p>
            <a:pPr marL="127000" marR="198120" indent="-114300">
              <a:lnSpc>
                <a:spcPts val="1340"/>
              </a:lnSpc>
              <a:spcBef>
                <a:spcPts val="1195"/>
              </a:spcBef>
              <a:buChar char="•"/>
              <a:tabLst>
                <a:tab pos="127000" algn="l"/>
              </a:tabLst>
            </a:pPr>
            <a:r>
              <a:rPr sz="1300" spc="-10" dirty="0">
                <a:solidFill>
                  <a:srgbClr val="FFFFFF"/>
                </a:solidFill>
                <a:latin typeface="Arial"/>
                <a:cs typeface="Arial"/>
              </a:rPr>
              <a:t>customer segmentation</a:t>
            </a:r>
            <a:endParaRPr sz="1300">
              <a:latin typeface="Arial"/>
              <a:cs typeface="Arial"/>
            </a:endParaRPr>
          </a:p>
        </p:txBody>
      </p:sp>
      <p:grpSp>
        <p:nvGrpSpPr>
          <p:cNvPr id="17" name="object 17"/>
          <p:cNvGrpSpPr/>
          <p:nvPr/>
        </p:nvGrpSpPr>
        <p:grpSpPr>
          <a:xfrm>
            <a:off x="2680716" y="3576828"/>
            <a:ext cx="673735" cy="673735"/>
            <a:chOff x="2680716" y="3576828"/>
            <a:chExt cx="673735" cy="673735"/>
          </a:xfrm>
        </p:grpSpPr>
        <p:pic>
          <p:nvPicPr>
            <p:cNvPr id="18" name="object 18"/>
            <p:cNvPicPr/>
            <p:nvPr/>
          </p:nvPicPr>
          <p:blipFill>
            <a:blip r:embed="rId4" cstate="print"/>
            <a:stretch>
              <a:fillRect/>
            </a:stretch>
          </p:blipFill>
          <p:spPr>
            <a:xfrm>
              <a:off x="2693670" y="3589782"/>
              <a:ext cx="647700" cy="647700"/>
            </a:xfrm>
            <a:prstGeom prst="rect">
              <a:avLst/>
            </a:prstGeom>
          </p:spPr>
        </p:pic>
        <p:sp>
          <p:nvSpPr>
            <p:cNvPr id="19" name="object 19"/>
            <p:cNvSpPr/>
            <p:nvPr/>
          </p:nvSpPr>
          <p:spPr>
            <a:xfrm>
              <a:off x="2693670" y="3589782"/>
              <a:ext cx="647700" cy="647700"/>
            </a:xfrm>
            <a:custGeom>
              <a:avLst/>
              <a:gdLst/>
              <a:ahLst/>
              <a:cxnLst/>
              <a:rect l="l" t="t" r="r" b="b"/>
              <a:pathLst>
                <a:path w="647700" h="647700">
                  <a:moveTo>
                    <a:pt x="0" y="647700"/>
                  </a:moveTo>
                  <a:lnTo>
                    <a:pt x="647700" y="647700"/>
                  </a:lnTo>
                  <a:lnTo>
                    <a:pt x="647700" y="0"/>
                  </a:lnTo>
                  <a:lnTo>
                    <a:pt x="0" y="0"/>
                  </a:lnTo>
                  <a:lnTo>
                    <a:pt x="0" y="647700"/>
                  </a:lnTo>
                  <a:close/>
                </a:path>
              </a:pathLst>
            </a:custGeom>
            <a:ln w="25908">
              <a:solidFill>
                <a:srgbClr val="FFFFFF"/>
              </a:solidFill>
            </a:ln>
          </p:spPr>
          <p:txBody>
            <a:bodyPr wrap="square" lIns="0" tIns="0" rIns="0" bIns="0" rtlCol="0"/>
            <a:lstStyle/>
            <a:p>
              <a:endParaRPr/>
            </a:p>
          </p:txBody>
        </p:sp>
      </p:grpSp>
      <p:sp>
        <p:nvSpPr>
          <p:cNvPr id="20" name="object 20"/>
          <p:cNvSpPr txBox="1"/>
          <p:nvPr/>
        </p:nvSpPr>
        <p:spPr>
          <a:xfrm>
            <a:off x="5043013" y="4290251"/>
            <a:ext cx="209550" cy="976630"/>
          </a:xfrm>
          <a:prstGeom prst="rect">
            <a:avLst/>
          </a:prstGeom>
        </p:spPr>
        <p:txBody>
          <a:bodyPr vert="vert270" wrap="square" lIns="0" tIns="0" rIns="0" bIns="0" rtlCol="0">
            <a:spAutoFit/>
          </a:bodyPr>
          <a:lstStyle/>
          <a:p>
            <a:pPr marL="12700">
              <a:lnSpc>
                <a:spcPts val="1535"/>
              </a:lnSpc>
            </a:pPr>
            <a:r>
              <a:rPr sz="1300" spc="-20" dirty="0">
                <a:latin typeface="Arial"/>
                <a:cs typeface="Arial"/>
              </a:rPr>
              <a:t>e-</a:t>
            </a:r>
            <a:r>
              <a:rPr sz="1300" spc="-10" dirty="0">
                <a:latin typeface="Arial"/>
                <a:cs typeface="Arial"/>
              </a:rPr>
              <a:t>Commerce</a:t>
            </a:r>
            <a:endParaRPr sz="1300">
              <a:latin typeface="Arial"/>
              <a:cs typeface="Arial"/>
            </a:endParaRPr>
          </a:p>
        </p:txBody>
      </p:sp>
      <p:grpSp>
        <p:nvGrpSpPr>
          <p:cNvPr id="21" name="object 21"/>
          <p:cNvGrpSpPr/>
          <p:nvPr/>
        </p:nvGrpSpPr>
        <p:grpSpPr>
          <a:xfrm>
            <a:off x="5379656" y="4005008"/>
            <a:ext cx="1637030" cy="2263775"/>
            <a:chOff x="5379656" y="4005008"/>
            <a:chExt cx="1637030" cy="2263775"/>
          </a:xfrm>
        </p:grpSpPr>
        <p:sp>
          <p:nvSpPr>
            <p:cNvPr id="22" name="object 22"/>
            <p:cNvSpPr/>
            <p:nvPr/>
          </p:nvSpPr>
          <p:spPr>
            <a:xfrm>
              <a:off x="5392674" y="4018026"/>
              <a:ext cx="1610995" cy="2237740"/>
            </a:xfrm>
            <a:custGeom>
              <a:avLst/>
              <a:gdLst/>
              <a:ahLst/>
              <a:cxnLst/>
              <a:rect l="l" t="t" r="r" b="b"/>
              <a:pathLst>
                <a:path w="1610995" h="2237740">
                  <a:moveTo>
                    <a:pt x="1610868" y="0"/>
                  </a:moveTo>
                  <a:lnTo>
                    <a:pt x="0" y="0"/>
                  </a:lnTo>
                  <a:lnTo>
                    <a:pt x="0" y="2237232"/>
                  </a:lnTo>
                  <a:lnTo>
                    <a:pt x="1610868" y="2237232"/>
                  </a:lnTo>
                  <a:lnTo>
                    <a:pt x="1610868" y="0"/>
                  </a:lnTo>
                  <a:close/>
                </a:path>
              </a:pathLst>
            </a:custGeom>
            <a:solidFill>
              <a:srgbClr val="4471C4"/>
            </a:solidFill>
          </p:spPr>
          <p:txBody>
            <a:bodyPr wrap="square" lIns="0" tIns="0" rIns="0" bIns="0" rtlCol="0"/>
            <a:lstStyle/>
            <a:p>
              <a:endParaRPr/>
            </a:p>
          </p:txBody>
        </p:sp>
        <p:sp>
          <p:nvSpPr>
            <p:cNvPr id="23" name="object 23"/>
            <p:cNvSpPr/>
            <p:nvPr/>
          </p:nvSpPr>
          <p:spPr>
            <a:xfrm>
              <a:off x="5392674" y="4018026"/>
              <a:ext cx="1610995" cy="2237740"/>
            </a:xfrm>
            <a:custGeom>
              <a:avLst/>
              <a:gdLst/>
              <a:ahLst/>
              <a:cxnLst/>
              <a:rect l="l" t="t" r="r" b="b"/>
              <a:pathLst>
                <a:path w="1610995" h="2237740">
                  <a:moveTo>
                    <a:pt x="0" y="2237232"/>
                  </a:moveTo>
                  <a:lnTo>
                    <a:pt x="1610868" y="2237232"/>
                  </a:lnTo>
                  <a:lnTo>
                    <a:pt x="1610868" y="0"/>
                  </a:lnTo>
                  <a:lnTo>
                    <a:pt x="0" y="0"/>
                  </a:lnTo>
                  <a:lnTo>
                    <a:pt x="0" y="2237232"/>
                  </a:lnTo>
                  <a:close/>
                </a:path>
              </a:pathLst>
            </a:custGeom>
            <a:ln w="25908">
              <a:solidFill>
                <a:srgbClr val="FFFFFF"/>
              </a:solidFill>
            </a:ln>
          </p:spPr>
          <p:txBody>
            <a:bodyPr wrap="square" lIns="0" tIns="0" rIns="0" bIns="0" rtlCol="0"/>
            <a:lstStyle/>
            <a:p>
              <a:endParaRPr/>
            </a:p>
          </p:txBody>
        </p:sp>
      </p:grpSp>
      <p:sp>
        <p:nvSpPr>
          <p:cNvPr id="24" name="object 24"/>
          <p:cNvSpPr txBox="1"/>
          <p:nvPr/>
        </p:nvSpPr>
        <p:spPr>
          <a:xfrm>
            <a:off x="5500878" y="4261230"/>
            <a:ext cx="1365885" cy="1383030"/>
          </a:xfrm>
          <a:prstGeom prst="rect">
            <a:avLst/>
          </a:prstGeom>
        </p:spPr>
        <p:txBody>
          <a:bodyPr vert="horz" wrap="square" lIns="0" tIns="41275" rIns="0" bIns="0" rtlCol="0">
            <a:spAutoFit/>
          </a:bodyPr>
          <a:lstStyle/>
          <a:p>
            <a:pPr marL="127000" marR="5080" indent="-114935">
              <a:lnSpc>
                <a:spcPts val="1340"/>
              </a:lnSpc>
              <a:spcBef>
                <a:spcPts val="325"/>
              </a:spcBef>
              <a:buChar char="•"/>
              <a:tabLst>
                <a:tab pos="127000" algn="l"/>
              </a:tabLst>
            </a:pPr>
            <a:r>
              <a:rPr sz="1300" spc="-10" dirty="0">
                <a:solidFill>
                  <a:srgbClr val="FFFFFF"/>
                </a:solidFill>
                <a:latin typeface="Arial"/>
                <a:cs typeface="Arial"/>
              </a:rPr>
              <a:t>recommendation systems</a:t>
            </a:r>
            <a:endParaRPr sz="1300">
              <a:latin typeface="Arial"/>
              <a:cs typeface="Arial"/>
            </a:endParaRPr>
          </a:p>
          <a:p>
            <a:pPr marL="127000" marR="553720" indent="-114935" algn="just">
              <a:lnSpc>
                <a:spcPct val="86500"/>
              </a:lnSpc>
              <a:spcBef>
                <a:spcPts val="1190"/>
              </a:spcBef>
              <a:buChar char="•"/>
              <a:tabLst>
                <a:tab pos="127000" algn="l"/>
              </a:tabLst>
            </a:pPr>
            <a:r>
              <a:rPr sz="1300" spc="-10" dirty="0">
                <a:solidFill>
                  <a:srgbClr val="FFFFFF"/>
                </a:solidFill>
                <a:latin typeface="Arial"/>
                <a:cs typeface="Arial"/>
              </a:rPr>
              <a:t>customer behavior analysis</a:t>
            </a:r>
            <a:endParaRPr sz="1300">
              <a:latin typeface="Arial"/>
              <a:cs typeface="Arial"/>
            </a:endParaRPr>
          </a:p>
          <a:p>
            <a:pPr marL="127000" indent="-114300">
              <a:lnSpc>
                <a:spcPct val="100000"/>
              </a:lnSpc>
              <a:spcBef>
                <a:spcPts val="985"/>
              </a:spcBef>
              <a:buChar char="•"/>
              <a:tabLst>
                <a:tab pos="127000" algn="l"/>
              </a:tabLst>
            </a:pPr>
            <a:r>
              <a:rPr sz="1300" dirty="0">
                <a:solidFill>
                  <a:srgbClr val="FFFFFF"/>
                </a:solidFill>
                <a:latin typeface="Arial"/>
                <a:cs typeface="Arial"/>
              </a:rPr>
              <a:t>dynamic</a:t>
            </a:r>
            <a:r>
              <a:rPr sz="1300" spc="-45" dirty="0">
                <a:solidFill>
                  <a:srgbClr val="FFFFFF"/>
                </a:solidFill>
                <a:latin typeface="Arial"/>
                <a:cs typeface="Arial"/>
              </a:rPr>
              <a:t> </a:t>
            </a:r>
            <a:r>
              <a:rPr sz="1300" spc="-10" dirty="0">
                <a:solidFill>
                  <a:srgbClr val="FFFFFF"/>
                </a:solidFill>
                <a:latin typeface="Arial"/>
                <a:cs typeface="Arial"/>
              </a:rPr>
              <a:t>pricing</a:t>
            </a:r>
            <a:endParaRPr sz="1300">
              <a:latin typeface="Arial"/>
              <a:cs typeface="Arial"/>
            </a:endParaRPr>
          </a:p>
        </p:txBody>
      </p:sp>
      <p:grpSp>
        <p:nvGrpSpPr>
          <p:cNvPr id="25" name="object 25"/>
          <p:cNvGrpSpPr/>
          <p:nvPr/>
        </p:nvGrpSpPr>
        <p:grpSpPr>
          <a:xfrm>
            <a:off x="5056632" y="3576828"/>
            <a:ext cx="672465" cy="673735"/>
            <a:chOff x="5056632" y="3576828"/>
            <a:chExt cx="672465" cy="673735"/>
          </a:xfrm>
        </p:grpSpPr>
        <p:pic>
          <p:nvPicPr>
            <p:cNvPr id="26" name="object 26"/>
            <p:cNvPicPr/>
            <p:nvPr/>
          </p:nvPicPr>
          <p:blipFill>
            <a:blip r:embed="rId5" cstate="print"/>
            <a:stretch>
              <a:fillRect/>
            </a:stretch>
          </p:blipFill>
          <p:spPr>
            <a:xfrm>
              <a:off x="5069586" y="3589782"/>
              <a:ext cx="646176" cy="647700"/>
            </a:xfrm>
            <a:prstGeom prst="rect">
              <a:avLst/>
            </a:prstGeom>
          </p:spPr>
        </p:pic>
        <p:sp>
          <p:nvSpPr>
            <p:cNvPr id="27" name="object 27"/>
            <p:cNvSpPr/>
            <p:nvPr/>
          </p:nvSpPr>
          <p:spPr>
            <a:xfrm>
              <a:off x="5069586" y="3589782"/>
              <a:ext cx="646430" cy="647700"/>
            </a:xfrm>
            <a:custGeom>
              <a:avLst/>
              <a:gdLst/>
              <a:ahLst/>
              <a:cxnLst/>
              <a:rect l="l" t="t" r="r" b="b"/>
              <a:pathLst>
                <a:path w="646429" h="647700">
                  <a:moveTo>
                    <a:pt x="0" y="647700"/>
                  </a:moveTo>
                  <a:lnTo>
                    <a:pt x="646176" y="647700"/>
                  </a:lnTo>
                  <a:lnTo>
                    <a:pt x="646176" y="0"/>
                  </a:lnTo>
                  <a:lnTo>
                    <a:pt x="0" y="0"/>
                  </a:lnTo>
                  <a:lnTo>
                    <a:pt x="0" y="647700"/>
                  </a:lnTo>
                  <a:close/>
                </a:path>
              </a:pathLst>
            </a:custGeom>
            <a:ln w="25908">
              <a:solidFill>
                <a:srgbClr val="FFFFFF"/>
              </a:solidFill>
            </a:ln>
          </p:spPr>
          <p:txBody>
            <a:bodyPr wrap="square" lIns="0" tIns="0" rIns="0" bIns="0" rtlCol="0"/>
            <a:lstStyle/>
            <a:p>
              <a:endParaRPr/>
            </a:p>
          </p:txBody>
        </p:sp>
      </p:grpSp>
      <p:sp>
        <p:nvSpPr>
          <p:cNvPr id="28" name="object 28"/>
          <p:cNvSpPr txBox="1"/>
          <p:nvPr/>
        </p:nvSpPr>
        <p:spPr>
          <a:xfrm>
            <a:off x="7418420" y="4290314"/>
            <a:ext cx="209550" cy="746760"/>
          </a:xfrm>
          <a:prstGeom prst="rect">
            <a:avLst/>
          </a:prstGeom>
        </p:spPr>
        <p:txBody>
          <a:bodyPr vert="vert270" wrap="square" lIns="0" tIns="0" rIns="0" bIns="0" rtlCol="0">
            <a:spAutoFit/>
          </a:bodyPr>
          <a:lstStyle/>
          <a:p>
            <a:pPr marL="12700">
              <a:lnSpc>
                <a:spcPts val="1535"/>
              </a:lnSpc>
            </a:pPr>
            <a:r>
              <a:rPr sz="1300" spc="-10" dirty="0">
                <a:latin typeface="Arial"/>
                <a:cs typeface="Arial"/>
              </a:rPr>
              <a:t>Marketing</a:t>
            </a:r>
            <a:endParaRPr sz="1300">
              <a:latin typeface="Arial"/>
              <a:cs typeface="Arial"/>
            </a:endParaRPr>
          </a:p>
        </p:txBody>
      </p:sp>
      <p:grpSp>
        <p:nvGrpSpPr>
          <p:cNvPr id="29" name="object 29"/>
          <p:cNvGrpSpPr/>
          <p:nvPr/>
        </p:nvGrpSpPr>
        <p:grpSpPr>
          <a:xfrm>
            <a:off x="7754048" y="4005008"/>
            <a:ext cx="1638935" cy="2263775"/>
            <a:chOff x="7754048" y="4005008"/>
            <a:chExt cx="1638935" cy="2263775"/>
          </a:xfrm>
        </p:grpSpPr>
        <p:sp>
          <p:nvSpPr>
            <p:cNvPr id="30" name="object 30"/>
            <p:cNvSpPr/>
            <p:nvPr/>
          </p:nvSpPr>
          <p:spPr>
            <a:xfrm>
              <a:off x="7767065" y="4018026"/>
              <a:ext cx="1612900" cy="2237740"/>
            </a:xfrm>
            <a:custGeom>
              <a:avLst/>
              <a:gdLst/>
              <a:ahLst/>
              <a:cxnLst/>
              <a:rect l="l" t="t" r="r" b="b"/>
              <a:pathLst>
                <a:path w="1612900" h="2237740">
                  <a:moveTo>
                    <a:pt x="1612392" y="0"/>
                  </a:moveTo>
                  <a:lnTo>
                    <a:pt x="0" y="0"/>
                  </a:lnTo>
                  <a:lnTo>
                    <a:pt x="0" y="2237232"/>
                  </a:lnTo>
                  <a:lnTo>
                    <a:pt x="1612392" y="2237232"/>
                  </a:lnTo>
                  <a:lnTo>
                    <a:pt x="1612392" y="0"/>
                  </a:lnTo>
                  <a:close/>
                </a:path>
              </a:pathLst>
            </a:custGeom>
            <a:solidFill>
              <a:srgbClr val="4471C4"/>
            </a:solidFill>
          </p:spPr>
          <p:txBody>
            <a:bodyPr wrap="square" lIns="0" tIns="0" rIns="0" bIns="0" rtlCol="0"/>
            <a:lstStyle/>
            <a:p>
              <a:endParaRPr/>
            </a:p>
          </p:txBody>
        </p:sp>
        <p:sp>
          <p:nvSpPr>
            <p:cNvPr id="31" name="object 31"/>
            <p:cNvSpPr/>
            <p:nvPr/>
          </p:nvSpPr>
          <p:spPr>
            <a:xfrm>
              <a:off x="7767065" y="4018026"/>
              <a:ext cx="1612900" cy="2237740"/>
            </a:xfrm>
            <a:custGeom>
              <a:avLst/>
              <a:gdLst/>
              <a:ahLst/>
              <a:cxnLst/>
              <a:rect l="l" t="t" r="r" b="b"/>
              <a:pathLst>
                <a:path w="1612900" h="2237740">
                  <a:moveTo>
                    <a:pt x="0" y="2237232"/>
                  </a:moveTo>
                  <a:lnTo>
                    <a:pt x="1612392" y="2237232"/>
                  </a:lnTo>
                  <a:lnTo>
                    <a:pt x="1612392" y="0"/>
                  </a:lnTo>
                  <a:lnTo>
                    <a:pt x="0" y="0"/>
                  </a:lnTo>
                  <a:lnTo>
                    <a:pt x="0" y="2237232"/>
                  </a:lnTo>
                  <a:close/>
                </a:path>
              </a:pathLst>
            </a:custGeom>
            <a:ln w="25908">
              <a:solidFill>
                <a:srgbClr val="FFFFFF"/>
              </a:solidFill>
            </a:ln>
          </p:spPr>
          <p:txBody>
            <a:bodyPr wrap="square" lIns="0" tIns="0" rIns="0" bIns="0" rtlCol="0"/>
            <a:lstStyle/>
            <a:p>
              <a:endParaRPr/>
            </a:p>
          </p:txBody>
        </p:sp>
      </p:grpSp>
      <p:sp>
        <p:nvSpPr>
          <p:cNvPr id="32" name="object 32"/>
          <p:cNvSpPr txBox="1"/>
          <p:nvPr/>
        </p:nvSpPr>
        <p:spPr>
          <a:xfrm>
            <a:off x="7876158" y="4261230"/>
            <a:ext cx="1127760" cy="1383030"/>
          </a:xfrm>
          <a:prstGeom prst="rect">
            <a:avLst/>
          </a:prstGeom>
        </p:spPr>
        <p:txBody>
          <a:bodyPr vert="horz" wrap="square" lIns="0" tIns="41275" rIns="0" bIns="0" rtlCol="0">
            <a:spAutoFit/>
          </a:bodyPr>
          <a:lstStyle/>
          <a:p>
            <a:pPr marL="127000" marR="198755" indent="-114300">
              <a:lnSpc>
                <a:spcPts val="1340"/>
              </a:lnSpc>
              <a:spcBef>
                <a:spcPts val="325"/>
              </a:spcBef>
              <a:buChar char="•"/>
              <a:tabLst>
                <a:tab pos="127000" algn="l"/>
              </a:tabLst>
            </a:pPr>
            <a:r>
              <a:rPr sz="1300" spc="-10" dirty="0">
                <a:solidFill>
                  <a:srgbClr val="FFFFFF"/>
                </a:solidFill>
                <a:latin typeface="Arial"/>
                <a:cs typeface="Arial"/>
              </a:rPr>
              <a:t>targeted advertising</a:t>
            </a:r>
            <a:endParaRPr sz="1300">
              <a:latin typeface="Arial"/>
              <a:cs typeface="Arial"/>
            </a:endParaRPr>
          </a:p>
          <a:p>
            <a:pPr marL="127000" marR="5080" indent="-114300">
              <a:lnSpc>
                <a:spcPts val="1360"/>
              </a:lnSpc>
              <a:spcBef>
                <a:spcPts val="1190"/>
              </a:spcBef>
              <a:buChar char="•"/>
              <a:tabLst>
                <a:tab pos="127000" algn="l"/>
              </a:tabLst>
            </a:pPr>
            <a:r>
              <a:rPr sz="1300" spc="-10" dirty="0">
                <a:solidFill>
                  <a:srgbClr val="FFFFFF"/>
                </a:solidFill>
                <a:latin typeface="Arial"/>
                <a:cs typeface="Arial"/>
              </a:rPr>
              <a:t>customer segmentation</a:t>
            </a:r>
            <a:endParaRPr sz="1300">
              <a:latin typeface="Arial"/>
              <a:cs typeface="Arial"/>
            </a:endParaRPr>
          </a:p>
          <a:p>
            <a:pPr marL="127000" marR="278765" indent="-114300">
              <a:lnSpc>
                <a:spcPts val="1340"/>
              </a:lnSpc>
              <a:spcBef>
                <a:spcPts val="1195"/>
              </a:spcBef>
              <a:buChar char="•"/>
              <a:tabLst>
                <a:tab pos="127000" algn="l"/>
              </a:tabLst>
            </a:pPr>
            <a:r>
              <a:rPr sz="1300" spc="-10" dirty="0">
                <a:solidFill>
                  <a:srgbClr val="FFFFFF"/>
                </a:solidFill>
                <a:latin typeface="Arial"/>
                <a:cs typeface="Arial"/>
              </a:rPr>
              <a:t>sentiment analysis</a:t>
            </a:r>
            <a:endParaRPr sz="1300">
              <a:latin typeface="Arial"/>
              <a:cs typeface="Arial"/>
            </a:endParaRPr>
          </a:p>
        </p:txBody>
      </p:sp>
      <p:grpSp>
        <p:nvGrpSpPr>
          <p:cNvPr id="33" name="object 33"/>
          <p:cNvGrpSpPr/>
          <p:nvPr/>
        </p:nvGrpSpPr>
        <p:grpSpPr>
          <a:xfrm>
            <a:off x="7431023" y="3576828"/>
            <a:ext cx="673735" cy="673735"/>
            <a:chOff x="7431023" y="3576828"/>
            <a:chExt cx="673735" cy="673735"/>
          </a:xfrm>
        </p:grpSpPr>
        <p:pic>
          <p:nvPicPr>
            <p:cNvPr id="34" name="object 34"/>
            <p:cNvPicPr/>
            <p:nvPr/>
          </p:nvPicPr>
          <p:blipFill>
            <a:blip r:embed="rId6" cstate="print"/>
            <a:stretch>
              <a:fillRect/>
            </a:stretch>
          </p:blipFill>
          <p:spPr>
            <a:xfrm>
              <a:off x="7443977" y="3589782"/>
              <a:ext cx="647700" cy="647700"/>
            </a:xfrm>
            <a:prstGeom prst="rect">
              <a:avLst/>
            </a:prstGeom>
          </p:spPr>
        </p:pic>
        <p:sp>
          <p:nvSpPr>
            <p:cNvPr id="35" name="object 35"/>
            <p:cNvSpPr/>
            <p:nvPr/>
          </p:nvSpPr>
          <p:spPr>
            <a:xfrm>
              <a:off x="7443977" y="3589782"/>
              <a:ext cx="647700" cy="647700"/>
            </a:xfrm>
            <a:custGeom>
              <a:avLst/>
              <a:gdLst/>
              <a:ahLst/>
              <a:cxnLst/>
              <a:rect l="l" t="t" r="r" b="b"/>
              <a:pathLst>
                <a:path w="647700" h="647700">
                  <a:moveTo>
                    <a:pt x="0" y="647700"/>
                  </a:moveTo>
                  <a:lnTo>
                    <a:pt x="647700" y="647700"/>
                  </a:lnTo>
                  <a:lnTo>
                    <a:pt x="647700" y="0"/>
                  </a:lnTo>
                  <a:lnTo>
                    <a:pt x="0" y="0"/>
                  </a:lnTo>
                  <a:lnTo>
                    <a:pt x="0" y="647700"/>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9793702" y="4289400"/>
            <a:ext cx="209550" cy="1851025"/>
          </a:xfrm>
          <a:prstGeom prst="rect">
            <a:avLst/>
          </a:prstGeom>
        </p:spPr>
        <p:txBody>
          <a:bodyPr vert="vert270" wrap="square" lIns="0" tIns="0" rIns="0" bIns="0" rtlCol="0">
            <a:spAutoFit/>
          </a:bodyPr>
          <a:lstStyle/>
          <a:p>
            <a:pPr marL="12700">
              <a:lnSpc>
                <a:spcPts val="1535"/>
              </a:lnSpc>
            </a:pPr>
            <a:r>
              <a:rPr sz="1300" dirty="0">
                <a:latin typeface="Arial"/>
                <a:cs typeface="Arial"/>
              </a:rPr>
              <a:t>And</a:t>
            </a:r>
            <a:r>
              <a:rPr sz="1300" spc="-30" dirty="0">
                <a:latin typeface="Arial"/>
                <a:cs typeface="Arial"/>
              </a:rPr>
              <a:t> </a:t>
            </a:r>
            <a:r>
              <a:rPr sz="1300" dirty="0">
                <a:latin typeface="Arial"/>
                <a:cs typeface="Arial"/>
              </a:rPr>
              <a:t>many</a:t>
            </a:r>
            <a:r>
              <a:rPr sz="1300" spc="-20" dirty="0">
                <a:latin typeface="Arial"/>
                <a:cs typeface="Arial"/>
              </a:rPr>
              <a:t> </a:t>
            </a:r>
            <a:r>
              <a:rPr sz="1300" dirty="0">
                <a:latin typeface="Arial"/>
                <a:cs typeface="Arial"/>
              </a:rPr>
              <a:t>many</a:t>
            </a:r>
            <a:r>
              <a:rPr sz="1300" spc="-30" dirty="0">
                <a:latin typeface="Arial"/>
                <a:cs typeface="Arial"/>
              </a:rPr>
              <a:t> </a:t>
            </a:r>
            <a:r>
              <a:rPr sz="1300" spc="-10" dirty="0">
                <a:latin typeface="Arial"/>
                <a:cs typeface="Arial"/>
              </a:rPr>
              <a:t>more….</a:t>
            </a:r>
            <a:endParaRPr sz="1300">
              <a:latin typeface="Arial"/>
              <a:cs typeface="Arial"/>
            </a:endParaRPr>
          </a:p>
        </p:txBody>
      </p:sp>
      <p:grpSp>
        <p:nvGrpSpPr>
          <p:cNvPr id="37" name="object 37"/>
          <p:cNvGrpSpPr/>
          <p:nvPr/>
        </p:nvGrpSpPr>
        <p:grpSpPr>
          <a:xfrm>
            <a:off x="9806940" y="3576828"/>
            <a:ext cx="1960245" cy="2691765"/>
            <a:chOff x="9806940" y="3576828"/>
            <a:chExt cx="1960245" cy="2691765"/>
          </a:xfrm>
        </p:grpSpPr>
        <p:sp>
          <p:nvSpPr>
            <p:cNvPr id="38" name="object 38"/>
            <p:cNvSpPr/>
            <p:nvPr/>
          </p:nvSpPr>
          <p:spPr>
            <a:xfrm>
              <a:off x="10142982" y="4018026"/>
              <a:ext cx="1610995" cy="2237740"/>
            </a:xfrm>
            <a:custGeom>
              <a:avLst/>
              <a:gdLst/>
              <a:ahLst/>
              <a:cxnLst/>
              <a:rect l="l" t="t" r="r" b="b"/>
              <a:pathLst>
                <a:path w="1610995" h="2237740">
                  <a:moveTo>
                    <a:pt x="1610868" y="0"/>
                  </a:moveTo>
                  <a:lnTo>
                    <a:pt x="0" y="0"/>
                  </a:lnTo>
                  <a:lnTo>
                    <a:pt x="0" y="2237232"/>
                  </a:lnTo>
                  <a:lnTo>
                    <a:pt x="1610868" y="2237232"/>
                  </a:lnTo>
                  <a:lnTo>
                    <a:pt x="1610868" y="0"/>
                  </a:lnTo>
                  <a:close/>
                </a:path>
              </a:pathLst>
            </a:custGeom>
            <a:solidFill>
              <a:srgbClr val="4471C4"/>
            </a:solidFill>
          </p:spPr>
          <p:txBody>
            <a:bodyPr wrap="square" lIns="0" tIns="0" rIns="0" bIns="0" rtlCol="0"/>
            <a:lstStyle/>
            <a:p>
              <a:endParaRPr/>
            </a:p>
          </p:txBody>
        </p:sp>
        <p:sp>
          <p:nvSpPr>
            <p:cNvPr id="39" name="object 39"/>
            <p:cNvSpPr/>
            <p:nvPr/>
          </p:nvSpPr>
          <p:spPr>
            <a:xfrm>
              <a:off x="10142982" y="4018026"/>
              <a:ext cx="1610995" cy="2237740"/>
            </a:xfrm>
            <a:custGeom>
              <a:avLst/>
              <a:gdLst/>
              <a:ahLst/>
              <a:cxnLst/>
              <a:rect l="l" t="t" r="r" b="b"/>
              <a:pathLst>
                <a:path w="1610995" h="2237740">
                  <a:moveTo>
                    <a:pt x="0" y="2237232"/>
                  </a:moveTo>
                  <a:lnTo>
                    <a:pt x="1610868" y="2237232"/>
                  </a:lnTo>
                  <a:lnTo>
                    <a:pt x="1610868" y="0"/>
                  </a:lnTo>
                  <a:lnTo>
                    <a:pt x="0" y="0"/>
                  </a:lnTo>
                  <a:lnTo>
                    <a:pt x="0" y="2237232"/>
                  </a:lnTo>
                  <a:close/>
                </a:path>
              </a:pathLst>
            </a:custGeom>
            <a:ln w="25908">
              <a:solidFill>
                <a:srgbClr val="FFFFFF"/>
              </a:solidFill>
            </a:ln>
          </p:spPr>
          <p:txBody>
            <a:bodyPr wrap="square" lIns="0" tIns="0" rIns="0" bIns="0" rtlCol="0"/>
            <a:lstStyle/>
            <a:p>
              <a:endParaRPr/>
            </a:p>
          </p:txBody>
        </p:sp>
        <p:pic>
          <p:nvPicPr>
            <p:cNvPr id="40" name="object 40"/>
            <p:cNvPicPr/>
            <p:nvPr/>
          </p:nvPicPr>
          <p:blipFill>
            <a:blip r:embed="rId7" cstate="print"/>
            <a:stretch>
              <a:fillRect/>
            </a:stretch>
          </p:blipFill>
          <p:spPr>
            <a:xfrm>
              <a:off x="9819894" y="3589782"/>
              <a:ext cx="646176" cy="647700"/>
            </a:xfrm>
            <a:prstGeom prst="rect">
              <a:avLst/>
            </a:prstGeom>
          </p:spPr>
        </p:pic>
        <p:sp>
          <p:nvSpPr>
            <p:cNvPr id="41" name="object 41"/>
            <p:cNvSpPr/>
            <p:nvPr/>
          </p:nvSpPr>
          <p:spPr>
            <a:xfrm>
              <a:off x="9819894" y="3589782"/>
              <a:ext cx="646430" cy="647700"/>
            </a:xfrm>
            <a:custGeom>
              <a:avLst/>
              <a:gdLst/>
              <a:ahLst/>
              <a:cxnLst/>
              <a:rect l="l" t="t" r="r" b="b"/>
              <a:pathLst>
                <a:path w="646429" h="647700">
                  <a:moveTo>
                    <a:pt x="0" y="647700"/>
                  </a:moveTo>
                  <a:lnTo>
                    <a:pt x="646176" y="647700"/>
                  </a:lnTo>
                  <a:lnTo>
                    <a:pt x="646176" y="0"/>
                  </a:lnTo>
                  <a:lnTo>
                    <a:pt x="0" y="0"/>
                  </a:lnTo>
                  <a:lnTo>
                    <a:pt x="0" y="647700"/>
                  </a:lnTo>
                  <a:close/>
                </a:path>
              </a:pathLst>
            </a:custGeom>
            <a:ln w="25908">
              <a:solidFill>
                <a:srgbClr val="FFFFFF"/>
              </a:solidFill>
            </a:ln>
          </p:spPr>
          <p:txBody>
            <a:bodyPr wrap="square" lIns="0" tIns="0" rIns="0" bIns="0" rtlCol="0"/>
            <a:lstStyle/>
            <a:p>
              <a:endParaRPr/>
            </a:p>
          </p:txBody>
        </p:sp>
      </p:gr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What’s</a:t>
            </a:r>
            <a:r>
              <a:rPr spc="-20" dirty="0"/>
              <a:t> </a:t>
            </a:r>
            <a:r>
              <a:rPr dirty="0"/>
              <a:t>in</a:t>
            </a:r>
            <a:r>
              <a:rPr spc="-15" dirty="0"/>
              <a:t> </a:t>
            </a:r>
            <a:r>
              <a:rPr dirty="0"/>
              <a:t>it</a:t>
            </a:r>
            <a:r>
              <a:rPr spc="-15" dirty="0"/>
              <a:t> </a:t>
            </a:r>
            <a:r>
              <a:rPr dirty="0"/>
              <a:t>for </a:t>
            </a:r>
            <a:r>
              <a:rPr spc="-25" dirty="0"/>
              <a:t>me?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3" name="object 3"/>
          <p:cNvSpPr txBox="1">
            <a:spLocks noGrp="1"/>
          </p:cNvSpPr>
          <p:nvPr>
            <p:ph type="body" idx="1"/>
          </p:nvPr>
        </p:nvSpPr>
        <p:spPr>
          <a:prstGeom prst="rect">
            <a:avLst/>
          </a:prstGeom>
        </p:spPr>
        <p:txBody>
          <a:bodyPr vert="horz" wrap="square" lIns="0" tIns="46990" rIns="0" bIns="0" rtlCol="0">
            <a:spAutoFit/>
          </a:bodyPr>
          <a:lstStyle/>
          <a:p>
            <a:pPr marL="469265" indent="-456565">
              <a:lnSpc>
                <a:spcPct val="100000"/>
              </a:lnSpc>
              <a:spcBef>
                <a:spcPts val="370"/>
              </a:spcBef>
              <a:buChar char="•"/>
              <a:tabLst>
                <a:tab pos="469265" algn="l"/>
              </a:tabLst>
            </a:pPr>
            <a:r>
              <a:rPr dirty="0"/>
              <a:t>Social</a:t>
            </a:r>
            <a:r>
              <a:rPr spc="-100" dirty="0"/>
              <a:t> </a:t>
            </a:r>
            <a:r>
              <a:rPr spc="-10" dirty="0"/>
              <a:t>Impact</a:t>
            </a:r>
          </a:p>
          <a:p>
            <a:pPr marL="926465" lvl="1" indent="-456565">
              <a:lnSpc>
                <a:spcPct val="100000"/>
              </a:lnSpc>
              <a:spcBef>
                <a:spcPts val="235"/>
              </a:spcBef>
              <a:buClr>
                <a:srgbClr val="000000"/>
              </a:buClr>
              <a:buChar char="•"/>
              <a:tabLst>
                <a:tab pos="926465" algn="l"/>
              </a:tabLst>
            </a:pPr>
            <a:r>
              <a:rPr sz="2400" dirty="0">
                <a:solidFill>
                  <a:srgbClr val="C00000"/>
                </a:solidFill>
                <a:latin typeface="Arial"/>
                <a:cs typeface="Arial"/>
              </a:rPr>
              <a:t>Disaster</a:t>
            </a:r>
            <a:r>
              <a:rPr sz="2400" spc="-30" dirty="0">
                <a:solidFill>
                  <a:srgbClr val="C00000"/>
                </a:solidFill>
                <a:latin typeface="Arial"/>
                <a:cs typeface="Arial"/>
              </a:rPr>
              <a:t> </a:t>
            </a:r>
            <a:r>
              <a:rPr sz="2400" spc="-10" dirty="0">
                <a:solidFill>
                  <a:srgbClr val="C00000"/>
                </a:solidFill>
                <a:latin typeface="Arial"/>
                <a:cs typeface="Arial"/>
              </a:rPr>
              <a:t>Response</a:t>
            </a:r>
            <a:endParaRPr sz="2400">
              <a:latin typeface="Arial"/>
              <a:cs typeface="Arial"/>
            </a:endParaRPr>
          </a:p>
          <a:p>
            <a:pPr marL="1384300" lvl="2" indent="-457200">
              <a:lnSpc>
                <a:spcPct val="100000"/>
              </a:lnSpc>
              <a:spcBef>
                <a:spcPts val="265"/>
              </a:spcBef>
              <a:buChar char="•"/>
              <a:tabLst>
                <a:tab pos="1384300" algn="l"/>
              </a:tabLst>
            </a:pPr>
            <a:r>
              <a:rPr sz="2000" dirty="0">
                <a:latin typeface="Arial"/>
                <a:cs typeface="Arial"/>
              </a:rPr>
              <a:t>used</a:t>
            </a:r>
            <a:r>
              <a:rPr sz="2000" spc="-35" dirty="0">
                <a:latin typeface="Arial"/>
                <a:cs typeface="Arial"/>
              </a:rPr>
              <a:t> </a:t>
            </a:r>
            <a:r>
              <a:rPr sz="2000" dirty="0">
                <a:latin typeface="Arial"/>
                <a:cs typeface="Arial"/>
              </a:rPr>
              <a:t>to</a:t>
            </a:r>
            <a:r>
              <a:rPr sz="2000" spc="-20" dirty="0">
                <a:latin typeface="Arial"/>
                <a:cs typeface="Arial"/>
              </a:rPr>
              <a:t> </a:t>
            </a:r>
            <a:r>
              <a:rPr sz="2000" dirty="0">
                <a:latin typeface="Arial"/>
                <a:cs typeface="Arial"/>
              </a:rPr>
              <a:t>predict</a:t>
            </a:r>
            <a:r>
              <a:rPr sz="2000" spc="-40" dirty="0">
                <a:latin typeface="Arial"/>
                <a:cs typeface="Arial"/>
              </a:rPr>
              <a:t> </a:t>
            </a:r>
            <a:r>
              <a:rPr sz="2000" dirty="0">
                <a:latin typeface="Arial"/>
                <a:cs typeface="Arial"/>
              </a:rPr>
              <a:t>and</a:t>
            </a:r>
            <a:r>
              <a:rPr sz="2000" spc="-35" dirty="0">
                <a:latin typeface="Arial"/>
                <a:cs typeface="Arial"/>
              </a:rPr>
              <a:t> </a:t>
            </a:r>
            <a:r>
              <a:rPr sz="2000" dirty="0">
                <a:latin typeface="Arial"/>
                <a:cs typeface="Arial"/>
              </a:rPr>
              <a:t>respond</a:t>
            </a:r>
            <a:r>
              <a:rPr sz="2000" spc="-45" dirty="0">
                <a:latin typeface="Arial"/>
                <a:cs typeface="Arial"/>
              </a:rPr>
              <a:t> </a:t>
            </a:r>
            <a:r>
              <a:rPr sz="2000" dirty="0">
                <a:latin typeface="Arial"/>
                <a:cs typeface="Arial"/>
              </a:rPr>
              <a:t>to</a:t>
            </a:r>
            <a:r>
              <a:rPr sz="2000" spc="-15" dirty="0">
                <a:latin typeface="Arial"/>
                <a:cs typeface="Arial"/>
              </a:rPr>
              <a:t> </a:t>
            </a:r>
            <a:r>
              <a:rPr sz="2000" dirty="0">
                <a:latin typeface="Arial"/>
                <a:cs typeface="Arial"/>
              </a:rPr>
              <a:t>natural</a:t>
            </a:r>
            <a:r>
              <a:rPr sz="2000" spc="-25" dirty="0">
                <a:latin typeface="Arial"/>
                <a:cs typeface="Arial"/>
              </a:rPr>
              <a:t> </a:t>
            </a:r>
            <a:r>
              <a:rPr sz="2000" spc="-10" dirty="0">
                <a:latin typeface="Arial"/>
                <a:cs typeface="Arial"/>
              </a:rPr>
              <a:t>disasters</a:t>
            </a:r>
            <a:endParaRPr sz="2000">
              <a:latin typeface="Arial"/>
              <a:cs typeface="Arial"/>
            </a:endParaRPr>
          </a:p>
          <a:p>
            <a:pPr marL="1384300" lvl="2" indent="-457200">
              <a:lnSpc>
                <a:spcPct val="100000"/>
              </a:lnSpc>
              <a:spcBef>
                <a:spcPts val="254"/>
              </a:spcBef>
              <a:buChar char="•"/>
              <a:tabLst>
                <a:tab pos="1384300" algn="l"/>
              </a:tabLst>
            </a:pPr>
            <a:r>
              <a:rPr sz="2000" dirty="0">
                <a:latin typeface="Arial"/>
                <a:cs typeface="Arial"/>
              </a:rPr>
              <a:t>optimize</a:t>
            </a:r>
            <a:r>
              <a:rPr sz="2000" spc="-50" dirty="0">
                <a:latin typeface="Arial"/>
                <a:cs typeface="Arial"/>
              </a:rPr>
              <a:t> </a:t>
            </a:r>
            <a:r>
              <a:rPr sz="2000" dirty="0">
                <a:latin typeface="Arial"/>
                <a:cs typeface="Arial"/>
              </a:rPr>
              <a:t>resource</a:t>
            </a:r>
            <a:r>
              <a:rPr sz="2000" spc="-70" dirty="0">
                <a:latin typeface="Arial"/>
                <a:cs typeface="Arial"/>
              </a:rPr>
              <a:t> </a:t>
            </a:r>
            <a:r>
              <a:rPr sz="2000" spc="-10" dirty="0">
                <a:latin typeface="Arial"/>
                <a:cs typeface="Arial"/>
              </a:rPr>
              <a:t>allocation</a:t>
            </a:r>
            <a:endParaRPr sz="2000">
              <a:latin typeface="Arial"/>
              <a:cs typeface="Arial"/>
            </a:endParaRPr>
          </a:p>
          <a:p>
            <a:pPr marL="1384300" lvl="2" indent="-457200">
              <a:lnSpc>
                <a:spcPct val="100000"/>
              </a:lnSpc>
              <a:spcBef>
                <a:spcPts val="265"/>
              </a:spcBef>
              <a:buChar char="•"/>
              <a:tabLst>
                <a:tab pos="1384300" algn="l"/>
              </a:tabLst>
            </a:pPr>
            <a:r>
              <a:rPr sz="2000" dirty="0">
                <a:latin typeface="Arial"/>
                <a:cs typeface="Arial"/>
              </a:rPr>
              <a:t>aid</a:t>
            </a:r>
            <a:r>
              <a:rPr sz="2000" spc="-30" dirty="0">
                <a:latin typeface="Arial"/>
                <a:cs typeface="Arial"/>
              </a:rPr>
              <a:t> </a:t>
            </a:r>
            <a:r>
              <a:rPr sz="2000" dirty="0">
                <a:latin typeface="Arial"/>
                <a:cs typeface="Arial"/>
              </a:rPr>
              <a:t>recovery</a:t>
            </a:r>
            <a:r>
              <a:rPr sz="2000" spc="-65" dirty="0">
                <a:latin typeface="Arial"/>
                <a:cs typeface="Arial"/>
              </a:rPr>
              <a:t> </a:t>
            </a:r>
            <a:r>
              <a:rPr sz="2000" spc="-10" dirty="0">
                <a:latin typeface="Arial"/>
                <a:cs typeface="Arial"/>
              </a:rPr>
              <a:t>efforts.</a:t>
            </a:r>
            <a:endParaRPr sz="2000">
              <a:latin typeface="Arial"/>
              <a:cs typeface="Arial"/>
            </a:endParaRPr>
          </a:p>
          <a:p>
            <a:pPr marL="926465" lvl="1" indent="-456565">
              <a:lnSpc>
                <a:spcPct val="100000"/>
              </a:lnSpc>
              <a:spcBef>
                <a:spcPts val="200"/>
              </a:spcBef>
              <a:buClr>
                <a:srgbClr val="000000"/>
              </a:buClr>
              <a:buChar char="•"/>
              <a:tabLst>
                <a:tab pos="926465" algn="l"/>
              </a:tabLst>
            </a:pPr>
            <a:r>
              <a:rPr sz="2400" spc="-10" dirty="0">
                <a:solidFill>
                  <a:srgbClr val="C00000"/>
                </a:solidFill>
                <a:latin typeface="Arial"/>
                <a:cs typeface="Arial"/>
              </a:rPr>
              <a:t>Healthcare</a:t>
            </a:r>
            <a:endParaRPr sz="2400">
              <a:latin typeface="Arial"/>
              <a:cs typeface="Arial"/>
            </a:endParaRPr>
          </a:p>
          <a:p>
            <a:pPr marL="1384300" lvl="2" indent="-457200">
              <a:lnSpc>
                <a:spcPct val="100000"/>
              </a:lnSpc>
              <a:spcBef>
                <a:spcPts val="270"/>
              </a:spcBef>
              <a:buChar char="•"/>
              <a:tabLst>
                <a:tab pos="1384300" algn="l"/>
              </a:tabLst>
            </a:pPr>
            <a:r>
              <a:rPr sz="2000" dirty="0">
                <a:latin typeface="Arial"/>
                <a:cs typeface="Arial"/>
              </a:rPr>
              <a:t>disease</a:t>
            </a:r>
            <a:r>
              <a:rPr sz="2000" spc="-50" dirty="0">
                <a:latin typeface="Arial"/>
                <a:cs typeface="Arial"/>
              </a:rPr>
              <a:t> </a:t>
            </a:r>
            <a:r>
              <a:rPr sz="2000" dirty="0">
                <a:latin typeface="Arial"/>
                <a:cs typeface="Arial"/>
              </a:rPr>
              <a:t>outbreak</a:t>
            </a:r>
            <a:r>
              <a:rPr sz="2000" spc="-55" dirty="0">
                <a:latin typeface="Arial"/>
                <a:cs typeface="Arial"/>
              </a:rPr>
              <a:t> </a:t>
            </a:r>
            <a:r>
              <a:rPr sz="2000" spc="-10" dirty="0">
                <a:latin typeface="Arial"/>
                <a:cs typeface="Arial"/>
              </a:rPr>
              <a:t>monitoring</a:t>
            </a:r>
            <a:endParaRPr sz="2000">
              <a:latin typeface="Arial"/>
              <a:cs typeface="Arial"/>
            </a:endParaRPr>
          </a:p>
          <a:p>
            <a:pPr marL="1384300" lvl="2" indent="-457200">
              <a:lnSpc>
                <a:spcPct val="100000"/>
              </a:lnSpc>
              <a:spcBef>
                <a:spcPts val="265"/>
              </a:spcBef>
              <a:buChar char="•"/>
              <a:tabLst>
                <a:tab pos="1384300" algn="l"/>
              </a:tabLst>
            </a:pPr>
            <a:r>
              <a:rPr sz="2000" dirty="0">
                <a:latin typeface="Arial"/>
                <a:cs typeface="Arial"/>
              </a:rPr>
              <a:t>epidemiological</a:t>
            </a:r>
            <a:r>
              <a:rPr sz="2000" spc="-55" dirty="0">
                <a:latin typeface="Arial"/>
                <a:cs typeface="Arial"/>
              </a:rPr>
              <a:t> </a:t>
            </a:r>
            <a:r>
              <a:rPr sz="2000" spc="-10" dirty="0">
                <a:latin typeface="Arial"/>
                <a:cs typeface="Arial"/>
              </a:rPr>
              <a:t>studies</a:t>
            </a:r>
            <a:endParaRPr sz="2000">
              <a:latin typeface="Arial"/>
              <a:cs typeface="Arial"/>
            </a:endParaRPr>
          </a:p>
          <a:p>
            <a:pPr marL="1384300" lvl="2" indent="-457200">
              <a:lnSpc>
                <a:spcPct val="100000"/>
              </a:lnSpc>
              <a:spcBef>
                <a:spcPts val="260"/>
              </a:spcBef>
              <a:buChar char="•"/>
              <a:tabLst>
                <a:tab pos="1384300" algn="l"/>
              </a:tabLst>
            </a:pPr>
            <a:r>
              <a:rPr sz="2000" dirty="0">
                <a:latin typeface="Arial"/>
                <a:cs typeface="Arial"/>
              </a:rPr>
              <a:t>public</a:t>
            </a:r>
            <a:r>
              <a:rPr sz="2000" spc="-50" dirty="0">
                <a:latin typeface="Arial"/>
                <a:cs typeface="Arial"/>
              </a:rPr>
              <a:t> </a:t>
            </a:r>
            <a:r>
              <a:rPr sz="2000" dirty="0">
                <a:latin typeface="Arial"/>
                <a:cs typeface="Arial"/>
              </a:rPr>
              <a:t>health</a:t>
            </a:r>
            <a:r>
              <a:rPr sz="2000" spc="-55" dirty="0">
                <a:latin typeface="Arial"/>
                <a:cs typeface="Arial"/>
              </a:rPr>
              <a:t> </a:t>
            </a:r>
            <a:r>
              <a:rPr sz="2000" spc="-10" dirty="0">
                <a:latin typeface="Arial"/>
                <a:cs typeface="Arial"/>
              </a:rPr>
              <a:t>interventions.</a:t>
            </a:r>
            <a:endParaRPr sz="2000">
              <a:latin typeface="Arial"/>
              <a:cs typeface="Arial"/>
            </a:endParaRPr>
          </a:p>
          <a:p>
            <a:pPr marL="926465" lvl="1" indent="-456565">
              <a:lnSpc>
                <a:spcPct val="100000"/>
              </a:lnSpc>
              <a:spcBef>
                <a:spcPts val="200"/>
              </a:spcBef>
              <a:buClr>
                <a:srgbClr val="000000"/>
              </a:buClr>
              <a:buChar char="•"/>
              <a:tabLst>
                <a:tab pos="926465" algn="l"/>
              </a:tabLst>
            </a:pPr>
            <a:r>
              <a:rPr sz="2400" dirty="0">
                <a:solidFill>
                  <a:srgbClr val="C00000"/>
                </a:solidFill>
                <a:latin typeface="Arial"/>
                <a:cs typeface="Arial"/>
              </a:rPr>
              <a:t>Social</a:t>
            </a:r>
            <a:r>
              <a:rPr sz="2400" spc="-80" dirty="0">
                <a:solidFill>
                  <a:srgbClr val="C00000"/>
                </a:solidFill>
                <a:latin typeface="Arial"/>
                <a:cs typeface="Arial"/>
              </a:rPr>
              <a:t> </a:t>
            </a:r>
            <a:r>
              <a:rPr sz="2400" spc="-10" dirty="0">
                <a:solidFill>
                  <a:srgbClr val="C00000"/>
                </a:solidFill>
                <a:latin typeface="Arial"/>
                <a:cs typeface="Arial"/>
              </a:rPr>
              <a:t>Services</a:t>
            </a:r>
            <a:endParaRPr sz="2400">
              <a:latin typeface="Arial"/>
              <a:cs typeface="Arial"/>
            </a:endParaRPr>
          </a:p>
          <a:p>
            <a:pPr marL="1384300" marR="5080" lvl="2" indent="-457834">
              <a:lnSpc>
                <a:spcPts val="2160"/>
              </a:lnSpc>
              <a:spcBef>
                <a:spcPts val="545"/>
              </a:spcBef>
              <a:buChar char="•"/>
              <a:tabLst>
                <a:tab pos="1384300" algn="l"/>
              </a:tabLst>
            </a:pPr>
            <a:r>
              <a:rPr sz="2000" dirty="0">
                <a:latin typeface="Arial"/>
                <a:cs typeface="Arial"/>
              </a:rPr>
              <a:t>identify</a:t>
            </a:r>
            <a:r>
              <a:rPr sz="2000" spc="-25" dirty="0">
                <a:latin typeface="Arial"/>
                <a:cs typeface="Arial"/>
              </a:rPr>
              <a:t> </a:t>
            </a:r>
            <a:r>
              <a:rPr sz="2000" dirty="0">
                <a:latin typeface="Arial"/>
                <a:cs typeface="Arial"/>
              </a:rPr>
              <a:t>patterns</a:t>
            </a:r>
            <a:r>
              <a:rPr sz="2000" spc="-45" dirty="0">
                <a:latin typeface="Arial"/>
                <a:cs typeface="Arial"/>
              </a:rPr>
              <a:t> </a:t>
            </a:r>
            <a:r>
              <a:rPr sz="2000" dirty="0">
                <a:latin typeface="Arial"/>
                <a:cs typeface="Arial"/>
              </a:rPr>
              <a:t>and</a:t>
            </a:r>
            <a:r>
              <a:rPr sz="2000" spc="-25" dirty="0">
                <a:latin typeface="Arial"/>
                <a:cs typeface="Arial"/>
              </a:rPr>
              <a:t> </a:t>
            </a:r>
            <a:r>
              <a:rPr sz="2000" dirty="0">
                <a:latin typeface="Arial"/>
                <a:cs typeface="Arial"/>
              </a:rPr>
              <a:t>improve</a:t>
            </a:r>
            <a:r>
              <a:rPr sz="2000" spc="-40" dirty="0">
                <a:latin typeface="Arial"/>
                <a:cs typeface="Arial"/>
              </a:rPr>
              <a:t> </a:t>
            </a:r>
            <a:r>
              <a:rPr sz="2000" dirty="0">
                <a:latin typeface="Arial"/>
                <a:cs typeface="Arial"/>
              </a:rPr>
              <a:t>services</a:t>
            </a:r>
            <a:r>
              <a:rPr sz="2000" spc="-30" dirty="0">
                <a:latin typeface="Arial"/>
                <a:cs typeface="Arial"/>
              </a:rPr>
              <a:t> </a:t>
            </a:r>
            <a:r>
              <a:rPr sz="2000" dirty="0">
                <a:latin typeface="Arial"/>
                <a:cs typeface="Arial"/>
              </a:rPr>
              <a:t>in</a:t>
            </a:r>
            <a:r>
              <a:rPr sz="2000" spc="-10" dirty="0">
                <a:latin typeface="Arial"/>
                <a:cs typeface="Arial"/>
              </a:rPr>
              <a:t> </a:t>
            </a:r>
            <a:r>
              <a:rPr sz="2000" dirty="0">
                <a:latin typeface="Arial"/>
                <a:cs typeface="Arial"/>
              </a:rPr>
              <a:t>areas</a:t>
            </a:r>
            <a:r>
              <a:rPr sz="2000" spc="-45" dirty="0">
                <a:latin typeface="Arial"/>
                <a:cs typeface="Arial"/>
              </a:rPr>
              <a:t> </a:t>
            </a:r>
            <a:r>
              <a:rPr sz="2000" dirty="0">
                <a:latin typeface="Arial"/>
                <a:cs typeface="Arial"/>
              </a:rPr>
              <a:t>such</a:t>
            </a:r>
            <a:r>
              <a:rPr sz="2000" spc="-35" dirty="0">
                <a:latin typeface="Arial"/>
                <a:cs typeface="Arial"/>
              </a:rPr>
              <a:t> </a:t>
            </a:r>
            <a:r>
              <a:rPr sz="2000" dirty="0">
                <a:latin typeface="Arial"/>
                <a:cs typeface="Arial"/>
              </a:rPr>
              <a:t>as</a:t>
            </a:r>
            <a:r>
              <a:rPr sz="2000" spc="-25" dirty="0">
                <a:latin typeface="Arial"/>
                <a:cs typeface="Arial"/>
              </a:rPr>
              <a:t> </a:t>
            </a:r>
            <a:r>
              <a:rPr sz="2000" spc="-10" dirty="0">
                <a:latin typeface="Arial"/>
                <a:cs typeface="Arial"/>
              </a:rPr>
              <a:t>education, </a:t>
            </a:r>
            <a:r>
              <a:rPr sz="2000" dirty="0">
                <a:latin typeface="Arial"/>
                <a:cs typeface="Arial"/>
              </a:rPr>
              <a:t>poverty</a:t>
            </a:r>
            <a:r>
              <a:rPr sz="2000" spc="-45" dirty="0">
                <a:latin typeface="Arial"/>
                <a:cs typeface="Arial"/>
              </a:rPr>
              <a:t> </a:t>
            </a:r>
            <a:r>
              <a:rPr sz="2000" dirty="0">
                <a:latin typeface="Arial"/>
                <a:cs typeface="Arial"/>
              </a:rPr>
              <a:t>alleviation,</a:t>
            </a:r>
            <a:r>
              <a:rPr sz="2000" spc="-30" dirty="0">
                <a:latin typeface="Arial"/>
                <a:cs typeface="Arial"/>
              </a:rPr>
              <a:t> </a:t>
            </a:r>
            <a:r>
              <a:rPr sz="2000" dirty="0">
                <a:latin typeface="Arial"/>
                <a:cs typeface="Arial"/>
              </a:rPr>
              <a:t>and</a:t>
            </a:r>
            <a:r>
              <a:rPr sz="2000" spc="-30" dirty="0">
                <a:latin typeface="Arial"/>
                <a:cs typeface="Arial"/>
              </a:rPr>
              <a:t> </a:t>
            </a:r>
            <a:r>
              <a:rPr sz="2000" dirty="0">
                <a:latin typeface="Arial"/>
                <a:cs typeface="Arial"/>
              </a:rPr>
              <a:t>public</a:t>
            </a:r>
            <a:r>
              <a:rPr sz="2000" spc="-30" dirty="0">
                <a:latin typeface="Arial"/>
                <a:cs typeface="Arial"/>
              </a:rPr>
              <a:t> </a:t>
            </a:r>
            <a:r>
              <a:rPr sz="2000" spc="-10" dirty="0">
                <a:latin typeface="Arial"/>
                <a:cs typeface="Arial"/>
              </a:rPr>
              <a:t>safety.</a:t>
            </a:r>
            <a:endParaRPr sz="200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85" dirty="0"/>
              <a:t> </a:t>
            </a:r>
            <a:r>
              <a:rPr dirty="0"/>
              <a:t>should</a:t>
            </a:r>
            <a:r>
              <a:rPr spc="-65" dirty="0"/>
              <a:t> </a:t>
            </a:r>
            <a:r>
              <a:rPr dirty="0"/>
              <a:t>be</a:t>
            </a:r>
            <a:r>
              <a:rPr spc="-85" dirty="0"/>
              <a:t> </a:t>
            </a:r>
            <a:r>
              <a:rPr dirty="0"/>
              <a:t>my</a:t>
            </a:r>
            <a:r>
              <a:rPr spc="-85" dirty="0"/>
              <a:t> </a:t>
            </a:r>
            <a:r>
              <a:rPr spc="-10" dirty="0"/>
              <a:t>role?</a:t>
            </a:r>
          </a:p>
        </p:txBody>
      </p:sp>
      <p:sp>
        <p:nvSpPr>
          <p:cNvPr id="3" name="object 3"/>
          <p:cNvSpPr/>
          <p:nvPr/>
        </p:nvSpPr>
        <p:spPr>
          <a:xfrm>
            <a:off x="369570" y="1712214"/>
            <a:ext cx="7210425" cy="1219200"/>
          </a:xfrm>
          <a:custGeom>
            <a:avLst/>
            <a:gdLst/>
            <a:ahLst/>
            <a:cxnLst/>
            <a:rect l="l" t="t" r="r" b="b"/>
            <a:pathLst>
              <a:path w="7210425" h="1219200">
                <a:moveTo>
                  <a:pt x="0" y="1219200"/>
                </a:moveTo>
                <a:lnTo>
                  <a:pt x="7210044" y="1219200"/>
                </a:lnTo>
                <a:lnTo>
                  <a:pt x="7210044" y="0"/>
                </a:lnTo>
                <a:lnTo>
                  <a:pt x="0" y="0"/>
                </a:lnTo>
                <a:lnTo>
                  <a:pt x="0" y="1219200"/>
                </a:lnTo>
                <a:close/>
              </a:path>
            </a:pathLst>
          </a:custGeom>
          <a:ln w="25908">
            <a:solidFill>
              <a:srgbClr val="5B9BD4"/>
            </a:solidFill>
          </a:ln>
        </p:spPr>
        <p:txBody>
          <a:bodyPr wrap="square" lIns="0" tIns="0" rIns="0" bIns="0" rtlCol="0"/>
          <a:lstStyle/>
          <a:p>
            <a:endParaRPr/>
          </a:p>
        </p:txBody>
      </p:sp>
      <p:sp>
        <p:nvSpPr>
          <p:cNvPr id="4" name="object 4"/>
          <p:cNvSpPr txBox="1"/>
          <p:nvPr/>
        </p:nvSpPr>
        <p:spPr>
          <a:xfrm>
            <a:off x="916330" y="2033778"/>
            <a:ext cx="5755640" cy="774065"/>
          </a:xfrm>
          <a:prstGeom prst="rect">
            <a:avLst/>
          </a:prstGeom>
        </p:spPr>
        <p:txBody>
          <a:bodyPr vert="horz" wrap="square" lIns="0" tIns="49530" rIns="0" bIns="0" rtlCol="0">
            <a:spAutoFit/>
          </a:bodyPr>
          <a:lstStyle/>
          <a:p>
            <a:pPr marL="184785" marR="5080" indent="-172720">
              <a:lnSpc>
                <a:spcPct val="86400"/>
              </a:lnSpc>
              <a:spcBef>
                <a:spcPts val="390"/>
              </a:spcBef>
              <a:buChar char="•"/>
              <a:tabLst>
                <a:tab pos="184785" algn="l"/>
              </a:tabLst>
            </a:pPr>
            <a:r>
              <a:rPr sz="1800" dirty="0">
                <a:latin typeface="Arial"/>
                <a:cs typeface="Arial"/>
              </a:rPr>
              <a:t>Determine</a:t>
            </a:r>
            <a:r>
              <a:rPr sz="1800" spc="-30" dirty="0">
                <a:latin typeface="Arial"/>
                <a:cs typeface="Arial"/>
              </a:rPr>
              <a:t> </a:t>
            </a:r>
            <a:r>
              <a:rPr sz="1800" dirty="0">
                <a:latin typeface="Arial"/>
                <a:cs typeface="Arial"/>
              </a:rPr>
              <a:t>what</a:t>
            </a:r>
            <a:r>
              <a:rPr sz="1800" spc="5" dirty="0">
                <a:latin typeface="Arial"/>
                <a:cs typeface="Arial"/>
              </a:rPr>
              <a:t> </a:t>
            </a:r>
            <a:r>
              <a:rPr sz="1800" dirty="0">
                <a:latin typeface="Arial"/>
                <a:cs typeface="Arial"/>
              </a:rPr>
              <a:t>the</a:t>
            </a:r>
            <a:r>
              <a:rPr sz="1800" spc="-45" dirty="0">
                <a:latin typeface="Arial"/>
                <a:cs typeface="Arial"/>
              </a:rPr>
              <a:t> </a:t>
            </a:r>
            <a:r>
              <a:rPr sz="1800" dirty="0">
                <a:latin typeface="Arial"/>
                <a:cs typeface="Arial"/>
              </a:rPr>
              <a:t>problem</a:t>
            </a:r>
            <a:r>
              <a:rPr sz="1800" spc="-15" dirty="0">
                <a:latin typeface="Arial"/>
                <a:cs typeface="Arial"/>
              </a:rPr>
              <a:t> </a:t>
            </a:r>
            <a:r>
              <a:rPr sz="1800" dirty="0">
                <a:latin typeface="Arial"/>
                <a:cs typeface="Arial"/>
              </a:rPr>
              <a:t>is,</a:t>
            </a:r>
            <a:r>
              <a:rPr sz="1800" spc="-35" dirty="0">
                <a:latin typeface="Arial"/>
                <a:cs typeface="Arial"/>
              </a:rPr>
              <a:t> </a:t>
            </a:r>
            <a:r>
              <a:rPr sz="1800" dirty="0">
                <a:latin typeface="Arial"/>
                <a:cs typeface="Arial"/>
              </a:rPr>
              <a:t>what</a:t>
            </a:r>
            <a:r>
              <a:rPr sz="1800" spc="5" dirty="0">
                <a:latin typeface="Arial"/>
                <a:cs typeface="Arial"/>
              </a:rPr>
              <a:t> </a:t>
            </a:r>
            <a:r>
              <a:rPr sz="1800" dirty="0">
                <a:latin typeface="Arial"/>
                <a:cs typeface="Arial"/>
              </a:rPr>
              <a:t>questions</a:t>
            </a:r>
            <a:r>
              <a:rPr sz="1800" spc="-15" dirty="0">
                <a:latin typeface="Arial"/>
                <a:cs typeface="Arial"/>
              </a:rPr>
              <a:t> </a:t>
            </a:r>
            <a:r>
              <a:rPr sz="1800" spc="-20" dirty="0">
                <a:latin typeface="Arial"/>
                <a:cs typeface="Arial"/>
              </a:rPr>
              <a:t>need </a:t>
            </a:r>
            <a:r>
              <a:rPr sz="1800" dirty="0">
                <a:latin typeface="Arial"/>
                <a:cs typeface="Arial"/>
              </a:rPr>
              <a:t>answers,</a:t>
            </a:r>
            <a:r>
              <a:rPr sz="1800" spc="15" dirty="0">
                <a:latin typeface="Arial"/>
                <a:cs typeface="Arial"/>
              </a:rPr>
              <a:t> </a:t>
            </a:r>
            <a:r>
              <a:rPr sz="1800" dirty="0">
                <a:latin typeface="Arial"/>
                <a:cs typeface="Arial"/>
              </a:rPr>
              <a:t>and</a:t>
            </a:r>
            <a:r>
              <a:rPr sz="1800" spc="-20" dirty="0">
                <a:latin typeface="Arial"/>
                <a:cs typeface="Arial"/>
              </a:rPr>
              <a:t> </a:t>
            </a:r>
            <a:r>
              <a:rPr sz="1800" dirty="0">
                <a:latin typeface="Arial"/>
                <a:cs typeface="Arial"/>
              </a:rPr>
              <a:t>where</a:t>
            </a:r>
            <a:r>
              <a:rPr sz="1800" spc="15"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find</a:t>
            </a:r>
            <a:r>
              <a:rPr sz="1800" spc="-30"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data.</a:t>
            </a:r>
            <a:r>
              <a:rPr sz="1800" spc="-45" dirty="0">
                <a:latin typeface="Arial"/>
                <a:cs typeface="Arial"/>
              </a:rPr>
              <a:t> </a:t>
            </a:r>
            <a:r>
              <a:rPr sz="1800" dirty="0">
                <a:latin typeface="Arial"/>
                <a:cs typeface="Arial"/>
              </a:rPr>
              <a:t>Then</a:t>
            </a:r>
            <a:r>
              <a:rPr sz="1800" spc="-25" dirty="0">
                <a:latin typeface="Arial"/>
                <a:cs typeface="Arial"/>
              </a:rPr>
              <a:t> </a:t>
            </a:r>
            <a:r>
              <a:rPr sz="1800" dirty="0">
                <a:latin typeface="Arial"/>
                <a:cs typeface="Arial"/>
              </a:rPr>
              <a:t>mine,</a:t>
            </a:r>
            <a:r>
              <a:rPr sz="1800" spc="-25" dirty="0">
                <a:latin typeface="Arial"/>
                <a:cs typeface="Arial"/>
              </a:rPr>
              <a:t> </a:t>
            </a:r>
            <a:r>
              <a:rPr sz="1800" spc="-10" dirty="0">
                <a:latin typeface="Arial"/>
                <a:cs typeface="Arial"/>
              </a:rPr>
              <a:t>clean, </a:t>
            </a:r>
            <a:r>
              <a:rPr sz="1800" dirty="0">
                <a:latin typeface="Arial"/>
                <a:cs typeface="Arial"/>
              </a:rPr>
              <a:t>and</a:t>
            </a:r>
            <a:r>
              <a:rPr sz="1800" spc="-25" dirty="0">
                <a:latin typeface="Arial"/>
                <a:cs typeface="Arial"/>
              </a:rPr>
              <a:t> </a:t>
            </a:r>
            <a:r>
              <a:rPr sz="1800" dirty="0">
                <a:latin typeface="Arial"/>
                <a:cs typeface="Arial"/>
              </a:rPr>
              <a:t>present</a:t>
            </a:r>
            <a:r>
              <a:rPr sz="1800" spc="-1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relevant</a:t>
            </a:r>
            <a:r>
              <a:rPr sz="1800" spc="-10" dirty="0">
                <a:latin typeface="Arial"/>
                <a:cs typeface="Arial"/>
              </a:rPr>
              <a:t> </a:t>
            </a:r>
            <a:r>
              <a:rPr sz="1800" spc="-20" dirty="0">
                <a:latin typeface="Arial"/>
                <a:cs typeface="Arial"/>
              </a:rPr>
              <a:t>data.</a:t>
            </a:r>
            <a:endParaRPr sz="1800">
              <a:latin typeface="Arial"/>
              <a:cs typeface="Arial"/>
            </a:endParaRPr>
          </a:p>
        </p:txBody>
      </p:sp>
      <p:grpSp>
        <p:nvGrpSpPr>
          <p:cNvPr id="5" name="object 5"/>
          <p:cNvGrpSpPr/>
          <p:nvPr/>
        </p:nvGrpSpPr>
        <p:grpSpPr>
          <a:xfrm>
            <a:off x="717804" y="1434083"/>
            <a:ext cx="5072380" cy="558165"/>
            <a:chOff x="717804" y="1434083"/>
            <a:chExt cx="5072380" cy="558165"/>
          </a:xfrm>
        </p:grpSpPr>
        <p:sp>
          <p:nvSpPr>
            <p:cNvPr id="6" name="object 6"/>
            <p:cNvSpPr/>
            <p:nvPr/>
          </p:nvSpPr>
          <p:spPr>
            <a:xfrm>
              <a:off x="730758" y="1447037"/>
              <a:ext cx="5046345" cy="532130"/>
            </a:xfrm>
            <a:custGeom>
              <a:avLst/>
              <a:gdLst/>
              <a:ahLst/>
              <a:cxnLst/>
              <a:rect l="l" t="t" r="r" b="b"/>
              <a:pathLst>
                <a:path w="5046345" h="532130">
                  <a:moveTo>
                    <a:pt x="4957318" y="0"/>
                  </a:moveTo>
                  <a:lnTo>
                    <a:pt x="88645" y="0"/>
                  </a:lnTo>
                  <a:lnTo>
                    <a:pt x="54140" y="6975"/>
                  </a:lnTo>
                  <a:lnTo>
                    <a:pt x="25963" y="25987"/>
                  </a:lnTo>
                  <a:lnTo>
                    <a:pt x="6966" y="54167"/>
                  </a:lnTo>
                  <a:lnTo>
                    <a:pt x="0" y="88646"/>
                  </a:lnTo>
                  <a:lnTo>
                    <a:pt x="0" y="443229"/>
                  </a:lnTo>
                  <a:lnTo>
                    <a:pt x="6966" y="477708"/>
                  </a:lnTo>
                  <a:lnTo>
                    <a:pt x="25963" y="505888"/>
                  </a:lnTo>
                  <a:lnTo>
                    <a:pt x="54140" y="524900"/>
                  </a:lnTo>
                  <a:lnTo>
                    <a:pt x="88645" y="531876"/>
                  </a:lnTo>
                  <a:lnTo>
                    <a:pt x="4957318" y="531876"/>
                  </a:lnTo>
                  <a:lnTo>
                    <a:pt x="4991796" y="524900"/>
                  </a:lnTo>
                  <a:lnTo>
                    <a:pt x="5019976" y="505888"/>
                  </a:lnTo>
                  <a:lnTo>
                    <a:pt x="5038988" y="477708"/>
                  </a:lnTo>
                  <a:lnTo>
                    <a:pt x="5045964" y="443229"/>
                  </a:lnTo>
                  <a:lnTo>
                    <a:pt x="5045964" y="88646"/>
                  </a:lnTo>
                  <a:lnTo>
                    <a:pt x="5038988" y="54167"/>
                  </a:lnTo>
                  <a:lnTo>
                    <a:pt x="5019976" y="25987"/>
                  </a:lnTo>
                  <a:lnTo>
                    <a:pt x="4991796" y="6975"/>
                  </a:lnTo>
                  <a:lnTo>
                    <a:pt x="4957318" y="0"/>
                  </a:lnTo>
                  <a:close/>
                </a:path>
              </a:pathLst>
            </a:custGeom>
            <a:solidFill>
              <a:srgbClr val="5B9BD4"/>
            </a:solidFill>
          </p:spPr>
          <p:txBody>
            <a:bodyPr wrap="square" lIns="0" tIns="0" rIns="0" bIns="0" rtlCol="0"/>
            <a:lstStyle/>
            <a:p>
              <a:endParaRPr/>
            </a:p>
          </p:txBody>
        </p:sp>
        <p:sp>
          <p:nvSpPr>
            <p:cNvPr id="7" name="object 7"/>
            <p:cNvSpPr/>
            <p:nvPr/>
          </p:nvSpPr>
          <p:spPr>
            <a:xfrm>
              <a:off x="730758" y="1447037"/>
              <a:ext cx="5046345" cy="532130"/>
            </a:xfrm>
            <a:custGeom>
              <a:avLst/>
              <a:gdLst/>
              <a:ahLst/>
              <a:cxnLst/>
              <a:rect l="l" t="t" r="r" b="b"/>
              <a:pathLst>
                <a:path w="5046345" h="532130">
                  <a:moveTo>
                    <a:pt x="0" y="88646"/>
                  </a:moveTo>
                  <a:lnTo>
                    <a:pt x="6966" y="54167"/>
                  </a:lnTo>
                  <a:lnTo>
                    <a:pt x="25963" y="25987"/>
                  </a:lnTo>
                  <a:lnTo>
                    <a:pt x="54140" y="6975"/>
                  </a:lnTo>
                  <a:lnTo>
                    <a:pt x="88645" y="0"/>
                  </a:lnTo>
                  <a:lnTo>
                    <a:pt x="4957318" y="0"/>
                  </a:lnTo>
                  <a:lnTo>
                    <a:pt x="4991796" y="6975"/>
                  </a:lnTo>
                  <a:lnTo>
                    <a:pt x="5019976" y="25987"/>
                  </a:lnTo>
                  <a:lnTo>
                    <a:pt x="5038988" y="54167"/>
                  </a:lnTo>
                  <a:lnTo>
                    <a:pt x="5045964" y="88646"/>
                  </a:lnTo>
                  <a:lnTo>
                    <a:pt x="5045964" y="443229"/>
                  </a:lnTo>
                  <a:lnTo>
                    <a:pt x="5038988" y="477708"/>
                  </a:lnTo>
                  <a:lnTo>
                    <a:pt x="5019976" y="505888"/>
                  </a:lnTo>
                  <a:lnTo>
                    <a:pt x="4991796" y="524900"/>
                  </a:lnTo>
                  <a:lnTo>
                    <a:pt x="4957318" y="531876"/>
                  </a:lnTo>
                  <a:lnTo>
                    <a:pt x="88645" y="531876"/>
                  </a:lnTo>
                  <a:lnTo>
                    <a:pt x="54140" y="524900"/>
                  </a:lnTo>
                  <a:lnTo>
                    <a:pt x="25963" y="505888"/>
                  </a:lnTo>
                  <a:lnTo>
                    <a:pt x="6966" y="477708"/>
                  </a:lnTo>
                  <a:lnTo>
                    <a:pt x="0" y="443229"/>
                  </a:lnTo>
                  <a:lnTo>
                    <a:pt x="0" y="88646"/>
                  </a:lnTo>
                  <a:close/>
                </a:path>
              </a:pathLst>
            </a:custGeom>
            <a:ln w="25908">
              <a:solidFill>
                <a:srgbClr val="FFFFFF"/>
              </a:solidFill>
            </a:ln>
          </p:spPr>
          <p:txBody>
            <a:bodyPr wrap="square" lIns="0" tIns="0" rIns="0" bIns="0" rtlCol="0"/>
            <a:lstStyle/>
            <a:p>
              <a:endParaRPr/>
            </a:p>
          </p:txBody>
        </p:sp>
      </p:grpSp>
      <p:sp>
        <p:nvSpPr>
          <p:cNvPr id="8" name="object 8"/>
          <p:cNvSpPr txBox="1"/>
          <p:nvPr/>
        </p:nvSpPr>
        <p:spPr>
          <a:xfrm>
            <a:off x="934008" y="1540255"/>
            <a:ext cx="143383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Data</a:t>
            </a:r>
            <a:r>
              <a:rPr sz="1800" spc="-20" dirty="0">
                <a:solidFill>
                  <a:srgbClr val="FFFFFF"/>
                </a:solidFill>
                <a:latin typeface="Arial"/>
                <a:cs typeface="Arial"/>
              </a:rPr>
              <a:t> </a:t>
            </a:r>
            <a:r>
              <a:rPr sz="1800" spc="-10" dirty="0">
                <a:solidFill>
                  <a:srgbClr val="FFFFFF"/>
                </a:solidFill>
                <a:latin typeface="Arial"/>
                <a:cs typeface="Arial"/>
              </a:rPr>
              <a:t>Scientist</a:t>
            </a:r>
            <a:endParaRPr sz="1800">
              <a:latin typeface="Arial"/>
              <a:cs typeface="Arial"/>
            </a:endParaRPr>
          </a:p>
        </p:txBody>
      </p:sp>
      <p:sp>
        <p:nvSpPr>
          <p:cNvPr id="9" name="object 9"/>
          <p:cNvSpPr/>
          <p:nvPr/>
        </p:nvSpPr>
        <p:spPr>
          <a:xfrm>
            <a:off x="369570" y="3294126"/>
            <a:ext cx="7210425" cy="1531620"/>
          </a:xfrm>
          <a:custGeom>
            <a:avLst/>
            <a:gdLst/>
            <a:ahLst/>
            <a:cxnLst/>
            <a:rect l="l" t="t" r="r" b="b"/>
            <a:pathLst>
              <a:path w="7210425" h="1531620">
                <a:moveTo>
                  <a:pt x="0" y="1531620"/>
                </a:moveTo>
                <a:lnTo>
                  <a:pt x="7210044" y="1531620"/>
                </a:lnTo>
                <a:lnTo>
                  <a:pt x="7210044" y="0"/>
                </a:lnTo>
                <a:lnTo>
                  <a:pt x="0" y="0"/>
                </a:lnTo>
                <a:lnTo>
                  <a:pt x="0" y="1531620"/>
                </a:lnTo>
                <a:close/>
              </a:path>
            </a:pathLst>
          </a:custGeom>
          <a:ln w="25908">
            <a:solidFill>
              <a:srgbClr val="4DC58D"/>
            </a:solidFill>
          </a:ln>
        </p:spPr>
        <p:txBody>
          <a:bodyPr wrap="square" lIns="0" tIns="0" rIns="0" bIns="0" rtlCol="0"/>
          <a:lstStyle/>
          <a:p>
            <a:endParaRPr/>
          </a:p>
        </p:txBody>
      </p:sp>
      <p:sp>
        <p:nvSpPr>
          <p:cNvPr id="10" name="object 10"/>
          <p:cNvSpPr txBox="1"/>
          <p:nvPr/>
        </p:nvSpPr>
        <p:spPr>
          <a:xfrm>
            <a:off x="916330" y="3615944"/>
            <a:ext cx="6078220" cy="1089660"/>
          </a:xfrm>
          <a:prstGeom prst="rect">
            <a:avLst/>
          </a:prstGeom>
        </p:spPr>
        <p:txBody>
          <a:bodyPr vert="horz" wrap="square" lIns="0" tIns="50800" rIns="0" bIns="0" rtlCol="0">
            <a:spAutoFit/>
          </a:bodyPr>
          <a:lstStyle/>
          <a:p>
            <a:pPr marL="184785" marR="752475" indent="-172720">
              <a:lnSpc>
                <a:spcPts val="1870"/>
              </a:lnSpc>
              <a:spcBef>
                <a:spcPts val="400"/>
              </a:spcBef>
              <a:buChar char="•"/>
              <a:tabLst>
                <a:tab pos="184785" algn="l"/>
              </a:tabLst>
            </a:pPr>
            <a:r>
              <a:rPr sz="1800" dirty="0">
                <a:latin typeface="Arial"/>
                <a:cs typeface="Arial"/>
              </a:rPr>
              <a:t>Bridge</a:t>
            </a:r>
            <a:r>
              <a:rPr sz="1800" spc="-20"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gap</a:t>
            </a:r>
            <a:r>
              <a:rPr sz="1800" spc="-20" dirty="0">
                <a:latin typeface="Arial"/>
                <a:cs typeface="Arial"/>
              </a:rPr>
              <a:t> </a:t>
            </a:r>
            <a:r>
              <a:rPr sz="1800" dirty="0">
                <a:latin typeface="Arial"/>
                <a:cs typeface="Arial"/>
              </a:rPr>
              <a:t>between</a:t>
            </a:r>
            <a:r>
              <a:rPr sz="1800" spc="25" dirty="0">
                <a:latin typeface="Arial"/>
                <a:cs typeface="Arial"/>
              </a:rPr>
              <a:t> </a:t>
            </a:r>
            <a:r>
              <a:rPr sz="1800" dirty="0">
                <a:latin typeface="Arial"/>
                <a:cs typeface="Arial"/>
              </a:rPr>
              <a:t>the</a:t>
            </a:r>
            <a:r>
              <a:rPr sz="1800" spc="-35" dirty="0">
                <a:latin typeface="Arial"/>
                <a:cs typeface="Arial"/>
              </a:rPr>
              <a:t> </a:t>
            </a:r>
            <a:r>
              <a:rPr sz="1800" dirty="0">
                <a:latin typeface="Arial"/>
                <a:cs typeface="Arial"/>
              </a:rPr>
              <a:t>data</a:t>
            </a:r>
            <a:r>
              <a:rPr sz="1800" spc="-15" dirty="0">
                <a:latin typeface="Arial"/>
                <a:cs typeface="Arial"/>
              </a:rPr>
              <a:t> </a:t>
            </a:r>
            <a:r>
              <a:rPr sz="1800" dirty="0">
                <a:latin typeface="Arial"/>
                <a:cs typeface="Arial"/>
              </a:rPr>
              <a:t>scientists</a:t>
            </a:r>
            <a:r>
              <a:rPr sz="1800" spc="-25" dirty="0">
                <a:latin typeface="Arial"/>
                <a:cs typeface="Arial"/>
              </a:rPr>
              <a:t> </a:t>
            </a:r>
            <a:r>
              <a:rPr sz="1800" dirty="0">
                <a:latin typeface="Arial"/>
                <a:cs typeface="Arial"/>
              </a:rPr>
              <a:t>and</a:t>
            </a:r>
            <a:r>
              <a:rPr sz="1800" spc="-15" dirty="0">
                <a:latin typeface="Arial"/>
                <a:cs typeface="Arial"/>
              </a:rPr>
              <a:t> </a:t>
            </a:r>
            <a:r>
              <a:rPr sz="1800" spc="-25" dirty="0">
                <a:latin typeface="Arial"/>
                <a:cs typeface="Arial"/>
              </a:rPr>
              <a:t>the </a:t>
            </a:r>
            <a:r>
              <a:rPr sz="1800" dirty="0">
                <a:latin typeface="Arial"/>
                <a:cs typeface="Arial"/>
              </a:rPr>
              <a:t>business</a:t>
            </a:r>
            <a:r>
              <a:rPr sz="1800" spc="-15" dirty="0">
                <a:latin typeface="Arial"/>
                <a:cs typeface="Arial"/>
              </a:rPr>
              <a:t> </a:t>
            </a:r>
            <a:r>
              <a:rPr sz="1800" spc="-10" dirty="0">
                <a:latin typeface="Arial"/>
                <a:cs typeface="Arial"/>
              </a:rPr>
              <a:t>analysts</a:t>
            </a:r>
            <a:endParaRPr sz="1800">
              <a:latin typeface="Arial"/>
              <a:cs typeface="Arial"/>
            </a:endParaRPr>
          </a:p>
          <a:p>
            <a:pPr marL="184785" indent="-172085">
              <a:lnSpc>
                <a:spcPct val="100000"/>
              </a:lnSpc>
              <a:spcBef>
                <a:spcPts val="5"/>
              </a:spcBef>
              <a:buChar char="•"/>
              <a:tabLst>
                <a:tab pos="184785" algn="l"/>
              </a:tabLst>
            </a:pPr>
            <a:r>
              <a:rPr sz="1800" dirty="0">
                <a:latin typeface="Arial"/>
                <a:cs typeface="Arial"/>
              </a:rPr>
              <a:t>organizing</a:t>
            </a:r>
            <a:r>
              <a:rPr sz="1800" spc="-20" dirty="0">
                <a:latin typeface="Arial"/>
                <a:cs typeface="Arial"/>
              </a:rPr>
              <a:t> </a:t>
            </a:r>
            <a:r>
              <a:rPr sz="1800" dirty="0">
                <a:latin typeface="Arial"/>
                <a:cs typeface="Arial"/>
              </a:rPr>
              <a:t>and</a:t>
            </a:r>
            <a:r>
              <a:rPr sz="1800" spc="-35" dirty="0">
                <a:latin typeface="Arial"/>
                <a:cs typeface="Arial"/>
              </a:rPr>
              <a:t> </a:t>
            </a:r>
            <a:r>
              <a:rPr sz="1800" dirty="0">
                <a:latin typeface="Arial"/>
                <a:cs typeface="Arial"/>
              </a:rPr>
              <a:t>analyzing data</a:t>
            </a:r>
            <a:r>
              <a:rPr sz="1800" spc="-35" dirty="0">
                <a:latin typeface="Arial"/>
                <a:cs typeface="Arial"/>
              </a:rPr>
              <a:t> </a:t>
            </a:r>
            <a:r>
              <a:rPr sz="1800" dirty="0">
                <a:latin typeface="Arial"/>
                <a:cs typeface="Arial"/>
              </a:rPr>
              <a:t>to</a:t>
            </a:r>
            <a:r>
              <a:rPr sz="1800" spc="-50" dirty="0">
                <a:latin typeface="Arial"/>
                <a:cs typeface="Arial"/>
              </a:rPr>
              <a:t> </a:t>
            </a:r>
            <a:r>
              <a:rPr sz="1800" dirty="0">
                <a:latin typeface="Arial"/>
                <a:cs typeface="Arial"/>
              </a:rPr>
              <a:t>answer</a:t>
            </a:r>
            <a:r>
              <a:rPr sz="1800" spc="10" dirty="0">
                <a:latin typeface="Arial"/>
                <a:cs typeface="Arial"/>
              </a:rPr>
              <a:t> </a:t>
            </a:r>
            <a:r>
              <a:rPr sz="1800" dirty="0">
                <a:latin typeface="Arial"/>
                <a:cs typeface="Arial"/>
              </a:rPr>
              <a:t>posed</a:t>
            </a:r>
            <a:r>
              <a:rPr sz="1800" spc="-35" dirty="0">
                <a:latin typeface="Arial"/>
                <a:cs typeface="Arial"/>
              </a:rPr>
              <a:t> </a:t>
            </a:r>
            <a:r>
              <a:rPr sz="1800" spc="-10" dirty="0">
                <a:latin typeface="Arial"/>
                <a:cs typeface="Arial"/>
              </a:rPr>
              <a:t>questions.</a:t>
            </a:r>
            <a:endParaRPr sz="1800">
              <a:latin typeface="Arial"/>
              <a:cs typeface="Arial"/>
            </a:endParaRPr>
          </a:p>
          <a:p>
            <a:pPr marL="184785" indent="-172085">
              <a:lnSpc>
                <a:spcPct val="100000"/>
              </a:lnSpc>
              <a:spcBef>
                <a:spcPts val="10"/>
              </a:spcBef>
              <a:buChar char="•"/>
              <a:tabLst>
                <a:tab pos="184785" algn="l"/>
              </a:tabLst>
            </a:pPr>
            <a:r>
              <a:rPr sz="1800" dirty="0">
                <a:latin typeface="Arial"/>
                <a:cs typeface="Arial"/>
              </a:rPr>
              <a:t>Convert</a:t>
            </a:r>
            <a:r>
              <a:rPr sz="1800" spc="-30" dirty="0">
                <a:latin typeface="Arial"/>
                <a:cs typeface="Arial"/>
              </a:rPr>
              <a:t> </a:t>
            </a:r>
            <a:r>
              <a:rPr sz="1800" dirty="0">
                <a:latin typeface="Arial"/>
                <a:cs typeface="Arial"/>
              </a:rPr>
              <a:t>technical</a:t>
            </a:r>
            <a:r>
              <a:rPr sz="1800" spc="-30" dirty="0">
                <a:latin typeface="Arial"/>
                <a:cs typeface="Arial"/>
              </a:rPr>
              <a:t> </a:t>
            </a:r>
            <a:r>
              <a:rPr sz="1800" dirty="0">
                <a:latin typeface="Arial"/>
                <a:cs typeface="Arial"/>
              </a:rPr>
              <a:t>analyses</a:t>
            </a:r>
            <a:r>
              <a:rPr sz="1800" spc="-15" dirty="0">
                <a:latin typeface="Arial"/>
                <a:cs typeface="Arial"/>
              </a:rPr>
              <a:t> </a:t>
            </a:r>
            <a:r>
              <a:rPr sz="1800" dirty="0">
                <a:latin typeface="Arial"/>
                <a:cs typeface="Arial"/>
              </a:rPr>
              <a:t>into</a:t>
            </a:r>
            <a:r>
              <a:rPr sz="1800" spc="-30" dirty="0">
                <a:latin typeface="Arial"/>
                <a:cs typeface="Arial"/>
              </a:rPr>
              <a:t> </a:t>
            </a:r>
            <a:r>
              <a:rPr sz="1800" dirty="0">
                <a:latin typeface="Arial"/>
                <a:cs typeface="Arial"/>
              </a:rPr>
              <a:t>qualitative</a:t>
            </a:r>
            <a:r>
              <a:rPr sz="1800" spc="-30" dirty="0">
                <a:latin typeface="Arial"/>
                <a:cs typeface="Arial"/>
              </a:rPr>
              <a:t> </a:t>
            </a:r>
            <a:r>
              <a:rPr sz="1800" dirty="0">
                <a:latin typeface="Arial"/>
                <a:cs typeface="Arial"/>
              </a:rPr>
              <a:t>action</a:t>
            </a:r>
            <a:r>
              <a:rPr sz="1800" spc="-40" dirty="0">
                <a:latin typeface="Arial"/>
                <a:cs typeface="Arial"/>
              </a:rPr>
              <a:t> </a:t>
            </a:r>
            <a:r>
              <a:rPr sz="1800" spc="-10" dirty="0">
                <a:latin typeface="Arial"/>
                <a:cs typeface="Arial"/>
              </a:rPr>
              <a:t>items.</a:t>
            </a:r>
            <a:endParaRPr sz="1800">
              <a:latin typeface="Arial"/>
              <a:cs typeface="Arial"/>
            </a:endParaRPr>
          </a:p>
        </p:txBody>
      </p:sp>
      <p:grpSp>
        <p:nvGrpSpPr>
          <p:cNvPr id="11" name="object 11"/>
          <p:cNvGrpSpPr/>
          <p:nvPr/>
        </p:nvGrpSpPr>
        <p:grpSpPr>
          <a:xfrm>
            <a:off x="717804" y="3015995"/>
            <a:ext cx="5072380" cy="558165"/>
            <a:chOff x="717804" y="3015995"/>
            <a:chExt cx="5072380" cy="558165"/>
          </a:xfrm>
        </p:grpSpPr>
        <p:sp>
          <p:nvSpPr>
            <p:cNvPr id="12" name="object 12"/>
            <p:cNvSpPr/>
            <p:nvPr/>
          </p:nvSpPr>
          <p:spPr>
            <a:xfrm>
              <a:off x="730758" y="3028949"/>
              <a:ext cx="5046345" cy="532130"/>
            </a:xfrm>
            <a:custGeom>
              <a:avLst/>
              <a:gdLst/>
              <a:ahLst/>
              <a:cxnLst/>
              <a:rect l="l" t="t" r="r" b="b"/>
              <a:pathLst>
                <a:path w="5046345" h="532129">
                  <a:moveTo>
                    <a:pt x="4957318" y="0"/>
                  </a:moveTo>
                  <a:lnTo>
                    <a:pt x="88645" y="0"/>
                  </a:lnTo>
                  <a:lnTo>
                    <a:pt x="54140" y="6975"/>
                  </a:lnTo>
                  <a:lnTo>
                    <a:pt x="25963" y="25987"/>
                  </a:lnTo>
                  <a:lnTo>
                    <a:pt x="6966" y="54167"/>
                  </a:lnTo>
                  <a:lnTo>
                    <a:pt x="0" y="88646"/>
                  </a:lnTo>
                  <a:lnTo>
                    <a:pt x="0" y="443229"/>
                  </a:lnTo>
                  <a:lnTo>
                    <a:pt x="6966" y="477708"/>
                  </a:lnTo>
                  <a:lnTo>
                    <a:pt x="25963" y="505888"/>
                  </a:lnTo>
                  <a:lnTo>
                    <a:pt x="54140" y="524900"/>
                  </a:lnTo>
                  <a:lnTo>
                    <a:pt x="88645" y="531876"/>
                  </a:lnTo>
                  <a:lnTo>
                    <a:pt x="4957318" y="531876"/>
                  </a:lnTo>
                  <a:lnTo>
                    <a:pt x="4991796" y="524900"/>
                  </a:lnTo>
                  <a:lnTo>
                    <a:pt x="5019976" y="505888"/>
                  </a:lnTo>
                  <a:lnTo>
                    <a:pt x="5038988" y="477708"/>
                  </a:lnTo>
                  <a:lnTo>
                    <a:pt x="5045964" y="443229"/>
                  </a:lnTo>
                  <a:lnTo>
                    <a:pt x="5045964" y="88646"/>
                  </a:lnTo>
                  <a:lnTo>
                    <a:pt x="5038988" y="54167"/>
                  </a:lnTo>
                  <a:lnTo>
                    <a:pt x="5019976" y="25987"/>
                  </a:lnTo>
                  <a:lnTo>
                    <a:pt x="4991796" y="6975"/>
                  </a:lnTo>
                  <a:lnTo>
                    <a:pt x="4957318" y="0"/>
                  </a:lnTo>
                  <a:close/>
                </a:path>
              </a:pathLst>
            </a:custGeom>
            <a:solidFill>
              <a:srgbClr val="4DC58D"/>
            </a:solidFill>
          </p:spPr>
          <p:txBody>
            <a:bodyPr wrap="square" lIns="0" tIns="0" rIns="0" bIns="0" rtlCol="0"/>
            <a:lstStyle/>
            <a:p>
              <a:endParaRPr/>
            </a:p>
          </p:txBody>
        </p:sp>
        <p:sp>
          <p:nvSpPr>
            <p:cNvPr id="13" name="object 13"/>
            <p:cNvSpPr/>
            <p:nvPr/>
          </p:nvSpPr>
          <p:spPr>
            <a:xfrm>
              <a:off x="730758" y="3028949"/>
              <a:ext cx="5046345" cy="532130"/>
            </a:xfrm>
            <a:custGeom>
              <a:avLst/>
              <a:gdLst/>
              <a:ahLst/>
              <a:cxnLst/>
              <a:rect l="l" t="t" r="r" b="b"/>
              <a:pathLst>
                <a:path w="5046345" h="532129">
                  <a:moveTo>
                    <a:pt x="0" y="88646"/>
                  </a:moveTo>
                  <a:lnTo>
                    <a:pt x="6966" y="54167"/>
                  </a:lnTo>
                  <a:lnTo>
                    <a:pt x="25963" y="25987"/>
                  </a:lnTo>
                  <a:lnTo>
                    <a:pt x="54140" y="6975"/>
                  </a:lnTo>
                  <a:lnTo>
                    <a:pt x="88645" y="0"/>
                  </a:lnTo>
                  <a:lnTo>
                    <a:pt x="4957318" y="0"/>
                  </a:lnTo>
                  <a:lnTo>
                    <a:pt x="4991796" y="6975"/>
                  </a:lnTo>
                  <a:lnTo>
                    <a:pt x="5019976" y="25987"/>
                  </a:lnTo>
                  <a:lnTo>
                    <a:pt x="5038988" y="54167"/>
                  </a:lnTo>
                  <a:lnTo>
                    <a:pt x="5045964" y="88646"/>
                  </a:lnTo>
                  <a:lnTo>
                    <a:pt x="5045964" y="443229"/>
                  </a:lnTo>
                  <a:lnTo>
                    <a:pt x="5038988" y="477708"/>
                  </a:lnTo>
                  <a:lnTo>
                    <a:pt x="5019976" y="505888"/>
                  </a:lnTo>
                  <a:lnTo>
                    <a:pt x="4991796" y="524900"/>
                  </a:lnTo>
                  <a:lnTo>
                    <a:pt x="4957318" y="531876"/>
                  </a:lnTo>
                  <a:lnTo>
                    <a:pt x="88645" y="531876"/>
                  </a:lnTo>
                  <a:lnTo>
                    <a:pt x="54140" y="524900"/>
                  </a:lnTo>
                  <a:lnTo>
                    <a:pt x="25963" y="505888"/>
                  </a:lnTo>
                  <a:lnTo>
                    <a:pt x="6966" y="477708"/>
                  </a:lnTo>
                  <a:lnTo>
                    <a:pt x="0" y="443229"/>
                  </a:lnTo>
                  <a:lnTo>
                    <a:pt x="0" y="88646"/>
                  </a:lnTo>
                  <a:close/>
                </a:path>
              </a:pathLst>
            </a:custGeom>
            <a:ln w="25908">
              <a:solidFill>
                <a:srgbClr val="FFFFFF"/>
              </a:solidFill>
            </a:ln>
          </p:spPr>
          <p:txBody>
            <a:bodyPr wrap="square" lIns="0" tIns="0" rIns="0" bIns="0" rtlCol="0"/>
            <a:lstStyle/>
            <a:p>
              <a:endParaRPr/>
            </a:p>
          </p:txBody>
        </p:sp>
      </p:grpSp>
      <p:sp>
        <p:nvSpPr>
          <p:cNvPr id="14" name="object 14"/>
          <p:cNvSpPr txBox="1"/>
          <p:nvPr/>
        </p:nvSpPr>
        <p:spPr>
          <a:xfrm>
            <a:off x="934008" y="3122421"/>
            <a:ext cx="130365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Data</a:t>
            </a:r>
            <a:r>
              <a:rPr sz="1800" spc="-114" dirty="0">
                <a:solidFill>
                  <a:srgbClr val="FFFFFF"/>
                </a:solidFill>
                <a:latin typeface="Arial"/>
                <a:cs typeface="Arial"/>
              </a:rPr>
              <a:t> </a:t>
            </a:r>
            <a:r>
              <a:rPr sz="1800" spc="-10" dirty="0">
                <a:solidFill>
                  <a:srgbClr val="FFFFFF"/>
                </a:solidFill>
                <a:latin typeface="Arial"/>
                <a:cs typeface="Arial"/>
              </a:rPr>
              <a:t>Analyst</a:t>
            </a:r>
            <a:endParaRPr sz="1800">
              <a:latin typeface="Arial"/>
              <a:cs typeface="Arial"/>
            </a:endParaRPr>
          </a:p>
        </p:txBody>
      </p:sp>
      <p:sp>
        <p:nvSpPr>
          <p:cNvPr id="15" name="object 15"/>
          <p:cNvSpPr/>
          <p:nvPr/>
        </p:nvSpPr>
        <p:spPr>
          <a:xfrm>
            <a:off x="369570" y="5188458"/>
            <a:ext cx="7210425" cy="1503045"/>
          </a:xfrm>
          <a:custGeom>
            <a:avLst/>
            <a:gdLst/>
            <a:ahLst/>
            <a:cxnLst/>
            <a:rect l="l" t="t" r="r" b="b"/>
            <a:pathLst>
              <a:path w="7210425" h="1503045">
                <a:moveTo>
                  <a:pt x="0" y="1502663"/>
                </a:moveTo>
                <a:lnTo>
                  <a:pt x="7210044" y="1502663"/>
                </a:lnTo>
                <a:lnTo>
                  <a:pt x="7210044" y="0"/>
                </a:lnTo>
                <a:lnTo>
                  <a:pt x="0" y="0"/>
                </a:lnTo>
                <a:lnTo>
                  <a:pt x="0" y="1502663"/>
                </a:lnTo>
                <a:close/>
              </a:path>
            </a:pathLst>
          </a:custGeom>
          <a:ln w="25908">
            <a:solidFill>
              <a:srgbClr val="6FAC46"/>
            </a:solidFill>
          </a:ln>
        </p:spPr>
        <p:txBody>
          <a:bodyPr wrap="square" lIns="0" tIns="0" rIns="0" bIns="0" rtlCol="0"/>
          <a:lstStyle/>
          <a:p>
            <a:endParaRPr/>
          </a:p>
        </p:txBody>
      </p:sp>
      <p:sp>
        <p:nvSpPr>
          <p:cNvPr id="16" name="object 16"/>
          <p:cNvSpPr txBox="1"/>
          <p:nvPr/>
        </p:nvSpPr>
        <p:spPr>
          <a:xfrm>
            <a:off x="916330" y="5509971"/>
            <a:ext cx="6065520" cy="1050290"/>
          </a:xfrm>
          <a:prstGeom prst="rect">
            <a:avLst/>
          </a:prstGeom>
        </p:spPr>
        <p:txBody>
          <a:bodyPr vert="horz" wrap="square" lIns="0" tIns="51435" rIns="0" bIns="0" rtlCol="0">
            <a:spAutoFit/>
          </a:bodyPr>
          <a:lstStyle/>
          <a:p>
            <a:pPr marL="184785" marR="5080" indent="-172720">
              <a:lnSpc>
                <a:spcPts val="1870"/>
              </a:lnSpc>
              <a:spcBef>
                <a:spcPts val="405"/>
              </a:spcBef>
              <a:buChar char="•"/>
              <a:tabLst>
                <a:tab pos="184785" algn="l"/>
              </a:tabLst>
            </a:pPr>
            <a:r>
              <a:rPr sz="1800" dirty="0">
                <a:latin typeface="Arial"/>
                <a:cs typeface="Arial"/>
              </a:rPr>
              <a:t>focus</a:t>
            </a:r>
            <a:r>
              <a:rPr sz="1800" spc="-50" dirty="0">
                <a:latin typeface="Arial"/>
                <a:cs typeface="Arial"/>
              </a:rPr>
              <a:t> </a:t>
            </a:r>
            <a:r>
              <a:rPr sz="1800" dirty="0">
                <a:latin typeface="Arial"/>
                <a:cs typeface="Arial"/>
              </a:rPr>
              <a:t>on</a:t>
            </a:r>
            <a:r>
              <a:rPr sz="1800" spc="-35" dirty="0">
                <a:latin typeface="Arial"/>
                <a:cs typeface="Arial"/>
              </a:rPr>
              <a:t> </a:t>
            </a:r>
            <a:r>
              <a:rPr sz="1800" dirty="0">
                <a:latin typeface="Arial"/>
                <a:cs typeface="Arial"/>
              </a:rPr>
              <a:t>developing,</a:t>
            </a:r>
            <a:r>
              <a:rPr sz="1800" spc="-5" dirty="0">
                <a:latin typeface="Arial"/>
                <a:cs typeface="Arial"/>
              </a:rPr>
              <a:t> </a:t>
            </a:r>
            <a:r>
              <a:rPr sz="1800" dirty="0">
                <a:latin typeface="Arial"/>
                <a:cs typeface="Arial"/>
              </a:rPr>
              <a:t>deploying,</a:t>
            </a:r>
            <a:r>
              <a:rPr sz="1800" spc="5" dirty="0">
                <a:latin typeface="Arial"/>
                <a:cs typeface="Arial"/>
              </a:rPr>
              <a:t> </a:t>
            </a:r>
            <a:r>
              <a:rPr sz="1800" dirty="0">
                <a:latin typeface="Arial"/>
                <a:cs typeface="Arial"/>
              </a:rPr>
              <a:t>managing,</a:t>
            </a:r>
            <a:r>
              <a:rPr sz="1800" spc="-15" dirty="0">
                <a:latin typeface="Arial"/>
                <a:cs typeface="Arial"/>
              </a:rPr>
              <a:t> </a:t>
            </a:r>
            <a:r>
              <a:rPr sz="1800" dirty="0">
                <a:latin typeface="Arial"/>
                <a:cs typeface="Arial"/>
              </a:rPr>
              <a:t>and</a:t>
            </a:r>
            <a:r>
              <a:rPr sz="1800" spc="-30" dirty="0">
                <a:latin typeface="Arial"/>
                <a:cs typeface="Arial"/>
              </a:rPr>
              <a:t> </a:t>
            </a:r>
            <a:r>
              <a:rPr sz="1800" spc="-10" dirty="0">
                <a:latin typeface="Arial"/>
                <a:cs typeface="Arial"/>
              </a:rPr>
              <a:t>optimizing </a:t>
            </a:r>
            <a:r>
              <a:rPr sz="1800" dirty="0">
                <a:latin typeface="Arial"/>
                <a:cs typeface="Arial"/>
              </a:rPr>
              <a:t>the</a:t>
            </a:r>
            <a:r>
              <a:rPr sz="1800" spc="-55" dirty="0">
                <a:latin typeface="Arial"/>
                <a:cs typeface="Arial"/>
              </a:rPr>
              <a:t> </a:t>
            </a:r>
            <a:r>
              <a:rPr sz="1800" dirty="0">
                <a:latin typeface="Arial"/>
                <a:cs typeface="Arial"/>
              </a:rPr>
              <a:t>organization’s</a:t>
            </a:r>
            <a:r>
              <a:rPr sz="1800" spc="5" dirty="0">
                <a:latin typeface="Arial"/>
                <a:cs typeface="Arial"/>
              </a:rPr>
              <a:t> </a:t>
            </a:r>
            <a:r>
              <a:rPr sz="1800" dirty="0">
                <a:latin typeface="Arial"/>
                <a:cs typeface="Arial"/>
              </a:rPr>
              <a:t>data</a:t>
            </a:r>
            <a:r>
              <a:rPr sz="1800" spc="-45" dirty="0">
                <a:latin typeface="Arial"/>
                <a:cs typeface="Arial"/>
              </a:rPr>
              <a:t> </a:t>
            </a:r>
            <a:r>
              <a:rPr sz="1800" dirty="0">
                <a:latin typeface="Arial"/>
                <a:cs typeface="Arial"/>
              </a:rPr>
              <a:t>infrastructure</a:t>
            </a:r>
            <a:r>
              <a:rPr sz="1800" spc="-35" dirty="0">
                <a:latin typeface="Arial"/>
                <a:cs typeface="Arial"/>
              </a:rPr>
              <a:t> </a:t>
            </a:r>
            <a:r>
              <a:rPr sz="1800" dirty="0">
                <a:latin typeface="Arial"/>
                <a:cs typeface="Arial"/>
              </a:rPr>
              <a:t>and</a:t>
            </a:r>
            <a:r>
              <a:rPr sz="1800" spc="-40" dirty="0">
                <a:latin typeface="Arial"/>
                <a:cs typeface="Arial"/>
              </a:rPr>
              <a:t> </a:t>
            </a:r>
            <a:r>
              <a:rPr sz="1800" dirty="0">
                <a:latin typeface="Arial"/>
                <a:cs typeface="Arial"/>
              </a:rPr>
              <a:t>data</a:t>
            </a:r>
            <a:r>
              <a:rPr sz="1800" spc="-30" dirty="0">
                <a:latin typeface="Arial"/>
                <a:cs typeface="Arial"/>
              </a:rPr>
              <a:t> </a:t>
            </a:r>
            <a:r>
              <a:rPr sz="1800" spc="-10" dirty="0">
                <a:latin typeface="Arial"/>
                <a:cs typeface="Arial"/>
              </a:rPr>
              <a:t>pipelines.</a:t>
            </a:r>
            <a:endParaRPr sz="1800">
              <a:latin typeface="Arial"/>
              <a:cs typeface="Arial"/>
            </a:endParaRPr>
          </a:p>
          <a:p>
            <a:pPr marL="184150" indent="-171450">
              <a:lnSpc>
                <a:spcPts val="2010"/>
              </a:lnSpc>
              <a:buChar char="•"/>
              <a:tabLst>
                <a:tab pos="184150" algn="l"/>
              </a:tabLst>
            </a:pPr>
            <a:r>
              <a:rPr sz="1800" dirty="0">
                <a:latin typeface="Arial"/>
                <a:cs typeface="Arial"/>
              </a:rPr>
              <a:t>support</a:t>
            </a:r>
            <a:r>
              <a:rPr sz="1800" spc="-15" dirty="0">
                <a:latin typeface="Arial"/>
                <a:cs typeface="Arial"/>
              </a:rPr>
              <a:t> </a:t>
            </a:r>
            <a:r>
              <a:rPr sz="1800" dirty="0">
                <a:latin typeface="Arial"/>
                <a:cs typeface="Arial"/>
              </a:rPr>
              <a:t>data</a:t>
            </a:r>
            <a:r>
              <a:rPr sz="1800" spc="-20" dirty="0">
                <a:latin typeface="Arial"/>
                <a:cs typeface="Arial"/>
              </a:rPr>
              <a:t> </a:t>
            </a:r>
            <a:r>
              <a:rPr sz="1800" dirty="0">
                <a:latin typeface="Arial"/>
                <a:cs typeface="Arial"/>
              </a:rPr>
              <a:t>scientists</a:t>
            </a:r>
            <a:r>
              <a:rPr sz="1800" spc="-30" dirty="0">
                <a:latin typeface="Arial"/>
                <a:cs typeface="Arial"/>
              </a:rPr>
              <a:t> </a:t>
            </a:r>
            <a:r>
              <a:rPr sz="1800" dirty="0">
                <a:latin typeface="Arial"/>
                <a:cs typeface="Arial"/>
              </a:rPr>
              <a:t>by</a:t>
            </a:r>
            <a:r>
              <a:rPr sz="1800" spc="-30" dirty="0">
                <a:latin typeface="Arial"/>
                <a:cs typeface="Arial"/>
              </a:rPr>
              <a:t> </a:t>
            </a:r>
            <a:r>
              <a:rPr sz="1800" dirty="0">
                <a:latin typeface="Arial"/>
                <a:cs typeface="Arial"/>
              </a:rPr>
              <a:t>helping to</a:t>
            </a:r>
            <a:r>
              <a:rPr sz="1800" spc="-45" dirty="0">
                <a:latin typeface="Arial"/>
                <a:cs typeface="Arial"/>
              </a:rPr>
              <a:t> </a:t>
            </a:r>
            <a:r>
              <a:rPr sz="1800" dirty="0">
                <a:latin typeface="Arial"/>
                <a:cs typeface="Arial"/>
              </a:rPr>
              <a:t>transfer</a:t>
            </a:r>
            <a:r>
              <a:rPr sz="1800" spc="-25" dirty="0">
                <a:latin typeface="Arial"/>
                <a:cs typeface="Arial"/>
              </a:rPr>
              <a:t> and</a:t>
            </a:r>
            <a:endParaRPr sz="1800">
              <a:latin typeface="Arial"/>
              <a:cs typeface="Arial"/>
            </a:endParaRPr>
          </a:p>
          <a:p>
            <a:pPr marL="184785">
              <a:lnSpc>
                <a:spcPts val="2010"/>
              </a:lnSpc>
            </a:pPr>
            <a:r>
              <a:rPr sz="1800" dirty="0">
                <a:latin typeface="Arial"/>
                <a:cs typeface="Arial"/>
              </a:rPr>
              <a:t>transform</a:t>
            </a:r>
            <a:r>
              <a:rPr sz="1800" spc="-15"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for</a:t>
            </a:r>
            <a:r>
              <a:rPr sz="1800" spc="-20" dirty="0">
                <a:latin typeface="Arial"/>
                <a:cs typeface="Arial"/>
              </a:rPr>
              <a:t> </a:t>
            </a:r>
            <a:r>
              <a:rPr sz="1800" spc="-10" dirty="0">
                <a:latin typeface="Arial"/>
                <a:cs typeface="Arial"/>
              </a:rPr>
              <a:t>queries.</a:t>
            </a:r>
            <a:endParaRPr sz="1800">
              <a:latin typeface="Arial"/>
              <a:cs typeface="Arial"/>
            </a:endParaRPr>
          </a:p>
        </p:txBody>
      </p:sp>
      <p:grpSp>
        <p:nvGrpSpPr>
          <p:cNvPr id="17" name="object 17"/>
          <p:cNvGrpSpPr/>
          <p:nvPr/>
        </p:nvGrpSpPr>
        <p:grpSpPr>
          <a:xfrm>
            <a:off x="717804" y="4910328"/>
            <a:ext cx="5072380" cy="556260"/>
            <a:chOff x="717804" y="4910328"/>
            <a:chExt cx="5072380" cy="556260"/>
          </a:xfrm>
        </p:grpSpPr>
        <p:sp>
          <p:nvSpPr>
            <p:cNvPr id="18" name="object 18"/>
            <p:cNvSpPr/>
            <p:nvPr/>
          </p:nvSpPr>
          <p:spPr>
            <a:xfrm>
              <a:off x="730758" y="4923282"/>
              <a:ext cx="5046345" cy="530860"/>
            </a:xfrm>
            <a:custGeom>
              <a:avLst/>
              <a:gdLst/>
              <a:ahLst/>
              <a:cxnLst/>
              <a:rect l="l" t="t" r="r" b="b"/>
              <a:pathLst>
                <a:path w="5046345" h="530860">
                  <a:moveTo>
                    <a:pt x="4957571" y="0"/>
                  </a:moveTo>
                  <a:lnTo>
                    <a:pt x="88392" y="0"/>
                  </a:lnTo>
                  <a:lnTo>
                    <a:pt x="53985" y="6953"/>
                  </a:lnTo>
                  <a:lnTo>
                    <a:pt x="25888" y="25908"/>
                  </a:lnTo>
                  <a:lnTo>
                    <a:pt x="6946" y="54006"/>
                  </a:lnTo>
                  <a:lnTo>
                    <a:pt x="0" y="88392"/>
                  </a:lnTo>
                  <a:lnTo>
                    <a:pt x="0" y="441960"/>
                  </a:lnTo>
                  <a:lnTo>
                    <a:pt x="6946" y="476345"/>
                  </a:lnTo>
                  <a:lnTo>
                    <a:pt x="25888" y="504444"/>
                  </a:lnTo>
                  <a:lnTo>
                    <a:pt x="53985" y="523398"/>
                  </a:lnTo>
                  <a:lnTo>
                    <a:pt x="88392" y="530352"/>
                  </a:lnTo>
                  <a:lnTo>
                    <a:pt x="4957571" y="530352"/>
                  </a:lnTo>
                  <a:lnTo>
                    <a:pt x="4991957" y="523398"/>
                  </a:lnTo>
                  <a:lnTo>
                    <a:pt x="5020056" y="504444"/>
                  </a:lnTo>
                  <a:lnTo>
                    <a:pt x="5039010" y="476345"/>
                  </a:lnTo>
                  <a:lnTo>
                    <a:pt x="5045964" y="441960"/>
                  </a:lnTo>
                  <a:lnTo>
                    <a:pt x="5045964" y="88392"/>
                  </a:lnTo>
                  <a:lnTo>
                    <a:pt x="5039010" y="54006"/>
                  </a:lnTo>
                  <a:lnTo>
                    <a:pt x="5020056" y="25908"/>
                  </a:lnTo>
                  <a:lnTo>
                    <a:pt x="4991957" y="6953"/>
                  </a:lnTo>
                  <a:lnTo>
                    <a:pt x="4957571" y="0"/>
                  </a:lnTo>
                  <a:close/>
                </a:path>
              </a:pathLst>
            </a:custGeom>
            <a:solidFill>
              <a:srgbClr val="6FAC46"/>
            </a:solidFill>
          </p:spPr>
          <p:txBody>
            <a:bodyPr wrap="square" lIns="0" tIns="0" rIns="0" bIns="0" rtlCol="0"/>
            <a:lstStyle/>
            <a:p>
              <a:endParaRPr/>
            </a:p>
          </p:txBody>
        </p:sp>
        <p:sp>
          <p:nvSpPr>
            <p:cNvPr id="19" name="object 19"/>
            <p:cNvSpPr/>
            <p:nvPr/>
          </p:nvSpPr>
          <p:spPr>
            <a:xfrm>
              <a:off x="730758" y="4923282"/>
              <a:ext cx="5046345" cy="530860"/>
            </a:xfrm>
            <a:custGeom>
              <a:avLst/>
              <a:gdLst/>
              <a:ahLst/>
              <a:cxnLst/>
              <a:rect l="l" t="t" r="r" b="b"/>
              <a:pathLst>
                <a:path w="5046345" h="530860">
                  <a:moveTo>
                    <a:pt x="0" y="88392"/>
                  </a:moveTo>
                  <a:lnTo>
                    <a:pt x="6946" y="54006"/>
                  </a:lnTo>
                  <a:lnTo>
                    <a:pt x="25888" y="25908"/>
                  </a:lnTo>
                  <a:lnTo>
                    <a:pt x="53985" y="6953"/>
                  </a:lnTo>
                  <a:lnTo>
                    <a:pt x="88392" y="0"/>
                  </a:lnTo>
                  <a:lnTo>
                    <a:pt x="4957571" y="0"/>
                  </a:lnTo>
                  <a:lnTo>
                    <a:pt x="4991957" y="6953"/>
                  </a:lnTo>
                  <a:lnTo>
                    <a:pt x="5020056" y="25908"/>
                  </a:lnTo>
                  <a:lnTo>
                    <a:pt x="5039010" y="54006"/>
                  </a:lnTo>
                  <a:lnTo>
                    <a:pt x="5045964" y="88392"/>
                  </a:lnTo>
                  <a:lnTo>
                    <a:pt x="5045964" y="441960"/>
                  </a:lnTo>
                  <a:lnTo>
                    <a:pt x="5039010" y="476345"/>
                  </a:lnTo>
                  <a:lnTo>
                    <a:pt x="5020056" y="504444"/>
                  </a:lnTo>
                  <a:lnTo>
                    <a:pt x="4991957" y="523398"/>
                  </a:lnTo>
                  <a:lnTo>
                    <a:pt x="4957571" y="530352"/>
                  </a:lnTo>
                  <a:lnTo>
                    <a:pt x="88392" y="530352"/>
                  </a:lnTo>
                  <a:lnTo>
                    <a:pt x="53985" y="523398"/>
                  </a:lnTo>
                  <a:lnTo>
                    <a:pt x="25888" y="504444"/>
                  </a:lnTo>
                  <a:lnTo>
                    <a:pt x="6946" y="476345"/>
                  </a:lnTo>
                  <a:lnTo>
                    <a:pt x="0" y="441960"/>
                  </a:lnTo>
                  <a:lnTo>
                    <a:pt x="0" y="88392"/>
                  </a:lnTo>
                  <a:close/>
                </a:path>
              </a:pathLst>
            </a:custGeom>
            <a:ln w="25908">
              <a:solidFill>
                <a:srgbClr val="FFFFFF"/>
              </a:solidFill>
            </a:ln>
          </p:spPr>
          <p:txBody>
            <a:bodyPr wrap="square" lIns="0" tIns="0" rIns="0" bIns="0" rtlCol="0"/>
            <a:lstStyle/>
            <a:p>
              <a:endParaRPr/>
            </a:p>
          </p:txBody>
        </p:sp>
      </p:grpSp>
      <p:sp>
        <p:nvSpPr>
          <p:cNvPr id="20" name="object 20"/>
          <p:cNvSpPr txBox="1"/>
          <p:nvPr/>
        </p:nvSpPr>
        <p:spPr>
          <a:xfrm>
            <a:off x="934008" y="5016753"/>
            <a:ext cx="148272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Data</a:t>
            </a:r>
            <a:r>
              <a:rPr sz="1800" spc="-20" dirty="0">
                <a:solidFill>
                  <a:srgbClr val="FFFFFF"/>
                </a:solidFill>
                <a:latin typeface="Arial"/>
                <a:cs typeface="Arial"/>
              </a:rPr>
              <a:t> </a:t>
            </a:r>
            <a:r>
              <a:rPr sz="1800" spc="-10" dirty="0">
                <a:solidFill>
                  <a:srgbClr val="FFFFFF"/>
                </a:solidFill>
                <a:latin typeface="Arial"/>
                <a:cs typeface="Arial"/>
              </a:rPr>
              <a:t>Engineer</a:t>
            </a:r>
            <a:endParaRPr sz="1800">
              <a:latin typeface="Arial"/>
              <a:cs typeface="Arial"/>
            </a:endParaRPr>
          </a:p>
        </p:txBody>
      </p:sp>
      <p:sp>
        <p:nvSpPr>
          <p:cNvPr id="21" name="object 21"/>
          <p:cNvSpPr/>
          <p:nvPr/>
        </p:nvSpPr>
        <p:spPr>
          <a:xfrm>
            <a:off x="7718297" y="1645157"/>
            <a:ext cx="4114800" cy="1454150"/>
          </a:xfrm>
          <a:custGeom>
            <a:avLst/>
            <a:gdLst/>
            <a:ahLst/>
            <a:cxnLst/>
            <a:rect l="l" t="t" r="r" b="b"/>
            <a:pathLst>
              <a:path w="4114800" h="1454150">
                <a:moveTo>
                  <a:pt x="0" y="726947"/>
                </a:moveTo>
                <a:lnTo>
                  <a:pt x="363474" y="363474"/>
                </a:lnTo>
                <a:lnTo>
                  <a:pt x="363474" y="545211"/>
                </a:lnTo>
                <a:lnTo>
                  <a:pt x="655954" y="545211"/>
                </a:lnTo>
                <a:lnTo>
                  <a:pt x="655954" y="0"/>
                </a:lnTo>
                <a:lnTo>
                  <a:pt x="4114800" y="0"/>
                </a:lnTo>
                <a:lnTo>
                  <a:pt x="4114800" y="1453895"/>
                </a:lnTo>
                <a:lnTo>
                  <a:pt x="655954" y="1453895"/>
                </a:lnTo>
                <a:lnTo>
                  <a:pt x="655954" y="908684"/>
                </a:lnTo>
                <a:lnTo>
                  <a:pt x="363474" y="908684"/>
                </a:lnTo>
                <a:lnTo>
                  <a:pt x="363474" y="1090421"/>
                </a:lnTo>
                <a:lnTo>
                  <a:pt x="0" y="726947"/>
                </a:lnTo>
                <a:close/>
              </a:path>
            </a:pathLst>
          </a:custGeom>
          <a:ln w="25908">
            <a:solidFill>
              <a:srgbClr val="4471C4"/>
            </a:solidFill>
          </a:ln>
        </p:spPr>
        <p:txBody>
          <a:bodyPr wrap="square" lIns="0" tIns="0" rIns="0" bIns="0" rtlCol="0"/>
          <a:lstStyle/>
          <a:p>
            <a:endParaRPr/>
          </a:p>
        </p:txBody>
      </p:sp>
      <p:sp>
        <p:nvSpPr>
          <p:cNvPr id="22" name="object 22"/>
          <p:cNvSpPr txBox="1"/>
          <p:nvPr/>
        </p:nvSpPr>
        <p:spPr>
          <a:xfrm>
            <a:off x="8452866" y="1712213"/>
            <a:ext cx="116078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Skills</a:t>
            </a:r>
            <a:r>
              <a:rPr sz="1400" b="1" spc="-40" dirty="0">
                <a:latin typeface="Arial"/>
                <a:cs typeface="Arial"/>
              </a:rPr>
              <a:t> </a:t>
            </a:r>
            <a:r>
              <a:rPr sz="1400" b="1" spc="-10" dirty="0">
                <a:latin typeface="Arial"/>
                <a:cs typeface="Arial"/>
              </a:rPr>
              <a:t>needed</a:t>
            </a:r>
            <a:endParaRPr sz="1400">
              <a:latin typeface="Arial"/>
              <a:cs typeface="Arial"/>
            </a:endParaRPr>
          </a:p>
        </p:txBody>
      </p:sp>
      <p:sp>
        <p:nvSpPr>
          <p:cNvPr id="23" name="object 23"/>
          <p:cNvSpPr txBox="1"/>
          <p:nvPr/>
        </p:nvSpPr>
        <p:spPr>
          <a:xfrm>
            <a:off x="8452866" y="1925574"/>
            <a:ext cx="3213100" cy="1093470"/>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085" algn="l"/>
              </a:tabLst>
            </a:pPr>
            <a:r>
              <a:rPr sz="1400" dirty="0">
                <a:latin typeface="Arial"/>
                <a:cs typeface="Arial"/>
              </a:rPr>
              <a:t>Programming</a:t>
            </a:r>
            <a:r>
              <a:rPr sz="1400" spc="-55" dirty="0">
                <a:latin typeface="Arial"/>
                <a:cs typeface="Arial"/>
              </a:rPr>
              <a:t> </a:t>
            </a:r>
            <a:r>
              <a:rPr sz="1400" dirty="0">
                <a:latin typeface="Arial"/>
                <a:cs typeface="Arial"/>
              </a:rPr>
              <a:t>skills</a:t>
            </a:r>
            <a:r>
              <a:rPr sz="1400" spc="-25" dirty="0">
                <a:latin typeface="Arial"/>
                <a:cs typeface="Arial"/>
              </a:rPr>
              <a:t> </a:t>
            </a:r>
            <a:r>
              <a:rPr sz="1400" dirty="0">
                <a:latin typeface="Arial"/>
                <a:cs typeface="Arial"/>
              </a:rPr>
              <a:t>(SAS,</a:t>
            </a:r>
            <a:r>
              <a:rPr sz="1400" spc="-25" dirty="0">
                <a:latin typeface="Arial"/>
                <a:cs typeface="Arial"/>
              </a:rPr>
              <a:t> </a:t>
            </a:r>
            <a:r>
              <a:rPr sz="1400" dirty="0">
                <a:latin typeface="Arial"/>
                <a:cs typeface="Arial"/>
              </a:rPr>
              <a:t>R,</a:t>
            </a:r>
            <a:r>
              <a:rPr sz="1400" spc="-15" dirty="0">
                <a:latin typeface="Arial"/>
                <a:cs typeface="Arial"/>
              </a:rPr>
              <a:t> </a:t>
            </a:r>
            <a:r>
              <a:rPr sz="1400" spc="-10" dirty="0">
                <a:latin typeface="Arial"/>
                <a:cs typeface="Arial"/>
              </a:rPr>
              <a:t>Python)</a:t>
            </a:r>
            <a:endParaRPr sz="1400">
              <a:latin typeface="Arial"/>
              <a:cs typeface="Arial"/>
            </a:endParaRPr>
          </a:p>
          <a:p>
            <a:pPr marL="299085" indent="-286385">
              <a:lnSpc>
                <a:spcPct val="100000"/>
              </a:lnSpc>
              <a:buFont typeface="Wingdings"/>
              <a:buChar char=""/>
              <a:tabLst>
                <a:tab pos="299085" algn="l"/>
              </a:tabLst>
            </a:pPr>
            <a:r>
              <a:rPr sz="1400" dirty="0">
                <a:latin typeface="Arial"/>
                <a:cs typeface="Arial"/>
              </a:rPr>
              <a:t>storytelling</a:t>
            </a:r>
            <a:r>
              <a:rPr sz="1400" spc="-60" dirty="0">
                <a:latin typeface="Arial"/>
                <a:cs typeface="Arial"/>
              </a:rPr>
              <a:t> </a:t>
            </a:r>
            <a:r>
              <a:rPr sz="1400" dirty="0">
                <a:latin typeface="Arial"/>
                <a:cs typeface="Arial"/>
              </a:rPr>
              <a:t>and</a:t>
            </a:r>
            <a:r>
              <a:rPr sz="1400" spc="-55" dirty="0">
                <a:latin typeface="Arial"/>
                <a:cs typeface="Arial"/>
              </a:rPr>
              <a:t> </a:t>
            </a:r>
            <a:r>
              <a:rPr sz="1400" dirty="0">
                <a:latin typeface="Arial"/>
                <a:cs typeface="Arial"/>
              </a:rPr>
              <a:t>data</a:t>
            </a:r>
            <a:r>
              <a:rPr sz="1400" spc="-55" dirty="0">
                <a:latin typeface="Arial"/>
                <a:cs typeface="Arial"/>
              </a:rPr>
              <a:t> </a:t>
            </a:r>
            <a:r>
              <a:rPr sz="1400" spc="-10" dirty="0">
                <a:latin typeface="Arial"/>
                <a:cs typeface="Arial"/>
              </a:rPr>
              <a:t>visualization</a:t>
            </a:r>
            <a:endParaRPr sz="1400">
              <a:latin typeface="Arial"/>
              <a:cs typeface="Arial"/>
            </a:endParaRPr>
          </a:p>
          <a:p>
            <a:pPr marL="299085" indent="-286385">
              <a:lnSpc>
                <a:spcPct val="100000"/>
              </a:lnSpc>
              <a:buFont typeface="Wingdings"/>
              <a:buChar char=""/>
              <a:tabLst>
                <a:tab pos="299085" algn="l"/>
              </a:tabLst>
            </a:pPr>
            <a:r>
              <a:rPr sz="1400" dirty="0">
                <a:latin typeface="Arial"/>
                <a:cs typeface="Arial"/>
              </a:rPr>
              <a:t>statistical</a:t>
            </a:r>
            <a:r>
              <a:rPr sz="1400" spc="-70" dirty="0">
                <a:latin typeface="Arial"/>
                <a:cs typeface="Arial"/>
              </a:rPr>
              <a:t> </a:t>
            </a:r>
            <a:r>
              <a:rPr sz="1400" dirty="0">
                <a:latin typeface="Arial"/>
                <a:cs typeface="Arial"/>
              </a:rPr>
              <a:t>and</a:t>
            </a:r>
            <a:r>
              <a:rPr sz="1400" spc="-50" dirty="0">
                <a:latin typeface="Arial"/>
                <a:cs typeface="Arial"/>
              </a:rPr>
              <a:t> </a:t>
            </a:r>
            <a:r>
              <a:rPr sz="1400" dirty="0">
                <a:latin typeface="Arial"/>
                <a:cs typeface="Arial"/>
              </a:rPr>
              <a:t>mathematical</a:t>
            </a:r>
            <a:r>
              <a:rPr sz="1400" spc="-70" dirty="0">
                <a:latin typeface="Arial"/>
                <a:cs typeface="Arial"/>
              </a:rPr>
              <a:t> </a:t>
            </a:r>
            <a:r>
              <a:rPr sz="1400" spc="-10" dirty="0">
                <a:latin typeface="Arial"/>
                <a:cs typeface="Arial"/>
              </a:rPr>
              <a:t>skills</a:t>
            </a:r>
            <a:endParaRPr sz="1400">
              <a:latin typeface="Arial"/>
              <a:cs typeface="Arial"/>
            </a:endParaRPr>
          </a:p>
          <a:p>
            <a:pPr marL="299085" marR="340995" indent="-287020">
              <a:lnSpc>
                <a:spcPct val="100000"/>
              </a:lnSpc>
              <a:buFont typeface="Wingdings"/>
              <a:buChar char=""/>
              <a:tabLst>
                <a:tab pos="299085" algn="l"/>
              </a:tabLst>
            </a:pPr>
            <a:r>
              <a:rPr sz="1400" dirty="0">
                <a:latin typeface="Arial"/>
                <a:cs typeface="Arial"/>
              </a:rPr>
              <a:t>knowledge</a:t>
            </a:r>
            <a:r>
              <a:rPr sz="1400" spc="-35" dirty="0">
                <a:latin typeface="Arial"/>
                <a:cs typeface="Arial"/>
              </a:rPr>
              <a:t> </a:t>
            </a:r>
            <a:r>
              <a:rPr sz="1400" dirty="0">
                <a:latin typeface="Arial"/>
                <a:cs typeface="Arial"/>
              </a:rPr>
              <a:t>of</a:t>
            </a:r>
            <a:r>
              <a:rPr sz="1400" spc="-35" dirty="0">
                <a:latin typeface="Arial"/>
                <a:cs typeface="Arial"/>
              </a:rPr>
              <a:t> </a:t>
            </a:r>
            <a:r>
              <a:rPr sz="1400" dirty="0">
                <a:latin typeface="Arial"/>
                <a:cs typeface="Arial"/>
              </a:rPr>
              <a:t>Hadoop,</a:t>
            </a:r>
            <a:r>
              <a:rPr sz="1400" spc="-40" dirty="0">
                <a:latin typeface="Arial"/>
                <a:cs typeface="Arial"/>
              </a:rPr>
              <a:t> </a:t>
            </a:r>
            <a:r>
              <a:rPr sz="1400" dirty="0">
                <a:latin typeface="Arial"/>
                <a:cs typeface="Arial"/>
              </a:rPr>
              <a:t>SQL,</a:t>
            </a:r>
            <a:r>
              <a:rPr sz="1400" spc="-30" dirty="0">
                <a:latin typeface="Arial"/>
                <a:cs typeface="Arial"/>
              </a:rPr>
              <a:t> </a:t>
            </a:r>
            <a:r>
              <a:rPr sz="1400" spc="-25" dirty="0">
                <a:latin typeface="Arial"/>
                <a:cs typeface="Arial"/>
              </a:rPr>
              <a:t>and </a:t>
            </a:r>
            <a:r>
              <a:rPr sz="1400" dirty="0">
                <a:latin typeface="Arial"/>
                <a:cs typeface="Arial"/>
              </a:rPr>
              <a:t>Machine</a:t>
            </a:r>
            <a:r>
              <a:rPr sz="1400" spc="-60" dirty="0">
                <a:latin typeface="Arial"/>
                <a:cs typeface="Arial"/>
              </a:rPr>
              <a:t> </a:t>
            </a:r>
            <a:r>
              <a:rPr sz="1400" spc="-10" dirty="0">
                <a:latin typeface="Arial"/>
                <a:cs typeface="Arial"/>
              </a:rPr>
              <a:t>Learning.</a:t>
            </a:r>
            <a:endParaRPr sz="1400">
              <a:latin typeface="Arial"/>
              <a:cs typeface="Arial"/>
            </a:endParaRPr>
          </a:p>
        </p:txBody>
      </p:sp>
      <p:sp>
        <p:nvSpPr>
          <p:cNvPr id="24" name="object 24"/>
          <p:cNvSpPr/>
          <p:nvPr/>
        </p:nvSpPr>
        <p:spPr>
          <a:xfrm>
            <a:off x="7718297" y="3284982"/>
            <a:ext cx="4114800" cy="1454150"/>
          </a:xfrm>
          <a:custGeom>
            <a:avLst/>
            <a:gdLst/>
            <a:ahLst/>
            <a:cxnLst/>
            <a:rect l="l" t="t" r="r" b="b"/>
            <a:pathLst>
              <a:path w="4114800" h="1454150">
                <a:moveTo>
                  <a:pt x="0" y="726947"/>
                </a:moveTo>
                <a:lnTo>
                  <a:pt x="363474" y="363473"/>
                </a:lnTo>
                <a:lnTo>
                  <a:pt x="363474" y="545210"/>
                </a:lnTo>
                <a:lnTo>
                  <a:pt x="655954" y="545210"/>
                </a:lnTo>
                <a:lnTo>
                  <a:pt x="655954" y="0"/>
                </a:lnTo>
                <a:lnTo>
                  <a:pt x="4114800" y="0"/>
                </a:lnTo>
                <a:lnTo>
                  <a:pt x="4114800" y="1453895"/>
                </a:lnTo>
                <a:lnTo>
                  <a:pt x="655954" y="1453895"/>
                </a:lnTo>
                <a:lnTo>
                  <a:pt x="655954" y="908684"/>
                </a:lnTo>
                <a:lnTo>
                  <a:pt x="363474" y="908684"/>
                </a:lnTo>
                <a:lnTo>
                  <a:pt x="363474" y="1090421"/>
                </a:lnTo>
                <a:lnTo>
                  <a:pt x="0" y="726947"/>
                </a:lnTo>
                <a:close/>
              </a:path>
            </a:pathLst>
          </a:custGeom>
          <a:ln w="25908">
            <a:solidFill>
              <a:srgbClr val="4DC58D"/>
            </a:solidFill>
          </a:ln>
        </p:spPr>
        <p:txBody>
          <a:bodyPr wrap="square" lIns="0" tIns="0" rIns="0" bIns="0" rtlCol="0"/>
          <a:lstStyle/>
          <a:p>
            <a:endParaRPr/>
          </a:p>
        </p:txBody>
      </p:sp>
      <p:sp>
        <p:nvSpPr>
          <p:cNvPr id="25" name="object 25"/>
          <p:cNvSpPr txBox="1"/>
          <p:nvPr/>
        </p:nvSpPr>
        <p:spPr>
          <a:xfrm>
            <a:off x="8452866" y="3459860"/>
            <a:ext cx="116078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Skills</a:t>
            </a:r>
            <a:r>
              <a:rPr sz="1400" b="1" spc="-40" dirty="0">
                <a:latin typeface="Arial"/>
                <a:cs typeface="Arial"/>
              </a:rPr>
              <a:t> </a:t>
            </a:r>
            <a:r>
              <a:rPr sz="1400" b="1" spc="-10" dirty="0">
                <a:latin typeface="Arial"/>
                <a:cs typeface="Arial"/>
              </a:rPr>
              <a:t>needed</a:t>
            </a:r>
            <a:endParaRPr sz="1400">
              <a:latin typeface="Arial"/>
              <a:cs typeface="Arial"/>
            </a:endParaRPr>
          </a:p>
        </p:txBody>
      </p:sp>
      <p:sp>
        <p:nvSpPr>
          <p:cNvPr id="26" name="object 26"/>
          <p:cNvSpPr txBox="1"/>
          <p:nvPr/>
        </p:nvSpPr>
        <p:spPr>
          <a:xfrm>
            <a:off x="8452866" y="3673221"/>
            <a:ext cx="3194050" cy="880110"/>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085" algn="l"/>
              </a:tabLst>
            </a:pPr>
            <a:r>
              <a:rPr sz="1400" dirty="0">
                <a:latin typeface="Arial"/>
                <a:cs typeface="Arial"/>
              </a:rPr>
              <a:t>Statistical</a:t>
            </a:r>
            <a:r>
              <a:rPr sz="1400" spc="-65" dirty="0">
                <a:latin typeface="Arial"/>
                <a:cs typeface="Arial"/>
              </a:rPr>
              <a:t> </a:t>
            </a:r>
            <a:r>
              <a:rPr sz="1400" dirty="0">
                <a:latin typeface="Arial"/>
                <a:cs typeface="Arial"/>
              </a:rPr>
              <a:t>and</a:t>
            </a:r>
            <a:r>
              <a:rPr sz="1400" spc="-45" dirty="0">
                <a:latin typeface="Arial"/>
                <a:cs typeface="Arial"/>
              </a:rPr>
              <a:t> </a:t>
            </a:r>
            <a:r>
              <a:rPr sz="1400" dirty="0">
                <a:latin typeface="Arial"/>
                <a:cs typeface="Arial"/>
              </a:rPr>
              <a:t>mathematical</a:t>
            </a:r>
            <a:r>
              <a:rPr sz="1400" spc="-60" dirty="0">
                <a:latin typeface="Arial"/>
                <a:cs typeface="Arial"/>
              </a:rPr>
              <a:t> </a:t>
            </a:r>
            <a:r>
              <a:rPr sz="1400" spc="-10" dirty="0">
                <a:latin typeface="Arial"/>
                <a:cs typeface="Arial"/>
              </a:rPr>
              <a:t>skills</a:t>
            </a:r>
            <a:endParaRPr sz="1400">
              <a:latin typeface="Arial"/>
              <a:cs typeface="Arial"/>
            </a:endParaRPr>
          </a:p>
          <a:p>
            <a:pPr marL="299085" indent="-286385">
              <a:lnSpc>
                <a:spcPct val="100000"/>
              </a:lnSpc>
              <a:spcBef>
                <a:spcPts val="5"/>
              </a:spcBef>
              <a:buFont typeface="Wingdings"/>
              <a:buChar char=""/>
              <a:tabLst>
                <a:tab pos="299085" algn="l"/>
              </a:tabLst>
            </a:pPr>
            <a:r>
              <a:rPr sz="1400" dirty="0">
                <a:latin typeface="Arial"/>
                <a:cs typeface="Arial"/>
              </a:rPr>
              <a:t>programming</a:t>
            </a:r>
            <a:r>
              <a:rPr sz="1400" spc="-55" dirty="0">
                <a:latin typeface="Arial"/>
                <a:cs typeface="Arial"/>
              </a:rPr>
              <a:t> </a:t>
            </a:r>
            <a:r>
              <a:rPr sz="1400" dirty="0">
                <a:latin typeface="Arial"/>
                <a:cs typeface="Arial"/>
              </a:rPr>
              <a:t>skills</a:t>
            </a:r>
            <a:r>
              <a:rPr sz="1400" spc="-35" dirty="0">
                <a:latin typeface="Arial"/>
                <a:cs typeface="Arial"/>
              </a:rPr>
              <a:t> </a:t>
            </a:r>
            <a:r>
              <a:rPr sz="1400" dirty="0">
                <a:latin typeface="Arial"/>
                <a:cs typeface="Arial"/>
              </a:rPr>
              <a:t>(SAS,</a:t>
            </a:r>
            <a:r>
              <a:rPr sz="1400" spc="-10" dirty="0">
                <a:latin typeface="Arial"/>
                <a:cs typeface="Arial"/>
              </a:rPr>
              <a:t> </a:t>
            </a:r>
            <a:r>
              <a:rPr sz="1400" dirty="0">
                <a:latin typeface="Arial"/>
                <a:cs typeface="Arial"/>
              </a:rPr>
              <a:t>R,</a:t>
            </a:r>
            <a:r>
              <a:rPr sz="1400" spc="-15" dirty="0">
                <a:latin typeface="Arial"/>
                <a:cs typeface="Arial"/>
              </a:rPr>
              <a:t> </a:t>
            </a:r>
            <a:r>
              <a:rPr sz="1400" spc="-10" dirty="0">
                <a:latin typeface="Arial"/>
                <a:cs typeface="Arial"/>
              </a:rPr>
              <a:t>Python)</a:t>
            </a:r>
            <a:endParaRPr sz="1400">
              <a:latin typeface="Arial"/>
              <a:cs typeface="Arial"/>
            </a:endParaRPr>
          </a:p>
          <a:p>
            <a:pPr marL="299085" marR="283210" indent="-287020">
              <a:lnSpc>
                <a:spcPct val="100000"/>
              </a:lnSpc>
              <a:buFont typeface="Wingdings"/>
              <a:buChar char=""/>
              <a:tabLst>
                <a:tab pos="299085" algn="l"/>
              </a:tabLst>
            </a:pPr>
            <a:r>
              <a:rPr sz="1400" dirty="0">
                <a:latin typeface="Arial"/>
                <a:cs typeface="Arial"/>
              </a:rPr>
              <a:t>experience</a:t>
            </a:r>
            <a:r>
              <a:rPr sz="1400" spc="-50" dirty="0">
                <a:latin typeface="Arial"/>
                <a:cs typeface="Arial"/>
              </a:rPr>
              <a:t> </a:t>
            </a:r>
            <a:r>
              <a:rPr sz="1400" dirty="0">
                <a:latin typeface="Arial"/>
                <a:cs typeface="Arial"/>
              </a:rPr>
              <a:t>in</a:t>
            </a:r>
            <a:r>
              <a:rPr sz="1400" spc="-30" dirty="0">
                <a:latin typeface="Arial"/>
                <a:cs typeface="Arial"/>
              </a:rPr>
              <a:t> </a:t>
            </a:r>
            <a:r>
              <a:rPr sz="1400" dirty="0">
                <a:latin typeface="Arial"/>
                <a:cs typeface="Arial"/>
              </a:rPr>
              <a:t>data</a:t>
            </a:r>
            <a:r>
              <a:rPr sz="1400" spc="-50" dirty="0">
                <a:latin typeface="Arial"/>
                <a:cs typeface="Arial"/>
              </a:rPr>
              <a:t> </a:t>
            </a:r>
            <a:r>
              <a:rPr sz="1400" dirty="0">
                <a:latin typeface="Arial"/>
                <a:cs typeface="Arial"/>
              </a:rPr>
              <a:t>wrangling</a:t>
            </a:r>
            <a:r>
              <a:rPr sz="1400" spc="-30" dirty="0">
                <a:latin typeface="Arial"/>
                <a:cs typeface="Arial"/>
              </a:rPr>
              <a:t> </a:t>
            </a:r>
            <a:r>
              <a:rPr sz="1400" spc="-25" dirty="0">
                <a:latin typeface="Arial"/>
                <a:cs typeface="Arial"/>
              </a:rPr>
              <a:t>and </a:t>
            </a:r>
            <a:r>
              <a:rPr sz="1400" dirty="0">
                <a:latin typeface="Arial"/>
                <a:cs typeface="Arial"/>
              </a:rPr>
              <a:t>data</a:t>
            </a:r>
            <a:r>
              <a:rPr sz="1400" spc="-30" dirty="0">
                <a:latin typeface="Arial"/>
                <a:cs typeface="Arial"/>
              </a:rPr>
              <a:t> </a:t>
            </a:r>
            <a:r>
              <a:rPr sz="1400" spc="-10" dirty="0">
                <a:latin typeface="Arial"/>
                <a:cs typeface="Arial"/>
              </a:rPr>
              <a:t>visualization.</a:t>
            </a:r>
            <a:endParaRPr sz="1400">
              <a:latin typeface="Arial"/>
              <a:cs typeface="Arial"/>
            </a:endParaRPr>
          </a:p>
        </p:txBody>
      </p:sp>
      <p:sp>
        <p:nvSpPr>
          <p:cNvPr id="27" name="object 27"/>
          <p:cNvSpPr/>
          <p:nvPr/>
        </p:nvSpPr>
        <p:spPr>
          <a:xfrm>
            <a:off x="7718297" y="4926329"/>
            <a:ext cx="4114800" cy="1454150"/>
          </a:xfrm>
          <a:custGeom>
            <a:avLst/>
            <a:gdLst/>
            <a:ahLst/>
            <a:cxnLst/>
            <a:rect l="l" t="t" r="r" b="b"/>
            <a:pathLst>
              <a:path w="4114800" h="1454150">
                <a:moveTo>
                  <a:pt x="0" y="726948"/>
                </a:moveTo>
                <a:lnTo>
                  <a:pt x="363474" y="363474"/>
                </a:lnTo>
                <a:lnTo>
                  <a:pt x="363474" y="545211"/>
                </a:lnTo>
                <a:lnTo>
                  <a:pt x="655954" y="545211"/>
                </a:lnTo>
                <a:lnTo>
                  <a:pt x="655954" y="0"/>
                </a:lnTo>
                <a:lnTo>
                  <a:pt x="4114800" y="0"/>
                </a:lnTo>
                <a:lnTo>
                  <a:pt x="4114800" y="1453896"/>
                </a:lnTo>
                <a:lnTo>
                  <a:pt x="655954" y="1453896"/>
                </a:lnTo>
                <a:lnTo>
                  <a:pt x="655954" y="908685"/>
                </a:lnTo>
                <a:lnTo>
                  <a:pt x="363474" y="908685"/>
                </a:lnTo>
                <a:lnTo>
                  <a:pt x="363474" y="1090422"/>
                </a:lnTo>
                <a:lnTo>
                  <a:pt x="0" y="726948"/>
                </a:lnTo>
                <a:close/>
              </a:path>
            </a:pathLst>
          </a:custGeom>
          <a:ln w="25908">
            <a:solidFill>
              <a:srgbClr val="6FAC46"/>
            </a:solidFill>
          </a:ln>
        </p:spPr>
        <p:txBody>
          <a:bodyPr wrap="square" lIns="0" tIns="0" rIns="0" bIns="0" rtlCol="0"/>
          <a:lstStyle/>
          <a:p>
            <a:endParaRPr/>
          </a:p>
        </p:txBody>
      </p:sp>
      <p:sp>
        <p:nvSpPr>
          <p:cNvPr id="28" name="object 28"/>
          <p:cNvSpPr txBox="1"/>
          <p:nvPr/>
        </p:nvSpPr>
        <p:spPr>
          <a:xfrm>
            <a:off x="8452866" y="4994275"/>
            <a:ext cx="116078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Skills</a:t>
            </a:r>
            <a:r>
              <a:rPr sz="1400" b="1" spc="-40" dirty="0">
                <a:latin typeface="Arial"/>
                <a:cs typeface="Arial"/>
              </a:rPr>
              <a:t> </a:t>
            </a:r>
            <a:r>
              <a:rPr sz="1400" b="1" spc="-10" dirty="0">
                <a:latin typeface="Arial"/>
                <a:cs typeface="Arial"/>
              </a:rPr>
              <a:t>needed</a:t>
            </a:r>
            <a:endParaRPr sz="1400">
              <a:latin typeface="Arial"/>
              <a:cs typeface="Arial"/>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29" name="object 29"/>
          <p:cNvSpPr txBox="1"/>
          <p:nvPr/>
        </p:nvSpPr>
        <p:spPr>
          <a:xfrm>
            <a:off x="8452866" y="5207634"/>
            <a:ext cx="3163570" cy="1093470"/>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299085" algn="l"/>
              </a:tabLst>
            </a:pPr>
            <a:r>
              <a:rPr sz="1400" dirty="0">
                <a:latin typeface="Arial"/>
                <a:cs typeface="Arial"/>
              </a:rPr>
              <a:t>SQL</a:t>
            </a:r>
            <a:r>
              <a:rPr sz="1400" spc="-25" dirty="0">
                <a:latin typeface="Arial"/>
                <a:cs typeface="Arial"/>
              </a:rPr>
              <a:t> </a:t>
            </a:r>
            <a:r>
              <a:rPr sz="1400" dirty="0">
                <a:latin typeface="Arial"/>
                <a:cs typeface="Arial"/>
              </a:rPr>
              <a:t>and</a:t>
            </a:r>
            <a:r>
              <a:rPr sz="1400" spc="-30" dirty="0">
                <a:latin typeface="Arial"/>
                <a:cs typeface="Arial"/>
              </a:rPr>
              <a:t> </a:t>
            </a:r>
            <a:r>
              <a:rPr sz="1400" dirty="0">
                <a:latin typeface="Arial"/>
                <a:cs typeface="Arial"/>
              </a:rPr>
              <a:t>NoSQL</a:t>
            </a:r>
            <a:r>
              <a:rPr sz="1400" spc="-25" dirty="0">
                <a:latin typeface="Arial"/>
                <a:cs typeface="Arial"/>
              </a:rPr>
              <a:t> </a:t>
            </a:r>
            <a:r>
              <a:rPr sz="1400" spc="-10" dirty="0">
                <a:latin typeface="Arial"/>
                <a:cs typeface="Arial"/>
              </a:rPr>
              <a:t>databases</a:t>
            </a:r>
            <a:endParaRPr sz="1400">
              <a:latin typeface="Arial"/>
              <a:cs typeface="Arial"/>
            </a:endParaRPr>
          </a:p>
          <a:p>
            <a:pPr marL="299085" indent="-286385">
              <a:lnSpc>
                <a:spcPct val="100000"/>
              </a:lnSpc>
              <a:buFont typeface="Wingdings"/>
              <a:buChar char=""/>
              <a:tabLst>
                <a:tab pos="299085" algn="l"/>
              </a:tabLst>
            </a:pPr>
            <a:r>
              <a:rPr sz="1400" dirty="0">
                <a:latin typeface="Arial"/>
                <a:cs typeface="Arial"/>
              </a:rPr>
              <a:t>Familiarity</a:t>
            </a:r>
            <a:r>
              <a:rPr sz="1400" spc="-55" dirty="0">
                <a:latin typeface="Arial"/>
                <a:cs typeface="Arial"/>
              </a:rPr>
              <a:t> </a:t>
            </a:r>
            <a:r>
              <a:rPr sz="1400" dirty="0">
                <a:latin typeface="Arial"/>
                <a:cs typeface="Arial"/>
              </a:rPr>
              <a:t>with</a:t>
            </a:r>
            <a:r>
              <a:rPr sz="1400" spc="-20" dirty="0">
                <a:latin typeface="Arial"/>
                <a:cs typeface="Arial"/>
              </a:rPr>
              <a:t> </a:t>
            </a:r>
            <a:r>
              <a:rPr sz="1400" spc="-10" dirty="0">
                <a:latin typeface="Arial"/>
                <a:cs typeface="Arial"/>
              </a:rPr>
              <a:t>programming</a:t>
            </a:r>
            <a:endParaRPr sz="1400">
              <a:latin typeface="Arial"/>
              <a:cs typeface="Arial"/>
            </a:endParaRPr>
          </a:p>
          <a:p>
            <a:pPr marL="299085">
              <a:lnSpc>
                <a:spcPct val="100000"/>
              </a:lnSpc>
              <a:spcBef>
                <a:spcPts val="5"/>
              </a:spcBef>
            </a:pPr>
            <a:r>
              <a:rPr sz="1400" dirty="0">
                <a:latin typeface="Arial"/>
                <a:cs typeface="Arial"/>
              </a:rPr>
              <a:t>languages</a:t>
            </a:r>
            <a:r>
              <a:rPr sz="1400" spc="-60" dirty="0">
                <a:latin typeface="Arial"/>
                <a:cs typeface="Arial"/>
              </a:rPr>
              <a:t> </a:t>
            </a:r>
            <a:r>
              <a:rPr sz="1400" dirty="0">
                <a:latin typeface="Arial"/>
                <a:cs typeface="Arial"/>
              </a:rPr>
              <a:t>(e.g.</a:t>
            </a:r>
            <a:r>
              <a:rPr sz="1400" spc="-50" dirty="0">
                <a:latin typeface="Arial"/>
                <a:cs typeface="Arial"/>
              </a:rPr>
              <a:t> </a:t>
            </a:r>
            <a:r>
              <a:rPr sz="1400" dirty="0">
                <a:latin typeface="Arial"/>
                <a:cs typeface="Arial"/>
              </a:rPr>
              <a:t>Java</a:t>
            </a:r>
            <a:r>
              <a:rPr sz="1400" spc="-20" dirty="0">
                <a:latin typeface="Arial"/>
                <a:cs typeface="Arial"/>
              </a:rPr>
              <a:t> </a:t>
            </a:r>
            <a:r>
              <a:rPr sz="1400" dirty="0">
                <a:latin typeface="Arial"/>
                <a:cs typeface="Arial"/>
              </a:rPr>
              <a:t>and</a:t>
            </a:r>
            <a:r>
              <a:rPr sz="1400" spc="-10" dirty="0">
                <a:latin typeface="Arial"/>
                <a:cs typeface="Arial"/>
              </a:rPr>
              <a:t> Scala)</a:t>
            </a:r>
            <a:endParaRPr sz="1400">
              <a:latin typeface="Arial"/>
              <a:cs typeface="Arial"/>
            </a:endParaRPr>
          </a:p>
          <a:p>
            <a:pPr marL="299085" marR="5080" indent="-287020">
              <a:lnSpc>
                <a:spcPct val="100000"/>
              </a:lnSpc>
              <a:buFont typeface="Wingdings"/>
              <a:buChar char=""/>
              <a:tabLst>
                <a:tab pos="299085" algn="l"/>
              </a:tabLst>
            </a:pPr>
            <a:r>
              <a:rPr sz="1400" dirty="0">
                <a:latin typeface="Arial"/>
                <a:cs typeface="Arial"/>
              </a:rPr>
              <a:t>Familiarity</a:t>
            </a:r>
            <a:r>
              <a:rPr sz="1400" spc="-65" dirty="0">
                <a:latin typeface="Arial"/>
                <a:cs typeface="Arial"/>
              </a:rPr>
              <a:t> </a:t>
            </a:r>
            <a:r>
              <a:rPr sz="1400" dirty="0">
                <a:latin typeface="Arial"/>
                <a:cs typeface="Arial"/>
              </a:rPr>
              <a:t>with</a:t>
            </a:r>
            <a:r>
              <a:rPr sz="1400" spc="-20" dirty="0">
                <a:latin typeface="Arial"/>
                <a:cs typeface="Arial"/>
              </a:rPr>
              <a:t> </a:t>
            </a:r>
            <a:r>
              <a:rPr sz="1400" dirty="0">
                <a:latin typeface="Arial"/>
                <a:cs typeface="Arial"/>
              </a:rPr>
              <a:t>frameworks</a:t>
            </a:r>
            <a:r>
              <a:rPr sz="1400" spc="-50" dirty="0">
                <a:latin typeface="Arial"/>
                <a:cs typeface="Arial"/>
              </a:rPr>
              <a:t> </a:t>
            </a:r>
            <a:r>
              <a:rPr sz="1400" spc="-10" dirty="0">
                <a:latin typeface="Arial"/>
                <a:cs typeface="Arial"/>
              </a:rPr>
              <a:t>(Apache Hadoop).</a:t>
            </a:r>
            <a:endParaRPr sz="140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40386"/>
            <a:ext cx="7703184" cy="1270000"/>
          </a:xfrm>
          <a:prstGeom prst="rect">
            <a:avLst/>
          </a:prstGeom>
        </p:spPr>
        <p:txBody>
          <a:bodyPr vert="horz" wrap="square" lIns="0" tIns="86995" rIns="0" bIns="0" rtlCol="0">
            <a:spAutoFit/>
          </a:bodyPr>
          <a:lstStyle/>
          <a:p>
            <a:pPr marL="12700" marR="5080">
              <a:lnSpc>
                <a:spcPts val="4640"/>
              </a:lnSpc>
              <a:spcBef>
                <a:spcPts val="685"/>
              </a:spcBef>
            </a:pPr>
            <a:r>
              <a:rPr sz="4300" dirty="0"/>
              <a:t>How</a:t>
            </a:r>
            <a:r>
              <a:rPr sz="4300" spc="-50" dirty="0"/>
              <a:t> </a:t>
            </a:r>
            <a:r>
              <a:rPr sz="4300" dirty="0"/>
              <a:t>is</a:t>
            </a:r>
            <a:r>
              <a:rPr sz="4300" spc="-50" dirty="0"/>
              <a:t> </a:t>
            </a:r>
            <a:r>
              <a:rPr sz="4300" dirty="0"/>
              <a:t>it</a:t>
            </a:r>
            <a:r>
              <a:rPr sz="4300" spc="-45" dirty="0"/>
              <a:t> </a:t>
            </a:r>
            <a:r>
              <a:rPr sz="4300" dirty="0"/>
              <a:t>different</a:t>
            </a:r>
            <a:r>
              <a:rPr sz="4300" spc="-20" dirty="0"/>
              <a:t> </a:t>
            </a:r>
            <a:r>
              <a:rPr sz="4300" dirty="0"/>
              <a:t>from</a:t>
            </a:r>
            <a:r>
              <a:rPr sz="4300" spc="-25" dirty="0"/>
              <a:t> </a:t>
            </a:r>
            <a:r>
              <a:rPr sz="4300" dirty="0"/>
              <a:t>Big</a:t>
            </a:r>
            <a:r>
              <a:rPr sz="4300" spc="-45" dirty="0"/>
              <a:t> </a:t>
            </a:r>
            <a:r>
              <a:rPr sz="4300" spc="-20" dirty="0"/>
              <a:t>Data </a:t>
            </a:r>
            <a:r>
              <a:rPr sz="4300" spc="-10" dirty="0"/>
              <a:t>Analyst?</a:t>
            </a:r>
            <a:endParaRPr sz="4300"/>
          </a:p>
        </p:txBody>
      </p:sp>
      <p:grpSp>
        <p:nvGrpSpPr>
          <p:cNvPr id="3" name="object 3"/>
          <p:cNvGrpSpPr/>
          <p:nvPr/>
        </p:nvGrpSpPr>
        <p:grpSpPr>
          <a:xfrm>
            <a:off x="153923" y="1676400"/>
            <a:ext cx="5605780" cy="5100955"/>
            <a:chOff x="153923" y="1676400"/>
            <a:chExt cx="5605780" cy="5100955"/>
          </a:xfrm>
        </p:grpSpPr>
        <p:sp>
          <p:nvSpPr>
            <p:cNvPr id="4" name="object 4"/>
            <p:cNvSpPr/>
            <p:nvPr/>
          </p:nvSpPr>
          <p:spPr>
            <a:xfrm>
              <a:off x="153923" y="1676400"/>
              <a:ext cx="5605780" cy="5100955"/>
            </a:xfrm>
            <a:custGeom>
              <a:avLst/>
              <a:gdLst/>
              <a:ahLst/>
              <a:cxnLst/>
              <a:rect l="l" t="t" r="r" b="b"/>
              <a:pathLst>
                <a:path w="5605780" h="5100955">
                  <a:moveTo>
                    <a:pt x="5095240" y="0"/>
                  </a:moveTo>
                  <a:lnTo>
                    <a:pt x="510082" y="0"/>
                  </a:lnTo>
                  <a:lnTo>
                    <a:pt x="460958" y="2334"/>
                  </a:lnTo>
                  <a:lnTo>
                    <a:pt x="413155" y="9196"/>
                  </a:lnTo>
                  <a:lnTo>
                    <a:pt x="366886" y="20371"/>
                  </a:lnTo>
                  <a:lnTo>
                    <a:pt x="322367" y="35646"/>
                  </a:lnTo>
                  <a:lnTo>
                    <a:pt x="279809" y="54806"/>
                  </a:lnTo>
                  <a:lnTo>
                    <a:pt x="239428" y="77639"/>
                  </a:lnTo>
                  <a:lnTo>
                    <a:pt x="201437" y="103930"/>
                  </a:lnTo>
                  <a:lnTo>
                    <a:pt x="166050" y="133465"/>
                  </a:lnTo>
                  <a:lnTo>
                    <a:pt x="133480" y="166032"/>
                  </a:lnTo>
                  <a:lnTo>
                    <a:pt x="103941" y="201416"/>
                  </a:lnTo>
                  <a:lnTo>
                    <a:pt x="77647" y="239403"/>
                  </a:lnTo>
                  <a:lnTo>
                    <a:pt x="54812" y="279780"/>
                  </a:lnTo>
                  <a:lnTo>
                    <a:pt x="35650" y="322333"/>
                  </a:lnTo>
                  <a:lnTo>
                    <a:pt x="20373" y="366849"/>
                  </a:lnTo>
                  <a:lnTo>
                    <a:pt x="9197" y="413113"/>
                  </a:lnTo>
                  <a:lnTo>
                    <a:pt x="2335" y="460912"/>
                  </a:lnTo>
                  <a:lnTo>
                    <a:pt x="0" y="510032"/>
                  </a:lnTo>
                  <a:lnTo>
                    <a:pt x="0" y="4590745"/>
                  </a:lnTo>
                  <a:lnTo>
                    <a:pt x="2335" y="4639869"/>
                  </a:lnTo>
                  <a:lnTo>
                    <a:pt x="9197" y="4687672"/>
                  </a:lnTo>
                  <a:lnTo>
                    <a:pt x="20373" y="4733941"/>
                  </a:lnTo>
                  <a:lnTo>
                    <a:pt x="35650" y="4778460"/>
                  </a:lnTo>
                  <a:lnTo>
                    <a:pt x="54812" y="4821018"/>
                  </a:lnTo>
                  <a:lnTo>
                    <a:pt x="77647" y="4861399"/>
                  </a:lnTo>
                  <a:lnTo>
                    <a:pt x="103941" y="4899390"/>
                  </a:lnTo>
                  <a:lnTo>
                    <a:pt x="133480" y="4934777"/>
                  </a:lnTo>
                  <a:lnTo>
                    <a:pt x="166050" y="4967347"/>
                  </a:lnTo>
                  <a:lnTo>
                    <a:pt x="201437" y="4996886"/>
                  </a:lnTo>
                  <a:lnTo>
                    <a:pt x="239428" y="5023180"/>
                  </a:lnTo>
                  <a:lnTo>
                    <a:pt x="279809" y="5046015"/>
                  </a:lnTo>
                  <a:lnTo>
                    <a:pt x="322367" y="5065177"/>
                  </a:lnTo>
                  <a:lnTo>
                    <a:pt x="366886" y="5080454"/>
                  </a:lnTo>
                  <a:lnTo>
                    <a:pt x="413155" y="5091630"/>
                  </a:lnTo>
                  <a:lnTo>
                    <a:pt x="460958" y="5098492"/>
                  </a:lnTo>
                  <a:lnTo>
                    <a:pt x="510082" y="5100828"/>
                  </a:lnTo>
                  <a:lnTo>
                    <a:pt x="5095240" y="5100828"/>
                  </a:lnTo>
                  <a:lnTo>
                    <a:pt x="5144359" y="5098492"/>
                  </a:lnTo>
                  <a:lnTo>
                    <a:pt x="5192158" y="5091630"/>
                  </a:lnTo>
                  <a:lnTo>
                    <a:pt x="5238422" y="5080454"/>
                  </a:lnTo>
                  <a:lnTo>
                    <a:pt x="5282938" y="5065177"/>
                  </a:lnTo>
                  <a:lnTo>
                    <a:pt x="5325491" y="5046015"/>
                  </a:lnTo>
                  <a:lnTo>
                    <a:pt x="5365868" y="5023180"/>
                  </a:lnTo>
                  <a:lnTo>
                    <a:pt x="5403855" y="4996886"/>
                  </a:lnTo>
                  <a:lnTo>
                    <a:pt x="5439239" y="4967347"/>
                  </a:lnTo>
                  <a:lnTo>
                    <a:pt x="5471806" y="4934777"/>
                  </a:lnTo>
                  <a:lnTo>
                    <a:pt x="5501341" y="4899390"/>
                  </a:lnTo>
                  <a:lnTo>
                    <a:pt x="5527632" y="4861399"/>
                  </a:lnTo>
                  <a:lnTo>
                    <a:pt x="5550465" y="4821018"/>
                  </a:lnTo>
                  <a:lnTo>
                    <a:pt x="5569625" y="4778460"/>
                  </a:lnTo>
                  <a:lnTo>
                    <a:pt x="5584900" y="4733941"/>
                  </a:lnTo>
                  <a:lnTo>
                    <a:pt x="5596075" y="4687672"/>
                  </a:lnTo>
                  <a:lnTo>
                    <a:pt x="5602937" y="4639869"/>
                  </a:lnTo>
                  <a:lnTo>
                    <a:pt x="5605272" y="4590745"/>
                  </a:lnTo>
                  <a:lnTo>
                    <a:pt x="5605272" y="510032"/>
                  </a:lnTo>
                  <a:lnTo>
                    <a:pt x="5602937" y="460912"/>
                  </a:lnTo>
                  <a:lnTo>
                    <a:pt x="5596075" y="413113"/>
                  </a:lnTo>
                  <a:lnTo>
                    <a:pt x="5584900" y="366849"/>
                  </a:lnTo>
                  <a:lnTo>
                    <a:pt x="5569625" y="322333"/>
                  </a:lnTo>
                  <a:lnTo>
                    <a:pt x="5550465" y="279780"/>
                  </a:lnTo>
                  <a:lnTo>
                    <a:pt x="5527632" y="239403"/>
                  </a:lnTo>
                  <a:lnTo>
                    <a:pt x="5501341" y="201416"/>
                  </a:lnTo>
                  <a:lnTo>
                    <a:pt x="5471806" y="166032"/>
                  </a:lnTo>
                  <a:lnTo>
                    <a:pt x="5439239" y="133465"/>
                  </a:lnTo>
                  <a:lnTo>
                    <a:pt x="5403855" y="103930"/>
                  </a:lnTo>
                  <a:lnTo>
                    <a:pt x="5365868" y="77639"/>
                  </a:lnTo>
                  <a:lnTo>
                    <a:pt x="5325491" y="54806"/>
                  </a:lnTo>
                  <a:lnTo>
                    <a:pt x="5282938" y="35646"/>
                  </a:lnTo>
                  <a:lnTo>
                    <a:pt x="5238422" y="20371"/>
                  </a:lnTo>
                  <a:lnTo>
                    <a:pt x="5192158" y="9196"/>
                  </a:lnTo>
                  <a:lnTo>
                    <a:pt x="5144359" y="2334"/>
                  </a:lnTo>
                  <a:lnTo>
                    <a:pt x="5095240" y="0"/>
                  </a:lnTo>
                  <a:close/>
                </a:path>
              </a:pathLst>
            </a:custGeom>
            <a:solidFill>
              <a:srgbClr val="D2DEEE"/>
            </a:solidFill>
          </p:spPr>
          <p:txBody>
            <a:bodyPr wrap="square" lIns="0" tIns="0" rIns="0" bIns="0" rtlCol="0"/>
            <a:lstStyle/>
            <a:p>
              <a:endParaRPr/>
            </a:p>
          </p:txBody>
        </p:sp>
        <p:sp>
          <p:nvSpPr>
            <p:cNvPr id="5" name="object 5"/>
            <p:cNvSpPr/>
            <p:nvPr/>
          </p:nvSpPr>
          <p:spPr>
            <a:xfrm>
              <a:off x="715518" y="3208782"/>
              <a:ext cx="4483735" cy="589915"/>
            </a:xfrm>
            <a:custGeom>
              <a:avLst/>
              <a:gdLst/>
              <a:ahLst/>
              <a:cxnLst/>
              <a:rect l="l" t="t" r="r" b="b"/>
              <a:pathLst>
                <a:path w="4483735" h="589914">
                  <a:moveTo>
                    <a:pt x="4424680" y="0"/>
                  </a:moveTo>
                  <a:lnTo>
                    <a:pt x="58978" y="0"/>
                  </a:lnTo>
                  <a:lnTo>
                    <a:pt x="36020" y="4635"/>
                  </a:lnTo>
                  <a:lnTo>
                    <a:pt x="17273" y="17271"/>
                  </a:lnTo>
                  <a:lnTo>
                    <a:pt x="4634" y="36004"/>
                  </a:lnTo>
                  <a:lnTo>
                    <a:pt x="0" y="58927"/>
                  </a:lnTo>
                  <a:lnTo>
                    <a:pt x="0" y="530859"/>
                  </a:lnTo>
                  <a:lnTo>
                    <a:pt x="4634" y="553783"/>
                  </a:lnTo>
                  <a:lnTo>
                    <a:pt x="17273" y="572515"/>
                  </a:lnTo>
                  <a:lnTo>
                    <a:pt x="36020" y="585152"/>
                  </a:lnTo>
                  <a:lnTo>
                    <a:pt x="58978" y="589787"/>
                  </a:lnTo>
                  <a:lnTo>
                    <a:pt x="4424680" y="589787"/>
                  </a:lnTo>
                  <a:lnTo>
                    <a:pt x="4447603" y="585152"/>
                  </a:lnTo>
                  <a:lnTo>
                    <a:pt x="4466335" y="572515"/>
                  </a:lnTo>
                  <a:lnTo>
                    <a:pt x="4478972" y="553783"/>
                  </a:lnTo>
                  <a:lnTo>
                    <a:pt x="4483608" y="530859"/>
                  </a:lnTo>
                  <a:lnTo>
                    <a:pt x="4483608" y="58927"/>
                  </a:lnTo>
                  <a:lnTo>
                    <a:pt x="4478972" y="36004"/>
                  </a:lnTo>
                  <a:lnTo>
                    <a:pt x="4466336" y="17272"/>
                  </a:lnTo>
                  <a:lnTo>
                    <a:pt x="4447603" y="4635"/>
                  </a:lnTo>
                  <a:lnTo>
                    <a:pt x="4424680" y="0"/>
                  </a:lnTo>
                  <a:close/>
                </a:path>
              </a:pathLst>
            </a:custGeom>
            <a:solidFill>
              <a:srgbClr val="FFFFFF"/>
            </a:solidFill>
          </p:spPr>
          <p:txBody>
            <a:bodyPr wrap="square" lIns="0" tIns="0" rIns="0" bIns="0" rtlCol="0"/>
            <a:lstStyle/>
            <a:p>
              <a:endParaRPr/>
            </a:p>
          </p:txBody>
        </p:sp>
        <p:sp>
          <p:nvSpPr>
            <p:cNvPr id="6" name="object 6"/>
            <p:cNvSpPr/>
            <p:nvPr/>
          </p:nvSpPr>
          <p:spPr>
            <a:xfrm>
              <a:off x="715518" y="3208782"/>
              <a:ext cx="4483735" cy="589915"/>
            </a:xfrm>
            <a:custGeom>
              <a:avLst/>
              <a:gdLst/>
              <a:ahLst/>
              <a:cxnLst/>
              <a:rect l="l" t="t" r="r" b="b"/>
              <a:pathLst>
                <a:path w="4483735" h="589914">
                  <a:moveTo>
                    <a:pt x="0" y="58927"/>
                  </a:moveTo>
                  <a:lnTo>
                    <a:pt x="4634" y="36004"/>
                  </a:lnTo>
                  <a:lnTo>
                    <a:pt x="17273" y="17271"/>
                  </a:lnTo>
                  <a:lnTo>
                    <a:pt x="36020" y="4635"/>
                  </a:lnTo>
                  <a:lnTo>
                    <a:pt x="58978" y="0"/>
                  </a:lnTo>
                  <a:lnTo>
                    <a:pt x="4424680" y="0"/>
                  </a:lnTo>
                  <a:lnTo>
                    <a:pt x="4447603" y="4635"/>
                  </a:lnTo>
                  <a:lnTo>
                    <a:pt x="4466336" y="17272"/>
                  </a:lnTo>
                  <a:lnTo>
                    <a:pt x="4478972" y="36004"/>
                  </a:lnTo>
                  <a:lnTo>
                    <a:pt x="4483608" y="58927"/>
                  </a:lnTo>
                  <a:lnTo>
                    <a:pt x="4483608" y="530859"/>
                  </a:lnTo>
                  <a:lnTo>
                    <a:pt x="4478972" y="553783"/>
                  </a:lnTo>
                  <a:lnTo>
                    <a:pt x="4466335" y="572515"/>
                  </a:lnTo>
                  <a:lnTo>
                    <a:pt x="4447603" y="585152"/>
                  </a:lnTo>
                  <a:lnTo>
                    <a:pt x="4424680" y="589787"/>
                  </a:lnTo>
                  <a:lnTo>
                    <a:pt x="58978" y="589787"/>
                  </a:lnTo>
                  <a:lnTo>
                    <a:pt x="36020" y="585152"/>
                  </a:lnTo>
                  <a:lnTo>
                    <a:pt x="17273" y="572515"/>
                  </a:lnTo>
                  <a:lnTo>
                    <a:pt x="4634" y="553783"/>
                  </a:lnTo>
                  <a:lnTo>
                    <a:pt x="0" y="530859"/>
                  </a:lnTo>
                  <a:lnTo>
                    <a:pt x="0" y="58927"/>
                  </a:lnTo>
                  <a:close/>
                </a:path>
              </a:pathLst>
            </a:custGeom>
            <a:ln w="25908">
              <a:solidFill>
                <a:srgbClr val="528BC1"/>
              </a:solidFill>
            </a:ln>
          </p:spPr>
          <p:txBody>
            <a:bodyPr wrap="square" lIns="0" tIns="0" rIns="0" bIns="0" rtlCol="0"/>
            <a:lstStyle/>
            <a:p>
              <a:endParaRPr/>
            </a:p>
          </p:txBody>
        </p:sp>
      </p:grpSp>
      <p:sp>
        <p:nvSpPr>
          <p:cNvPr id="7" name="object 7"/>
          <p:cNvSpPr txBox="1"/>
          <p:nvPr/>
        </p:nvSpPr>
        <p:spPr>
          <a:xfrm>
            <a:off x="913891" y="3305683"/>
            <a:ext cx="4081779" cy="367030"/>
          </a:xfrm>
          <a:prstGeom prst="rect">
            <a:avLst/>
          </a:prstGeom>
        </p:spPr>
        <p:txBody>
          <a:bodyPr vert="horz" wrap="square" lIns="0" tIns="38100" rIns="0" bIns="0" rtlCol="0">
            <a:spAutoFit/>
          </a:bodyPr>
          <a:lstStyle/>
          <a:p>
            <a:pPr marL="486409" marR="5080" indent="-474345">
              <a:lnSpc>
                <a:spcPts val="1250"/>
              </a:lnSpc>
              <a:spcBef>
                <a:spcPts val="300"/>
              </a:spcBef>
            </a:pPr>
            <a:r>
              <a:rPr sz="1200" spc="-10" dirty="0">
                <a:latin typeface="Arial"/>
                <a:cs typeface="Arial"/>
              </a:rPr>
              <a:t>Multidisciplinary</a:t>
            </a:r>
            <a:r>
              <a:rPr sz="1200" spc="-5" dirty="0">
                <a:latin typeface="Arial"/>
                <a:cs typeface="Arial"/>
              </a:rPr>
              <a:t> </a:t>
            </a:r>
            <a:r>
              <a:rPr sz="1200" dirty="0">
                <a:latin typeface="Arial"/>
                <a:cs typeface="Arial"/>
              </a:rPr>
              <a:t>field</a:t>
            </a:r>
            <a:r>
              <a:rPr sz="1200" spc="-20" dirty="0">
                <a:latin typeface="Arial"/>
                <a:cs typeface="Arial"/>
              </a:rPr>
              <a:t> </a:t>
            </a:r>
            <a:r>
              <a:rPr sz="1200" dirty="0">
                <a:latin typeface="Arial"/>
                <a:cs typeface="Arial"/>
              </a:rPr>
              <a:t>combining</a:t>
            </a:r>
            <a:r>
              <a:rPr sz="1200" spc="-30" dirty="0">
                <a:latin typeface="Arial"/>
                <a:cs typeface="Arial"/>
              </a:rPr>
              <a:t> </a:t>
            </a:r>
            <a:r>
              <a:rPr sz="1200" dirty="0">
                <a:latin typeface="Arial"/>
                <a:cs typeface="Arial"/>
              </a:rPr>
              <a:t>statistical</a:t>
            </a:r>
            <a:r>
              <a:rPr sz="1200" spc="-15" dirty="0">
                <a:latin typeface="Arial"/>
                <a:cs typeface="Arial"/>
              </a:rPr>
              <a:t> </a:t>
            </a:r>
            <a:r>
              <a:rPr sz="1200" dirty="0">
                <a:latin typeface="Arial"/>
                <a:cs typeface="Arial"/>
              </a:rPr>
              <a:t>analysis,</a:t>
            </a:r>
            <a:r>
              <a:rPr sz="1200" spc="5" dirty="0">
                <a:latin typeface="Arial"/>
                <a:cs typeface="Arial"/>
              </a:rPr>
              <a:t> </a:t>
            </a:r>
            <a:r>
              <a:rPr sz="1200" spc="-10" dirty="0">
                <a:latin typeface="Arial"/>
                <a:cs typeface="Arial"/>
              </a:rPr>
              <a:t>machine </a:t>
            </a:r>
            <a:r>
              <a:rPr sz="1200" dirty="0">
                <a:latin typeface="Arial"/>
                <a:cs typeface="Arial"/>
              </a:rPr>
              <a:t>learning,</a:t>
            </a:r>
            <a:r>
              <a:rPr sz="1200" spc="-35" dirty="0">
                <a:latin typeface="Arial"/>
                <a:cs typeface="Arial"/>
              </a:rPr>
              <a:t> </a:t>
            </a:r>
            <a:r>
              <a:rPr sz="1200" dirty="0">
                <a:latin typeface="Arial"/>
                <a:cs typeface="Arial"/>
              </a:rPr>
              <a:t>programming,</a:t>
            </a:r>
            <a:r>
              <a:rPr sz="1200" spc="-30" dirty="0">
                <a:latin typeface="Arial"/>
                <a:cs typeface="Arial"/>
              </a:rPr>
              <a:t> </a:t>
            </a:r>
            <a:r>
              <a:rPr sz="1200" dirty="0">
                <a:latin typeface="Arial"/>
                <a:cs typeface="Arial"/>
              </a:rPr>
              <a:t>and</a:t>
            </a:r>
            <a:r>
              <a:rPr sz="1200" spc="-35" dirty="0">
                <a:latin typeface="Arial"/>
                <a:cs typeface="Arial"/>
              </a:rPr>
              <a:t> </a:t>
            </a:r>
            <a:r>
              <a:rPr sz="1200" dirty="0">
                <a:latin typeface="Arial"/>
                <a:cs typeface="Arial"/>
              </a:rPr>
              <a:t>domain</a:t>
            </a:r>
            <a:r>
              <a:rPr sz="1200" spc="-40" dirty="0">
                <a:latin typeface="Arial"/>
                <a:cs typeface="Arial"/>
              </a:rPr>
              <a:t> </a:t>
            </a:r>
            <a:r>
              <a:rPr sz="1200" spc="-10" dirty="0">
                <a:latin typeface="Arial"/>
                <a:cs typeface="Arial"/>
              </a:rPr>
              <a:t>expertise.</a:t>
            </a:r>
            <a:endParaRPr sz="1200">
              <a:latin typeface="Arial"/>
              <a:cs typeface="Arial"/>
            </a:endParaRPr>
          </a:p>
        </p:txBody>
      </p:sp>
      <p:grpSp>
        <p:nvGrpSpPr>
          <p:cNvPr id="8" name="object 8"/>
          <p:cNvGrpSpPr/>
          <p:nvPr/>
        </p:nvGrpSpPr>
        <p:grpSpPr>
          <a:xfrm>
            <a:off x="702500" y="3876992"/>
            <a:ext cx="4509770" cy="615950"/>
            <a:chOff x="702500" y="3876992"/>
            <a:chExt cx="4509770" cy="615950"/>
          </a:xfrm>
        </p:grpSpPr>
        <p:sp>
          <p:nvSpPr>
            <p:cNvPr id="9" name="object 9"/>
            <p:cNvSpPr/>
            <p:nvPr/>
          </p:nvSpPr>
          <p:spPr>
            <a:xfrm>
              <a:off x="715517" y="3890009"/>
              <a:ext cx="4483735" cy="589915"/>
            </a:xfrm>
            <a:custGeom>
              <a:avLst/>
              <a:gdLst/>
              <a:ahLst/>
              <a:cxnLst/>
              <a:rect l="l" t="t" r="r" b="b"/>
              <a:pathLst>
                <a:path w="4483735" h="589914">
                  <a:moveTo>
                    <a:pt x="4424680" y="0"/>
                  </a:moveTo>
                  <a:lnTo>
                    <a:pt x="58978" y="0"/>
                  </a:lnTo>
                  <a:lnTo>
                    <a:pt x="36020" y="4635"/>
                  </a:lnTo>
                  <a:lnTo>
                    <a:pt x="17273" y="17271"/>
                  </a:lnTo>
                  <a:lnTo>
                    <a:pt x="4634" y="36004"/>
                  </a:lnTo>
                  <a:lnTo>
                    <a:pt x="0" y="58927"/>
                  </a:lnTo>
                  <a:lnTo>
                    <a:pt x="0" y="530859"/>
                  </a:lnTo>
                  <a:lnTo>
                    <a:pt x="4634" y="553783"/>
                  </a:lnTo>
                  <a:lnTo>
                    <a:pt x="17273" y="572515"/>
                  </a:lnTo>
                  <a:lnTo>
                    <a:pt x="36020" y="585152"/>
                  </a:lnTo>
                  <a:lnTo>
                    <a:pt x="58978" y="589788"/>
                  </a:lnTo>
                  <a:lnTo>
                    <a:pt x="4424680" y="589788"/>
                  </a:lnTo>
                  <a:lnTo>
                    <a:pt x="4447603" y="585152"/>
                  </a:lnTo>
                  <a:lnTo>
                    <a:pt x="4466335" y="572515"/>
                  </a:lnTo>
                  <a:lnTo>
                    <a:pt x="4478972" y="553783"/>
                  </a:lnTo>
                  <a:lnTo>
                    <a:pt x="4483608" y="530859"/>
                  </a:lnTo>
                  <a:lnTo>
                    <a:pt x="4483608" y="58927"/>
                  </a:lnTo>
                  <a:lnTo>
                    <a:pt x="4478972" y="36004"/>
                  </a:lnTo>
                  <a:lnTo>
                    <a:pt x="4466336" y="17272"/>
                  </a:lnTo>
                  <a:lnTo>
                    <a:pt x="4447603" y="4635"/>
                  </a:lnTo>
                  <a:lnTo>
                    <a:pt x="4424680" y="0"/>
                  </a:lnTo>
                  <a:close/>
                </a:path>
              </a:pathLst>
            </a:custGeom>
            <a:solidFill>
              <a:srgbClr val="FFFFFF"/>
            </a:solidFill>
          </p:spPr>
          <p:txBody>
            <a:bodyPr wrap="square" lIns="0" tIns="0" rIns="0" bIns="0" rtlCol="0"/>
            <a:lstStyle/>
            <a:p>
              <a:endParaRPr/>
            </a:p>
          </p:txBody>
        </p:sp>
        <p:sp>
          <p:nvSpPr>
            <p:cNvPr id="10" name="object 10"/>
            <p:cNvSpPr/>
            <p:nvPr/>
          </p:nvSpPr>
          <p:spPr>
            <a:xfrm>
              <a:off x="715517" y="3890009"/>
              <a:ext cx="4483735" cy="589915"/>
            </a:xfrm>
            <a:custGeom>
              <a:avLst/>
              <a:gdLst/>
              <a:ahLst/>
              <a:cxnLst/>
              <a:rect l="l" t="t" r="r" b="b"/>
              <a:pathLst>
                <a:path w="4483735" h="589914">
                  <a:moveTo>
                    <a:pt x="0" y="58927"/>
                  </a:moveTo>
                  <a:lnTo>
                    <a:pt x="4634" y="36004"/>
                  </a:lnTo>
                  <a:lnTo>
                    <a:pt x="17273" y="17271"/>
                  </a:lnTo>
                  <a:lnTo>
                    <a:pt x="36020" y="4635"/>
                  </a:lnTo>
                  <a:lnTo>
                    <a:pt x="58978" y="0"/>
                  </a:lnTo>
                  <a:lnTo>
                    <a:pt x="4424680" y="0"/>
                  </a:lnTo>
                  <a:lnTo>
                    <a:pt x="4447603" y="4635"/>
                  </a:lnTo>
                  <a:lnTo>
                    <a:pt x="4466336" y="17272"/>
                  </a:lnTo>
                  <a:lnTo>
                    <a:pt x="4478972" y="36004"/>
                  </a:lnTo>
                  <a:lnTo>
                    <a:pt x="4483608" y="58927"/>
                  </a:lnTo>
                  <a:lnTo>
                    <a:pt x="4483608" y="530859"/>
                  </a:lnTo>
                  <a:lnTo>
                    <a:pt x="4478972" y="553783"/>
                  </a:lnTo>
                  <a:lnTo>
                    <a:pt x="4466335" y="572515"/>
                  </a:lnTo>
                  <a:lnTo>
                    <a:pt x="4447603" y="585152"/>
                  </a:lnTo>
                  <a:lnTo>
                    <a:pt x="4424680" y="589788"/>
                  </a:lnTo>
                  <a:lnTo>
                    <a:pt x="58978" y="589788"/>
                  </a:lnTo>
                  <a:lnTo>
                    <a:pt x="36020" y="585152"/>
                  </a:lnTo>
                  <a:lnTo>
                    <a:pt x="17273" y="572515"/>
                  </a:lnTo>
                  <a:lnTo>
                    <a:pt x="4634" y="553783"/>
                  </a:lnTo>
                  <a:lnTo>
                    <a:pt x="0" y="530859"/>
                  </a:lnTo>
                  <a:lnTo>
                    <a:pt x="0" y="58927"/>
                  </a:lnTo>
                  <a:close/>
                </a:path>
              </a:pathLst>
            </a:custGeom>
            <a:ln w="25908">
              <a:solidFill>
                <a:srgbClr val="528BC1"/>
              </a:solidFill>
            </a:ln>
          </p:spPr>
          <p:txBody>
            <a:bodyPr wrap="square" lIns="0" tIns="0" rIns="0" bIns="0" rtlCol="0"/>
            <a:lstStyle/>
            <a:p>
              <a:endParaRPr/>
            </a:p>
          </p:txBody>
        </p:sp>
      </p:grpSp>
      <p:sp>
        <p:nvSpPr>
          <p:cNvPr id="11" name="object 11"/>
          <p:cNvSpPr txBox="1"/>
          <p:nvPr/>
        </p:nvSpPr>
        <p:spPr>
          <a:xfrm>
            <a:off x="871219" y="3986910"/>
            <a:ext cx="4167504" cy="367030"/>
          </a:xfrm>
          <a:prstGeom prst="rect">
            <a:avLst/>
          </a:prstGeom>
        </p:spPr>
        <p:txBody>
          <a:bodyPr vert="horz" wrap="square" lIns="0" tIns="38100" rIns="0" bIns="0" rtlCol="0">
            <a:spAutoFit/>
          </a:bodyPr>
          <a:lstStyle/>
          <a:p>
            <a:pPr marL="1703070" marR="5080" indent="-1690370">
              <a:lnSpc>
                <a:spcPts val="1250"/>
              </a:lnSpc>
              <a:spcBef>
                <a:spcPts val="300"/>
              </a:spcBef>
            </a:pPr>
            <a:r>
              <a:rPr sz="1200" dirty="0">
                <a:latin typeface="Arial"/>
                <a:cs typeface="Arial"/>
              </a:rPr>
              <a:t>Focuses</a:t>
            </a:r>
            <a:r>
              <a:rPr sz="1200" spc="-30" dirty="0">
                <a:latin typeface="Arial"/>
                <a:cs typeface="Arial"/>
              </a:rPr>
              <a:t> </a:t>
            </a:r>
            <a:r>
              <a:rPr sz="1200" dirty="0">
                <a:latin typeface="Arial"/>
                <a:cs typeface="Arial"/>
              </a:rPr>
              <a:t>on</a:t>
            </a:r>
            <a:r>
              <a:rPr sz="1200" spc="-30" dirty="0">
                <a:latin typeface="Arial"/>
                <a:cs typeface="Arial"/>
              </a:rPr>
              <a:t> </a:t>
            </a:r>
            <a:r>
              <a:rPr sz="1200" dirty="0">
                <a:latin typeface="Arial"/>
                <a:cs typeface="Arial"/>
              </a:rPr>
              <a:t>extracting</a:t>
            </a:r>
            <a:r>
              <a:rPr sz="1200" spc="-30" dirty="0">
                <a:latin typeface="Arial"/>
                <a:cs typeface="Arial"/>
              </a:rPr>
              <a:t> </a:t>
            </a:r>
            <a:r>
              <a:rPr sz="1200" dirty="0">
                <a:latin typeface="Arial"/>
                <a:cs typeface="Arial"/>
              </a:rPr>
              <a:t>insights</a:t>
            </a:r>
            <a:r>
              <a:rPr sz="1200" spc="-15"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solving</a:t>
            </a:r>
            <a:r>
              <a:rPr sz="1200" spc="-15" dirty="0">
                <a:latin typeface="Arial"/>
                <a:cs typeface="Arial"/>
              </a:rPr>
              <a:t> </a:t>
            </a:r>
            <a:r>
              <a:rPr sz="1200" dirty="0">
                <a:latin typeface="Arial"/>
                <a:cs typeface="Arial"/>
              </a:rPr>
              <a:t>complex</a:t>
            </a:r>
            <a:r>
              <a:rPr sz="1200" spc="-35" dirty="0">
                <a:latin typeface="Arial"/>
                <a:cs typeface="Arial"/>
              </a:rPr>
              <a:t> </a:t>
            </a:r>
            <a:r>
              <a:rPr sz="1200" spc="-10" dirty="0">
                <a:latin typeface="Arial"/>
                <a:cs typeface="Arial"/>
              </a:rPr>
              <a:t>problems </a:t>
            </a:r>
            <a:r>
              <a:rPr sz="1200" dirty="0">
                <a:latin typeface="Arial"/>
                <a:cs typeface="Arial"/>
              </a:rPr>
              <a:t>using</a:t>
            </a:r>
            <a:r>
              <a:rPr sz="1200" spc="-20" dirty="0">
                <a:latin typeface="Arial"/>
                <a:cs typeface="Arial"/>
              </a:rPr>
              <a:t> </a:t>
            </a:r>
            <a:r>
              <a:rPr sz="1200" b="1" u="sng" spc="-20" dirty="0">
                <a:uFill>
                  <a:solidFill>
                    <a:srgbClr val="000000"/>
                  </a:solidFill>
                </a:uFill>
                <a:latin typeface="Arial"/>
                <a:cs typeface="Arial"/>
              </a:rPr>
              <a:t>data</a:t>
            </a:r>
            <a:r>
              <a:rPr sz="1200" u="none" spc="-20" dirty="0">
                <a:latin typeface="Arial"/>
                <a:cs typeface="Arial"/>
              </a:rPr>
              <a:t>.</a:t>
            </a:r>
            <a:endParaRPr sz="1200">
              <a:latin typeface="Arial"/>
              <a:cs typeface="Arial"/>
            </a:endParaRPr>
          </a:p>
        </p:txBody>
      </p:sp>
      <p:grpSp>
        <p:nvGrpSpPr>
          <p:cNvPr id="12" name="object 12"/>
          <p:cNvGrpSpPr/>
          <p:nvPr/>
        </p:nvGrpSpPr>
        <p:grpSpPr>
          <a:xfrm>
            <a:off x="702500" y="4558220"/>
            <a:ext cx="4509770" cy="615950"/>
            <a:chOff x="702500" y="4558220"/>
            <a:chExt cx="4509770" cy="615950"/>
          </a:xfrm>
        </p:grpSpPr>
        <p:sp>
          <p:nvSpPr>
            <p:cNvPr id="13" name="object 13"/>
            <p:cNvSpPr/>
            <p:nvPr/>
          </p:nvSpPr>
          <p:spPr>
            <a:xfrm>
              <a:off x="715517" y="4571238"/>
              <a:ext cx="4483735" cy="589915"/>
            </a:xfrm>
            <a:custGeom>
              <a:avLst/>
              <a:gdLst/>
              <a:ahLst/>
              <a:cxnLst/>
              <a:rect l="l" t="t" r="r" b="b"/>
              <a:pathLst>
                <a:path w="4483735" h="589914">
                  <a:moveTo>
                    <a:pt x="4424680" y="0"/>
                  </a:moveTo>
                  <a:lnTo>
                    <a:pt x="58978" y="0"/>
                  </a:lnTo>
                  <a:lnTo>
                    <a:pt x="36020" y="4635"/>
                  </a:lnTo>
                  <a:lnTo>
                    <a:pt x="17273" y="17272"/>
                  </a:lnTo>
                  <a:lnTo>
                    <a:pt x="4634" y="36004"/>
                  </a:lnTo>
                  <a:lnTo>
                    <a:pt x="0" y="58928"/>
                  </a:lnTo>
                  <a:lnTo>
                    <a:pt x="0" y="530860"/>
                  </a:lnTo>
                  <a:lnTo>
                    <a:pt x="4634" y="553783"/>
                  </a:lnTo>
                  <a:lnTo>
                    <a:pt x="17273" y="572515"/>
                  </a:lnTo>
                  <a:lnTo>
                    <a:pt x="36020" y="585152"/>
                  </a:lnTo>
                  <a:lnTo>
                    <a:pt x="58978" y="589788"/>
                  </a:lnTo>
                  <a:lnTo>
                    <a:pt x="4424680" y="589788"/>
                  </a:lnTo>
                  <a:lnTo>
                    <a:pt x="4447603" y="585152"/>
                  </a:lnTo>
                  <a:lnTo>
                    <a:pt x="4466335" y="572516"/>
                  </a:lnTo>
                  <a:lnTo>
                    <a:pt x="4478972" y="553783"/>
                  </a:lnTo>
                  <a:lnTo>
                    <a:pt x="4483608" y="530860"/>
                  </a:lnTo>
                  <a:lnTo>
                    <a:pt x="4483608" y="58928"/>
                  </a:lnTo>
                  <a:lnTo>
                    <a:pt x="4478972" y="36004"/>
                  </a:lnTo>
                  <a:lnTo>
                    <a:pt x="4466336" y="17272"/>
                  </a:lnTo>
                  <a:lnTo>
                    <a:pt x="4447603" y="4635"/>
                  </a:lnTo>
                  <a:lnTo>
                    <a:pt x="4424680" y="0"/>
                  </a:lnTo>
                  <a:close/>
                </a:path>
              </a:pathLst>
            </a:custGeom>
            <a:solidFill>
              <a:srgbClr val="FFFFFF"/>
            </a:solidFill>
          </p:spPr>
          <p:txBody>
            <a:bodyPr wrap="square" lIns="0" tIns="0" rIns="0" bIns="0" rtlCol="0"/>
            <a:lstStyle/>
            <a:p>
              <a:endParaRPr/>
            </a:p>
          </p:txBody>
        </p:sp>
        <p:sp>
          <p:nvSpPr>
            <p:cNvPr id="14" name="object 14"/>
            <p:cNvSpPr/>
            <p:nvPr/>
          </p:nvSpPr>
          <p:spPr>
            <a:xfrm>
              <a:off x="715517" y="4571238"/>
              <a:ext cx="4483735" cy="589915"/>
            </a:xfrm>
            <a:custGeom>
              <a:avLst/>
              <a:gdLst/>
              <a:ahLst/>
              <a:cxnLst/>
              <a:rect l="l" t="t" r="r" b="b"/>
              <a:pathLst>
                <a:path w="4483735" h="589914">
                  <a:moveTo>
                    <a:pt x="0" y="58928"/>
                  </a:moveTo>
                  <a:lnTo>
                    <a:pt x="4634" y="36004"/>
                  </a:lnTo>
                  <a:lnTo>
                    <a:pt x="17273" y="17272"/>
                  </a:lnTo>
                  <a:lnTo>
                    <a:pt x="36020" y="4635"/>
                  </a:lnTo>
                  <a:lnTo>
                    <a:pt x="58978" y="0"/>
                  </a:lnTo>
                  <a:lnTo>
                    <a:pt x="4424680" y="0"/>
                  </a:lnTo>
                  <a:lnTo>
                    <a:pt x="4447603" y="4635"/>
                  </a:lnTo>
                  <a:lnTo>
                    <a:pt x="4466336" y="17272"/>
                  </a:lnTo>
                  <a:lnTo>
                    <a:pt x="4478972" y="36004"/>
                  </a:lnTo>
                  <a:lnTo>
                    <a:pt x="4483608" y="58928"/>
                  </a:lnTo>
                  <a:lnTo>
                    <a:pt x="4483608" y="530860"/>
                  </a:lnTo>
                  <a:lnTo>
                    <a:pt x="4478972" y="553783"/>
                  </a:lnTo>
                  <a:lnTo>
                    <a:pt x="4466335" y="572516"/>
                  </a:lnTo>
                  <a:lnTo>
                    <a:pt x="4447603" y="585152"/>
                  </a:lnTo>
                  <a:lnTo>
                    <a:pt x="4424680" y="589788"/>
                  </a:lnTo>
                  <a:lnTo>
                    <a:pt x="58978" y="589788"/>
                  </a:lnTo>
                  <a:lnTo>
                    <a:pt x="36020" y="585152"/>
                  </a:lnTo>
                  <a:lnTo>
                    <a:pt x="17273" y="572515"/>
                  </a:lnTo>
                  <a:lnTo>
                    <a:pt x="4634" y="553783"/>
                  </a:lnTo>
                  <a:lnTo>
                    <a:pt x="0" y="530860"/>
                  </a:lnTo>
                  <a:lnTo>
                    <a:pt x="0" y="58928"/>
                  </a:lnTo>
                  <a:close/>
                </a:path>
              </a:pathLst>
            </a:custGeom>
            <a:ln w="25908">
              <a:solidFill>
                <a:srgbClr val="528BC1"/>
              </a:solidFill>
            </a:ln>
          </p:spPr>
          <p:txBody>
            <a:bodyPr wrap="square" lIns="0" tIns="0" rIns="0" bIns="0" rtlCol="0"/>
            <a:lstStyle/>
            <a:p>
              <a:endParaRPr/>
            </a:p>
          </p:txBody>
        </p:sp>
      </p:grpSp>
      <p:sp>
        <p:nvSpPr>
          <p:cNvPr id="15" name="object 15"/>
          <p:cNvSpPr txBox="1"/>
          <p:nvPr/>
        </p:nvSpPr>
        <p:spPr>
          <a:xfrm>
            <a:off x="1285747" y="4746752"/>
            <a:ext cx="33407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Can</a:t>
            </a:r>
            <a:r>
              <a:rPr sz="1200" spc="-25" dirty="0">
                <a:latin typeface="Arial"/>
                <a:cs typeface="Arial"/>
              </a:rPr>
              <a:t> </a:t>
            </a:r>
            <a:r>
              <a:rPr sz="1200" dirty="0">
                <a:latin typeface="Arial"/>
                <a:cs typeface="Arial"/>
              </a:rPr>
              <a:t>handle</a:t>
            </a:r>
            <a:r>
              <a:rPr sz="1200" spc="-35" dirty="0">
                <a:latin typeface="Arial"/>
                <a:cs typeface="Arial"/>
              </a:rPr>
              <a:t> </a:t>
            </a:r>
            <a:r>
              <a:rPr sz="1200" dirty="0">
                <a:latin typeface="Arial"/>
                <a:cs typeface="Arial"/>
              </a:rPr>
              <a:t>various</a:t>
            </a:r>
            <a:r>
              <a:rPr sz="1200" spc="10" dirty="0">
                <a:latin typeface="Arial"/>
                <a:cs typeface="Arial"/>
              </a:rPr>
              <a:t> </a:t>
            </a:r>
            <a:r>
              <a:rPr sz="1200" b="1" u="sng" dirty="0">
                <a:uFill>
                  <a:solidFill>
                    <a:srgbClr val="000000"/>
                  </a:solidFill>
                </a:uFill>
                <a:latin typeface="Arial"/>
                <a:cs typeface="Arial"/>
              </a:rPr>
              <a:t>types</a:t>
            </a:r>
            <a:r>
              <a:rPr sz="1200" b="1" u="sng" spc="5" dirty="0">
                <a:uFill>
                  <a:solidFill>
                    <a:srgbClr val="000000"/>
                  </a:solidFill>
                </a:uFill>
                <a:latin typeface="Arial"/>
                <a:cs typeface="Arial"/>
              </a:rPr>
              <a:t> </a:t>
            </a:r>
            <a:r>
              <a:rPr sz="1200" b="1" u="sng" dirty="0">
                <a:uFill>
                  <a:solidFill>
                    <a:srgbClr val="000000"/>
                  </a:solidFill>
                </a:uFill>
                <a:latin typeface="Arial"/>
                <a:cs typeface="Arial"/>
              </a:rPr>
              <a:t>and</a:t>
            </a:r>
            <a:r>
              <a:rPr sz="1200" b="1" u="sng" spc="-30" dirty="0">
                <a:uFill>
                  <a:solidFill>
                    <a:srgbClr val="000000"/>
                  </a:solidFill>
                </a:uFill>
                <a:latin typeface="Arial"/>
                <a:cs typeface="Arial"/>
              </a:rPr>
              <a:t> </a:t>
            </a:r>
            <a:r>
              <a:rPr sz="1200" b="1" u="sng" dirty="0">
                <a:uFill>
                  <a:solidFill>
                    <a:srgbClr val="000000"/>
                  </a:solidFill>
                </a:uFill>
                <a:latin typeface="Arial"/>
                <a:cs typeface="Arial"/>
              </a:rPr>
              <a:t>sizes</a:t>
            </a:r>
            <a:r>
              <a:rPr sz="1200" b="1" u="none" spc="-20" dirty="0">
                <a:latin typeface="Arial"/>
                <a:cs typeface="Arial"/>
              </a:rPr>
              <a:t> </a:t>
            </a:r>
            <a:r>
              <a:rPr sz="1200" u="none" dirty="0">
                <a:latin typeface="Arial"/>
                <a:cs typeface="Arial"/>
              </a:rPr>
              <a:t>of</a:t>
            </a:r>
            <a:r>
              <a:rPr sz="1200" u="none" spc="-25" dirty="0">
                <a:latin typeface="Arial"/>
                <a:cs typeface="Arial"/>
              </a:rPr>
              <a:t> </a:t>
            </a:r>
            <a:r>
              <a:rPr sz="1200" u="none" spc="-10" dirty="0">
                <a:latin typeface="Arial"/>
                <a:cs typeface="Arial"/>
              </a:rPr>
              <a:t>datasets.</a:t>
            </a:r>
            <a:endParaRPr sz="1200">
              <a:latin typeface="Arial"/>
              <a:cs typeface="Arial"/>
            </a:endParaRPr>
          </a:p>
        </p:txBody>
      </p:sp>
      <p:grpSp>
        <p:nvGrpSpPr>
          <p:cNvPr id="16" name="object 16"/>
          <p:cNvGrpSpPr/>
          <p:nvPr/>
        </p:nvGrpSpPr>
        <p:grpSpPr>
          <a:xfrm>
            <a:off x="702500" y="5237924"/>
            <a:ext cx="4509770" cy="617855"/>
            <a:chOff x="702500" y="5237924"/>
            <a:chExt cx="4509770" cy="617855"/>
          </a:xfrm>
        </p:grpSpPr>
        <p:sp>
          <p:nvSpPr>
            <p:cNvPr id="17" name="object 17"/>
            <p:cNvSpPr/>
            <p:nvPr/>
          </p:nvSpPr>
          <p:spPr>
            <a:xfrm>
              <a:off x="715517" y="5250941"/>
              <a:ext cx="4483735" cy="591820"/>
            </a:xfrm>
            <a:custGeom>
              <a:avLst/>
              <a:gdLst/>
              <a:ahLst/>
              <a:cxnLst/>
              <a:rect l="l" t="t" r="r" b="b"/>
              <a:pathLst>
                <a:path w="4483735" h="591820">
                  <a:moveTo>
                    <a:pt x="4424426" y="0"/>
                  </a:moveTo>
                  <a:lnTo>
                    <a:pt x="59131" y="0"/>
                  </a:lnTo>
                  <a:lnTo>
                    <a:pt x="36111" y="4639"/>
                  </a:lnTo>
                  <a:lnTo>
                    <a:pt x="17316" y="17303"/>
                  </a:lnTo>
                  <a:lnTo>
                    <a:pt x="4645" y="36111"/>
                  </a:lnTo>
                  <a:lnTo>
                    <a:pt x="0" y="59182"/>
                  </a:lnTo>
                  <a:lnTo>
                    <a:pt x="0" y="532180"/>
                  </a:lnTo>
                  <a:lnTo>
                    <a:pt x="4645" y="555194"/>
                  </a:lnTo>
                  <a:lnTo>
                    <a:pt x="17316" y="573990"/>
                  </a:lnTo>
                  <a:lnTo>
                    <a:pt x="36111" y="586664"/>
                  </a:lnTo>
                  <a:lnTo>
                    <a:pt x="59131" y="591312"/>
                  </a:lnTo>
                  <a:lnTo>
                    <a:pt x="4424426" y="591312"/>
                  </a:lnTo>
                  <a:lnTo>
                    <a:pt x="4447496" y="586664"/>
                  </a:lnTo>
                  <a:lnTo>
                    <a:pt x="4466304" y="573990"/>
                  </a:lnTo>
                  <a:lnTo>
                    <a:pt x="4478968" y="555194"/>
                  </a:lnTo>
                  <a:lnTo>
                    <a:pt x="4483608" y="532180"/>
                  </a:lnTo>
                  <a:lnTo>
                    <a:pt x="4483608" y="59182"/>
                  </a:lnTo>
                  <a:lnTo>
                    <a:pt x="4478968" y="36111"/>
                  </a:lnTo>
                  <a:lnTo>
                    <a:pt x="4466304" y="17303"/>
                  </a:lnTo>
                  <a:lnTo>
                    <a:pt x="4447496" y="4639"/>
                  </a:lnTo>
                  <a:lnTo>
                    <a:pt x="4424426" y="0"/>
                  </a:lnTo>
                  <a:close/>
                </a:path>
              </a:pathLst>
            </a:custGeom>
            <a:solidFill>
              <a:srgbClr val="FFFFFF"/>
            </a:solidFill>
          </p:spPr>
          <p:txBody>
            <a:bodyPr wrap="square" lIns="0" tIns="0" rIns="0" bIns="0" rtlCol="0"/>
            <a:lstStyle/>
            <a:p>
              <a:endParaRPr/>
            </a:p>
          </p:txBody>
        </p:sp>
        <p:sp>
          <p:nvSpPr>
            <p:cNvPr id="18" name="object 18"/>
            <p:cNvSpPr/>
            <p:nvPr/>
          </p:nvSpPr>
          <p:spPr>
            <a:xfrm>
              <a:off x="715517" y="5250941"/>
              <a:ext cx="4483735" cy="591820"/>
            </a:xfrm>
            <a:custGeom>
              <a:avLst/>
              <a:gdLst/>
              <a:ahLst/>
              <a:cxnLst/>
              <a:rect l="l" t="t" r="r" b="b"/>
              <a:pathLst>
                <a:path w="4483735" h="591820">
                  <a:moveTo>
                    <a:pt x="0" y="59182"/>
                  </a:moveTo>
                  <a:lnTo>
                    <a:pt x="4645" y="36111"/>
                  </a:lnTo>
                  <a:lnTo>
                    <a:pt x="17316" y="17303"/>
                  </a:lnTo>
                  <a:lnTo>
                    <a:pt x="36111" y="4639"/>
                  </a:lnTo>
                  <a:lnTo>
                    <a:pt x="59131" y="0"/>
                  </a:lnTo>
                  <a:lnTo>
                    <a:pt x="4424426" y="0"/>
                  </a:lnTo>
                  <a:lnTo>
                    <a:pt x="4447496" y="4639"/>
                  </a:lnTo>
                  <a:lnTo>
                    <a:pt x="4466304" y="17303"/>
                  </a:lnTo>
                  <a:lnTo>
                    <a:pt x="4478968" y="36111"/>
                  </a:lnTo>
                  <a:lnTo>
                    <a:pt x="4483608" y="59182"/>
                  </a:lnTo>
                  <a:lnTo>
                    <a:pt x="4483608" y="532180"/>
                  </a:lnTo>
                  <a:lnTo>
                    <a:pt x="4478968" y="555194"/>
                  </a:lnTo>
                  <a:lnTo>
                    <a:pt x="4466304" y="573990"/>
                  </a:lnTo>
                  <a:lnTo>
                    <a:pt x="4447496" y="586664"/>
                  </a:lnTo>
                  <a:lnTo>
                    <a:pt x="4424426" y="591312"/>
                  </a:lnTo>
                  <a:lnTo>
                    <a:pt x="59131" y="591312"/>
                  </a:lnTo>
                  <a:lnTo>
                    <a:pt x="36111" y="586664"/>
                  </a:lnTo>
                  <a:lnTo>
                    <a:pt x="17316" y="573990"/>
                  </a:lnTo>
                  <a:lnTo>
                    <a:pt x="4645" y="555194"/>
                  </a:lnTo>
                  <a:lnTo>
                    <a:pt x="0" y="532180"/>
                  </a:lnTo>
                  <a:lnTo>
                    <a:pt x="0" y="59182"/>
                  </a:lnTo>
                  <a:close/>
                </a:path>
              </a:pathLst>
            </a:custGeom>
            <a:ln w="25908">
              <a:solidFill>
                <a:srgbClr val="528BC1"/>
              </a:solidFill>
            </a:ln>
          </p:spPr>
          <p:txBody>
            <a:bodyPr wrap="square" lIns="0" tIns="0" rIns="0" bIns="0" rtlCol="0"/>
            <a:lstStyle/>
            <a:p>
              <a:endParaRPr/>
            </a:p>
          </p:txBody>
        </p:sp>
      </p:grpSp>
      <p:sp>
        <p:nvSpPr>
          <p:cNvPr id="19" name="object 19"/>
          <p:cNvSpPr txBox="1"/>
          <p:nvPr/>
        </p:nvSpPr>
        <p:spPr>
          <a:xfrm>
            <a:off x="808736" y="5348985"/>
            <a:ext cx="4294505" cy="367030"/>
          </a:xfrm>
          <a:prstGeom prst="rect">
            <a:avLst/>
          </a:prstGeom>
        </p:spPr>
        <p:txBody>
          <a:bodyPr vert="horz" wrap="square" lIns="0" tIns="38100" rIns="0" bIns="0" rtlCol="0">
            <a:spAutoFit/>
          </a:bodyPr>
          <a:lstStyle/>
          <a:p>
            <a:pPr marL="12700" marR="5080" indent="43815">
              <a:lnSpc>
                <a:spcPts val="1250"/>
              </a:lnSpc>
              <a:spcBef>
                <a:spcPts val="300"/>
              </a:spcBef>
            </a:pPr>
            <a:r>
              <a:rPr sz="1200" dirty="0">
                <a:latin typeface="Arial"/>
                <a:cs typeface="Arial"/>
              </a:rPr>
              <a:t>Utilizes</a:t>
            </a:r>
            <a:r>
              <a:rPr sz="1200" spc="-20" dirty="0">
                <a:latin typeface="Arial"/>
                <a:cs typeface="Arial"/>
              </a:rPr>
              <a:t> </a:t>
            </a:r>
            <a:r>
              <a:rPr sz="1200" dirty="0">
                <a:latin typeface="Arial"/>
                <a:cs typeface="Arial"/>
              </a:rPr>
              <a:t>tools</a:t>
            </a:r>
            <a:r>
              <a:rPr sz="1200" spc="-40" dirty="0">
                <a:latin typeface="Arial"/>
                <a:cs typeface="Arial"/>
              </a:rPr>
              <a:t> </a:t>
            </a:r>
            <a:r>
              <a:rPr sz="1200" dirty="0">
                <a:latin typeface="Arial"/>
                <a:cs typeface="Arial"/>
              </a:rPr>
              <a:t>like</a:t>
            </a:r>
            <a:r>
              <a:rPr sz="1200" spc="-15" dirty="0">
                <a:latin typeface="Arial"/>
                <a:cs typeface="Arial"/>
              </a:rPr>
              <a:t> </a:t>
            </a:r>
            <a:r>
              <a:rPr sz="1200" b="1" u="sng" dirty="0">
                <a:uFill>
                  <a:solidFill>
                    <a:srgbClr val="000000"/>
                  </a:solidFill>
                </a:uFill>
                <a:latin typeface="Arial"/>
                <a:cs typeface="Arial"/>
              </a:rPr>
              <a:t>Python</a:t>
            </a:r>
            <a:r>
              <a:rPr sz="1200" b="1" u="sng" spc="5" dirty="0">
                <a:uFill>
                  <a:solidFill>
                    <a:srgbClr val="000000"/>
                  </a:solidFill>
                </a:uFill>
                <a:latin typeface="Arial"/>
                <a:cs typeface="Arial"/>
              </a:rPr>
              <a:t> </a:t>
            </a:r>
            <a:r>
              <a:rPr sz="1200" b="1" u="sng" dirty="0">
                <a:uFill>
                  <a:solidFill>
                    <a:srgbClr val="000000"/>
                  </a:solidFill>
                </a:uFill>
                <a:latin typeface="Arial"/>
                <a:cs typeface="Arial"/>
              </a:rPr>
              <a:t>or</a:t>
            </a:r>
            <a:r>
              <a:rPr sz="1200" b="1" u="sng" spc="-35" dirty="0">
                <a:uFill>
                  <a:solidFill>
                    <a:srgbClr val="000000"/>
                  </a:solidFill>
                </a:uFill>
                <a:latin typeface="Arial"/>
                <a:cs typeface="Arial"/>
              </a:rPr>
              <a:t> </a:t>
            </a:r>
            <a:r>
              <a:rPr sz="1200" b="1" u="sng" dirty="0">
                <a:uFill>
                  <a:solidFill>
                    <a:srgbClr val="000000"/>
                  </a:solidFill>
                </a:uFill>
                <a:latin typeface="Arial"/>
                <a:cs typeface="Arial"/>
              </a:rPr>
              <a:t>R,</a:t>
            </a:r>
            <a:r>
              <a:rPr sz="1200" b="1" u="sng" spc="-30" dirty="0">
                <a:uFill>
                  <a:solidFill>
                    <a:srgbClr val="000000"/>
                  </a:solidFill>
                </a:uFill>
                <a:latin typeface="Arial"/>
                <a:cs typeface="Arial"/>
              </a:rPr>
              <a:t> </a:t>
            </a:r>
            <a:r>
              <a:rPr sz="1200" b="1" u="sng" dirty="0">
                <a:uFill>
                  <a:solidFill>
                    <a:srgbClr val="000000"/>
                  </a:solidFill>
                </a:uFill>
                <a:latin typeface="Arial"/>
                <a:cs typeface="Arial"/>
              </a:rPr>
              <a:t>statistical</a:t>
            </a:r>
            <a:r>
              <a:rPr sz="1200" b="1" u="sng" spc="-45" dirty="0">
                <a:uFill>
                  <a:solidFill>
                    <a:srgbClr val="000000"/>
                  </a:solidFill>
                </a:uFill>
                <a:latin typeface="Arial"/>
                <a:cs typeface="Arial"/>
              </a:rPr>
              <a:t> </a:t>
            </a:r>
            <a:r>
              <a:rPr sz="1200" b="1" u="sng" dirty="0">
                <a:uFill>
                  <a:solidFill>
                    <a:srgbClr val="000000"/>
                  </a:solidFill>
                </a:uFill>
                <a:latin typeface="Arial"/>
                <a:cs typeface="Arial"/>
              </a:rPr>
              <a:t>analysis</a:t>
            </a:r>
            <a:r>
              <a:rPr sz="1200" b="1" u="sng" spc="-10" dirty="0">
                <a:uFill>
                  <a:solidFill>
                    <a:srgbClr val="000000"/>
                  </a:solidFill>
                </a:uFill>
                <a:latin typeface="Arial"/>
                <a:cs typeface="Arial"/>
              </a:rPr>
              <a:t> software,</a:t>
            </a:r>
            <a:r>
              <a:rPr sz="1200" b="1" u="none" spc="-10" dirty="0">
                <a:latin typeface="Arial"/>
                <a:cs typeface="Arial"/>
              </a:rPr>
              <a:t> </a:t>
            </a:r>
            <a:r>
              <a:rPr sz="1200" b="1" u="sng" dirty="0">
                <a:uFill>
                  <a:solidFill>
                    <a:srgbClr val="000000"/>
                  </a:solidFill>
                </a:uFill>
                <a:latin typeface="Arial"/>
                <a:cs typeface="Arial"/>
              </a:rPr>
              <a:t>machine</a:t>
            </a:r>
            <a:r>
              <a:rPr sz="1200" b="1" u="sng" spc="-45" dirty="0">
                <a:uFill>
                  <a:solidFill>
                    <a:srgbClr val="000000"/>
                  </a:solidFill>
                </a:uFill>
                <a:latin typeface="Arial"/>
                <a:cs typeface="Arial"/>
              </a:rPr>
              <a:t> </a:t>
            </a:r>
            <a:r>
              <a:rPr sz="1200" b="1" u="sng" dirty="0">
                <a:uFill>
                  <a:solidFill>
                    <a:srgbClr val="000000"/>
                  </a:solidFill>
                </a:uFill>
                <a:latin typeface="Arial"/>
                <a:cs typeface="Arial"/>
              </a:rPr>
              <a:t>learning</a:t>
            </a:r>
            <a:r>
              <a:rPr sz="1200" b="1" u="sng" spc="-50" dirty="0">
                <a:uFill>
                  <a:solidFill>
                    <a:srgbClr val="000000"/>
                  </a:solidFill>
                </a:uFill>
                <a:latin typeface="Arial"/>
                <a:cs typeface="Arial"/>
              </a:rPr>
              <a:t> </a:t>
            </a:r>
            <a:r>
              <a:rPr sz="1200" b="1" u="sng" dirty="0">
                <a:uFill>
                  <a:solidFill>
                    <a:srgbClr val="000000"/>
                  </a:solidFill>
                </a:uFill>
                <a:latin typeface="Arial"/>
                <a:cs typeface="Arial"/>
              </a:rPr>
              <a:t>frameworks,</a:t>
            </a:r>
            <a:r>
              <a:rPr sz="1200" b="1" u="sng" spc="-75" dirty="0">
                <a:uFill>
                  <a:solidFill>
                    <a:srgbClr val="000000"/>
                  </a:solidFill>
                </a:uFill>
                <a:latin typeface="Arial"/>
                <a:cs typeface="Arial"/>
              </a:rPr>
              <a:t> </a:t>
            </a:r>
            <a:r>
              <a:rPr sz="1200" b="1" u="sng" dirty="0">
                <a:uFill>
                  <a:solidFill>
                    <a:srgbClr val="000000"/>
                  </a:solidFill>
                </a:uFill>
                <a:latin typeface="Arial"/>
                <a:cs typeface="Arial"/>
              </a:rPr>
              <a:t>and</a:t>
            </a:r>
            <a:r>
              <a:rPr sz="1200" b="1" u="sng" spc="-30" dirty="0">
                <a:uFill>
                  <a:solidFill>
                    <a:srgbClr val="000000"/>
                  </a:solidFill>
                </a:uFill>
                <a:latin typeface="Arial"/>
                <a:cs typeface="Arial"/>
              </a:rPr>
              <a:t> </a:t>
            </a:r>
            <a:r>
              <a:rPr sz="1200" b="1" u="sng" dirty="0">
                <a:uFill>
                  <a:solidFill>
                    <a:srgbClr val="000000"/>
                  </a:solidFill>
                </a:uFill>
                <a:latin typeface="Arial"/>
                <a:cs typeface="Arial"/>
              </a:rPr>
              <a:t>data</a:t>
            </a:r>
            <a:r>
              <a:rPr sz="1200" b="1" u="sng" spc="-40" dirty="0">
                <a:uFill>
                  <a:solidFill>
                    <a:srgbClr val="000000"/>
                  </a:solidFill>
                </a:uFill>
                <a:latin typeface="Arial"/>
                <a:cs typeface="Arial"/>
              </a:rPr>
              <a:t> </a:t>
            </a:r>
            <a:r>
              <a:rPr sz="1200" b="1" u="sng" dirty="0">
                <a:uFill>
                  <a:solidFill>
                    <a:srgbClr val="000000"/>
                  </a:solidFill>
                </a:uFill>
                <a:latin typeface="Arial"/>
                <a:cs typeface="Arial"/>
              </a:rPr>
              <a:t>visualization</a:t>
            </a:r>
            <a:r>
              <a:rPr sz="1200" b="1" u="sng" spc="-30" dirty="0">
                <a:uFill>
                  <a:solidFill>
                    <a:srgbClr val="000000"/>
                  </a:solidFill>
                </a:uFill>
                <a:latin typeface="Arial"/>
                <a:cs typeface="Arial"/>
              </a:rPr>
              <a:t> </a:t>
            </a:r>
            <a:r>
              <a:rPr sz="1200" b="1" u="sng" spc="-10" dirty="0">
                <a:uFill>
                  <a:solidFill>
                    <a:srgbClr val="000000"/>
                  </a:solidFill>
                </a:uFill>
                <a:latin typeface="Arial"/>
                <a:cs typeface="Arial"/>
              </a:rPr>
              <a:t>tools</a:t>
            </a:r>
            <a:r>
              <a:rPr sz="1200" u="none" spc="-10" dirty="0">
                <a:latin typeface="Arial"/>
                <a:cs typeface="Arial"/>
              </a:rPr>
              <a:t>.</a:t>
            </a:r>
            <a:endParaRPr sz="1200">
              <a:latin typeface="Arial"/>
              <a:cs typeface="Arial"/>
            </a:endParaRPr>
          </a:p>
        </p:txBody>
      </p:sp>
      <p:grpSp>
        <p:nvGrpSpPr>
          <p:cNvPr id="20" name="object 20"/>
          <p:cNvGrpSpPr/>
          <p:nvPr/>
        </p:nvGrpSpPr>
        <p:grpSpPr>
          <a:xfrm>
            <a:off x="702563" y="5919215"/>
            <a:ext cx="4509770" cy="615950"/>
            <a:chOff x="702563" y="5919215"/>
            <a:chExt cx="4509770" cy="615950"/>
          </a:xfrm>
        </p:grpSpPr>
        <p:sp>
          <p:nvSpPr>
            <p:cNvPr id="21" name="object 21"/>
            <p:cNvSpPr/>
            <p:nvPr/>
          </p:nvSpPr>
          <p:spPr>
            <a:xfrm>
              <a:off x="715517" y="5932169"/>
              <a:ext cx="4483735" cy="589915"/>
            </a:xfrm>
            <a:custGeom>
              <a:avLst/>
              <a:gdLst/>
              <a:ahLst/>
              <a:cxnLst/>
              <a:rect l="l" t="t" r="r" b="b"/>
              <a:pathLst>
                <a:path w="4483735" h="589915">
                  <a:moveTo>
                    <a:pt x="4424680" y="0"/>
                  </a:moveTo>
                  <a:lnTo>
                    <a:pt x="58978" y="0"/>
                  </a:lnTo>
                  <a:lnTo>
                    <a:pt x="36020" y="4634"/>
                  </a:lnTo>
                  <a:lnTo>
                    <a:pt x="17273" y="17273"/>
                  </a:lnTo>
                  <a:lnTo>
                    <a:pt x="4634" y="36020"/>
                  </a:lnTo>
                  <a:lnTo>
                    <a:pt x="0" y="58978"/>
                  </a:lnTo>
                  <a:lnTo>
                    <a:pt x="0" y="530809"/>
                  </a:lnTo>
                  <a:lnTo>
                    <a:pt x="4634" y="553767"/>
                  </a:lnTo>
                  <a:lnTo>
                    <a:pt x="17273" y="572514"/>
                  </a:lnTo>
                  <a:lnTo>
                    <a:pt x="36020" y="585153"/>
                  </a:lnTo>
                  <a:lnTo>
                    <a:pt x="58978" y="589787"/>
                  </a:lnTo>
                  <a:lnTo>
                    <a:pt x="4424680" y="589787"/>
                  </a:lnTo>
                  <a:lnTo>
                    <a:pt x="4447603" y="585153"/>
                  </a:lnTo>
                  <a:lnTo>
                    <a:pt x="4466335" y="572514"/>
                  </a:lnTo>
                  <a:lnTo>
                    <a:pt x="4478972" y="553767"/>
                  </a:lnTo>
                  <a:lnTo>
                    <a:pt x="4483608" y="530809"/>
                  </a:lnTo>
                  <a:lnTo>
                    <a:pt x="4483608" y="58978"/>
                  </a:lnTo>
                  <a:lnTo>
                    <a:pt x="4478972" y="36020"/>
                  </a:lnTo>
                  <a:lnTo>
                    <a:pt x="4466336" y="17273"/>
                  </a:lnTo>
                  <a:lnTo>
                    <a:pt x="4447603" y="4634"/>
                  </a:lnTo>
                  <a:lnTo>
                    <a:pt x="4424680" y="0"/>
                  </a:lnTo>
                  <a:close/>
                </a:path>
              </a:pathLst>
            </a:custGeom>
            <a:solidFill>
              <a:srgbClr val="FFFFFF"/>
            </a:solidFill>
          </p:spPr>
          <p:txBody>
            <a:bodyPr wrap="square" lIns="0" tIns="0" rIns="0" bIns="0" rtlCol="0"/>
            <a:lstStyle/>
            <a:p>
              <a:endParaRPr/>
            </a:p>
          </p:txBody>
        </p:sp>
        <p:sp>
          <p:nvSpPr>
            <p:cNvPr id="22" name="object 22"/>
            <p:cNvSpPr/>
            <p:nvPr/>
          </p:nvSpPr>
          <p:spPr>
            <a:xfrm>
              <a:off x="715517" y="5932169"/>
              <a:ext cx="4483735" cy="589915"/>
            </a:xfrm>
            <a:custGeom>
              <a:avLst/>
              <a:gdLst/>
              <a:ahLst/>
              <a:cxnLst/>
              <a:rect l="l" t="t" r="r" b="b"/>
              <a:pathLst>
                <a:path w="4483735" h="589915">
                  <a:moveTo>
                    <a:pt x="0" y="58978"/>
                  </a:moveTo>
                  <a:lnTo>
                    <a:pt x="4634" y="36020"/>
                  </a:lnTo>
                  <a:lnTo>
                    <a:pt x="17273" y="17273"/>
                  </a:lnTo>
                  <a:lnTo>
                    <a:pt x="36020" y="4634"/>
                  </a:lnTo>
                  <a:lnTo>
                    <a:pt x="58978" y="0"/>
                  </a:lnTo>
                  <a:lnTo>
                    <a:pt x="4424680" y="0"/>
                  </a:lnTo>
                  <a:lnTo>
                    <a:pt x="4447603" y="4634"/>
                  </a:lnTo>
                  <a:lnTo>
                    <a:pt x="4466336" y="17273"/>
                  </a:lnTo>
                  <a:lnTo>
                    <a:pt x="4478972" y="36020"/>
                  </a:lnTo>
                  <a:lnTo>
                    <a:pt x="4483608" y="58978"/>
                  </a:lnTo>
                  <a:lnTo>
                    <a:pt x="4483608" y="530809"/>
                  </a:lnTo>
                  <a:lnTo>
                    <a:pt x="4478972" y="553767"/>
                  </a:lnTo>
                  <a:lnTo>
                    <a:pt x="4466335" y="572514"/>
                  </a:lnTo>
                  <a:lnTo>
                    <a:pt x="4447603" y="585153"/>
                  </a:lnTo>
                  <a:lnTo>
                    <a:pt x="4424680" y="589787"/>
                  </a:lnTo>
                  <a:lnTo>
                    <a:pt x="58978" y="589787"/>
                  </a:lnTo>
                  <a:lnTo>
                    <a:pt x="36020" y="585153"/>
                  </a:lnTo>
                  <a:lnTo>
                    <a:pt x="17273" y="572514"/>
                  </a:lnTo>
                  <a:lnTo>
                    <a:pt x="4634" y="553767"/>
                  </a:lnTo>
                  <a:lnTo>
                    <a:pt x="0" y="530809"/>
                  </a:lnTo>
                  <a:lnTo>
                    <a:pt x="0" y="58978"/>
                  </a:lnTo>
                  <a:close/>
                </a:path>
              </a:pathLst>
            </a:custGeom>
            <a:ln w="25908">
              <a:solidFill>
                <a:srgbClr val="528BC1"/>
              </a:solidFill>
            </a:ln>
          </p:spPr>
          <p:txBody>
            <a:bodyPr wrap="square" lIns="0" tIns="0" rIns="0" bIns="0" rtlCol="0"/>
            <a:lstStyle/>
            <a:p>
              <a:endParaRPr/>
            </a:p>
          </p:txBody>
        </p:sp>
      </p:grpSp>
      <p:sp>
        <p:nvSpPr>
          <p:cNvPr id="23" name="object 23"/>
          <p:cNvSpPr txBox="1"/>
          <p:nvPr/>
        </p:nvSpPr>
        <p:spPr>
          <a:xfrm>
            <a:off x="795019" y="6029959"/>
            <a:ext cx="4321810" cy="367030"/>
          </a:xfrm>
          <a:prstGeom prst="rect">
            <a:avLst/>
          </a:prstGeom>
        </p:spPr>
        <p:txBody>
          <a:bodyPr vert="horz" wrap="square" lIns="0" tIns="38100" rIns="0" bIns="0" rtlCol="0">
            <a:spAutoFit/>
          </a:bodyPr>
          <a:lstStyle/>
          <a:p>
            <a:pPr marL="1163320" marR="5080" indent="-1151255">
              <a:lnSpc>
                <a:spcPts val="1250"/>
              </a:lnSpc>
              <a:spcBef>
                <a:spcPts val="300"/>
              </a:spcBef>
            </a:pPr>
            <a:r>
              <a:rPr sz="1200" dirty="0">
                <a:latin typeface="Arial"/>
                <a:cs typeface="Arial"/>
              </a:rPr>
              <a:t>Helps</a:t>
            </a:r>
            <a:r>
              <a:rPr sz="1200" spc="-20" dirty="0">
                <a:latin typeface="Arial"/>
                <a:cs typeface="Arial"/>
              </a:rPr>
              <a:t> </a:t>
            </a:r>
            <a:r>
              <a:rPr sz="1200" dirty="0">
                <a:latin typeface="Arial"/>
                <a:cs typeface="Arial"/>
              </a:rPr>
              <a:t>optimize</a:t>
            </a:r>
            <a:r>
              <a:rPr sz="1200" spc="-5" dirty="0">
                <a:latin typeface="Arial"/>
                <a:cs typeface="Arial"/>
              </a:rPr>
              <a:t> </a:t>
            </a:r>
            <a:r>
              <a:rPr sz="1200" b="1" u="sng" spc="-10" dirty="0">
                <a:uFill>
                  <a:solidFill>
                    <a:srgbClr val="000000"/>
                  </a:solidFill>
                </a:uFill>
                <a:latin typeface="Arial"/>
                <a:cs typeface="Arial"/>
              </a:rPr>
              <a:t>operations</a:t>
            </a:r>
            <a:r>
              <a:rPr sz="1200" u="none" spc="-10" dirty="0">
                <a:latin typeface="Arial"/>
                <a:cs typeface="Arial"/>
              </a:rPr>
              <a:t>,</a:t>
            </a:r>
            <a:r>
              <a:rPr sz="1200" u="none" spc="-25" dirty="0">
                <a:latin typeface="Arial"/>
                <a:cs typeface="Arial"/>
              </a:rPr>
              <a:t> </a:t>
            </a:r>
            <a:r>
              <a:rPr sz="1200" u="none" dirty="0">
                <a:latin typeface="Arial"/>
                <a:cs typeface="Arial"/>
              </a:rPr>
              <a:t>improve</a:t>
            </a:r>
            <a:r>
              <a:rPr sz="1200" u="none" spc="-10" dirty="0">
                <a:latin typeface="Arial"/>
                <a:cs typeface="Arial"/>
              </a:rPr>
              <a:t> </a:t>
            </a:r>
            <a:r>
              <a:rPr sz="1200" u="none" dirty="0">
                <a:latin typeface="Arial"/>
                <a:cs typeface="Arial"/>
              </a:rPr>
              <a:t>customer</a:t>
            </a:r>
            <a:r>
              <a:rPr sz="1200" u="none" spc="-30" dirty="0">
                <a:latin typeface="Arial"/>
                <a:cs typeface="Arial"/>
              </a:rPr>
              <a:t> </a:t>
            </a:r>
            <a:r>
              <a:rPr sz="1200" b="1" u="sng" dirty="0">
                <a:uFill>
                  <a:solidFill>
                    <a:srgbClr val="000000"/>
                  </a:solidFill>
                </a:uFill>
                <a:latin typeface="Arial"/>
                <a:cs typeface="Arial"/>
              </a:rPr>
              <a:t>experience</a:t>
            </a:r>
            <a:r>
              <a:rPr sz="1200" u="none" dirty="0">
                <a:latin typeface="Arial"/>
                <a:cs typeface="Arial"/>
              </a:rPr>
              <a:t>,</a:t>
            </a:r>
            <a:r>
              <a:rPr sz="1200" u="none" spc="-45" dirty="0">
                <a:latin typeface="Arial"/>
                <a:cs typeface="Arial"/>
              </a:rPr>
              <a:t> </a:t>
            </a:r>
            <a:r>
              <a:rPr sz="1200" u="none" spc="-25" dirty="0">
                <a:latin typeface="Arial"/>
                <a:cs typeface="Arial"/>
              </a:rPr>
              <a:t>and </a:t>
            </a:r>
            <a:r>
              <a:rPr sz="1200" u="none" dirty="0">
                <a:latin typeface="Arial"/>
                <a:cs typeface="Arial"/>
              </a:rPr>
              <a:t>identify</a:t>
            </a:r>
            <a:r>
              <a:rPr sz="1200" u="none" spc="-35" dirty="0">
                <a:latin typeface="Arial"/>
                <a:cs typeface="Arial"/>
              </a:rPr>
              <a:t> </a:t>
            </a:r>
            <a:r>
              <a:rPr sz="1200" b="1" u="sng" dirty="0">
                <a:uFill>
                  <a:solidFill>
                    <a:srgbClr val="000000"/>
                  </a:solidFill>
                </a:uFill>
                <a:latin typeface="Arial"/>
                <a:cs typeface="Arial"/>
              </a:rPr>
              <a:t>growth</a:t>
            </a:r>
            <a:r>
              <a:rPr sz="1200" b="1" u="none" spc="-40" dirty="0">
                <a:latin typeface="Arial"/>
                <a:cs typeface="Arial"/>
              </a:rPr>
              <a:t> </a:t>
            </a:r>
            <a:r>
              <a:rPr sz="1200" u="none" spc="-10" dirty="0">
                <a:latin typeface="Arial"/>
                <a:cs typeface="Arial"/>
              </a:rPr>
              <a:t>opportunities.</a:t>
            </a:r>
            <a:endParaRPr sz="1200">
              <a:latin typeface="Arial"/>
              <a:cs typeface="Arial"/>
            </a:endParaRPr>
          </a:p>
        </p:txBody>
      </p:sp>
      <p:sp>
        <p:nvSpPr>
          <p:cNvPr id="24" name="object 24"/>
          <p:cNvSpPr/>
          <p:nvPr/>
        </p:nvSpPr>
        <p:spPr>
          <a:xfrm>
            <a:off x="6179820" y="1676400"/>
            <a:ext cx="5605780" cy="5100955"/>
          </a:xfrm>
          <a:custGeom>
            <a:avLst/>
            <a:gdLst/>
            <a:ahLst/>
            <a:cxnLst/>
            <a:rect l="l" t="t" r="r" b="b"/>
            <a:pathLst>
              <a:path w="5605780" h="5100955">
                <a:moveTo>
                  <a:pt x="5095239" y="0"/>
                </a:moveTo>
                <a:lnTo>
                  <a:pt x="510031" y="0"/>
                </a:lnTo>
                <a:lnTo>
                  <a:pt x="460912" y="2334"/>
                </a:lnTo>
                <a:lnTo>
                  <a:pt x="413113" y="9196"/>
                </a:lnTo>
                <a:lnTo>
                  <a:pt x="366849" y="20371"/>
                </a:lnTo>
                <a:lnTo>
                  <a:pt x="322333" y="35646"/>
                </a:lnTo>
                <a:lnTo>
                  <a:pt x="279780" y="54806"/>
                </a:lnTo>
                <a:lnTo>
                  <a:pt x="239403" y="77639"/>
                </a:lnTo>
                <a:lnTo>
                  <a:pt x="201416" y="103930"/>
                </a:lnTo>
                <a:lnTo>
                  <a:pt x="166032" y="133465"/>
                </a:lnTo>
                <a:lnTo>
                  <a:pt x="133465" y="166032"/>
                </a:lnTo>
                <a:lnTo>
                  <a:pt x="103930" y="201416"/>
                </a:lnTo>
                <a:lnTo>
                  <a:pt x="77639" y="239403"/>
                </a:lnTo>
                <a:lnTo>
                  <a:pt x="54806" y="279780"/>
                </a:lnTo>
                <a:lnTo>
                  <a:pt x="35646" y="322333"/>
                </a:lnTo>
                <a:lnTo>
                  <a:pt x="20371" y="366849"/>
                </a:lnTo>
                <a:lnTo>
                  <a:pt x="9196" y="413113"/>
                </a:lnTo>
                <a:lnTo>
                  <a:pt x="2334" y="460912"/>
                </a:lnTo>
                <a:lnTo>
                  <a:pt x="0" y="510032"/>
                </a:lnTo>
                <a:lnTo>
                  <a:pt x="0" y="4590745"/>
                </a:lnTo>
                <a:lnTo>
                  <a:pt x="2334" y="4639869"/>
                </a:lnTo>
                <a:lnTo>
                  <a:pt x="9196" y="4687672"/>
                </a:lnTo>
                <a:lnTo>
                  <a:pt x="20371" y="4733941"/>
                </a:lnTo>
                <a:lnTo>
                  <a:pt x="35646" y="4778460"/>
                </a:lnTo>
                <a:lnTo>
                  <a:pt x="54806" y="4821018"/>
                </a:lnTo>
                <a:lnTo>
                  <a:pt x="77639" y="4861399"/>
                </a:lnTo>
                <a:lnTo>
                  <a:pt x="103930" y="4899390"/>
                </a:lnTo>
                <a:lnTo>
                  <a:pt x="133465" y="4934777"/>
                </a:lnTo>
                <a:lnTo>
                  <a:pt x="166032" y="4967347"/>
                </a:lnTo>
                <a:lnTo>
                  <a:pt x="201416" y="4996886"/>
                </a:lnTo>
                <a:lnTo>
                  <a:pt x="239403" y="5023180"/>
                </a:lnTo>
                <a:lnTo>
                  <a:pt x="279780" y="5046015"/>
                </a:lnTo>
                <a:lnTo>
                  <a:pt x="322333" y="5065177"/>
                </a:lnTo>
                <a:lnTo>
                  <a:pt x="366849" y="5080454"/>
                </a:lnTo>
                <a:lnTo>
                  <a:pt x="413113" y="5091630"/>
                </a:lnTo>
                <a:lnTo>
                  <a:pt x="460912" y="5098492"/>
                </a:lnTo>
                <a:lnTo>
                  <a:pt x="510031" y="5100828"/>
                </a:lnTo>
                <a:lnTo>
                  <a:pt x="5095239" y="5100828"/>
                </a:lnTo>
                <a:lnTo>
                  <a:pt x="5144359" y="5098492"/>
                </a:lnTo>
                <a:lnTo>
                  <a:pt x="5192158" y="5091630"/>
                </a:lnTo>
                <a:lnTo>
                  <a:pt x="5238422" y="5080454"/>
                </a:lnTo>
                <a:lnTo>
                  <a:pt x="5282938" y="5065177"/>
                </a:lnTo>
                <a:lnTo>
                  <a:pt x="5325491" y="5046015"/>
                </a:lnTo>
                <a:lnTo>
                  <a:pt x="5365868" y="5023180"/>
                </a:lnTo>
                <a:lnTo>
                  <a:pt x="5403855" y="4996886"/>
                </a:lnTo>
                <a:lnTo>
                  <a:pt x="5439239" y="4967347"/>
                </a:lnTo>
                <a:lnTo>
                  <a:pt x="5471806" y="4934777"/>
                </a:lnTo>
                <a:lnTo>
                  <a:pt x="5501341" y="4899390"/>
                </a:lnTo>
                <a:lnTo>
                  <a:pt x="5527632" y="4861399"/>
                </a:lnTo>
                <a:lnTo>
                  <a:pt x="5550465" y="4821018"/>
                </a:lnTo>
                <a:lnTo>
                  <a:pt x="5569625" y="4778460"/>
                </a:lnTo>
                <a:lnTo>
                  <a:pt x="5584900" y="4733941"/>
                </a:lnTo>
                <a:lnTo>
                  <a:pt x="5596075" y="4687672"/>
                </a:lnTo>
                <a:lnTo>
                  <a:pt x="5602937" y="4639869"/>
                </a:lnTo>
                <a:lnTo>
                  <a:pt x="5605272" y="4590745"/>
                </a:lnTo>
                <a:lnTo>
                  <a:pt x="5605272" y="510032"/>
                </a:lnTo>
                <a:lnTo>
                  <a:pt x="5602937" y="460912"/>
                </a:lnTo>
                <a:lnTo>
                  <a:pt x="5596075" y="413113"/>
                </a:lnTo>
                <a:lnTo>
                  <a:pt x="5584900" y="366849"/>
                </a:lnTo>
                <a:lnTo>
                  <a:pt x="5569625" y="322333"/>
                </a:lnTo>
                <a:lnTo>
                  <a:pt x="5550465" y="279780"/>
                </a:lnTo>
                <a:lnTo>
                  <a:pt x="5527632" y="239403"/>
                </a:lnTo>
                <a:lnTo>
                  <a:pt x="5501341" y="201416"/>
                </a:lnTo>
                <a:lnTo>
                  <a:pt x="5471806" y="166032"/>
                </a:lnTo>
                <a:lnTo>
                  <a:pt x="5439239" y="133465"/>
                </a:lnTo>
                <a:lnTo>
                  <a:pt x="5403855" y="103930"/>
                </a:lnTo>
                <a:lnTo>
                  <a:pt x="5365868" y="77639"/>
                </a:lnTo>
                <a:lnTo>
                  <a:pt x="5325491" y="54806"/>
                </a:lnTo>
                <a:lnTo>
                  <a:pt x="5282938" y="35646"/>
                </a:lnTo>
                <a:lnTo>
                  <a:pt x="5238422" y="20371"/>
                </a:lnTo>
                <a:lnTo>
                  <a:pt x="5192158" y="9196"/>
                </a:lnTo>
                <a:lnTo>
                  <a:pt x="5144359" y="2334"/>
                </a:lnTo>
                <a:lnTo>
                  <a:pt x="5095239" y="0"/>
                </a:lnTo>
                <a:close/>
              </a:path>
            </a:pathLst>
          </a:custGeom>
          <a:solidFill>
            <a:srgbClr val="D2DEEE"/>
          </a:solidFill>
        </p:spPr>
        <p:txBody>
          <a:bodyPr wrap="square" lIns="0" tIns="0" rIns="0" bIns="0" rtlCol="0"/>
          <a:lstStyle/>
          <a:p>
            <a:endParaRPr/>
          </a:p>
        </p:txBody>
      </p:sp>
      <p:sp>
        <p:nvSpPr>
          <p:cNvPr id="25" name="object 25"/>
          <p:cNvSpPr txBox="1"/>
          <p:nvPr/>
        </p:nvSpPr>
        <p:spPr>
          <a:xfrm>
            <a:off x="1361947" y="2076704"/>
            <a:ext cx="9679305" cy="635000"/>
          </a:xfrm>
          <a:prstGeom prst="rect">
            <a:avLst/>
          </a:prstGeom>
        </p:spPr>
        <p:txBody>
          <a:bodyPr vert="horz" wrap="square" lIns="0" tIns="12065" rIns="0" bIns="0" rtlCol="0">
            <a:spAutoFit/>
          </a:bodyPr>
          <a:lstStyle/>
          <a:p>
            <a:pPr marL="12700">
              <a:lnSpc>
                <a:spcPct val="100000"/>
              </a:lnSpc>
              <a:spcBef>
                <a:spcPts val="95"/>
              </a:spcBef>
              <a:tabLst>
                <a:tab pos="5572125" algn="l"/>
              </a:tabLst>
            </a:pPr>
            <a:r>
              <a:rPr sz="4000" dirty="0">
                <a:latin typeface="Arial"/>
                <a:cs typeface="Arial"/>
              </a:rPr>
              <a:t>Data</a:t>
            </a:r>
            <a:r>
              <a:rPr sz="4000" spc="-95" dirty="0">
                <a:latin typeface="Arial"/>
                <a:cs typeface="Arial"/>
              </a:rPr>
              <a:t> </a:t>
            </a:r>
            <a:r>
              <a:rPr sz="4000" spc="-10" dirty="0">
                <a:latin typeface="Arial"/>
                <a:cs typeface="Arial"/>
              </a:rPr>
              <a:t>Science:</a:t>
            </a:r>
            <a:r>
              <a:rPr sz="4000" dirty="0">
                <a:latin typeface="Arial"/>
                <a:cs typeface="Arial"/>
              </a:rPr>
              <a:t>	Big</a:t>
            </a:r>
            <a:r>
              <a:rPr sz="4000" spc="-45" dirty="0">
                <a:latin typeface="Arial"/>
                <a:cs typeface="Arial"/>
              </a:rPr>
              <a:t> </a:t>
            </a:r>
            <a:r>
              <a:rPr sz="4000" spc="-10" dirty="0">
                <a:latin typeface="Arial"/>
                <a:cs typeface="Arial"/>
              </a:rPr>
              <a:t>Data</a:t>
            </a:r>
            <a:r>
              <a:rPr sz="4000" spc="-235" dirty="0">
                <a:latin typeface="Arial"/>
                <a:cs typeface="Arial"/>
              </a:rPr>
              <a:t> </a:t>
            </a:r>
            <a:r>
              <a:rPr sz="4000" spc="-10" dirty="0">
                <a:latin typeface="Arial"/>
                <a:cs typeface="Arial"/>
              </a:rPr>
              <a:t>Analysis:</a:t>
            </a:r>
            <a:endParaRPr sz="4000">
              <a:latin typeface="Arial"/>
              <a:cs typeface="Arial"/>
            </a:endParaRPr>
          </a:p>
        </p:txBody>
      </p:sp>
      <p:grpSp>
        <p:nvGrpSpPr>
          <p:cNvPr id="26" name="object 26"/>
          <p:cNvGrpSpPr/>
          <p:nvPr/>
        </p:nvGrpSpPr>
        <p:grpSpPr>
          <a:xfrm>
            <a:off x="6726872" y="3195764"/>
            <a:ext cx="4511675" cy="615950"/>
            <a:chOff x="6726872" y="3195764"/>
            <a:chExt cx="4511675" cy="615950"/>
          </a:xfrm>
        </p:grpSpPr>
        <p:sp>
          <p:nvSpPr>
            <p:cNvPr id="27" name="object 27"/>
            <p:cNvSpPr/>
            <p:nvPr/>
          </p:nvSpPr>
          <p:spPr>
            <a:xfrm>
              <a:off x="6739889" y="3208781"/>
              <a:ext cx="4485640" cy="589915"/>
            </a:xfrm>
            <a:custGeom>
              <a:avLst/>
              <a:gdLst/>
              <a:ahLst/>
              <a:cxnLst/>
              <a:rect l="l" t="t" r="r" b="b"/>
              <a:pathLst>
                <a:path w="4485640" h="589914">
                  <a:moveTo>
                    <a:pt x="4426204" y="0"/>
                  </a:moveTo>
                  <a:lnTo>
                    <a:pt x="58927" y="0"/>
                  </a:lnTo>
                  <a:lnTo>
                    <a:pt x="36004" y="4635"/>
                  </a:lnTo>
                  <a:lnTo>
                    <a:pt x="17272" y="17271"/>
                  </a:lnTo>
                  <a:lnTo>
                    <a:pt x="4635" y="36004"/>
                  </a:lnTo>
                  <a:lnTo>
                    <a:pt x="0" y="58927"/>
                  </a:lnTo>
                  <a:lnTo>
                    <a:pt x="0" y="530859"/>
                  </a:lnTo>
                  <a:lnTo>
                    <a:pt x="4635" y="553783"/>
                  </a:lnTo>
                  <a:lnTo>
                    <a:pt x="17271" y="572515"/>
                  </a:lnTo>
                  <a:lnTo>
                    <a:pt x="36004" y="585152"/>
                  </a:lnTo>
                  <a:lnTo>
                    <a:pt x="58927" y="589787"/>
                  </a:lnTo>
                  <a:lnTo>
                    <a:pt x="4426204" y="589787"/>
                  </a:lnTo>
                  <a:lnTo>
                    <a:pt x="4449127" y="585152"/>
                  </a:lnTo>
                  <a:lnTo>
                    <a:pt x="4467859" y="572515"/>
                  </a:lnTo>
                  <a:lnTo>
                    <a:pt x="4480496" y="553783"/>
                  </a:lnTo>
                  <a:lnTo>
                    <a:pt x="4485132" y="530859"/>
                  </a:lnTo>
                  <a:lnTo>
                    <a:pt x="4485132" y="58927"/>
                  </a:lnTo>
                  <a:lnTo>
                    <a:pt x="4480496" y="36004"/>
                  </a:lnTo>
                  <a:lnTo>
                    <a:pt x="4467859" y="17272"/>
                  </a:lnTo>
                  <a:lnTo>
                    <a:pt x="4449127" y="4635"/>
                  </a:lnTo>
                  <a:lnTo>
                    <a:pt x="4426204" y="0"/>
                  </a:lnTo>
                  <a:close/>
                </a:path>
              </a:pathLst>
            </a:custGeom>
            <a:solidFill>
              <a:srgbClr val="FFFFFF"/>
            </a:solidFill>
          </p:spPr>
          <p:txBody>
            <a:bodyPr wrap="square" lIns="0" tIns="0" rIns="0" bIns="0" rtlCol="0"/>
            <a:lstStyle/>
            <a:p>
              <a:endParaRPr/>
            </a:p>
          </p:txBody>
        </p:sp>
        <p:sp>
          <p:nvSpPr>
            <p:cNvPr id="28" name="object 28"/>
            <p:cNvSpPr/>
            <p:nvPr/>
          </p:nvSpPr>
          <p:spPr>
            <a:xfrm>
              <a:off x="6739889" y="3208781"/>
              <a:ext cx="4485640" cy="589915"/>
            </a:xfrm>
            <a:custGeom>
              <a:avLst/>
              <a:gdLst/>
              <a:ahLst/>
              <a:cxnLst/>
              <a:rect l="l" t="t" r="r" b="b"/>
              <a:pathLst>
                <a:path w="4485640" h="589914">
                  <a:moveTo>
                    <a:pt x="0" y="58927"/>
                  </a:moveTo>
                  <a:lnTo>
                    <a:pt x="4635" y="36004"/>
                  </a:lnTo>
                  <a:lnTo>
                    <a:pt x="17272" y="17271"/>
                  </a:lnTo>
                  <a:lnTo>
                    <a:pt x="36004" y="4635"/>
                  </a:lnTo>
                  <a:lnTo>
                    <a:pt x="58927" y="0"/>
                  </a:lnTo>
                  <a:lnTo>
                    <a:pt x="4426204" y="0"/>
                  </a:lnTo>
                  <a:lnTo>
                    <a:pt x="4449127" y="4635"/>
                  </a:lnTo>
                  <a:lnTo>
                    <a:pt x="4467859" y="17272"/>
                  </a:lnTo>
                  <a:lnTo>
                    <a:pt x="4480496" y="36004"/>
                  </a:lnTo>
                  <a:lnTo>
                    <a:pt x="4485132" y="58927"/>
                  </a:lnTo>
                  <a:lnTo>
                    <a:pt x="4485132" y="530859"/>
                  </a:lnTo>
                  <a:lnTo>
                    <a:pt x="4480496" y="553783"/>
                  </a:lnTo>
                  <a:lnTo>
                    <a:pt x="4467859" y="572515"/>
                  </a:lnTo>
                  <a:lnTo>
                    <a:pt x="4449127" y="585152"/>
                  </a:lnTo>
                  <a:lnTo>
                    <a:pt x="4426204" y="589787"/>
                  </a:lnTo>
                  <a:lnTo>
                    <a:pt x="58927" y="589787"/>
                  </a:lnTo>
                  <a:lnTo>
                    <a:pt x="36004" y="585152"/>
                  </a:lnTo>
                  <a:lnTo>
                    <a:pt x="17271" y="572515"/>
                  </a:lnTo>
                  <a:lnTo>
                    <a:pt x="4635" y="553783"/>
                  </a:lnTo>
                  <a:lnTo>
                    <a:pt x="0" y="530859"/>
                  </a:lnTo>
                  <a:lnTo>
                    <a:pt x="0" y="58927"/>
                  </a:lnTo>
                  <a:close/>
                </a:path>
              </a:pathLst>
            </a:custGeom>
            <a:ln w="25908">
              <a:solidFill>
                <a:srgbClr val="528BC1"/>
              </a:solidFill>
            </a:ln>
          </p:spPr>
          <p:txBody>
            <a:bodyPr wrap="square" lIns="0" tIns="0" rIns="0" bIns="0" rtlCol="0"/>
            <a:lstStyle/>
            <a:p>
              <a:endParaRPr/>
            </a:p>
          </p:txBody>
        </p:sp>
      </p:grpSp>
      <p:sp>
        <p:nvSpPr>
          <p:cNvPr id="29" name="object 29"/>
          <p:cNvSpPr txBox="1"/>
          <p:nvPr/>
        </p:nvSpPr>
        <p:spPr>
          <a:xfrm>
            <a:off x="6856603" y="3384550"/>
            <a:ext cx="424942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Specifically</a:t>
            </a:r>
            <a:r>
              <a:rPr sz="1200" spc="-35" dirty="0">
                <a:latin typeface="Arial"/>
                <a:cs typeface="Arial"/>
              </a:rPr>
              <a:t> </a:t>
            </a:r>
            <a:r>
              <a:rPr sz="1200" dirty="0">
                <a:latin typeface="Arial"/>
                <a:cs typeface="Arial"/>
              </a:rPr>
              <a:t>deals</a:t>
            </a:r>
            <a:r>
              <a:rPr sz="1200" spc="-25" dirty="0">
                <a:latin typeface="Arial"/>
                <a:cs typeface="Arial"/>
              </a:rPr>
              <a:t> </a:t>
            </a:r>
            <a:r>
              <a:rPr sz="1200" dirty="0">
                <a:latin typeface="Arial"/>
                <a:cs typeface="Arial"/>
              </a:rPr>
              <a:t>with</a:t>
            </a:r>
            <a:r>
              <a:rPr sz="1200" spc="-10" dirty="0">
                <a:latin typeface="Arial"/>
                <a:cs typeface="Arial"/>
              </a:rPr>
              <a:t> </a:t>
            </a:r>
            <a:r>
              <a:rPr sz="1200" dirty="0">
                <a:latin typeface="Arial"/>
                <a:cs typeface="Arial"/>
              </a:rPr>
              <a:t>large</a:t>
            </a:r>
            <a:r>
              <a:rPr sz="1200" spc="5" dirty="0">
                <a:latin typeface="Arial"/>
                <a:cs typeface="Arial"/>
              </a:rPr>
              <a:t> </a:t>
            </a:r>
            <a:r>
              <a:rPr sz="1200" dirty="0">
                <a:latin typeface="Arial"/>
                <a:cs typeface="Arial"/>
              </a:rPr>
              <a:t>and</a:t>
            </a:r>
            <a:r>
              <a:rPr sz="1200" spc="-25" dirty="0">
                <a:latin typeface="Arial"/>
                <a:cs typeface="Arial"/>
              </a:rPr>
              <a:t> </a:t>
            </a:r>
            <a:r>
              <a:rPr sz="1200" dirty="0">
                <a:latin typeface="Arial"/>
                <a:cs typeface="Arial"/>
              </a:rPr>
              <a:t>complex</a:t>
            </a:r>
            <a:r>
              <a:rPr sz="1200" spc="-20" dirty="0">
                <a:latin typeface="Arial"/>
                <a:cs typeface="Arial"/>
              </a:rPr>
              <a:t> </a:t>
            </a:r>
            <a:r>
              <a:rPr sz="1200" dirty="0">
                <a:latin typeface="Arial"/>
                <a:cs typeface="Arial"/>
              </a:rPr>
              <a:t>datasets</a:t>
            </a:r>
            <a:r>
              <a:rPr sz="1200" spc="-45" dirty="0">
                <a:latin typeface="Arial"/>
                <a:cs typeface="Arial"/>
              </a:rPr>
              <a:t> </a:t>
            </a:r>
            <a:r>
              <a:rPr sz="1200" dirty="0">
                <a:latin typeface="Arial"/>
                <a:cs typeface="Arial"/>
              </a:rPr>
              <a:t>("big</a:t>
            </a:r>
            <a:r>
              <a:rPr sz="1200" spc="-15" dirty="0">
                <a:latin typeface="Arial"/>
                <a:cs typeface="Arial"/>
              </a:rPr>
              <a:t> </a:t>
            </a:r>
            <a:r>
              <a:rPr sz="1200" spc="-10" dirty="0">
                <a:latin typeface="Arial"/>
                <a:cs typeface="Arial"/>
              </a:rPr>
              <a:t>data").</a:t>
            </a:r>
            <a:endParaRPr sz="1200">
              <a:latin typeface="Arial"/>
              <a:cs typeface="Arial"/>
            </a:endParaRPr>
          </a:p>
        </p:txBody>
      </p:sp>
      <p:grpSp>
        <p:nvGrpSpPr>
          <p:cNvPr id="30" name="object 30"/>
          <p:cNvGrpSpPr/>
          <p:nvPr/>
        </p:nvGrpSpPr>
        <p:grpSpPr>
          <a:xfrm>
            <a:off x="6726872" y="3876992"/>
            <a:ext cx="4511675" cy="615950"/>
            <a:chOff x="6726872" y="3876992"/>
            <a:chExt cx="4511675" cy="615950"/>
          </a:xfrm>
        </p:grpSpPr>
        <p:sp>
          <p:nvSpPr>
            <p:cNvPr id="31" name="object 31"/>
            <p:cNvSpPr/>
            <p:nvPr/>
          </p:nvSpPr>
          <p:spPr>
            <a:xfrm>
              <a:off x="6739889" y="3890009"/>
              <a:ext cx="4485640" cy="589915"/>
            </a:xfrm>
            <a:custGeom>
              <a:avLst/>
              <a:gdLst/>
              <a:ahLst/>
              <a:cxnLst/>
              <a:rect l="l" t="t" r="r" b="b"/>
              <a:pathLst>
                <a:path w="4485640" h="589914">
                  <a:moveTo>
                    <a:pt x="4426204" y="0"/>
                  </a:moveTo>
                  <a:lnTo>
                    <a:pt x="58927" y="0"/>
                  </a:lnTo>
                  <a:lnTo>
                    <a:pt x="36004" y="4635"/>
                  </a:lnTo>
                  <a:lnTo>
                    <a:pt x="17272" y="17271"/>
                  </a:lnTo>
                  <a:lnTo>
                    <a:pt x="4635" y="36004"/>
                  </a:lnTo>
                  <a:lnTo>
                    <a:pt x="0" y="58927"/>
                  </a:lnTo>
                  <a:lnTo>
                    <a:pt x="0" y="530859"/>
                  </a:lnTo>
                  <a:lnTo>
                    <a:pt x="4635" y="553783"/>
                  </a:lnTo>
                  <a:lnTo>
                    <a:pt x="17271" y="572515"/>
                  </a:lnTo>
                  <a:lnTo>
                    <a:pt x="36004" y="585152"/>
                  </a:lnTo>
                  <a:lnTo>
                    <a:pt x="58927" y="589788"/>
                  </a:lnTo>
                  <a:lnTo>
                    <a:pt x="4426204" y="589788"/>
                  </a:lnTo>
                  <a:lnTo>
                    <a:pt x="4449127" y="585152"/>
                  </a:lnTo>
                  <a:lnTo>
                    <a:pt x="4467859" y="572515"/>
                  </a:lnTo>
                  <a:lnTo>
                    <a:pt x="4480496" y="553783"/>
                  </a:lnTo>
                  <a:lnTo>
                    <a:pt x="4485132" y="530859"/>
                  </a:lnTo>
                  <a:lnTo>
                    <a:pt x="4485132" y="58927"/>
                  </a:lnTo>
                  <a:lnTo>
                    <a:pt x="4480496" y="36004"/>
                  </a:lnTo>
                  <a:lnTo>
                    <a:pt x="4467859" y="17272"/>
                  </a:lnTo>
                  <a:lnTo>
                    <a:pt x="4449127" y="4635"/>
                  </a:lnTo>
                  <a:lnTo>
                    <a:pt x="4426204" y="0"/>
                  </a:lnTo>
                  <a:close/>
                </a:path>
              </a:pathLst>
            </a:custGeom>
            <a:solidFill>
              <a:srgbClr val="FFFFFF"/>
            </a:solidFill>
          </p:spPr>
          <p:txBody>
            <a:bodyPr wrap="square" lIns="0" tIns="0" rIns="0" bIns="0" rtlCol="0"/>
            <a:lstStyle/>
            <a:p>
              <a:endParaRPr/>
            </a:p>
          </p:txBody>
        </p:sp>
        <p:sp>
          <p:nvSpPr>
            <p:cNvPr id="32" name="object 32"/>
            <p:cNvSpPr/>
            <p:nvPr/>
          </p:nvSpPr>
          <p:spPr>
            <a:xfrm>
              <a:off x="6739889" y="3890009"/>
              <a:ext cx="4485640" cy="589915"/>
            </a:xfrm>
            <a:custGeom>
              <a:avLst/>
              <a:gdLst/>
              <a:ahLst/>
              <a:cxnLst/>
              <a:rect l="l" t="t" r="r" b="b"/>
              <a:pathLst>
                <a:path w="4485640" h="589914">
                  <a:moveTo>
                    <a:pt x="0" y="58927"/>
                  </a:moveTo>
                  <a:lnTo>
                    <a:pt x="4635" y="36004"/>
                  </a:lnTo>
                  <a:lnTo>
                    <a:pt x="17272" y="17271"/>
                  </a:lnTo>
                  <a:lnTo>
                    <a:pt x="36004" y="4635"/>
                  </a:lnTo>
                  <a:lnTo>
                    <a:pt x="58927" y="0"/>
                  </a:lnTo>
                  <a:lnTo>
                    <a:pt x="4426204" y="0"/>
                  </a:lnTo>
                  <a:lnTo>
                    <a:pt x="4449127" y="4635"/>
                  </a:lnTo>
                  <a:lnTo>
                    <a:pt x="4467859" y="17272"/>
                  </a:lnTo>
                  <a:lnTo>
                    <a:pt x="4480496" y="36004"/>
                  </a:lnTo>
                  <a:lnTo>
                    <a:pt x="4485132" y="58927"/>
                  </a:lnTo>
                  <a:lnTo>
                    <a:pt x="4485132" y="530859"/>
                  </a:lnTo>
                  <a:lnTo>
                    <a:pt x="4480496" y="553783"/>
                  </a:lnTo>
                  <a:lnTo>
                    <a:pt x="4467859" y="572515"/>
                  </a:lnTo>
                  <a:lnTo>
                    <a:pt x="4449127" y="585152"/>
                  </a:lnTo>
                  <a:lnTo>
                    <a:pt x="4426204" y="589788"/>
                  </a:lnTo>
                  <a:lnTo>
                    <a:pt x="58927" y="589788"/>
                  </a:lnTo>
                  <a:lnTo>
                    <a:pt x="36004" y="585152"/>
                  </a:lnTo>
                  <a:lnTo>
                    <a:pt x="17271" y="572515"/>
                  </a:lnTo>
                  <a:lnTo>
                    <a:pt x="4635" y="553783"/>
                  </a:lnTo>
                  <a:lnTo>
                    <a:pt x="0" y="530859"/>
                  </a:lnTo>
                  <a:lnTo>
                    <a:pt x="0" y="58927"/>
                  </a:lnTo>
                  <a:close/>
                </a:path>
              </a:pathLst>
            </a:custGeom>
            <a:ln w="25908">
              <a:solidFill>
                <a:srgbClr val="528BC1"/>
              </a:solidFill>
            </a:ln>
          </p:spPr>
          <p:txBody>
            <a:bodyPr wrap="square" lIns="0" tIns="0" rIns="0" bIns="0" rtlCol="0"/>
            <a:lstStyle/>
            <a:p>
              <a:endParaRPr/>
            </a:p>
          </p:txBody>
        </p:sp>
      </p:grpSp>
      <p:sp>
        <p:nvSpPr>
          <p:cNvPr id="33" name="object 33"/>
          <p:cNvSpPr txBox="1"/>
          <p:nvPr/>
        </p:nvSpPr>
        <p:spPr>
          <a:xfrm>
            <a:off x="6961758" y="4065219"/>
            <a:ext cx="404304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Focuses</a:t>
            </a:r>
            <a:r>
              <a:rPr sz="1200" spc="-35" dirty="0">
                <a:latin typeface="Arial"/>
                <a:cs typeface="Arial"/>
              </a:rPr>
              <a:t> </a:t>
            </a:r>
            <a:r>
              <a:rPr sz="1200" dirty="0">
                <a:latin typeface="Arial"/>
                <a:cs typeface="Arial"/>
              </a:rPr>
              <a:t>on</a:t>
            </a:r>
            <a:r>
              <a:rPr sz="1200" spc="-25" dirty="0">
                <a:latin typeface="Arial"/>
                <a:cs typeface="Arial"/>
              </a:rPr>
              <a:t> </a:t>
            </a:r>
            <a:r>
              <a:rPr sz="1200" dirty="0">
                <a:latin typeface="Arial"/>
                <a:cs typeface="Arial"/>
              </a:rPr>
              <a:t>processing,</a:t>
            </a:r>
            <a:r>
              <a:rPr sz="1200" spc="-30" dirty="0">
                <a:latin typeface="Arial"/>
                <a:cs typeface="Arial"/>
              </a:rPr>
              <a:t> </a:t>
            </a:r>
            <a:r>
              <a:rPr sz="1200" dirty="0">
                <a:latin typeface="Arial"/>
                <a:cs typeface="Arial"/>
              </a:rPr>
              <a:t>managing,</a:t>
            </a:r>
            <a:r>
              <a:rPr sz="1200" spc="-30" dirty="0">
                <a:latin typeface="Arial"/>
                <a:cs typeface="Arial"/>
              </a:rPr>
              <a:t> </a:t>
            </a:r>
            <a:r>
              <a:rPr sz="1200" dirty="0">
                <a:latin typeface="Arial"/>
                <a:cs typeface="Arial"/>
              </a:rPr>
              <a:t>and</a:t>
            </a:r>
            <a:r>
              <a:rPr sz="1200" spc="-30" dirty="0">
                <a:latin typeface="Arial"/>
                <a:cs typeface="Arial"/>
              </a:rPr>
              <a:t> </a:t>
            </a:r>
            <a:r>
              <a:rPr sz="1200" dirty="0">
                <a:latin typeface="Arial"/>
                <a:cs typeface="Arial"/>
              </a:rPr>
              <a:t>analyzing</a:t>
            </a:r>
            <a:r>
              <a:rPr sz="1200" spc="-5" dirty="0">
                <a:latin typeface="Arial"/>
                <a:cs typeface="Arial"/>
              </a:rPr>
              <a:t> </a:t>
            </a:r>
            <a:r>
              <a:rPr sz="1200" b="1" u="sng" dirty="0">
                <a:uFill>
                  <a:solidFill>
                    <a:srgbClr val="000000"/>
                  </a:solidFill>
                </a:uFill>
                <a:latin typeface="Arial"/>
                <a:cs typeface="Arial"/>
              </a:rPr>
              <a:t>big</a:t>
            </a:r>
            <a:r>
              <a:rPr sz="1200" b="1" u="sng" spc="-20" dirty="0">
                <a:uFill>
                  <a:solidFill>
                    <a:srgbClr val="000000"/>
                  </a:solidFill>
                </a:uFill>
                <a:latin typeface="Arial"/>
                <a:cs typeface="Arial"/>
              </a:rPr>
              <a:t> </a:t>
            </a:r>
            <a:r>
              <a:rPr sz="1200" b="1" u="sng" spc="-10" dirty="0">
                <a:uFill>
                  <a:solidFill>
                    <a:srgbClr val="000000"/>
                  </a:solidFill>
                </a:uFill>
                <a:latin typeface="Arial"/>
                <a:cs typeface="Arial"/>
              </a:rPr>
              <a:t>data</a:t>
            </a:r>
            <a:r>
              <a:rPr sz="1200" u="none" spc="-10" dirty="0">
                <a:latin typeface="Arial"/>
                <a:cs typeface="Arial"/>
              </a:rPr>
              <a:t>.</a:t>
            </a:r>
            <a:endParaRPr sz="1200">
              <a:latin typeface="Arial"/>
              <a:cs typeface="Arial"/>
            </a:endParaRPr>
          </a:p>
        </p:txBody>
      </p:sp>
      <p:grpSp>
        <p:nvGrpSpPr>
          <p:cNvPr id="34" name="object 34"/>
          <p:cNvGrpSpPr/>
          <p:nvPr/>
        </p:nvGrpSpPr>
        <p:grpSpPr>
          <a:xfrm>
            <a:off x="6726872" y="4558220"/>
            <a:ext cx="4511675" cy="615950"/>
            <a:chOff x="6726872" y="4558220"/>
            <a:chExt cx="4511675" cy="615950"/>
          </a:xfrm>
        </p:grpSpPr>
        <p:sp>
          <p:nvSpPr>
            <p:cNvPr id="35" name="object 35"/>
            <p:cNvSpPr/>
            <p:nvPr/>
          </p:nvSpPr>
          <p:spPr>
            <a:xfrm>
              <a:off x="6739889" y="4571238"/>
              <a:ext cx="4485640" cy="589915"/>
            </a:xfrm>
            <a:custGeom>
              <a:avLst/>
              <a:gdLst/>
              <a:ahLst/>
              <a:cxnLst/>
              <a:rect l="l" t="t" r="r" b="b"/>
              <a:pathLst>
                <a:path w="4485640" h="589914">
                  <a:moveTo>
                    <a:pt x="4426204" y="0"/>
                  </a:moveTo>
                  <a:lnTo>
                    <a:pt x="58927" y="0"/>
                  </a:lnTo>
                  <a:lnTo>
                    <a:pt x="36004" y="4635"/>
                  </a:lnTo>
                  <a:lnTo>
                    <a:pt x="17272" y="17272"/>
                  </a:lnTo>
                  <a:lnTo>
                    <a:pt x="4635" y="36004"/>
                  </a:lnTo>
                  <a:lnTo>
                    <a:pt x="0" y="58928"/>
                  </a:lnTo>
                  <a:lnTo>
                    <a:pt x="0" y="530860"/>
                  </a:lnTo>
                  <a:lnTo>
                    <a:pt x="4635" y="553783"/>
                  </a:lnTo>
                  <a:lnTo>
                    <a:pt x="17271" y="572515"/>
                  </a:lnTo>
                  <a:lnTo>
                    <a:pt x="36004" y="585152"/>
                  </a:lnTo>
                  <a:lnTo>
                    <a:pt x="58927" y="589788"/>
                  </a:lnTo>
                  <a:lnTo>
                    <a:pt x="4426204" y="589788"/>
                  </a:lnTo>
                  <a:lnTo>
                    <a:pt x="4449127" y="585152"/>
                  </a:lnTo>
                  <a:lnTo>
                    <a:pt x="4467859" y="572516"/>
                  </a:lnTo>
                  <a:lnTo>
                    <a:pt x="4480496" y="553783"/>
                  </a:lnTo>
                  <a:lnTo>
                    <a:pt x="4485132" y="530860"/>
                  </a:lnTo>
                  <a:lnTo>
                    <a:pt x="4485132" y="58928"/>
                  </a:lnTo>
                  <a:lnTo>
                    <a:pt x="4480496" y="36004"/>
                  </a:lnTo>
                  <a:lnTo>
                    <a:pt x="4467859" y="17272"/>
                  </a:lnTo>
                  <a:lnTo>
                    <a:pt x="4449127" y="4635"/>
                  </a:lnTo>
                  <a:lnTo>
                    <a:pt x="4426204" y="0"/>
                  </a:lnTo>
                  <a:close/>
                </a:path>
              </a:pathLst>
            </a:custGeom>
            <a:solidFill>
              <a:srgbClr val="FFFFFF"/>
            </a:solidFill>
          </p:spPr>
          <p:txBody>
            <a:bodyPr wrap="square" lIns="0" tIns="0" rIns="0" bIns="0" rtlCol="0"/>
            <a:lstStyle/>
            <a:p>
              <a:endParaRPr/>
            </a:p>
          </p:txBody>
        </p:sp>
        <p:sp>
          <p:nvSpPr>
            <p:cNvPr id="36" name="object 36"/>
            <p:cNvSpPr/>
            <p:nvPr/>
          </p:nvSpPr>
          <p:spPr>
            <a:xfrm>
              <a:off x="6739889" y="4571238"/>
              <a:ext cx="4485640" cy="589915"/>
            </a:xfrm>
            <a:custGeom>
              <a:avLst/>
              <a:gdLst/>
              <a:ahLst/>
              <a:cxnLst/>
              <a:rect l="l" t="t" r="r" b="b"/>
              <a:pathLst>
                <a:path w="4485640" h="589914">
                  <a:moveTo>
                    <a:pt x="0" y="58928"/>
                  </a:moveTo>
                  <a:lnTo>
                    <a:pt x="4635" y="36004"/>
                  </a:lnTo>
                  <a:lnTo>
                    <a:pt x="17272" y="17272"/>
                  </a:lnTo>
                  <a:lnTo>
                    <a:pt x="36004" y="4635"/>
                  </a:lnTo>
                  <a:lnTo>
                    <a:pt x="58927" y="0"/>
                  </a:lnTo>
                  <a:lnTo>
                    <a:pt x="4426204" y="0"/>
                  </a:lnTo>
                  <a:lnTo>
                    <a:pt x="4449127" y="4635"/>
                  </a:lnTo>
                  <a:lnTo>
                    <a:pt x="4467859" y="17272"/>
                  </a:lnTo>
                  <a:lnTo>
                    <a:pt x="4480496" y="36004"/>
                  </a:lnTo>
                  <a:lnTo>
                    <a:pt x="4485132" y="58928"/>
                  </a:lnTo>
                  <a:lnTo>
                    <a:pt x="4485132" y="530860"/>
                  </a:lnTo>
                  <a:lnTo>
                    <a:pt x="4480496" y="553783"/>
                  </a:lnTo>
                  <a:lnTo>
                    <a:pt x="4467859" y="572516"/>
                  </a:lnTo>
                  <a:lnTo>
                    <a:pt x="4449127" y="585152"/>
                  </a:lnTo>
                  <a:lnTo>
                    <a:pt x="4426204" y="589788"/>
                  </a:lnTo>
                  <a:lnTo>
                    <a:pt x="58927" y="589788"/>
                  </a:lnTo>
                  <a:lnTo>
                    <a:pt x="36004" y="585152"/>
                  </a:lnTo>
                  <a:lnTo>
                    <a:pt x="17271" y="572515"/>
                  </a:lnTo>
                  <a:lnTo>
                    <a:pt x="4635" y="553783"/>
                  </a:lnTo>
                  <a:lnTo>
                    <a:pt x="0" y="530860"/>
                  </a:lnTo>
                  <a:lnTo>
                    <a:pt x="0" y="58928"/>
                  </a:lnTo>
                  <a:close/>
                </a:path>
              </a:pathLst>
            </a:custGeom>
            <a:ln w="25908">
              <a:solidFill>
                <a:srgbClr val="528BC1"/>
              </a:solidFill>
            </a:ln>
          </p:spPr>
          <p:txBody>
            <a:bodyPr wrap="square" lIns="0" tIns="0" rIns="0" bIns="0" rtlCol="0"/>
            <a:lstStyle/>
            <a:p>
              <a:endParaRPr/>
            </a:p>
          </p:txBody>
        </p:sp>
      </p:grpSp>
      <p:sp>
        <p:nvSpPr>
          <p:cNvPr id="37" name="object 37"/>
          <p:cNvSpPr txBox="1"/>
          <p:nvPr/>
        </p:nvSpPr>
        <p:spPr>
          <a:xfrm>
            <a:off x="7105015" y="4746752"/>
            <a:ext cx="37522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Addresses</a:t>
            </a:r>
            <a:r>
              <a:rPr sz="1200" spc="-40" dirty="0">
                <a:latin typeface="Arial"/>
                <a:cs typeface="Arial"/>
              </a:rPr>
              <a:t> </a:t>
            </a:r>
            <a:r>
              <a:rPr sz="1200" b="1" u="sng" dirty="0">
                <a:uFill>
                  <a:solidFill>
                    <a:srgbClr val="000000"/>
                  </a:solidFill>
                </a:uFill>
                <a:latin typeface="Arial"/>
                <a:cs typeface="Arial"/>
              </a:rPr>
              <a:t>scalability</a:t>
            </a:r>
            <a:r>
              <a:rPr sz="1200" b="1" u="none" spc="-30" dirty="0">
                <a:latin typeface="Arial"/>
                <a:cs typeface="Arial"/>
              </a:rPr>
              <a:t> </a:t>
            </a:r>
            <a:r>
              <a:rPr sz="1200" u="none" dirty="0">
                <a:latin typeface="Arial"/>
                <a:cs typeface="Arial"/>
              </a:rPr>
              <a:t>and</a:t>
            </a:r>
            <a:r>
              <a:rPr sz="1200" u="none" spc="-35" dirty="0">
                <a:latin typeface="Arial"/>
                <a:cs typeface="Arial"/>
              </a:rPr>
              <a:t> </a:t>
            </a:r>
            <a:r>
              <a:rPr sz="1200" u="none" dirty="0">
                <a:latin typeface="Arial"/>
                <a:cs typeface="Arial"/>
              </a:rPr>
              <a:t>data</a:t>
            </a:r>
            <a:r>
              <a:rPr sz="1200" u="none" spc="-20" dirty="0">
                <a:latin typeface="Arial"/>
                <a:cs typeface="Arial"/>
              </a:rPr>
              <a:t> </a:t>
            </a:r>
            <a:r>
              <a:rPr sz="1200" u="none" dirty="0">
                <a:latin typeface="Arial"/>
                <a:cs typeface="Arial"/>
              </a:rPr>
              <a:t>processing</a:t>
            </a:r>
            <a:r>
              <a:rPr sz="1200" u="none" spc="-30" dirty="0">
                <a:latin typeface="Arial"/>
                <a:cs typeface="Arial"/>
              </a:rPr>
              <a:t> </a:t>
            </a:r>
            <a:r>
              <a:rPr sz="1200" u="none" spc="-10" dirty="0">
                <a:latin typeface="Arial"/>
                <a:cs typeface="Arial"/>
              </a:rPr>
              <a:t>challenges.</a:t>
            </a:r>
            <a:endParaRPr sz="1200">
              <a:latin typeface="Arial"/>
              <a:cs typeface="Arial"/>
            </a:endParaRPr>
          </a:p>
        </p:txBody>
      </p:sp>
      <p:grpSp>
        <p:nvGrpSpPr>
          <p:cNvPr id="38" name="object 38"/>
          <p:cNvGrpSpPr/>
          <p:nvPr/>
        </p:nvGrpSpPr>
        <p:grpSpPr>
          <a:xfrm>
            <a:off x="6726872" y="5237924"/>
            <a:ext cx="4511675" cy="617855"/>
            <a:chOff x="6726872" y="5237924"/>
            <a:chExt cx="4511675" cy="617855"/>
          </a:xfrm>
        </p:grpSpPr>
        <p:sp>
          <p:nvSpPr>
            <p:cNvPr id="39" name="object 39"/>
            <p:cNvSpPr/>
            <p:nvPr/>
          </p:nvSpPr>
          <p:spPr>
            <a:xfrm>
              <a:off x="6739889" y="5250941"/>
              <a:ext cx="4485640" cy="591820"/>
            </a:xfrm>
            <a:custGeom>
              <a:avLst/>
              <a:gdLst/>
              <a:ahLst/>
              <a:cxnLst/>
              <a:rect l="l" t="t" r="r" b="b"/>
              <a:pathLst>
                <a:path w="4485640" h="591820">
                  <a:moveTo>
                    <a:pt x="4425950" y="0"/>
                  </a:moveTo>
                  <a:lnTo>
                    <a:pt x="59181" y="0"/>
                  </a:lnTo>
                  <a:lnTo>
                    <a:pt x="36111" y="4639"/>
                  </a:lnTo>
                  <a:lnTo>
                    <a:pt x="17303" y="17303"/>
                  </a:lnTo>
                  <a:lnTo>
                    <a:pt x="4639" y="36111"/>
                  </a:lnTo>
                  <a:lnTo>
                    <a:pt x="0" y="59182"/>
                  </a:lnTo>
                  <a:lnTo>
                    <a:pt x="0" y="532180"/>
                  </a:lnTo>
                  <a:lnTo>
                    <a:pt x="4639" y="555194"/>
                  </a:lnTo>
                  <a:lnTo>
                    <a:pt x="17303" y="573990"/>
                  </a:lnTo>
                  <a:lnTo>
                    <a:pt x="36111" y="586664"/>
                  </a:lnTo>
                  <a:lnTo>
                    <a:pt x="59181" y="591312"/>
                  </a:lnTo>
                  <a:lnTo>
                    <a:pt x="4425950" y="591312"/>
                  </a:lnTo>
                  <a:lnTo>
                    <a:pt x="4449020" y="586664"/>
                  </a:lnTo>
                  <a:lnTo>
                    <a:pt x="4467828" y="573990"/>
                  </a:lnTo>
                  <a:lnTo>
                    <a:pt x="4480492" y="555194"/>
                  </a:lnTo>
                  <a:lnTo>
                    <a:pt x="4485132" y="532180"/>
                  </a:lnTo>
                  <a:lnTo>
                    <a:pt x="4485132" y="59182"/>
                  </a:lnTo>
                  <a:lnTo>
                    <a:pt x="4480492" y="36111"/>
                  </a:lnTo>
                  <a:lnTo>
                    <a:pt x="4467828" y="17303"/>
                  </a:lnTo>
                  <a:lnTo>
                    <a:pt x="4449020" y="4639"/>
                  </a:lnTo>
                  <a:lnTo>
                    <a:pt x="4425950" y="0"/>
                  </a:lnTo>
                  <a:close/>
                </a:path>
              </a:pathLst>
            </a:custGeom>
            <a:solidFill>
              <a:srgbClr val="FFFFFF"/>
            </a:solidFill>
          </p:spPr>
          <p:txBody>
            <a:bodyPr wrap="square" lIns="0" tIns="0" rIns="0" bIns="0" rtlCol="0"/>
            <a:lstStyle/>
            <a:p>
              <a:endParaRPr/>
            </a:p>
          </p:txBody>
        </p:sp>
        <p:sp>
          <p:nvSpPr>
            <p:cNvPr id="40" name="object 40"/>
            <p:cNvSpPr/>
            <p:nvPr/>
          </p:nvSpPr>
          <p:spPr>
            <a:xfrm>
              <a:off x="6739889" y="5250941"/>
              <a:ext cx="4485640" cy="591820"/>
            </a:xfrm>
            <a:custGeom>
              <a:avLst/>
              <a:gdLst/>
              <a:ahLst/>
              <a:cxnLst/>
              <a:rect l="l" t="t" r="r" b="b"/>
              <a:pathLst>
                <a:path w="4485640" h="591820">
                  <a:moveTo>
                    <a:pt x="0" y="59182"/>
                  </a:moveTo>
                  <a:lnTo>
                    <a:pt x="4639" y="36111"/>
                  </a:lnTo>
                  <a:lnTo>
                    <a:pt x="17303" y="17303"/>
                  </a:lnTo>
                  <a:lnTo>
                    <a:pt x="36111" y="4639"/>
                  </a:lnTo>
                  <a:lnTo>
                    <a:pt x="59181" y="0"/>
                  </a:lnTo>
                  <a:lnTo>
                    <a:pt x="4425950" y="0"/>
                  </a:lnTo>
                  <a:lnTo>
                    <a:pt x="4449020" y="4639"/>
                  </a:lnTo>
                  <a:lnTo>
                    <a:pt x="4467828" y="17303"/>
                  </a:lnTo>
                  <a:lnTo>
                    <a:pt x="4480492" y="36111"/>
                  </a:lnTo>
                  <a:lnTo>
                    <a:pt x="4485132" y="59182"/>
                  </a:lnTo>
                  <a:lnTo>
                    <a:pt x="4485132" y="532180"/>
                  </a:lnTo>
                  <a:lnTo>
                    <a:pt x="4480492" y="555194"/>
                  </a:lnTo>
                  <a:lnTo>
                    <a:pt x="4467828" y="573990"/>
                  </a:lnTo>
                  <a:lnTo>
                    <a:pt x="4449020" y="586664"/>
                  </a:lnTo>
                  <a:lnTo>
                    <a:pt x="4425950" y="591312"/>
                  </a:lnTo>
                  <a:lnTo>
                    <a:pt x="59181" y="591312"/>
                  </a:lnTo>
                  <a:lnTo>
                    <a:pt x="36111" y="586664"/>
                  </a:lnTo>
                  <a:lnTo>
                    <a:pt x="17303" y="573990"/>
                  </a:lnTo>
                  <a:lnTo>
                    <a:pt x="4639" y="555194"/>
                  </a:lnTo>
                  <a:lnTo>
                    <a:pt x="0" y="532180"/>
                  </a:lnTo>
                  <a:lnTo>
                    <a:pt x="0" y="59182"/>
                  </a:lnTo>
                  <a:close/>
                </a:path>
              </a:pathLst>
            </a:custGeom>
            <a:ln w="25908">
              <a:solidFill>
                <a:srgbClr val="528BC1"/>
              </a:solidFill>
            </a:ln>
          </p:spPr>
          <p:txBody>
            <a:bodyPr wrap="square" lIns="0" tIns="0" rIns="0" bIns="0" rtlCol="0"/>
            <a:lstStyle/>
            <a:p>
              <a:endParaRPr/>
            </a:p>
          </p:txBody>
        </p:sp>
      </p:grpSp>
      <p:sp>
        <p:nvSpPr>
          <p:cNvPr id="41" name="object 41"/>
          <p:cNvSpPr txBox="1"/>
          <p:nvPr/>
        </p:nvSpPr>
        <p:spPr>
          <a:xfrm>
            <a:off x="6990715" y="5348985"/>
            <a:ext cx="3982720" cy="367030"/>
          </a:xfrm>
          <a:prstGeom prst="rect">
            <a:avLst/>
          </a:prstGeom>
        </p:spPr>
        <p:txBody>
          <a:bodyPr vert="horz" wrap="square" lIns="0" tIns="38100" rIns="0" bIns="0" rtlCol="0">
            <a:spAutoFit/>
          </a:bodyPr>
          <a:lstStyle/>
          <a:p>
            <a:pPr marL="1602105" marR="5080" indent="-1590040">
              <a:lnSpc>
                <a:spcPts val="1250"/>
              </a:lnSpc>
              <a:spcBef>
                <a:spcPts val="300"/>
              </a:spcBef>
            </a:pPr>
            <a:r>
              <a:rPr sz="1200" dirty="0">
                <a:latin typeface="Arial"/>
                <a:cs typeface="Arial"/>
              </a:rPr>
              <a:t>Requires</a:t>
            </a:r>
            <a:r>
              <a:rPr sz="1200" spc="-10" dirty="0">
                <a:latin typeface="Arial"/>
                <a:cs typeface="Arial"/>
              </a:rPr>
              <a:t> </a:t>
            </a:r>
            <a:r>
              <a:rPr sz="1200" b="1" u="sng" dirty="0">
                <a:uFill>
                  <a:solidFill>
                    <a:srgbClr val="000000"/>
                  </a:solidFill>
                </a:uFill>
                <a:latin typeface="Arial"/>
                <a:cs typeface="Arial"/>
              </a:rPr>
              <a:t>specialized</a:t>
            </a:r>
            <a:r>
              <a:rPr sz="1200" b="1" u="sng" spc="-50" dirty="0">
                <a:uFill>
                  <a:solidFill>
                    <a:srgbClr val="000000"/>
                  </a:solidFill>
                </a:uFill>
                <a:latin typeface="Arial"/>
                <a:cs typeface="Arial"/>
              </a:rPr>
              <a:t> </a:t>
            </a:r>
            <a:r>
              <a:rPr sz="1200" b="1" u="sng" dirty="0">
                <a:uFill>
                  <a:solidFill>
                    <a:srgbClr val="000000"/>
                  </a:solidFill>
                </a:uFill>
                <a:latin typeface="Arial"/>
                <a:cs typeface="Arial"/>
              </a:rPr>
              <a:t>tools</a:t>
            </a:r>
            <a:r>
              <a:rPr sz="1200" b="1" u="sng" spc="-10" dirty="0">
                <a:uFill>
                  <a:solidFill>
                    <a:srgbClr val="000000"/>
                  </a:solidFill>
                </a:uFill>
                <a:latin typeface="Arial"/>
                <a:cs typeface="Arial"/>
              </a:rPr>
              <a:t> </a:t>
            </a:r>
            <a:r>
              <a:rPr sz="1200" b="1" u="sng" dirty="0">
                <a:uFill>
                  <a:solidFill>
                    <a:srgbClr val="000000"/>
                  </a:solidFill>
                </a:uFill>
                <a:latin typeface="Arial"/>
                <a:cs typeface="Arial"/>
              </a:rPr>
              <a:t>and</a:t>
            </a:r>
            <a:r>
              <a:rPr sz="1200" b="1" u="sng" spc="-15" dirty="0">
                <a:uFill>
                  <a:solidFill>
                    <a:srgbClr val="000000"/>
                  </a:solidFill>
                </a:uFill>
                <a:latin typeface="Arial"/>
                <a:cs typeface="Arial"/>
              </a:rPr>
              <a:t> </a:t>
            </a:r>
            <a:r>
              <a:rPr sz="1200" b="1" u="sng" spc="-10" dirty="0">
                <a:uFill>
                  <a:solidFill>
                    <a:srgbClr val="000000"/>
                  </a:solidFill>
                </a:uFill>
                <a:latin typeface="Arial"/>
                <a:cs typeface="Arial"/>
              </a:rPr>
              <a:t>technologies</a:t>
            </a:r>
            <a:r>
              <a:rPr sz="1200" b="1" u="none" spc="-15" dirty="0">
                <a:latin typeface="Arial"/>
                <a:cs typeface="Arial"/>
              </a:rPr>
              <a:t> </a:t>
            </a:r>
            <a:r>
              <a:rPr sz="1200" u="none" dirty="0">
                <a:latin typeface="Arial"/>
                <a:cs typeface="Arial"/>
              </a:rPr>
              <a:t>for</a:t>
            </a:r>
            <a:r>
              <a:rPr sz="1200" u="none" spc="-25" dirty="0">
                <a:latin typeface="Arial"/>
                <a:cs typeface="Arial"/>
              </a:rPr>
              <a:t> </a:t>
            </a:r>
            <a:r>
              <a:rPr sz="1200" u="none" spc="-10" dirty="0">
                <a:latin typeface="Arial"/>
                <a:cs typeface="Arial"/>
              </a:rPr>
              <a:t>efficient processing.</a:t>
            </a:r>
            <a:endParaRPr sz="1200">
              <a:latin typeface="Arial"/>
              <a:cs typeface="Arial"/>
            </a:endParaRPr>
          </a:p>
        </p:txBody>
      </p:sp>
      <p:grpSp>
        <p:nvGrpSpPr>
          <p:cNvPr id="42" name="object 42"/>
          <p:cNvGrpSpPr/>
          <p:nvPr/>
        </p:nvGrpSpPr>
        <p:grpSpPr>
          <a:xfrm>
            <a:off x="6726935" y="5919215"/>
            <a:ext cx="4511040" cy="615950"/>
            <a:chOff x="6726935" y="5919215"/>
            <a:chExt cx="4511040" cy="615950"/>
          </a:xfrm>
        </p:grpSpPr>
        <p:sp>
          <p:nvSpPr>
            <p:cNvPr id="43" name="object 43"/>
            <p:cNvSpPr/>
            <p:nvPr/>
          </p:nvSpPr>
          <p:spPr>
            <a:xfrm>
              <a:off x="6739889" y="5932169"/>
              <a:ext cx="4485640" cy="589915"/>
            </a:xfrm>
            <a:custGeom>
              <a:avLst/>
              <a:gdLst/>
              <a:ahLst/>
              <a:cxnLst/>
              <a:rect l="l" t="t" r="r" b="b"/>
              <a:pathLst>
                <a:path w="4485640" h="589915">
                  <a:moveTo>
                    <a:pt x="4426204" y="0"/>
                  </a:moveTo>
                  <a:lnTo>
                    <a:pt x="58927" y="0"/>
                  </a:lnTo>
                  <a:lnTo>
                    <a:pt x="36004" y="4634"/>
                  </a:lnTo>
                  <a:lnTo>
                    <a:pt x="17272" y="17273"/>
                  </a:lnTo>
                  <a:lnTo>
                    <a:pt x="4635" y="36020"/>
                  </a:lnTo>
                  <a:lnTo>
                    <a:pt x="0" y="58978"/>
                  </a:lnTo>
                  <a:lnTo>
                    <a:pt x="0" y="530809"/>
                  </a:lnTo>
                  <a:lnTo>
                    <a:pt x="4635" y="553767"/>
                  </a:lnTo>
                  <a:lnTo>
                    <a:pt x="17271" y="572514"/>
                  </a:lnTo>
                  <a:lnTo>
                    <a:pt x="36004" y="585153"/>
                  </a:lnTo>
                  <a:lnTo>
                    <a:pt x="58927" y="589787"/>
                  </a:lnTo>
                  <a:lnTo>
                    <a:pt x="4426204" y="589787"/>
                  </a:lnTo>
                  <a:lnTo>
                    <a:pt x="4449127" y="585153"/>
                  </a:lnTo>
                  <a:lnTo>
                    <a:pt x="4467859" y="572514"/>
                  </a:lnTo>
                  <a:lnTo>
                    <a:pt x="4480496" y="553767"/>
                  </a:lnTo>
                  <a:lnTo>
                    <a:pt x="4485132" y="530809"/>
                  </a:lnTo>
                  <a:lnTo>
                    <a:pt x="4485132" y="58978"/>
                  </a:lnTo>
                  <a:lnTo>
                    <a:pt x="4480496" y="36020"/>
                  </a:lnTo>
                  <a:lnTo>
                    <a:pt x="4467859" y="17273"/>
                  </a:lnTo>
                  <a:lnTo>
                    <a:pt x="4449127" y="4634"/>
                  </a:lnTo>
                  <a:lnTo>
                    <a:pt x="4426204" y="0"/>
                  </a:lnTo>
                  <a:close/>
                </a:path>
              </a:pathLst>
            </a:custGeom>
            <a:solidFill>
              <a:srgbClr val="FFFFFF"/>
            </a:solidFill>
          </p:spPr>
          <p:txBody>
            <a:bodyPr wrap="square" lIns="0" tIns="0" rIns="0" bIns="0" rtlCol="0"/>
            <a:lstStyle/>
            <a:p>
              <a:endParaRPr/>
            </a:p>
          </p:txBody>
        </p:sp>
        <p:sp>
          <p:nvSpPr>
            <p:cNvPr id="44" name="object 44"/>
            <p:cNvSpPr/>
            <p:nvPr/>
          </p:nvSpPr>
          <p:spPr>
            <a:xfrm>
              <a:off x="6739889" y="5932169"/>
              <a:ext cx="4485640" cy="589915"/>
            </a:xfrm>
            <a:custGeom>
              <a:avLst/>
              <a:gdLst/>
              <a:ahLst/>
              <a:cxnLst/>
              <a:rect l="l" t="t" r="r" b="b"/>
              <a:pathLst>
                <a:path w="4485640" h="589915">
                  <a:moveTo>
                    <a:pt x="0" y="58978"/>
                  </a:moveTo>
                  <a:lnTo>
                    <a:pt x="4635" y="36020"/>
                  </a:lnTo>
                  <a:lnTo>
                    <a:pt x="17272" y="17273"/>
                  </a:lnTo>
                  <a:lnTo>
                    <a:pt x="36004" y="4634"/>
                  </a:lnTo>
                  <a:lnTo>
                    <a:pt x="58927" y="0"/>
                  </a:lnTo>
                  <a:lnTo>
                    <a:pt x="4426204" y="0"/>
                  </a:lnTo>
                  <a:lnTo>
                    <a:pt x="4449127" y="4634"/>
                  </a:lnTo>
                  <a:lnTo>
                    <a:pt x="4467859" y="17273"/>
                  </a:lnTo>
                  <a:lnTo>
                    <a:pt x="4480496" y="36020"/>
                  </a:lnTo>
                  <a:lnTo>
                    <a:pt x="4485132" y="58978"/>
                  </a:lnTo>
                  <a:lnTo>
                    <a:pt x="4485132" y="530809"/>
                  </a:lnTo>
                  <a:lnTo>
                    <a:pt x="4480496" y="553767"/>
                  </a:lnTo>
                  <a:lnTo>
                    <a:pt x="4467859" y="572514"/>
                  </a:lnTo>
                  <a:lnTo>
                    <a:pt x="4449127" y="585153"/>
                  </a:lnTo>
                  <a:lnTo>
                    <a:pt x="4426204" y="589787"/>
                  </a:lnTo>
                  <a:lnTo>
                    <a:pt x="58927" y="589787"/>
                  </a:lnTo>
                  <a:lnTo>
                    <a:pt x="36004" y="585153"/>
                  </a:lnTo>
                  <a:lnTo>
                    <a:pt x="17271" y="572514"/>
                  </a:lnTo>
                  <a:lnTo>
                    <a:pt x="4635" y="553767"/>
                  </a:lnTo>
                  <a:lnTo>
                    <a:pt x="0" y="530809"/>
                  </a:lnTo>
                  <a:lnTo>
                    <a:pt x="0" y="58978"/>
                  </a:lnTo>
                  <a:close/>
                </a:path>
              </a:pathLst>
            </a:custGeom>
            <a:ln w="25908">
              <a:solidFill>
                <a:srgbClr val="528BC1"/>
              </a:solidFill>
            </a:ln>
          </p:spPr>
          <p:txBody>
            <a:bodyPr wrap="square" lIns="0" tIns="0" rIns="0" bIns="0" rtlCol="0"/>
            <a:lstStyle/>
            <a:p>
              <a:endParaRPr/>
            </a:p>
          </p:txBody>
        </p:sp>
      </p:grpSp>
      <p:sp>
        <p:nvSpPr>
          <p:cNvPr id="45" name="object 45"/>
          <p:cNvSpPr txBox="1"/>
          <p:nvPr/>
        </p:nvSpPr>
        <p:spPr>
          <a:xfrm>
            <a:off x="6893179" y="6029959"/>
            <a:ext cx="4173854" cy="367030"/>
          </a:xfrm>
          <a:prstGeom prst="rect">
            <a:avLst/>
          </a:prstGeom>
        </p:spPr>
        <p:txBody>
          <a:bodyPr vert="horz" wrap="square" lIns="0" tIns="38100" rIns="0" bIns="0" rtlCol="0">
            <a:spAutoFit/>
          </a:bodyPr>
          <a:lstStyle/>
          <a:p>
            <a:pPr marL="792480" marR="5080" indent="-780415">
              <a:lnSpc>
                <a:spcPts val="1250"/>
              </a:lnSpc>
              <a:spcBef>
                <a:spcPts val="300"/>
              </a:spcBef>
            </a:pPr>
            <a:r>
              <a:rPr sz="1200" dirty="0">
                <a:latin typeface="Arial"/>
                <a:cs typeface="Arial"/>
              </a:rPr>
              <a:t>Helps</a:t>
            </a:r>
            <a:r>
              <a:rPr sz="1200" spc="-30" dirty="0">
                <a:latin typeface="Arial"/>
                <a:cs typeface="Arial"/>
              </a:rPr>
              <a:t> </a:t>
            </a:r>
            <a:r>
              <a:rPr sz="1200" dirty="0">
                <a:latin typeface="Arial"/>
                <a:cs typeface="Arial"/>
              </a:rPr>
              <a:t>uncover</a:t>
            </a:r>
            <a:r>
              <a:rPr sz="1200" spc="-15" dirty="0">
                <a:latin typeface="Arial"/>
                <a:cs typeface="Arial"/>
              </a:rPr>
              <a:t> </a:t>
            </a:r>
            <a:r>
              <a:rPr sz="1200" dirty="0">
                <a:latin typeface="Arial"/>
                <a:cs typeface="Arial"/>
              </a:rPr>
              <a:t>patterns,</a:t>
            </a:r>
            <a:r>
              <a:rPr sz="1200" spc="-35" dirty="0">
                <a:latin typeface="Arial"/>
                <a:cs typeface="Arial"/>
              </a:rPr>
              <a:t> </a:t>
            </a:r>
            <a:r>
              <a:rPr sz="1200" dirty="0">
                <a:latin typeface="Arial"/>
                <a:cs typeface="Arial"/>
              </a:rPr>
              <a:t>detect</a:t>
            </a:r>
            <a:r>
              <a:rPr sz="1200" spc="-35" dirty="0">
                <a:latin typeface="Arial"/>
                <a:cs typeface="Arial"/>
              </a:rPr>
              <a:t> </a:t>
            </a:r>
            <a:r>
              <a:rPr sz="1200" dirty="0">
                <a:latin typeface="Arial"/>
                <a:cs typeface="Arial"/>
              </a:rPr>
              <a:t>anomalies,</a:t>
            </a:r>
            <a:r>
              <a:rPr sz="1200" spc="-35" dirty="0">
                <a:latin typeface="Arial"/>
                <a:cs typeface="Arial"/>
              </a:rPr>
              <a:t> </a:t>
            </a:r>
            <a:r>
              <a:rPr sz="1200" dirty="0">
                <a:latin typeface="Arial"/>
                <a:cs typeface="Arial"/>
              </a:rPr>
              <a:t>predict</a:t>
            </a:r>
            <a:r>
              <a:rPr sz="1200" spc="-25" dirty="0">
                <a:latin typeface="Arial"/>
                <a:cs typeface="Arial"/>
              </a:rPr>
              <a:t> </a:t>
            </a:r>
            <a:r>
              <a:rPr sz="1200" dirty="0">
                <a:latin typeface="Arial"/>
                <a:cs typeface="Arial"/>
              </a:rPr>
              <a:t>trends,</a:t>
            </a:r>
            <a:r>
              <a:rPr sz="1200" spc="-40" dirty="0">
                <a:latin typeface="Arial"/>
                <a:cs typeface="Arial"/>
              </a:rPr>
              <a:t> </a:t>
            </a:r>
            <a:r>
              <a:rPr sz="1200" spc="-25" dirty="0">
                <a:latin typeface="Arial"/>
                <a:cs typeface="Arial"/>
              </a:rPr>
              <a:t>and </a:t>
            </a:r>
            <a:r>
              <a:rPr sz="1200" dirty="0">
                <a:latin typeface="Arial"/>
                <a:cs typeface="Arial"/>
              </a:rPr>
              <a:t>make</a:t>
            </a:r>
            <a:r>
              <a:rPr sz="1200" spc="-35" dirty="0">
                <a:latin typeface="Arial"/>
                <a:cs typeface="Arial"/>
              </a:rPr>
              <a:t> </a:t>
            </a:r>
            <a:r>
              <a:rPr sz="1200" b="1" u="sng" spc="-10" dirty="0">
                <a:uFill>
                  <a:solidFill>
                    <a:srgbClr val="000000"/>
                  </a:solidFill>
                </a:uFill>
                <a:latin typeface="Arial"/>
                <a:cs typeface="Arial"/>
              </a:rPr>
              <a:t>data-</a:t>
            </a:r>
            <a:r>
              <a:rPr sz="1200" b="1" u="sng" dirty="0">
                <a:uFill>
                  <a:solidFill>
                    <a:srgbClr val="000000"/>
                  </a:solidFill>
                </a:uFill>
                <a:latin typeface="Arial"/>
                <a:cs typeface="Arial"/>
              </a:rPr>
              <a:t>driven</a:t>
            </a:r>
            <a:r>
              <a:rPr sz="1200" b="1" u="sng" spc="-10" dirty="0">
                <a:uFill>
                  <a:solidFill>
                    <a:srgbClr val="000000"/>
                  </a:solidFill>
                </a:uFill>
                <a:latin typeface="Arial"/>
                <a:cs typeface="Arial"/>
              </a:rPr>
              <a:t> </a:t>
            </a:r>
            <a:r>
              <a:rPr sz="1200" b="1" u="sng" dirty="0">
                <a:uFill>
                  <a:solidFill>
                    <a:srgbClr val="000000"/>
                  </a:solidFill>
                </a:uFill>
                <a:latin typeface="Arial"/>
                <a:cs typeface="Arial"/>
              </a:rPr>
              <a:t>decisions</a:t>
            </a:r>
            <a:r>
              <a:rPr sz="1200" b="1" u="none" spc="-25" dirty="0">
                <a:latin typeface="Arial"/>
                <a:cs typeface="Arial"/>
              </a:rPr>
              <a:t> </a:t>
            </a:r>
            <a:r>
              <a:rPr sz="1200" u="none" dirty="0">
                <a:latin typeface="Arial"/>
                <a:cs typeface="Arial"/>
              </a:rPr>
              <a:t>at</a:t>
            </a:r>
            <a:r>
              <a:rPr sz="1200" u="none" spc="-20" dirty="0">
                <a:latin typeface="Arial"/>
                <a:cs typeface="Arial"/>
              </a:rPr>
              <a:t> </a:t>
            </a:r>
            <a:r>
              <a:rPr sz="1200" u="none" spc="-10" dirty="0">
                <a:latin typeface="Arial"/>
                <a:cs typeface="Arial"/>
              </a:rPr>
              <a:t>scale.</a:t>
            </a:r>
            <a:endParaRPr sz="1200">
              <a:latin typeface="Arial"/>
              <a:cs typeface="Arial"/>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40" dirty="0"/>
              <a:t> </a:t>
            </a:r>
            <a:r>
              <a:rPr dirty="0"/>
              <a:t>skills</a:t>
            </a:r>
            <a:r>
              <a:rPr spc="-45" dirty="0"/>
              <a:t> </a:t>
            </a:r>
            <a:r>
              <a:rPr dirty="0"/>
              <a:t>do</a:t>
            </a:r>
            <a:r>
              <a:rPr spc="-45" dirty="0"/>
              <a:t> </a:t>
            </a:r>
            <a:r>
              <a:rPr dirty="0"/>
              <a:t>I</a:t>
            </a:r>
            <a:r>
              <a:rPr spc="-45" dirty="0"/>
              <a:t> </a:t>
            </a:r>
            <a:r>
              <a:rPr spc="-10" dirty="0"/>
              <a:t>need?</a:t>
            </a:r>
          </a:p>
        </p:txBody>
      </p:sp>
      <p:sp>
        <p:nvSpPr>
          <p:cNvPr id="3" name="object 3"/>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78787"/>
                </a:solidFill>
                <a:latin typeface="Carlito"/>
                <a:cs typeface="Carlito"/>
              </a:rPr>
              <a:t>16</a:t>
            </a:r>
            <a:endParaRPr sz="1200">
              <a:latin typeface="Carlito"/>
              <a:cs typeface="Carlito"/>
            </a:endParaRPr>
          </a:p>
        </p:txBody>
      </p:sp>
      <p:grpSp>
        <p:nvGrpSpPr>
          <p:cNvPr id="4" name="object 4"/>
          <p:cNvGrpSpPr/>
          <p:nvPr/>
        </p:nvGrpSpPr>
        <p:grpSpPr>
          <a:xfrm>
            <a:off x="1668716" y="1606232"/>
            <a:ext cx="1784985" cy="4531360"/>
            <a:chOff x="1668716" y="1606232"/>
            <a:chExt cx="1784985" cy="4531360"/>
          </a:xfrm>
        </p:grpSpPr>
        <p:sp>
          <p:nvSpPr>
            <p:cNvPr id="5" name="object 5"/>
            <p:cNvSpPr/>
            <p:nvPr/>
          </p:nvSpPr>
          <p:spPr>
            <a:xfrm>
              <a:off x="1681734" y="1619249"/>
              <a:ext cx="1758950" cy="4505325"/>
            </a:xfrm>
            <a:custGeom>
              <a:avLst/>
              <a:gdLst/>
              <a:ahLst/>
              <a:cxnLst/>
              <a:rect l="l" t="t" r="r" b="b"/>
              <a:pathLst>
                <a:path w="1758950" h="4505325">
                  <a:moveTo>
                    <a:pt x="1582801" y="0"/>
                  </a:moveTo>
                  <a:lnTo>
                    <a:pt x="175895" y="0"/>
                  </a:lnTo>
                  <a:lnTo>
                    <a:pt x="129131" y="6282"/>
                  </a:lnTo>
                  <a:lnTo>
                    <a:pt x="87112" y="24012"/>
                  </a:lnTo>
                  <a:lnTo>
                    <a:pt x="51514" y="51514"/>
                  </a:lnTo>
                  <a:lnTo>
                    <a:pt x="24012" y="87112"/>
                  </a:lnTo>
                  <a:lnTo>
                    <a:pt x="6282" y="129131"/>
                  </a:lnTo>
                  <a:lnTo>
                    <a:pt x="0" y="175895"/>
                  </a:lnTo>
                  <a:lnTo>
                    <a:pt x="0" y="4329074"/>
                  </a:lnTo>
                  <a:lnTo>
                    <a:pt x="6282" y="4375827"/>
                  </a:lnTo>
                  <a:lnTo>
                    <a:pt x="24012" y="4417838"/>
                  </a:lnTo>
                  <a:lnTo>
                    <a:pt x="51514" y="4453432"/>
                  </a:lnTo>
                  <a:lnTo>
                    <a:pt x="87112" y="4480932"/>
                  </a:lnTo>
                  <a:lnTo>
                    <a:pt x="129131" y="4498661"/>
                  </a:lnTo>
                  <a:lnTo>
                    <a:pt x="175895" y="4504944"/>
                  </a:lnTo>
                  <a:lnTo>
                    <a:pt x="1582801" y="4504944"/>
                  </a:lnTo>
                  <a:lnTo>
                    <a:pt x="1629564" y="4498661"/>
                  </a:lnTo>
                  <a:lnTo>
                    <a:pt x="1671583" y="4480932"/>
                  </a:lnTo>
                  <a:lnTo>
                    <a:pt x="1707181" y="4453432"/>
                  </a:lnTo>
                  <a:lnTo>
                    <a:pt x="1734683" y="4417838"/>
                  </a:lnTo>
                  <a:lnTo>
                    <a:pt x="1752413" y="4375827"/>
                  </a:lnTo>
                  <a:lnTo>
                    <a:pt x="1758695" y="4329074"/>
                  </a:lnTo>
                  <a:lnTo>
                    <a:pt x="1758695" y="175895"/>
                  </a:lnTo>
                  <a:lnTo>
                    <a:pt x="1752413" y="129131"/>
                  </a:lnTo>
                  <a:lnTo>
                    <a:pt x="1734683" y="87112"/>
                  </a:lnTo>
                  <a:lnTo>
                    <a:pt x="1707181" y="51514"/>
                  </a:lnTo>
                  <a:lnTo>
                    <a:pt x="1671583" y="24012"/>
                  </a:lnTo>
                  <a:lnTo>
                    <a:pt x="1629564" y="6282"/>
                  </a:lnTo>
                  <a:lnTo>
                    <a:pt x="1582801" y="0"/>
                  </a:lnTo>
                  <a:close/>
                </a:path>
              </a:pathLst>
            </a:custGeom>
            <a:solidFill>
              <a:srgbClr val="5B9BD4"/>
            </a:solidFill>
          </p:spPr>
          <p:txBody>
            <a:bodyPr wrap="square" lIns="0" tIns="0" rIns="0" bIns="0" rtlCol="0"/>
            <a:lstStyle/>
            <a:p>
              <a:endParaRPr/>
            </a:p>
          </p:txBody>
        </p:sp>
        <p:sp>
          <p:nvSpPr>
            <p:cNvPr id="6" name="object 6"/>
            <p:cNvSpPr/>
            <p:nvPr/>
          </p:nvSpPr>
          <p:spPr>
            <a:xfrm>
              <a:off x="1681734" y="1619249"/>
              <a:ext cx="1758950" cy="4505325"/>
            </a:xfrm>
            <a:custGeom>
              <a:avLst/>
              <a:gdLst/>
              <a:ahLst/>
              <a:cxnLst/>
              <a:rect l="l" t="t" r="r" b="b"/>
              <a:pathLst>
                <a:path w="1758950" h="4505325">
                  <a:moveTo>
                    <a:pt x="0" y="175895"/>
                  </a:moveTo>
                  <a:lnTo>
                    <a:pt x="6282" y="129131"/>
                  </a:lnTo>
                  <a:lnTo>
                    <a:pt x="24012" y="87112"/>
                  </a:lnTo>
                  <a:lnTo>
                    <a:pt x="51514" y="51514"/>
                  </a:lnTo>
                  <a:lnTo>
                    <a:pt x="87112" y="24012"/>
                  </a:lnTo>
                  <a:lnTo>
                    <a:pt x="129131" y="6282"/>
                  </a:lnTo>
                  <a:lnTo>
                    <a:pt x="175895" y="0"/>
                  </a:lnTo>
                  <a:lnTo>
                    <a:pt x="1582801" y="0"/>
                  </a:lnTo>
                  <a:lnTo>
                    <a:pt x="1629564" y="6282"/>
                  </a:lnTo>
                  <a:lnTo>
                    <a:pt x="1671583" y="24012"/>
                  </a:lnTo>
                  <a:lnTo>
                    <a:pt x="1707181" y="51514"/>
                  </a:lnTo>
                  <a:lnTo>
                    <a:pt x="1734683" y="87112"/>
                  </a:lnTo>
                  <a:lnTo>
                    <a:pt x="1752413" y="129131"/>
                  </a:lnTo>
                  <a:lnTo>
                    <a:pt x="1758695" y="175895"/>
                  </a:lnTo>
                  <a:lnTo>
                    <a:pt x="1758695" y="4329074"/>
                  </a:lnTo>
                  <a:lnTo>
                    <a:pt x="1752413" y="4375827"/>
                  </a:lnTo>
                  <a:lnTo>
                    <a:pt x="1734683" y="4417838"/>
                  </a:lnTo>
                  <a:lnTo>
                    <a:pt x="1707181" y="4453432"/>
                  </a:lnTo>
                  <a:lnTo>
                    <a:pt x="1671583" y="4480932"/>
                  </a:lnTo>
                  <a:lnTo>
                    <a:pt x="1629564" y="4498661"/>
                  </a:lnTo>
                  <a:lnTo>
                    <a:pt x="1582801" y="4504944"/>
                  </a:lnTo>
                  <a:lnTo>
                    <a:pt x="175895" y="4504944"/>
                  </a:lnTo>
                  <a:lnTo>
                    <a:pt x="129131" y="4498661"/>
                  </a:lnTo>
                  <a:lnTo>
                    <a:pt x="87112" y="4480932"/>
                  </a:lnTo>
                  <a:lnTo>
                    <a:pt x="51514" y="4453432"/>
                  </a:lnTo>
                  <a:lnTo>
                    <a:pt x="24012" y="4417838"/>
                  </a:lnTo>
                  <a:lnTo>
                    <a:pt x="6282" y="4375827"/>
                  </a:lnTo>
                  <a:lnTo>
                    <a:pt x="0" y="4329074"/>
                  </a:lnTo>
                  <a:lnTo>
                    <a:pt x="0" y="175895"/>
                  </a:lnTo>
                  <a:close/>
                </a:path>
              </a:pathLst>
            </a:custGeom>
            <a:ln w="25908">
              <a:solidFill>
                <a:srgbClr val="FFFFFF"/>
              </a:solidFill>
            </a:ln>
          </p:spPr>
          <p:txBody>
            <a:bodyPr wrap="square" lIns="0" tIns="0" rIns="0" bIns="0" rtlCol="0"/>
            <a:lstStyle/>
            <a:p>
              <a:endParaRPr/>
            </a:p>
          </p:txBody>
        </p:sp>
      </p:grpSp>
      <p:sp>
        <p:nvSpPr>
          <p:cNvPr id="7" name="object 7"/>
          <p:cNvSpPr txBox="1"/>
          <p:nvPr/>
        </p:nvSpPr>
        <p:spPr>
          <a:xfrm>
            <a:off x="1995297" y="3955796"/>
            <a:ext cx="1051560" cy="678815"/>
          </a:xfrm>
          <a:prstGeom prst="rect">
            <a:avLst/>
          </a:prstGeom>
        </p:spPr>
        <p:txBody>
          <a:bodyPr vert="horz" wrap="square" lIns="0" tIns="12700" rIns="0" bIns="0" rtlCol="0">
            <a:spAutoFit/>
          </a:bodyPr>
          <a:lstStyle/>
          <a:p>
            <a:pPr marL="77470" algn="ctr">
              <a:lnSpc>
                <a:spcPts val="2570"/>
              </a:lnSpc>
              <a:spcBef>
                <a:spcPts val="100"/>
              </a:spcBef>
            </a:pPr>
            <a:r>
              <a:rPr sz="2300" spc="-20" dirty="0">
                <a:solidFill>
                  <a:srgbClr val="FFFFFF"/>
                </a:solidFill>
                <a:latin typeface="Arial"/>
                <a:cs typeface="Arial"/>
              </a:rPr>
              <a:t>Data</a:t>
            </a:r>
            <a:endParaRPr sz="2300">
              <a:latin typeface="Arial"/>
              <a:cs typeface="Arial"/>
            </a:endParaRPr>
          </a:p>
          <a:p>
            <a:pPr algn="ctr">
              <a:lnSpc>
                <a:spcPts val="2570"/>
              </a:lnSpc>
            </a:pPr>
            <a:r>
              <a:rPr sz="2300" spc="-10" dirty="0">
                <a:solidFill>
                  <a:srgbClr val="FFFFFF"/>
                </a:solidFill>
                <a:latin typeface="Arial"/>
                <a:cs typeface="Arial"/>
              </a:rPr>
              <a:t>Literacy</a:t>
            </a:r>
            <a:endParaRPr sz="2300">
              <a:latin typeface="Arial"/>
              <a:cs typeface="Arial"/>
            </a:endParaRPr>
          </a:p>
        </p:txBody>
      </p:sp>
      <p:grpSp>
        <p:nvGrpSpPr>
          <p:cNvPr id="8" name="object 8"/>
          <p:cNvGrpSpPr/>
          <p:nvPr/>
        </p:nvGrpSpPr>
        <p:grpSpPr>
          <a:xfrm>
            <a:off x="1798256" y="1606232"/>
            <a:ext cx="3467735" cy="4531360"/>
            <a:chOff x="1798256" y="1606232"/>
            <a:chExt cx="3467735" cy="4531360"/>
          </a:xfrm>
        </p:grpSpPr>
        <p:pic>
          <p:nvPicPr>
            <p:cNvPr id="9" name="object 9"/>
            <p:cNvPicPr/>
            <p:nvPr/>
          </p:nvPicPr>
          <p:blipFill>
            <a:blip r:embed="rId3" cstate="print"/>
            <a:stretch>
              <a:fillRect/>
            </a:stretch>
          </p:blipFill>
          <p:spPr>
            <a:xfrm>
              <a:off x="1811274" y="1888997"/>
              <a:ext cx="1499615" cy="1501139"/>
            </a:xfrm>
            <a:prstGeom prst="rect">
              <a:avLst/>
            </a:prstGeom>
          </p:spPr>
        </p:pic>
        <p:sp>
          <p:nvSpPr>
            <p:cNvPr id="10" name="object 10"/>
            <p:cNvSpPr/>
            <p:nvPr/>
          </p:nvSpPr>
          <p:spPr>
            <a:xfrm>
              <a:off x="1811274" y="1888997"/>
              <a:ext cx="1499870" cy="1501140"/>
            </a:xfrm>
            <a:custGeom>
              <a:avLst/>
              <a:gdLst/>
              <a:ahLst/>
              <a:cxnLst/>
              <a:rect l="l" t="t" r="r" b="b"/>
              <a:pathLst>
                <a:path w="1499870" h="1501139">
                  <a:moveTo>
                    <a:pt x="0" y="750569"/>
                  </a:moveTo>
                  <a:lnTo>
                    <a:pt x="1474" y="703102"/>
                  </a:lnTo>
                  <a:lnTo>
                    <a:pt x="5841" y="656420"/>
                  </a:lnTo>
                  <a:lnTo>
                    <a:pt x="13011" y="610609"/>
                  </a:lnTo>
                  <a:lnTo>
                    <a:pt x="22897" y="565760"/>
                  </a:lnTo>
                  <a:lnTo>
                    <a:pt x="35411" y="521958"/>
                  </a:lnTo>
                  <a:lnTo>
                    <a:pt x="50465" y="479293"/>
                  </a:lnTo>
                  <a:lnTo>
                    <a:pt x="67972" y="437852"/>
                  </a:lnTo>
                  <a:lnTo>
                    <a:pt x="87843" y="397723"/>
                  </a:lnTo>
                  <a:lnTo>
                    <a:pt x="109992" y="358994"/>
                  </a:lnTo>
                  <a:lnTo>
                    <a:pt x="134329" y="321753"/>
                  </a:lnTo>
                  <a:lnTo>
                    <a:pt x="160768" y="286088"/>
                  </a:lnTo>
                  <a:lnTo>
                    <a:pt x="189220" y="252086"/>
                  </a:lnTo>
                  <a:lnTo>
                    <a:pt x="219598" y="219837"/>
                  </a:lnTo>
                  <a:lnTo>
                    <a:pt x="251814" y="189426"/>
                  </a:lnTo>
                  <a:lnTo>
                    <a:pt x="285780" y="160944"/>
                  </a:lnTo>
                  <a:lnTo>
                    <a:pt x="321409" y="134477"/>
                  </a:lnTo>
                  <a:lnTo>
                    <a:pt x="358612" y="110113"/>
                  </a:lnTo>
                  <a:lnTo>
                    <a:pt x="397302" y="87941"/>
                  </a:lnTo>
                  <a:lnTo>
                    <a:pt x="437390" y="68047"/>
                  </a:lnTo>
                  <a:lnTo>
                    <a:pt x="478790" y="50521"/>
                  </a:lnTo>
                  <a:lnTo>
                    <a:pt x="521413" y="35451"/>
                  </a:lnTo>
                  <a:lnTo>
                    <a:pt x="565172" y="22923"/>
                  </a:lnTo>
                  <a:lnTo>
                    <a:pt x="609979" y="13026"/>
                  </a:lnTo>
                  <a:lnTo>
                    <a:pt x="655745" y="5848"/>
                  </a:lnTo>
                  <a:lnTo>
                    <a:pt x="702384" y="1476"/>
                  </a:lnTo>
                  <a:lnTo>
                    <a:pt x="749807" y="0"/>
                  </a:lnTo>
                  <a:lnTo>
                    <a:pt x="797231" y="1476"/>
                  </a:lnTo>
                  <a:lnTo>
                    <a:pt x="843870" y="5848"/>
                  </a:lnTo>
                  <a:lnTo>
                    <a:pt x="889636" y="13026"/>
                  </a:lnTo>
                  <a:lnTo>
                    <a:pt x="934443" y="22923"/>
                  </a:lnTo>
                  <a:lnTo>
                    <a:pt x="978202" y="35451"/>
                  </a:lnTo>
                  <a:lnTo>
                    <a:pt x="1020825" y="50521"/>
                  </a:lnTo>
                  <a:lnTo>
                    <a:pt x="1062225" y="68047"/>
                  </a:lnTo>
                  <a:lnTo>
                    <a:pt x="1102313" y="87941"/>
                  </a:lnTo>
                  <a:lnTo>
                    <a:pt x="1141003" y="110113"/>
                  </a:lnTo>
                  <a:lnTo>
                    <a:pt x="1178206" y="134477"/>
                  </a:lnTo>
                  <a:lnTo>
                    <a:pt x="1213835" y="160944"/>
                  </a:lnTo>
                  <a:lnTo>
                    <a:pt x="1247801" y="189426"/>
                  </a:lnTo>
                  <a:lnTo>
                    <a:pt x="1280017" y="219836"/>
                  </a:lnTo>
                  <a:lnTo>
                    <a:pt x="1310395" y="252086"/>
                  </a:lnTo>
                  <a:lnTo>
                    <a:pt x="1338847" y="286088"/>
                  </a:lnTo>
                  <a:lnTo>
                    <a:pt x="1365286" y="321753"/>
                  </a:lnTo>
                  <a:lnTo>
                    <a:pt x="1389623" y="358994"/>
                  </a:lnTo>
                  <a:lnTo>
                    <a:pt x="1411772" y="397723"/>
                  </a:lnTo>
                  <a:lnTo>
                    <a:pt x="1431643" y="437852"/>
                  </a:lnTo>
                  <a:lnTo>
                    <a:pt x="1449150" y="479293"/>
                  </a:lnTo>
                  <a:lnTo>
                    <a:pt x="1464204" y="521958"/>
                  </a:lnTo>
                  <a:lnTo>
                    <a:pt x="1476718" y="565760"/>
                  </a:lnTo>
                  <a:lnTo>
                    <a:pt x="1486604" y="610609"/>
                  </a:lnTo>
                  <a:lnTo>
                    <a:pt x="1493774" y="656420"/>
                  </a:lnTo>
                  <a:lnTo>
                    <a:pt x="1498141" y="703102"/>
                  </a:lnTo>
                  <a:lnTo>
                    <a:pt x="1499615" y="750569"/>
                  </a:lnTo>
                  <a:lnTo>
                    <a:pt x="1498141" y="798037"/>
                  </a:lnTo>
                  <a:lnTo>
                    <a:pt x="1493774" y="844719"/>
                  </a:lnTo>
                  <a:lnTo>
                    <a:pt x="1486604" y="890530"/>
                  </a:lnTo>
                  <a:lnTo>
                    <a:pt x="1476718" y="935379"/>
                  </a:lnTo>
                  <a:lnTo>
                    <a:pt x="1464204" y="979181"/>
                  </a:lnTo>
                  <a:lnTo>
                    <a:pt x="1449150" y="1021846"/>
                  </a:lnTo>
                  <a:lnTo>
                    <a:pt x="1431643" y="1063287"/>
                  </a:lnTo>
                  <a:lnTo>
                    <a:pt x="1411772" y="1103416"/>
                  </a:lnTo>
                  <a:lnTo>
                    <a:pt x="1389623" y="1142145"/>
                  </a:lnTo>
                  <a:lnTo>
                    <a:pt x="1365286" y="1179386"/>
                  </a:lnTo>
                  <a:lnTo>
                    <a:pt x="1338847" y="1215051"/>
                  </a:lnTo>
                  <a:lnTo>
                    <a:pt x="1310395" y="1249053"/>
                  </a:lnTo>
                  <a:lnTo>
                    <a:pt x="1280017" y="1281302"/>
                  </a:lnTo>
                  <a:lnTo>
                    <a:pt x="1247801" y="1311713"/>
                  </a:lnTo>
                  <a:lnTo>
                    <a:pt x="1213835" y="1340195"/>
                  </a:lnTo>
                  <a:lnTo>
                    <a:pt x="1178206" y="1366662"/>
                  </a:lnTo>
                  <a:lnTo>
                    <a:pt x="1141003" y="1391026"/>
                  </a:lnTo>
                  <a:lnTo>
                    <a:pt x="1102313" y="1413198"/>
                  </a:lnTo>
                  <a:lnTo>
                    <a:pt x="1062225" y="1433092"/>
                  </a:lnTo>
                  <a:lnTo>
                    <a:pt x="1020825" y="1450618"/>
                  </a:lnTo>
                  <a:lnTo>
                    <a:pt x="978202" y="1465688"/>
                  </a:lnTo>
                  <a:lnTo>
                    <a:pt x="934443" y="1478216"/>
                  </a:lnTo>
                  <a:lnTo>
                    <a:pt x="889636" y="1488113"/>
                  </a:lnTo>
                  <a:lnTo>
                    <a:pt x="843870" y="1495291"/>
                  </a:lnTo>
                  <a:lnTo>
                    <a:pt x="797231" y="1499663"/>
                  </a:lnTo>
                  <a:lnTo>
                    <a:pt x="749807" y="1501139"/>
                  </a:lnTo>
                  <a:lnTo>
                    <a:pt x="702384" y="1499663"/>
                  </a:lnTo>
                  <a:lnTo>
                    <a:pt x="655745" y="1495291"/>
                  </a:lnTo>
                  <a:lnTo>
                    <a:pt x="609979" y="1488113"/>
                  </a:lnTo>
                  <a:lnTo>
                    <a:pt x="565172" y="1478216"/>
                  </a:lnTo>
                  <a:lnTo>
                    <a:pt x="521413" y="1465688"/>
                  </a:lnTo>
                  <a:lnTo>
                    <a:pt x="478790" y="1450618"/>
                  </a:lnTo>
                  <a:lnTo>
                    <a:pt x="437390" y="1433092"/>
                  </a:lnTo>
                  <a:lnTo>
                    <a:pt x="397302" y="1413198"/>
                  </a:lnTo>
                  <a:lnTo>
                    <a:pt x="358612" y="1391026"/>
                  </a:lnTo>
                  <a:lnTo>
                    <a:pt x="321409" y="1366662"/>
                  </a:lnTo>
                  <a:lnTo>
                    <a:pt x="285780" y="1340195"/>
                  </a:lnTo>
                  <a:lnTo>
                    <a:pt x="251814" y="1311713"/>
                  </a:lnTo>
                  <a:lnTo>
                    <a:pt x="219598" y="1281303"/>
                  </a:lnTo>
                  <a:lnTo>
                    <a:pt x="189220" y="1249053"/>
                  </a:lnTo>
                  <a:lnTo>
                    <a:pt x="160768" y="1215051"/>
                  </a:lnTo>
                  <a:lnTo>
                    <a:pt x="134329" y="1179386"/>
                  </a:lnTo>
                  <a:lnTo>
                    <a:pt x="109992" y="1142145"/>
                  </a:lnTo>
                  <a:lnTo>
                    <a:pt x="87843" y="1103416"/>
                  </a:lnTo>
                  <a:lnTo>
                    <a:pt x="67972" y="1063287"/>
                  </a:lnTo>
                  <a:lnTo>
                    <a:pt x="50465" y="1021846"/>
                  </a:lnTo>
                  <a:lnTo>
                    <a:pt x="35411" y="979181"/>
                  </a:lnTo>
                  <a:lnTo>
                    <a:pt x="22897" y="935379"/>
                  </a:lnTo>
                  <a:lnTo>
                    <a:pt x="13011" y="890530"/>
                  </a:lnTo>
                  <a:lnTo>
                    <a:pt x="5841" y="844719"/>
                  </a:lnTo>
                  <a:lnTo>
                    <a:pt x="1474" y="798037"/>
                  </a:lnTo>
                  <a:lnTo>
                    <a:pt x="0" y="750569"/>
                  </a:lnTo>
                  <a:close/>
                </a:path>
              </a:pathLst>
            </a:custGeom>
            <a:ln w="25908">
              <a:solidFill>
                <a:srgbClr val="FFFFFF"/>
              </a:solidFill>
            </a:ln>
          </p:spPr>
          <p:txBody>
            <a:bodyPr wrap="square" lIns="0" tIns="0" rIns="0" bIns="0" rtlCol="0"/>
            <a:lstStyle/>
            <a:p>
              <a:endParaRPr/>
            </a:p>
          </p:txBody>
        </p:sp>
        <p:sp>
          <p:nvSpPr>
            <p:cNvPr id="11" name="object 11"/>
            <p:cNvSpPr/>
            <p:nvPr/>
          </p:nvSpPr>
          <p:spPr>
            <a:xfrm>
              <a:off x="3493770" y="1619249"/>
              <a:ext cx="1758950" cy="4505325"/>
            </a:xfrm>
            <a:custGeom>
              <a:avLst/>
              <a:gdLst/>
              <a:ahLst/>
              <a:cxnLst/>
              <a:rect l="l" t="t" r="r" b="b"/>
              <a:pathLst>
                <a:path w="1758950" h="4505325">
                  <a:moveTo>
                    <a:pt x="1582801" y="0"/>
                  </a:moveTo>
                  <a:lnTo>
                    <a:pt x="175894" y="0"/>
                  </a:lnTo>
                  <a:lnTo>
                    <a:pt x="129131" y="6282"/>
                  </a:lnTo>
                  <a:lnTo>
                    <a:pt x="87112" y="24012"/>
                  </a:lnTo>
                  <a:lnTo>
                    <a:pt x="51514" y="51514"/>
                  </a:lnTo>
                  <a:lnTo>
                    <a:pt x="24012" y="87112"/>
                  </a:lnTo>
                  <a:lnTo>
                    <a:pt x="6282" y="129131"/>
                  </a:lnTo>
                  <a:lnTo>
                    <a:pt x="0" y="175895"/>
                  </a:lnTo>
                  <a:lnTo>
                    <a:pt x="0" y="4329074"/>
                  </a:lnTo>
                  <a:lnTo>
                    <a:pt x="6282" y="4375827"/>
                  </a:lnTo>
                  <a:lnTo>
                    <a:pt x="24012" y="4417838"/>
                  </a:lnTo>
                  <a:lnTo>
                    <a:pt x="51514" y="4453432"/>
                  </a:lnTo>
                  <a:lnTo>
                    <a:pt x="87112" y="4480932"/>
                  </a:lnTo>
                  <a:lnTo>
                    <a:pt x="129131" y="4498661"/>
                  </a:lnTo>
                  <a:lnTo>
                    <a:pt x="175894" y="4504944"/>
                  </a:lnTo>
                  <a:lnTo>
                    <a:pt x="1582801" y="4504944"/>
                  </a:lnTo>
                  <a:lnTo>
                    <a:pt x="1629564" y="4498661"/>
                  </a:lnTo>
                  <a:lnTo>
                    <a:pt x="1671583" y="4480932"/>
                  </a:lnTo>
                  <a:lnTo>
                    <a:pt x="1707181" y="4453432"/>
                  </a:lnTo>
                  <a:lnTo>
                    <a:pt x="1734683" y="4417838"/>
                  </a:lnTo>
                  <a:lnTo>
                    <a:pt x="1752413" y="4375827"/>
                  </a:lnTo>
                  <a:lnTo>
                    <a:pt x="1758695" y="4329074"/>
                  </a:lnTo>
                  <a:lnTo>
                    <a:pt x="1758695" y="175895"/>
                  </a:lnTo>
                  <a:lnTo>
                    <a:pt x="1752413" y="129131"/>
                  </a:lnTo>
                  <a:lnTo>
                    <a:pt x="1734683" y="87112"/>
                  </a:lnTo>
                  <a:lnTo>
                    <a:pt x="1707181" y="51514"/>
                  </a:lnTo>
                  <a:lnTo>
                    <a:pt x="1671583" y="24012"/>
                  </a:lnTo>
                  <a:lnTo>
                    <a:pt x="1629564" y="6282"/>
                  </a:lnTo>
                  <a:lnTo>
                    <a:pt x="1582801" y="0"/>
                  </a:lnTo>
                  <a:close/>
                </a:path>
              </a:pathLst>
            </a:custGeom>
            <a:solidFill>
              <a:srgbClr val="53CCCD"/>
            </a:solidFill>
          </p:spPr>
          <p:txBody>
            <a:bodyPr wrap="square" lIns="0" tIns="0" rIns="0" bIns="0" rtlCol="0"/>
            <a:lstStyle/>
            <a:p>
              <a:endParaRPr/>
            </a:p>
          </p:txBody>
        </p:sp>
        <p:sp>
          <p:nvSpPr>
            <p:cNvPr id="12" name="object 12"/>
            <p:cNvSpPr/>
            <p:nvPr/>
          </p:nvSpPr>
          <p:spPr>
            <a:xfrm>
              <a:off x="3493770" y="1619249"/>
              <a:ext cx="1758950" cy="4505325"/>
            </a:xfrm>
            <a:custGeom>
              <a:avLst/>
              <a:gdLst/>
              <a:ahLst/>
              <a:cxnLst/>
              <a:rect l="l" t="t" r="r" b="b"/>
              <a:pathLst>
                <a:path w="1758950" h="4505325">
                  <a:moveTo>
                    <a:pt x="0" y="175895"/>
                  </a:moveTo>
                  <a:lnTo>
                    <a:pt x="6282" y="129131"/>
                  </a:lnTo>
                  <a:lnTo>
                    <a:pt x="24012" y="87112"/>
                  </a:lnTo>
                  <a:lnTo>
                    <a:pt x="51514" y="51514"/>
                  </a:lnTo>
                  <a:lnTo>
                    <a:pt x="87112" y="24012"/>
                  </a:lnTo>
                  <a:lnTo>
                    <a:pt x="129131" y="6282"/>
                  </a:lnTo>
                  <a:lnTo>
                    <a:pt x="175894" y="0"/>
                  </a:lnTo>
                  <a:lnTo>
                    <a:pt x="1582801" y="0"/>
                  </a:lnTo>
                  <a:lnTo>
                    <a:pt x="1629564" y="6282"/>
                  </a:lnTo>
                  <a:lnTo>
                    <a:pt x="1671583" y="24012"/>
                  </a:lnTo>
                  <a:lnTo>
                    <a:pt x="1707181" y="51514"/>
                  </a:lnTo>
                  <a:lnTo>
                    <a:pt x="1734683" y="87112"/>
                  </a:lnTo>
                  <a:lnTo>
                    <a:pt x="1752413" y="129131"/>
                  </a:lnTo>
                  <a:lnTo>
                    <a:pt x="1758695" y="175895"/>
                  </a:lnTo>
                  <a:lnTo>
                    <a:pt x="1758695" y="4329074"/>
                  </a:lnTo>
                  <a:lnTo>
                    <a:pt x="1752413" y="4375827"/>
                  </a:lnTo>
                  <a:lnTo>
                    <a:pt x="1734683" y="4417838"/>
                  </a:lnTo>
                  <a:lnTo>
                    <a:pt x="1707181" y="4453432"/>
                  </a:lnTo>
                  <a:lnTo>
                    <a:pt x="1671583" y="4480932"/>
                  </a:lnTo>
                  <a:lnTo>
                    <a:pt x="1629564" y="4498661"/>
                  </a:lnTo>
                  <a:lnTo>
                    <a:pt x="1582801" y="4504944"/>
                  </a:lnTo>
                  <a:lnTo>
                    <a:pt x="175894" y="4504944"/>
                  </a:lnTo>
                  <a:lnTo>
                    <a:pt x="129131" y="4498661"/>
                  </a:lnTo>
                  <a:lnTo>
                    <a:pt x="87112" y="4480932"/>
                  </a:lnTo>
                  <a:lnTo>
                    <a:pt x="51514" y="4453432"/>
                  </a:lnTo>
                  <a:lnTo>
                    <a:pt x="24012" y="4417838"/>
                  </a:lnTo>
                  <a:lnTo>
                    <a:pt x="6282" y="4375827"/>
                  </a:lnTo>
                  <a:lnTo>
                    <a:pt x="0" y="4329074"/>
                  </a:lnTo>
                  <a:lnTo>
                    <a:pt x="0" y="175895"/>
                  </a:lnTo>
                  <a:close/>
                </a:path>
              </a:pathLst>
            </a:custGeom>
            <a:ln w="25907">
              <a:solidFill>
                <a:srgbClr val="FFFFFF"/>
              </a:solidFill>
            </a:ln>
          </p:spPr>
          <p:txBody>
            <a:bodyPr wrap="square" lIns="0" tIns="0" rIns="0" bIns="0" rtlCol="0"/>
            <a:lstStyle/>
            <a:p>
              <a:endParaRPr/>
            </a:p>
          </p:txBody>
        </p:sp>
      </p:grpSp>
      <p:sp>
        <p:nvSpPr>
          <p:cNvPr id="13" name="object 13"/>
          <p:cNvSpPr txBox="1"/>
          <p:nvPr/>
        </p:nvSpPr>
        <p:spPr>
          <a:xfrm>
            <a:off x="3893946" y="4106926"/>
            <a:ext cx="953769" cy="376555"/>
          </a:xfrm>
          <a:prstGeom prst="rect">
            <a:avLst/>
          </a:prstGeom>
        </p:spPr>
        <p:txBody>
          <a:bodyPr vert="horz" wrap="square" lIns="0" tIns="12700" rIns="0" bIns="0" rtlCol="0">
            <a:spAutoFit/>
          </a:bodyPr>
          <a:lstStyle/>
          <a:p>
            <a:pPr marL="12700">
              <a:lnSpc>
                <a:spcPct val="100000"/>
              </a:lnSpc>
              <a:spcBef>
                <a:spcPts val="100"/>
              </a:spcBef>
            </a:pPr>
            <a:r>
              <a:rPr sz="2300" spc="-10" dirty="0">
                <a:solidFill>
                  <a:srgbClr val="FFFFFF"/>
                </a:solidFill>
                <a:latin typeface="Arial"/>
                <a:cs typeface="Arial"/>
              </a:rPr>
              <a:t>Coding</a:t>
            </a:r>
            <a:endParaRPr sz="2300">
              <a:latin typeface="Arial"/>
              <a:cs typeface="Arial"/>
            </a:endParaRPr>
          </a:p>
        </p:txBody>
      </p:sp>
      <p:grpSp>
        <p:nvGrpSpPr>
          <p:cNvPr id="14" name="object 14"/>
          <p:cNvGrpSpPr/>
          <p:nvPr/>
        </p:nvGrpSpPr>
        <p:grpSpPr>
          <a:xfrm>
            <a:off x="3610292" y="1606232"/>
            <a:ext cx="3467735" cy="4531360"/>
            <a:chOff x="3610292" y="1606232"/>
            <a:chExt cx="3467735" cy="4531360"/>
          </a:xfrm>
        </p:grpSpPr>
        <p:pic>
          <p:nvPicPr>
            <p:cNvPr id="15" name="object 15"/>
            <p:cNvPicPr/>
            <p:nvPr/>
          </p:nvPicPr>
          <p:blipFill>
            <a:blip r:embed="rId4" cstate="print"/>
            <a:stretch>
              <a:fillRect/>
            </a:stretch>
          </p:blipFill>
          <p:spPr>
            <a:xfrm>
              <a:off x="3623309" y="1888997"/>
              <a:ext cx="1499615" cy="1501139"/>
            </a:xfrm>
            <a:prstGeom prst="rect">
              <a:avLst/>
            </a:prstGeom>
          </p:spPr>
        </p:pic>
        <p:sp>
          <p:nvSpPr>
            <p:cNvPr id="16" name="object 16"/>
            <p:cNvSpPr/>
            <p:nvPr/>
          </p:nvSpPr>
          <p:spPr>
            <a:xfrm>
              <a:off x="3623309" y="1888997"/>
              <a:ext cx="1499870" cy="1501140"/>
            </a:xfrm>
            <a:custGeom>
              <a:avLst/>
              <a:gdLst/>
              <a:ahLst/>
              <a:cxnLst/>
              <a:rect l="l" t="t" r="r" b="b"/>
              <a:pathLst>
                <a:path w="1499870" h="1501139">
                  <a:moveTo>
                    <a:pt x="0" y="750569"/>
                  </a:moveTo>
                  <a:lnTo>
                    <a:pt x="1474" y="703102"/>
                  </a:lnTo>
                  <a:lnTo>
                    <a:pt x="5841" y="656420"/>
                  </a:lnTo>
                  <a:lnTo>
                    <a:pt x="13011" y="610609"/>
                  </a:lnTo>
                  <a:lnTo>
                    <a:pt x="22897" y="565760"/>
                  </a:lnTo>
                  <a:lnTo>
                    <a:pt x="35411" y="521958"/>
                  </a:lnTo>
                  <a:lnTo>
                    <a:pt x="50465" y="479293"/>
                  </a:lnTo>
                  <a:lnTo>
                    <a:pt x="67972" y="437852"/>
                  </a:lnTo>
                  <a:lnTo>
                    <a:pt x="87843" y="397723"/>
                  </a:lnTo>
                  <a:lnTo>
                    <a:pt x="109992" y="358994"/>
                  </a:lnTo>
                  <a:lnTo>
                    <a:pt x="134329" y="321753"/>
                  </a:lnTo>
                  <a:lnTo>
                    <a:pt x="160768" y="286088"/>
                  </a:lnTo>
                  <a:lnTo>
                    <a:pt x="189220" y="252086"/>
                  </a:lnTo>
                  <a:lnTo>
                    <a:pt x="219598" y="219837"/>
                  </a:lnTo>
                  <a:lnTo>
                    <a:pt x="251814" y="189426"/>
                  </a:lnTo>
                  <a:lnTo>
                    <a:pt x="285780" y="160944"/>
                  </a:lnTo>
                  <a:lnTo>
                    <a:pt x="321409" y="134477"/>
                  </a:lnTo>
                  <a:lnTo>
                    <a:pt x="358612" y="110113"/>
                  </a:lnTo>
                  <a:lnTo>
                    <a:pt x="397302" y="87941"/>
                  </a:lnTo>
                  <a:lnTo>
                    <a:pt x="437390" y="68047"/>
                  </a:lnTo>
                  <a:lnTo>
                    <a:pt x="478790" y="50521"/>
                  </a:lnTo>
                  <a:lnTo>
                    <a:pt x="521413" y="35451"/>
                  </a:lnTo>
                  <a:lnTo>
                    <a:pt x="565172" y="22923"/>
                  </a:lnTo>
                  <a:lnTo>
                    <a:pt x="609979" y="13026"/>
                  </a:lnTo>
                  <a:lnTo>
                    <a:pt x="655745" y="5848"/>
                  </a:lnTo>
                  <a:lnTo>
                    <a:pt x="702384" y="1476"/>
                  </a:lnTo>
                  <a:lnTo>
                    <a:pt x="749807" y="0"/>
                  </a:lnTo>
                  <a:lnTo>
                    <a:pt x="797231" y="1476"/>
                  </a:lnTo>
                  <a:lnTo>
                    <a:pt x="843870" y="5848"/>
                  </a:lnTo>
                  <a:lnTo>
                    <a:pt x="889636" y="13026"/>
                  </a:lnTo>
                  <a:lnTo>
                    <a:pt x="934443" y="22923"/>
                  </a:lnTo>
                  <a:lnTo>
                    <a:pt x="978202" y="35451"/>
                  </a:lnTo>
                  <a:lnTo>
                    <a:pt x="1020825" y="50521"/>
                  </a:lnTo>
                  <a:lnTo>
                    <a:pt x="1062225" y="68047"/>
                  </a:lnTo>
                  <a:lnTo>
                    <a:pt x="1102313" y="87941"/>
                  </a:lnTo>
                  <a:lnTo>
                    <a:pt x="1141003" y="110113"/>
                  </a:lnTo>
                  <a:lnTo>
                    <a:pt x="1178206" y="134477"/>
                  </a:lnTo>
                  <a:lnTo>
                    <a:pt x="1213835" y="160944"/>
                  </a:lnTo>
                  <a:lnTo>
                    <a:pt x="1247801" y="189426"/>
                  </a:lnTo>
                  <a:lnTo>
                    <a:pt x="1280017" y="219836"/>
                  </a:lnTo>
                  <a:lnTo>
                    <a:pt x="1310395" y="252086"/>
                  </a:lnTo>
                  <a:lnTo>
                    <a:pt x="1338847" y="286088"/>
                  </a:lnTo>
                  <a:lnTo>
                    <a:pt x="1365286" y="321753"/>
                  </a:lnTo>
                  <a:lnTo>
                    <a:pt x="1389623" y="358994"/>
                  </a:lnTo>
                  <a:lnTo>
                    <a:pt x="1411772" y="397723"/>
                  </a:lnTo>
                  <a:lnTo>
                    <a:pt x="1431643" y="437852"/>
                  </a:lnTo>
                  <a:lnTo>
                    <a:pt x="1449150" y="479293"/>
                  </a:lnTo>
                  <a:lnTo>
                    <a:pt x="1464204" y="521958"/>
                  </a:lnTo>
                  <a:lnTo>
                    <a:pt x="1476718" y="565760"/>
                  </a:lnTo>
                  <a:lnTo>
                    <a:pt x="1486604" y="610609"/>
                  </a:lnTo>
                  <a:lnTo>
                    <a:pt x="1493774" y="656420"/>
                  </a:lnTo>
                  <a:lnTo>
                    <a:pt x="1498141" y="703102"/>
                  </a:lnTo>
                  <a:lnTo>
                    <a:pt x="1499615" y="750569"/>
                  </a:lnTo>
                  <a:lnTo>
                    <a:pt x="1498141" y="798037"/>
                  </a:lnTo>
                  <a:lnTo>
                    <a:pt x="1493774" y="844719"/>
                  </a:lnTo>
                  <a:lnTo>
                    <a:pt x="1486604" y="890530"/>
                  </a:lnTo>
                  <a:lnTo>
                    <a:pt x="1476718" y="935379"/>
                  </a:lnTo>
                  <a:lnTo>
                    <a:pt x="1464204" y="979181"/>
                  </a:lnTo>
                  <a:lnTo>
                    <a:pt x="1449150" y="1021846"/>
                  </a:lnTo>
                  <a:lnTo>
                    <a:pt x="1431643" y="1063287"/>
                  </a:lnTo>
                  <a:lnTo>
                    <a:pt x="1411772" y="1103416"/>
                  </a:lnTo>
                  <a:lnTo>
                    <a:pt x="1389623" y="1142145"/>
                  </a:lnTo>
                  <a:lnTo>
                    <a:pt x="1365286" y="1179386"/>
                  </a:lnTo>
                  <a:lnTo>
                    <a:pt x="1338847" y="1215051"/>
                  </a:lnTo>
                  <a:lnTo>
                    <a:pt x="1310395" y="1249053"/>
                  </a:lnTo>
                  <a:lnTo>
                    <a:pt x="1280017" y="1281302"/>
                  </a:lnTo>
                  <a:lnTo>
                    <a:pt x="1247801" y="1311713"/>
                  </a:lnTo>
                  <a:lnTo>
                    <a:pt x="1213835" y="1340195"/>
                  </a:lnTo>
                  <a:lnTo>
                    <a:pt x="1178206" y="1366662"/>
                  </a:lnTo>
                  <a:lnTo>
                    <a:pt x="1141003" y="1391026"/>
                  </a:lnTo>
                  <a:lnTo>
                    <a:pt x="1102313" y="1413198"/>
                  </a:lnTo>
                  <a:lnTo>
                    <a:pt x="1062225" y="1433092"/>
                  </a:lnTo>
                  <a:lnTo>
                    <a:pt x="1020825" y="1450618"/>
                  </a:lnTo>
                  <a:lnTo>
                    <a:pt x="978202" y="1465688"/>
                  </a:lnTo>
                  <a:lnTo>
                    <a:pt x="934443" y="1478216"/>
                  </a:lnTo>
                  <a:lnTo>
                    <a:pt x="889636" y="1488113"/>
                  </a:lnTo>
                  <a:lnTo>
                    <a:pt x="843870" y="1495291"/>
                  </a:lnTo>
                  <a:lnTo>
                    <a:pt x="797231" y="1499663"/>
                  </a:lnTo>
                  <a:lnTo>
                    <a:pt x="749807" y="1501139"/>
                  </a:lnTo>
                  <a:lnTo>
                    <a:pt x="702384" y="1499663"/>
                  </a:lnTo>
                  <a:lnTo>
                    <a:pt x="655745" y="1495291"/>
                  </a:lnTo>
                  <a:lnTo>
                    <a:pt x="609979" y="1488113"/>
                  </a:lnTo>
                  <a:lnTo>
                    <a:pt x="565172" y="1478216"/>
                  </a:lnTo>
                  <a:lnTo>
                    <a:pt x="521413" y="1465688"/>
                  </a:lnTo>
                  <a:lnTo>
                    <a:pt x="478790" y="1450618"/>
                  </a:lnTo>
                  <a:lnTo>
                    <a:pt x="437390" y="1433092"/>
                  </a:lnTo>
                  <a:lnTo>
                    <a:pt x="397302" y="1413198"/>
                  </a:lnTo>
                  <a:lnTo>
                    <a:pt x="358612" y="1391026"/>
                  </a:lnTo>
                  <a:lnTo>
                    <a:pt x="321409" y="1366662"/>
                  </a:lnTo>
                  <a:lnTo>
                    <a:pt x="285780" y="1340195"/>
                  </a:lnTo>
                  <a:lnTo>
                    <a:pt x="251814" y="1311713"/>
                  </a:lnTo>
                  <a:lnTo>
                    <a:pt x="219598" y="1281303"/>
                  </a:lnTo>
                  <a:lnTo>
                    <a:pt x="189220" y="1249053"/>
                  </a:lnTo>
                  <a:lnTo>
                    <a:pt x="160768" y="1215051"/>
                  </a:lnTo>
                  <a:lnTo>
                    <a:pt x="134329" y="1179386"/>
                  </a:lnTo>
                  <a:lnTo>
                    <a:pt x="109992" y="1142145"/>
                  </a:lnTo>
                  <a:lnTo>
                    <a:pt x="87843" y="1103416"/>
                  </a:lnTo>
                  <a:lnTo>
                    <a:pt x="67972" y="1063287"/>
                  </a:lnTo>
                  <a:lnTo>
                    <a:pt x="50465" y="1021846"/>
                  </a:lnTo>
                  <a:lnTo>
                    <a:pt x="35411" y="979181"/>
                  </a:lnTo>
                  <a:lnTo>
                    <a:pt x="22897" y="935379"/>
                  </a:lnTo>
                  <a:lnTo>
                    <a:pt x="13011" y="890530"/>
                  </a:lnTo>
                  <a:lnTo>
                    <a:pt x="5841" y="844719"/>
                  </a:lnTo>
                  <a:lnTo>
                    <a:pt x="1474" y="798037"/>
                  </a:lnTo>
                  <a:lnTo>
                    <a:pt x="0" y="750569"/>
                  </a:lnTo>
                  <a:close/>
                </a:path>
              </a:pathLst>
            </a:custGeom>
            <a:ln w="25908">
              <a:solidFill>
                <a:srgbClr val="FFFFFF"/>
              </a:solidFill>
            </a:ln>
          </p:spPr>
          <p:txBody>
            <a:bodyPr wrap="square" lIns="0" tIns="0" rIns="0" bIns="0" rtlCol="0"/>
            <a:lstStyle/>
            <a:p>
              <a:endParaRPr/>
            </a:p>
          </p:txBody>
        </p:sp>
        <p:sp>
          <p:nvSpPr>
            <p:cNvPr id="17" name="object 17"/>
            <p:cNvSpPr/>
            <p:nvPr/>
          </p:nvSpPr>
          <p:spPr>
            <a:xfrm>
              <a:off x="5305805" y="1619249"/>
              <a:ext cx="1758950" cy="4505325"/>
            </a:xfrm>
            <a:custGeom>
              <a:avLst/>
              <a:gdLst/>
              <a:ahLst/>
              <a:cxnLst/>
              <a:rect l="l" t="t" r="r" b="b"/>
              <a:pathLst>
                <a:path w="1758950" h="4505325">
                  <a:moveTo>
                    <a:pt x="1582801" y="0"/>
                  </a:moveTo>
                  <a:lnTo>
                    <a:pt x="175895" y="0"/>
                  </a:lnTo>
                  <a:lnTo>
                    <a:pt x="129131" y="6282"/>
                  </a:lnTo>
                  <a:lnTo>
                    <a:pt x="87112" y="24012"/>
                  </a:lnTo>
                  <a:lnTo>
                    <a:pt x="51514" y="51514"/>
                  </a:lnTo>
                  <a:lnTo>
                    <a:pt x="24012" y="87112"/>
                  </a:lnTo>
                  <a:lnTo>
                    <a:pt x="6282" y="129131"/>
                  </a:lnTo>
                  <a:lnTo>
                    <a:pt x="0" y="175895"/>
                  </a:lnTo>
                  <a:lnTo>
                    <a:pt x="0" y="4329074"/>
                  </a:lnTo>
                  <a:lnTo>
                    <a:pt x="6282" y="4375827"/>
                  </a:lnTo>
                  <a:lnTo>
                    <a:pt x="24012" y="4417838"/>
                  </a:lnTo>
                  <a:lnTo>
                    <a:pt x="51514" y="4453432"/>
                  </a:lnTo>
                  <a:lnTo>
                    <a:pt x="87112" y="4480932"/>
                  </a:lnTo>
                  <a:lnTo>
                    <a:pt x="129131" y="4498661"/>
                  </a:lnTo>
                  <a:lnTo>
                    <a:pt x="175895" y="4504944"/>
                  </a:lnTo>
                  <a:lnTo>
                    <a:pt x="1582801" y="4504944"/>
                  </a:lnTo>
                  <a:lnTo>
                    <a:pt x="1629564" y="4498661"/>
                  </a:lnTo>
                  <a:lnTo>
                    <a:pt x="1671583" y="4480932"/>
                  </a:lnTo>
                  <a:lnTo>
                    <a:pt x="1707181" y="4453432"/>
                  </a:lnTo>
                  <a:lnTo>
                    <a:pt x="1734683" y="4417838"/>
                  </a:lnTo>
                  <a:lnTo>
                    <a:pt x="1752413" y="4375827"/>
                  </a:lnTo>
                  <a:lnTo>
                    <a:pt x="1758696" y="4329074"/>
                  </a:lnTo>
                  <a:lnTo>
                    <a:pt x="1758696" y="175895"/>
                  </a:lnTo>
                  <a:lnTo>
                    <a:pt x="1752413" y="129131"/>
                  </a:lnTo>
                  <a:lnTo>
                    <a:pt x="1734683" y="87112"/>
                  </a:lnTo>
                  <a:lnTo>
                    <a:pt x="1707181" y="51514"/>
                  </a:lnTo>
                  <a:lnTo>
                    <a:pt x="1671583" y="24012"/>
                  </a:lnTo>
                  <a:lnTo>
                    <a:pt x="1629564" y="6282"/>
                  </a:lnTo>
                  <a:lnTo>
                    <a:pt x="1582801" y="0"/>
                  </a:lnTo>
                  <a:close/>
                </a:path>
              </a:pathLst>
            </a:custGeom>
            <a:solidFill>
              <a:srgbClr val="4DC58D"/>
            </a:solidFill>
          </p:spPr>
          <p:txBody>
            <a:bodyPr wrap="square" lIns="0" tIns="0" rIns="0" bIns="0" rtlCol="0"/>
            <a:lstStyle/>
            <a:p>
              <a:endParaRPr/>
            </a:p>
          </p:txBody>
        </p:sp>
        <p:sp>
          <p:nvSpPr>
            <p:cNvPr id="18" name="object 18"/>
            <p:cNvSpPr/>
            <p:nvPr/>
          </p:nvSpPr>
          <p:spPr>
            <a:xfrm>
              <a:off x="5305805" y="1619249"/>
              <a:ext cx="1758950" cy="4505325"/>
            </a:xfrm>
            <a:custGeom>
              <a:avLst/>
              <a:gdLst/>
              <a:ahLst/>
              <a:cxnLst/>
              <a:rect l="l" t="t" r="r" b="b"/>
              <a:pathLst>
                <a:path w="1758950" h="4505325">
                  <a:moveTo>
                    <a:pt x="0" y="175895"/>
                  </a:moveTo>
                  <a:lnTo>
                    <a:pt x="6282" y="129131"/>
                  </a:lnTo>
                  <a:lnTo>
                    <a:pt x="24012" y="87112"/>
                  </a:lnTo>
                  <a:lnTo>
                    <a:pt x="51514" y="51514"/>
                  </a:lnTo>
                  <a:lnTo>
                    <a:pt x="87112" y="24012"/>
                  </a:lnTo>
                  <a:lnTo>
                    <a:pt x="129131" y="6282"/>
                  </a:lnTo>
                  <a:lnTo>
                    <a:pt x="175895" y="0"/>
                  </a:lnTo>
                  <a:lnTo>
                    <a:pt x="1582801" y="0"/>
                  </a:lnTo>
                  <a:lnTo>
                    <a:pt x="1629564" y="6282"/>
                  </a:lnTo>
                  <a:lnTo>
                    <a:pt x="1671583" y="24012"/>
                  </a:lnTo>
                  <a:lnTo>
                    <a:pt x="1707181" y="51514"/>
                  </a:lnTo>
                  <a:lnTo>
                    <a:pt x="1734683" y="87112"/>
                  </a:lnTo>
                  <a:lnTo>
                    <a:pt x="1752413" y="129131"/>
                  </a:lnTo>
                  <a:lnTo>
                    <a:pt x="1758696" y="175895"/>
                  </a:lnTo>
                  <a:lnTo>
                    <a:pt x="1758696" y="4329074"/>
                  </a:lnTo>
                  <a:lnTo>
                    <a:pt x="1752413" y="4375827"/>
                  </a:lnTo>
                  <a:lnTo>
                    <a:pt x="1734683" y="4417838"/>
                  </a:lnTo>
                  <a:lnTo>
                    <a:pt x="1707181" y="4453432"/>
                  </a:lnTo>
                  <a:lnTo>
                    <a:pt x="1671583" y="4480932"/>
                  </a:lnTo>
                  <a:lnTo>
                    <a:pt x="1629564" y="4498661"/>
                  </a:lnTo>
                  <a:lnTo>
                    <a:pt x="1582801" y="4504944"/>
                  </a:lnTo>
                  <a:lnTo>
                    <a:pt x="175895" y="4504944"/>
                  </a:lnTo>
                  <a:lnTo>
                    <a:pt x="129131" y="4498661"/>
                  </a:lnTo>
                  <a:lnTo>
                    <a:pt x="87112" y="4480932"/>
                  </a:lnTo>
                  <a:lnTo>
                    <a:pt x="51514" y="4453432"/>
                  </a:lnTo>
                  <a:lnTo>
                    <a:pt x="24012" y="4417838"/>
                  </a:lnTo>
                  <a:lnTo>
                    <a:pt x="6282" y="4375827"/>
                  </a:lnTo>
                  <a:lnTo>
                    <a:pt x="0" y="4329074"/>
                  </a:lnTo>
                  <a:lnTo>
                    <a:pt x="0" y="175895"/>
                  </a:lnTo>
                  <a:close/>
                </a:path>
              </a:pathLst>
            </a:custGeom>
            <a:ln w="25908">
              <a:solidFill>
                <a:srgbClr val="FFFFFF"/>
              </a:solidFill>
            </a:ln>
          </p:spPr>
          <p:txBody>
            <a:bodyPr wrap="square" lIns="0" tIns="0" rIns="0" bIns="0" rtlCol="0"/>
            <a:lstStyle/>
            <a:p>
              <a:endParaRPr/>
            </a:p>
          </p:txBody>
        </p:sp>
      </p:grpSp>
      <p:sp>
        <p:nvSpPr>
          <p:cNvPr id="19" name="object 19"/>
          <p:cNvSpPr txBox="1"/>
          <p:nvPr/>
        </p:nvSpPr>
        <p:spPr>
          <a:xfrm>
            <a:off x="5462142" y="3955796"/>
            <a:ext cx="1442085" cy="678815"/>
          </a:xfrm>
          <a:prstGeom prst="rect">
            <a:avLst/>
          </a:prstGeom>
        </p:spPr>
        <p:txBody>
          <a:bodyPr vert="horz" wrap="square" lIns="0" tIns="12700" rIns="0" bIns="0" rtlCol="0">
            <a:spAutoFit/>
          </a:bodyPr>
          <a:lstStyle/>
          <a:p>
            <a:pPr marL="2540" algn="ctr">
              <a:lnSpc>
                <a:spcPts val="2570"/>
              </a:lnSpc>
              <a:spcBef>
                <a:spcPts val="100"/>
              </a:spcBef>
            </a:pPr>
            <a:r>
              <a:rPr sz="2300" spc="-10" dirty="0">
                <a:solidFill>
                  <a:srgbClr val="FFFFFF"/>
                </a:solidFill>
                <a:latin typeface="Arial"/>
                <a:cs typeface="Arial"/>
              </a:rPr>
              <a:t>Query</a:t>
            </a:r>
            <a:endParaRPr sz="2300">
              <a:latin typeface="Arial"/>
              <a:cs typeface="Arial"/>
            </a:endParaRPr>
          </a:p>
          <a:p>
            <a:pPr algn="ctr">
              <a:lnSpc>
                <a:spcPts val="2570"/>
              </a:lnSpc>
            </a:pPr>
            <a:r>
              <a:rPr sz="2300" spc="-10" dirty="0">
                <a:solidFill>
                  <a:srgbClr val="FFFFFF"/>
                </a:solidFill>
                <a:latin typeface="Arial"/>
                <a:cs typeface="Arial"/>
              </a:rPr>
              <a:t>processing</a:t>
            </a:r>
            <a:endParaRPr sz="2300">
              <a:latin typeface="Arial"/>
              <a:cs typeface="Arial"/>
            </a:endParaRPr>
          </a:p>
        </p:txBody>
      </p:sp>
      <p:grpSp>
        <p:nvGrpSpPr>
          <p:cNvPr id="20" name="object 20"/>
          <p:cNvGrpSpPr/>
          <p:nvPr/>
        </p:nvGrpSpPr>
        <p:grpSpPr>
          <a:xfrm>
            <a:off x="5420804" y="1606232"/>
            <a:ext cx="3467735" cy="4531360"/>
            <a:chOff x="5420804" y="1606232"/>
            <a:chExt cx="3467735" cy="4531360"/>
          </a:xfrm>
        </p:grpSpPr>
        <p:pic>
          <p:nvPicPr>
            <p:cNvPr id="21" name="object 21"/>
            <p:cNvPicPr/>
            <p:nvPr/>
          </p:nvPicPr>
          <p:blipFill>
            <a:blip r:embed="rId5" cstate="print"/>
            <a:stretch>
              <a:fillRect/>
            </a:stretch>
          </p:blipFill>
          <p:spPr>
            <a:xfrm>
              <a:off x="5433821" y="1888997"/>
              <a:ext cx="1501139" cy="1501139"/>
            </a:xfrm>
            <a:prstGeom prst="rect">
              <a:avLst/>
            </a:prstGeom>
          </p:spPr>
        </p:pic>
        <p:sp>
          <p:nvSpPr>
            <p:cNvPr id="22" name="object 22"/>
            <p:cNvSpPr/>
            <p:nvPr/>
          </p:nvSpPr>
          <p:spPr>
            <a:xfrm>
              <a:off x="5433821" y="1888997"/>
              <a:ext cx="1501140" cy="1501140"/>
            </a:xfrm>
            <a:custGeom>
              <a:avLst/>
              <a:gdLst/>
              <a:ahLst/>
              <a:cxnLst/>
              <a:rect l="l" t="t" r="r" b="b"/>
              <a:pathLst>
                <a:path w="1501140" h="1501139">
                  <a:moveTo>
                    <a:pt x="0" y="750569"/>
                  </a:moveTo>
                  <a:lnTo>
                    <a:pt x="1476" y="703102"/>
                  </a:lnTo>
                  <a:lnTo>
                    <a:pt x="5848" y="656420"/>
                  </a:lnTo>
                  <a:lnTo>
                    <a:pt x="13026" y="610609"/>
                  </a:lnTo>
                  <a:lnTo>
                    <a:pt x="22923" y="565760"/>
                  </a:lnTo>
                  <a:lnTo>
                    <a:pt x="35451" y="521958"/>
                  </a:lnTo>
                  <a:lnTo>
                    <a:pt x="50521" y="479293"/>
                  </a:lnTo>
                  <a:lnTo>
                    <a:pt x="68047" y="437852"/>
                  </a:lnTo>
                  <a:lnTo>
                    <a:pt x="87941" y="397723"/>
                  </a:lnTo>
                  <a:lnTo>
                    <a:pt x="110113" y="358994"/>
                  </a:lnTo>
                  <a:lnTo>
                    <a:pt x="134477" y="321753"/>
                  </a:lnTo>
                  <a:lnTo>
                    <a:pt x="160944" y="286088"/>
                  </a:lnTo>
                  <a:lnTo>
                    <a:pt x="189426" y="252086"/>
                  </a:lnTo>
                  <a:lnTo>
                    <a:pt x="219836" y="219837"/>
                  </a:lnTo>
                  <a:lnTo>
                    <a:pt x="252086" y="189426"/>
                  </a:lnTo>
                  <a:lnTo>
                    <a:pt x="286088" y="160944"/>
                  </a:lnTo>
                  <a:lnTo>
                    <a:pt x="321753" y="134477"/>
                  </a:lnTo>
                  <a:lnTo>
                    <a:pt x="358994" y="110113"/>
                  </a:lnTo>
                  <a:lnTo>
                    <a:pt x="397723" y="87941"/>
                  </a:lnTo>
                  <a:lnTo>
                    <a:pt x="437852" y="68047"/>
                  </a:lnTo>
                  <a:lnTo>
                    <a:pt x="479293" y="50521"/>
                  </a:lnTo>
                  <a:lnTo>
                    <a:pt x="521958" y="35451"/>
                  </a:lnTo>
                  <a:lnTo>
                    <a:pt x="565760" y="22923"/>
                  </a:lnTo>
                  <a:lnTo>
                    <a:pt x="610609" y="13026"/>
                  </a:lnTo>
                  <a:lnTo>
                    <a:pt x="656420" y="5848"/>
                  </a:lnTo>
                  <a:lnTo>
                    <a:pt x="703102" y="1476"/>
                  </a:lnTo>
                  <a:lnTo>
                    <a:pt x="750569" y="0"/>
                  </a:lnTo>
                  <a:lnTo>
                    <a:pt x="798037" y="1476"/>
                  </a:lnTo>
                  <a:lnTo>
                    <a:pt x="844719" y="5848"/>
                  </a:lnTo>
                  <a:lnTo>
                    <a:pt x="890530" y="13026"/>
                  </a:lnTo>
                  <a:lnTo>
                    <a:pt x="935379" y="22923"/>
                  </a:lnTo>
                  <a:lnTo>
                    <a:pt x="979181" y="35451"/>
                  </a:lnTo>
                  <a:lnTo>
                    <a:pt x="1021846" y="50521"/>
                  </a:lnTo>
                  <a:lnTo>
                    <a:pt x="1063287" y="68047"/>
                  </a:lnTo>
                  <a:lnTo>
                    <a:pt x="1103416" y="87941"/>
                  </a:lnTo>
                  <a:lnTo>
                    <a:pt x="1142145" y="110113"/>
                  </a:lnTo>
                  <a:lnTo>
                    <a:pt x="1179386" y="134477"/>
                  </a:lnTo>
                  <a:lnTo>
                    <a:pt x="1215051" y="160944"/>
                  </a:lnTo>
                  <a:lnTo>
                    <a:pt x="1249053" y="189426"/>
                  </a:lnTo>
                  <a:lnTo>
                    <a:pt x="1281303" y="219836"/>
                  </a:lnTo>
                  <a:lnTo>
                    <a:pt x="1311713" y="252086"/>
                  </a:lnTo>
                  <a:lnTo>
                    <a:pt x="1340195" y="286088"/>
                  </a:lnTo>
                  <a:lnTo>
                    <a:pt x="1366662" y="321753"/>
                  </a:lnTo>
                  <a:lnTo>
                    <a:pt x="1391026" y="358994"/>
                  </a:lnTo>
                  <a:lnTo>
                    <a:pt x="1413198" y="397723"/>
                  </a:lnTo>
                  <a:lnTo>
                    <a:pt x="1433092" y="437852"/>
                  </a:lnTo>
                  <a:lnTo>
                    <a:pt x="1450618" y="479293"/>
                  </a:lnTo>
                  <a:lnTo>
                    <a:pt x="1465688" y="521958"/>
                  </a:lnTo>
                  <a:lnTo>
                    <a:pt x="1478216" y="565760"/>
                  </a:lnTo>
                  <a:lnTo>
                    <a:pt x="1488113" y="610609"/>
                  </a:lnTo>
                  <a:lnTo>
                    <a:pt x="1495291" y="656420"/>
                  </a:lnTo>
                  <a:lnTo>
                    <a:pt x="1499663" y="703102"/>
                  </a:lnTo>
                  <a:lnTo>
                    <a:pt x="1501139" y="750569"/>
                  </a:lnTo>
                  <a:lnTo>
                    <a:pt x="1499663" y="798037"/>
                  </a:lnTo>
                  <a:lnTo>
                    <a:pt x="1495291" y="844719"/>
                  </a:lnTo>
                  <a:lnTo>
                    <a:pt x="1488113" y="890530"/>
                  </a:lnTo>
                  <a:lnTo>
                    <a:pt x="1478216" y="935379"/>
                  </a:lnTo>
                  <a:lnTo>
                    <a:pt x="1465688" y="979181"/>
                  </a:lnTo>
                  <a:lnTo>
                    <a:pt x="1450618" y="1021846"/>
                  </a:lnTo>
                  <a:lnTo>
                    <a:pt x="1433092" y="1063287"/>
                  </a:lnTo>
                  <a:lnTo>
                    <a:pt x="1413198" y="1103416"/>
                  </a:lnTo>
                  <a:lnTo>
                    <a:pt x="1391026" y="1142145"/>
                  </a:lnTo>
                  <a:lnTo>
                    <a:pt x="1366662" y="1179386"/>
                  </a:lnTo>
                  <a:lnTo>
                    <a:pt x="1340195" y="1215051"/>
                  </a:lnTo>
                  <a:lnTo>
                    <a:pt x="1311713" y="1249053"/>
                  </a:lnTo>
                  <a:lnTo>
                    <a:pt x="1281302" y="1281302"/>
                  </a:lnTo>
                  <a:lnTo>
                    <a:pt x="1249053" y="1311713"/>
                  </a:lnTo>
                  <a:lnTo>
                    <a:pt x="1215051" y="1340195"/>
                  </a:lnTo>
                  <a:lnTo>
                    <a:pt x="1179386" y="1366662"/>
                  </a:lnTo>
                  <a:lnTo>
                    <a:pt x="1142145" y="1391026"/>
                  </a:lnTo>
                  <a:lnTo>
                    <a:pt x="1103416" y="1413198"/>
                  </a:lnTo>
                  <a:lnTo>
                    <a:pt x="1063287" y="1433092"/>
                  </a:lnTo>
                  <a:lnTo>
                    <a:pt x="1021846" y="1450618"/>
                  </a:lnTo>
                  <a:lnTo>
                    <a:pt x="979181" y="1465688"/>
                  </a:lnTo>
                  <a:lnTo>
                    <a:pt x="935379" y="1478216"/>
                  </a:lnTo>
                  <a:lnTo>
                    <a:pt x="890530" y="1488113"/>
                  </a:lnTo>
                  <a:lnTo>
                    <a:pt x="844719" y="1495291"/>
                  </a:lnTo>
                  <a:lnTo>
                    <a:pt x="798037" y="1499663"/>
                  </a:lnTo>
                  <a:lnTo>
                    <a:pt x="750569" y="1501139"/>
                  </a:lnTo>
                  <a:lnTo>
                    <a:pt x="703102" y="1499663"/>
                  </a:lnTo>
                  <a:lnTo>
                    <a:pt x="656420" y="1495291"/>
                  </a:lnTo>
                  <a:lnTo>
                    <a:pt x="610609" y="1488113"/>
                  </a:lnTo>
                  <a:lnTo>
                    <a:pt x="565760" y="1478216"/>
                  </a:lnTo>
                  <a:lnTo>
                    <a:pt x="521958" y="1465688"/>
                  </a:lnTo>
                  <a:lnTo>
                    <a:pt x="479293" y="1450618"/>
                  </a:lnTo>
                  <a:lnTo>
                    <a:pt x="437852" y="1433092"/>
                  </a:lnTo>
                  <a:lnTo>
                    <a:pt x="397723" y="1413198"/>
                  </a:lnTo>
                  <a:lnTo>
                    <a:pt x="358994" y="1391026"/>
                  </a:lnTo>
                  <a:lnTo>
                    <a:pt x="321753" y="1366662"/>
                  </a:lnTo>
                  <a:lnTo>
                    <a:pt x="286088" y="1340195"/>
                  </a:lnTo>
                  <a:lnTo>
                    <a:pt x="252086" y="1311713"/>
                  </a:lnTo>
                  <a:lnTo>
                    <a:pt x="219837" y="1281303"/>
                  </a:lnTo>
                  <a:lnTo>
                    <a:pt x="189426" y="1249053"/>
                  </a:lnTo>
                  <a:lnTo>
                    <a:pt x="160944" y="1215051"/>
                  </a:lnTo>
                  <a:lnTo>
                    <a:pt x="134477" y="1179386"/>
                  </a:lnTo>
                  <a:lnTo>
                    <a:pt x="110113" y="1142145"/>
                  </a:lnTo>
                  <a:lnTo>
                    <a:pt x="87941" y="1103416"/>
                  </a:lnTo>
                  <a:lnTo>
                    <a:pt x="68047" y="1063287"/>
                  </a:lnTo>
                  <a:lnTo>
                    <a:pt x="50521" y="1021846"/>
                  </a:lnTo>
                  <a:lnTo>
                    <a:pt x="35451" y="979181"/>
                  </a:lnTo>
                  <a:lnTo>
                    <a:pt x="22923" y="935379"/>
                  </a:lnTo>
                  <a:lnTo>
                    <a:pt x="13026" y="890530"/>
                  </a:lnTo>
                  <a:lnTo>
                    <a:pt x="5848" y="844719"/>
                  </a:lnTo>
                  <a:lnTo>
                    <a:pt x="1476" y="798037"/>
                  </a:lnTo>
                  <a:lnTo>
                    <a:pt x="0" y="750569"/>
                  </a:lnTo>
                  <a:close/>
                </a:path>
              </a:pathLst>
            </a:custGeom>
            <a:ln w="25908">
              <a:solidFill>
                <a:srgbClr val="FFFFFF"/>
              </a:solidFill>
            </a:ln>
          </p:spPr>
          <p:txBody>
            <a:bodyPr wrap="square" lIns="0" tIns="0" rIns="0" bIns="0" rtlCol="0"/>
            <a:lstStyle/>
            <a:p>
              <a:endParaRPr/>
            </a:p>
          </p:txBody>
        </p:sp>
        <p:sp>
          <p:nvSpPr>
            <p:cNvPr id="23" name="object 23"/>
            <p:cNvSpPr/>
            <p:nvPr/>
          </p:nvSpPr>
          <p:spPr>
            <a:xfrm>
              <a:off x="7116317" y="1619249"/>
              <a:ext cx="1758950" cy="4505325"/>
            </a:xfrm>
            <a:custGeom>
              <a:avLst/>
              <a:gdLst/>
              <a:ahLst/>
              <a:cxnLst/>
              <a:rect l="l" t="t" r="r" b="b"/>
              <a:pathLst>
                <a:path w="1758950" h="4505325">
                  <a:moveTo>
                    <a:pt x="1582801" y="0"/>
                  </a:moveTo>
                  <a:lnTo>
                    <a:pt x="175895" y="0"/>
                  </a:lnTo>
                  <a:lnTo>
                    <a:pt x="129131" y="6282"/>
                  </a:lnTo>
                  <a:lnTo>
                    <a:pt x="87112" y="24012"/>
                  </a:lnTo>
                  <a:lnTo>
                    <a:pt x="51514" y="51514"/>
                  </a:lnTo>
                  <a:lnTo>
                    <a:pt x="24012" y="87112"/>
                  </a:lnTo>
                  <a:lnTo>
                    <a:pt x="6282" y="129131"/>
                  </a:lnTo>
                  <a:lnTo>
                    <a:pt x="0" y="175895"/>
                  </a:lnTo>
                  <a:lnTo>
                    <a:pt x="0" y="4329074"/>
                  </a:lnTo>
                  <a:lnTo>
                    <a:pt x="6282" y="4375827"/>
                  </a:lnTo>
                  <a:lnTo>
                    <a:pt x="24012" y="4417838"/>
                  </a:lnTo>
                  <a:lnTo>
                    <a:pt x="51514" y="4453432"/>
                  </a:lnTo>
                  <a:lnTo>
                    <a:pt x="87112" y="4480932"/>
                  </a:lnTo>
                  <a:lnTo>
                    <a:pt x="129131" y="4498661"/>
                  </a:lnTo>
                  <a:lnTo>
                    <a:pt x="175895" y="4504944"/>
                  </a:lnTo>
                  <a:lnTo>
                    <a:pt x="1582801" y="4504944"/>
                  </a:lnTo>
                  <a:lnTo>
                    <a:pt x="1629564" y="4498661"/>
                  </a:lnTo>
                  <a:lnTo>
                    <a:pt x="1671583" y="4480932"/>
                  </a:lnTo>
                  <a:lnTo>
                    <a:pt x="1707181" y="4453432"/>
                  </a:lnTo>
                  <a:lnTo>
                    <a:pt x="1734683" y="4417838"/>
                  </a:lnTo>
                  <a:lnTo>
                    <a:pt x="1752413" y="4375827"/>
                  </a:lnTo>
                  <a:lnTo>
                    <a:pt x="1758696" y="4329074"/>
                  </a:lnTo>
                  <a:lnTo>
                    <a:pt x="1758696" y="175895"/>
                  </a:lnTo>
                  <a:lnTo>
                    <a:pt x="1752413" y="129131"/>
                  </a:lnTo>
                  <a:lnTo>
                    <a:pt x="1734683" y="87112"/>
                  </a:lnTo>
                  <a:lnTo>
                    <a:pt x="1707181" y="51514"/>
                  </a:lnTo>
                  <a:lnTo>
                    <a:pt x="1671583" y="24012"/>
                  </a:lnTo>
                  <a:lnTo>
                    <a:pt x="1629564" y="6282"/>
                  </a:lnTo>
                  <a:lnTo>
                    <a:pt x="1582801" y="0"/>
                  </a:lnTo>
                  <a:close/>
                </a:path>
              </a:pathLst>
            </a:custGeom>
            <a:solidFill>
              <a:srgbClr val="47BA4F"/>
            </a:solidFill>
          </p:spPr>
          <p:txBody>
            <a:bodyPr wrap="square" lIns="0" tIns="0" rIns="0" bIns="0" rtlCol="0"/>
            <a:lstStyle/>
            <a:p>
              <a:endParaRPr/>
            </a:p>
          </p:txBody>
        </p:sp>
        <p:sp>
          <p:nvSpPr>
            <p:cNvPr id="24" name="object 24"/>
            <p:cNvSpPr/>
            <p:nvPr/>
          </p:nvSpPr>
          <p:spPr>
            <a:xfrm>
              <a:off x="7116317" y="1619249"/>
              <a:ext cx="1758950" cy="4505325"/>
            </a:xfrm>
            <a:custGeom>
              <a:avLst/>
              <a:gdLst/>
              <a:ahLst/>
              <a:cxnLst/>
              <a:rect l="l" t="t" r="r" b="b"/>
              <a:pathLst>
                <a:path w="1758950" h="4505325">
                  <a:moveTo>
                    <a:pt x="0" y="175895"/>
                  </a:moveTo>
                  <a:lnTo>
                    <a:pt x="6282" y="129131"/>
                  </a:lnTo>
                  <a:lnTo>
                    <a:pt x="24012" y="87112"/>
                  </a:lnTo>
                  <a:lnTo>
                    <a:pt x="51514" y="51514"/>
                  </a:lnTo>
                  <a:lnTo>
                    <a:pt x="87112" y="24012"/>
                  </a:lnTo>
                  <a:lnTo>
                    <a:pt x="129131" y="6282"/>
                  </a:lnTo>
                  <a:lnTo>
                    <a:pt x="175895" y="0"/>
                  </a:lnTo>
                  <a:lnTo>
                    <a:pt x="1582801" y="0"/>
                  </a:lnTo>
                  <a:lnTo>
                    <a:pt x="1629564" y="6282"/>
                  </a:lnTo>
                  <a:lnTo>
                    <a:pt x="1671583" y="24012"/>
                  </a:lnTo>
                  <a:lnTo>
                    <a:pt x="1707181" y="51514"/>
                  </a:lnTo>
                  <a:lnTo>
                    <a:pt x="1734683" y="87112"/>
                  </a:lnTo>
                  <a:lnTo>
                    <a:pt x="1752413" y="129131"/>
                  </a:lnTo>
                  <a:lnTo>
                    <a:pt x="1758696" y="175895"/>
                  </a:lnTo>
                  <a:lnTo>
                    <a:pt x="1758696" y="4329074"/>
                  </a:lnTo>
                  <a:lnTo>
                    <a:pt x="1752413" y="4375827"/>
                  </a:lnTo>
                  <a:lnTo>
                    <a:pt x="1734683" y="4417838"/>
                  </a:lnTo>
                  <a:lnTo>
                    <a:pt x="1707181" y="4453432"/>
                  </a:lnTo>
                  <a:lnTo>
                    <a:pt x="1671583" y="4480932"/>
                  </a:lnTo>
                  <a:lnTo>
                    <a:pt x="1629564" y="4498661"/>
                  </a:lnTo>
                  <a:lnTo>
                    <a:pt x="1582801" y="4504944"/>
                  </a:lnTo>
                  <a:lnTo>
                    <a:pt x="175895" y="4504944"/>
                  </a:lnTo>
                  <a:lnTo>
                    <a:pt x="129131" y="4498661"/>
                  </a:lnTo>
                  <a:lnTo>
                    <a:pt x="87112" y="4480932"/>
                  </a:lnTo>
                  <a:lnTo>
                    <a:pt x="51514" y="4453432"/>
                  </a:lnTo>
                  <a:lnTo>
                    <a:pt x="24012" y="4417838"/>
                  </a:lnTo>
                  <a:lnTo>
                    <a:pt x="6282" y="4375827"/>
                  </a:lnTo>
                  <a:lnTo>
                    <a:pt x="0" y="4329074"/>
                  </a:lnTo>
                  <a:lnTo>
                    <a:pt x="0" y="175895"/>
                  </a:lnTo>
                  <a:close/>
                </a:path>
              </a:pathLst>
            </a:custGeom>
            <a:ln w="25908">
              <a:solidFill>
                <a:srgbClr val="FFFFFF"/>
              </a:solidFill>
            </a:ln>
          </p:spPr>
          <p:txBody>
            <a:bodyPr wrap="square" lIns="0" tIns="0" rIns="0" bIns="0" rtlCol="0"/>
            <a:lstStyle/>
            <a:p>
              <a:endParaRPr/>
            </a:p>
          </p:txBody>
        </p:sp>
      </p:grpSp>
      <p:sp>
        <p:nvSpPr>
          <p:cNvPr id="25" name="object 25"/>
          <p:cNvSpPr txBox="1"/>
          <p:nvPr/>
        </p:nvSpPr>
        <p:spPr>
          <a:xfrm>
            <a:off x="7657845" y="4106926"/>
            <a:ext cx="676275" cy="376555"/>
          </a:xfrm>
          <a:prstGeom prst="rect">
            <a:avLst/>
          </a:prstGeom>
        </p:spPr>
        <p:txBody>
          <a:bodyPr vert="horz" wrap="square" lIns="0" tIns="12700" rIns="0" bIns="0" rtlCol="0">
            <a:spAutoFit/>
          </a:bodyPr>
          <a:lstStyle/>
          <a:p>
            <a:pPr marL="12700">
              <a:lnSpc>
                <a:spcPct val="100000"/>
              </a:lnSpc>
              <a:spcBef>
                <a:spcPts val="100"/>
              </a:spcBef>
            </a:pPr>
            <a:r>
              <a:rPr sz="2300" spc="-20" dirty="0">
                <a:solidFill>
                  <a:srgbClr val="FFFFFF"/>
                </a:solidFill>
                <a:latin typeface="Arial"/>
                <a:cs typeface="Arial"/>
              </a:rPr>
              <a:t>Math</a:t>
            </a:r>
            <a:endParaRPr sz="2300">
              <a:latin typeface="Arial"/>
              <a:cs typeface="Arial"/>
            </a:endParaRPr>
          </a:p>
        </p:txBody>
      </p:sp>
      <p:grpSp>
        <p:nvGrpSpPr>
          <p:cNvPr id="26" name="object 26"/>
          <p:cNvGrpSpPr/>
          <p:nvPr/>
        </p:nvGrpSpPr>
        <p:grpSpPr>
          <a:xfrm>
            <a:off x="7232840" y="1606232"/>
            <a:ext cx="3467735" cy="4531360"/>
            <a:chOff x="7232840" y="1606232"/>
            <a:chExt cx="3467735" cy="4531360"/>
          </a:xfrm>
        </p:grpSpPr>
        <p:pic>
          <p:nvPicPr>
            <p:cNvPr id="27" name="object 27"/>
            <p:cNvPicPr/>
            <p:nvPr/>
          </p:nvPicPr>
          <p:blipFill>
            <a:blip r:embed="rId6" cstate="print"/>
            <a:stretch>
              <a:fillRect/>
            </a:stretch>
          </p:blipFill>
          <p:spPr>
            <a:xfrm>
              <a:off x="7245858" y="1888997"/>
              <a:ext cx="1501140" cy="1501139"/>
            </a:xfrm>
            <a:prstGeom prst="rect">
              <a:avLst/>
            </a:prstGeom>
          </p:spPr>
        </p:pic>
        <p:sp>
          <p:nvSpPr>
            <p:cNvPr id="28" name="object 28"/>
            <p:cNvSpPr/>
            <p:nvPr/>
          </p:nvSpPr>
          <p:spPr>
            <a:xfrm>
              <a:off x="7245858" y="1888997"/>
              <a:ext cx="1501140" cy="1501140"/>
            </a:xfrm>
            <a:custGeom>
              <a:avLst/>
              <a:gdLst/>
              <a:ahLst/>
              <a:cxnLst/>
              <a:rect l="l" t="t" r="r" b="b"/>
              <a:pathLst>
                <a:path w="1501140" h="1501139">
                  <a:moveTo>
                    <a:pt x="0" y="750569"/>
                  </a:moveTo>
                  <a:lnTo>
                    <a:pt x="1476" y="703102"/>
                  </a:lnTo>
                  <a:lnTo>
                    <a:pt x="5848" y="656420"/>
                  </a:lnTo>
                  <a:lnTo>
                    <a:pt x="13026" y="610609"/>
                  </a:lnTo>
                  <a:lnTo>
                    <a:pt x="22923" y="565760"/>
                  </a:lnTo>
                  <a:lnTo>
                    <a:pt x="35451" y="521958"/>
                  </a:lnTo>
                  <a:lnTo>
                    <a:pt x="50521" y="479293"/>
                  </a:lnTo>
                  <a:lnTo>
                    <a:pt x="68047" y="437852"/>
                  </a:lnTo>
                  <a:lnTo>
                    <a:pt x="87941" y="397723"/>
                  </a:lnTo>
                  <a:lnTo>
                    <a:pt x="110113" y="358994"/>
                  </a:lnTo>
                  <a:lnTo>
                    <a:pt x="134477" y="321753"/>
                  </a:lnTo>
                  <a:lnTo>
                    <a:pt x="160944" y="286088"/>
                  </a:lnTo>
                  <a:lnTo>
                    <a:pt x="189426" y="252086"/>
                  </a:lnTo>
                  <a:lnTo>
                    <a:pt x="219837" y="219837"/>
                  </a:lnTo>
                  <a:lnTo>
                    <a:pt x="252086" y="189426"/>
                  </a:lnTo>
                  <a:lnTo>
                    <a:pt x="286088" y="160944"/>
                  </a:lnTo>
                  <a:lnTo>
                    <a:pt x="321753" y="134477"/>
                  </a:lnTo>
                  <a:lnTo>
                    <a:pt x="358994" y="110113"/>
                  </a:lnTo>
                  <a:lnTo>
                    <a:pt x="397723" y="87941"/>
                  </a:lnTo>
                  <a:lnTo>
                    <a:pt x="437852" y="68047"/>
                  </a:lnTo>
                  <a:lnTo>
                    <a:pt x="479293" y="50521"/>
                  </a:lnTo>
                  <a:lnTo>
                    <a:pt x="521958" y="35451"/>
                  </a:lnTo>
                  <a:lnTo>
                    <a:pt x="565760" y="22923"/>
                  </a:lnTo>
                  <a:lnTo>
                    <a:pt x="610609" y="13026"/>
                  </a:lnTo>
                  <a:lnTo>
                    <a:pt x="656420" y="5848"/>
                  </a:lnTo>
                  <a:lnTo>
                    <a:pt x="703102" y="1476"/>
                  </a:lnTo>
                  <a:lnTo>
                    <a:pt x="750570" y="0"/>
                  </a:lnTo>
                  <a:lnTo>
                    <a:pt x="798037" y="1476"/>
                  </a:lnTo>
                  <a:lnTo>
                    <a:pt x="844719" y="5848"/>
                  </a:lnTo>
                  <a:lnTo>
                    <a:pt x="890530" y="13026"/>
                  </a:lnTo>
                  <a:lnTo>
                    <a:pt x="935379" y="22923"/>
                  </a:lnTo>
                  <a:lnTo>
                    <a:pt x="979181" y="35451"/>
                  </a:lnTo>
                  <a:lnTo>
                    <a:pt x="1021846" y="50521"/>
                  </a:lnTo>
                  <a:lnTo>
                    <a:pt x="1063287" y="68047"/>
                  </a:lnTo>
                  <a:lnTo>
                    <a:pt x="1103416" y="87941"/>
                  </a:lnTo>
                  <a:lnTo>
                    <a:pt x="1142145" y="110113"/>
                  </a:lnTo>
                  <a:lnTo>
                    <a:pt x="1179386" y="134477"/>
                  </a:lnTo>
                  <a:lnTo>
                    <a:pt x="1215051" y="160944"/>
                  </a:lnTo>
                  <a:lnTo>
                    <a:pt x="1249053" y="189426"/>
                  </a:lnTo>
                  <a:lnTo>
                    <a:pt x="1281303" y="219836"/>
                  </a:lnTo>
                  <a:lnTo>
                    <a:pt x="1311713" y="252086"/>
                  </a:lnTo>
                  <a:lnTo>
                    <a:pt x="1340195" y="286088"/>
                  </a:lnTo>
                  <a:lnTo>
                    <a:pt x="1366662" y="321753"/>
                  </a:lnTo>
                  <a:lnTo>
                    <a:pt x="1391026" y="358994"/>
                  </a:lnTo>
                  <a:lnTo>
                    <a:pt x="1413198" y="397723"/>
                  </a:lnTo>
                  <a:lnTo>
                    <a:pt x="1433092" y="437852"/>
                  </a:lnTo>
                  <a:lnTo>
                    <a:pt x="1450618" y="479293"/>
                  </a:lnTo>
                  <a:lnTo>
                    <a:pt x="1465688" y="521958"/>
                  </a:lnTo>
                  <a:lnTo>
                    <a:pt x="1478216" y="565760"/>
                  </a:lnTo>
                  <a:lnTo>
                    <a:pt x="1488113" y="610609"/>
                  </a:lnTo>
                  <a:lnTo>
                    <a:pt x="1495291" y="656420"/>
                  </a:lnTo>
                  <a:lnTo>
                    <a:pt x="1499663" y="703102"/>
                  </a:lnTo>
                  <a:lnTo>
                    <a:pt x="1501140" y="750569"/>
                  </a:lnTo>
                  <a:lnTo>
                    <a:pt x="1499663" y="798037"/>
                  </a:lnTo>
                  <a:lnTo>
                    <a:pt x="1495291" y="844719"/>
                  </a:lnTo>
                  <a:lnTo>
                    <a:pt x="1488113" y="890530"/>
                  </a:lnTo>
                  <a:lnTo>
                    <a:pt x="1478216" y="935379"/>
                  </a:lnTo>
                  <a:lnTo>
                    <a:pt x="1465688" y="979181"/>
                  </a:lnTo>
                  <a:lnTo>
                    <a:pt x="1450618" y="1021846"/>
                  </a:lnTo>
                  <a:lnTo>
                    <a:pt x="1433092" y="1063287"/>
                  </a:lnTo>
                  <a:lnTo>
                    <a:pt x="1413198" y="1103416"/>
                  </a:lnTo>
                  <a:lnTo>
                    <a:pt x="1391026" y="1142145"/>
                  </a:lnTo>
                  <a:lnTo>
                    <a:pt x="1366662" y="1179386"/>
                  </a:lnTo>
                  <a:lnTo>
                    <a:pt x="1340195" y="1215051"/>
                  </a:lnTo>
                  <a:lnTo>
                    <a:pt x="1311713" y="1249053"/>
                  </a:lnTo>
                  <a:lnTo>
                    <a:pt x="1281302" y="1281302"/>
                  </a:lnTo>
                  <a:lnTo>
                    <a:pt x="1249053" y="1311713"/>
                  </a:lnTo>
                  <a:lnTo>
                    <a:pt x="1215051" y="1340195"/>
                  </a:lnTo>
                  <a:lnTo>
                    <a:pt x="1179386" y="1366662"/>
                  </a:lnTo>
                  <a:lnTo>
                    <a:pt x="1142145" y="1391026"/>
                  </a:lnTo>
                  <a:lnTo>
                    <a:pt x="1103416" y="1413198"/>
                  </a:lnTo>
                  <a:lnTo>
                    <a:pt x="1063287" y="1433092"/>
                  </a:lnTo>
                  <a:lnTo>
                    <a:pt x="1021846" y="1450618"/>
                  </a:lnTo>
                  <a:lnTo>
                    <a:pt x="979181" y="1465688"/>
                  </a:lnTo>
                  <a:lnTo>
                    <a:pt x="935379" y="1478216"/>
                  </a:lnTo>
                  <a:lnTo>
                    <a:pt x="890530" y="1488113"/>
                  </a:lnTo>
                  <a:lnTo>
                    <a:pt x="844719" y="1495291"/>
                  </a:lnTo>
                  <a:lnTo>
                    <a:pt x="798037" y="1499663"/>
                  </a:lnTo>
                  <a:lnTo>
                    <a:pt x="750570" y="1501139"/>
                  </a:lnTo>
                  <a:lnTo>
                    <a:pt x="703102" y="1499663"/>
                  </a:lnTo>
                  <a:lnTo>
                    <a:pt x="656420" y="1495291"/>
                  </a:lnTo>
                  <a:lnTo>
                    <a:pt x="610609" y="1488113"/>
                  </a:lnTo>
                  <a:lnTo>
                    <a:pt x="565760" y="1478216"/>
                  </a:lnTo>
                  <a:lnTo>
                    <a:pt x="521958" y="1465688"/>
                  </a:lnTo>
                  <a:lnTo>
                    <a:pt x="479293" y="1450618"/>
                  </a:lnTo>
                  <a:lnTo>
                    <a:pt x="437852" y="1433092"/>
                  </a:lnTo>
                  <a:lnTo>
                    <a:pt x="397723" y="1413198"/>
                  </a:lnTo>
                  <a:lnTo>
                    <a:pt x="358994" y="1391026"/>
                  </a:lnTo>
                  <a:lnTo>
                    <a:pt x="321753" y="1366662"/>
                  </a:lnTo>
                  <a:lnTo>
                    <a:pt x="286088" y="1340195"/>
                  </a:lnTo>
                  <a:lnTo>
                    <a:pt x="252086" y="1311713"/>
                  </a:lnTo>
                  <a:lnTo>
                    <a:pt x="219836" y="1281303"/>
                  </a:lnTo>
                  <a:lnTo>
                    <a:pt x="189426" y="1249053"/>
                  </a:lnTo>
                  <a:lnTo>
                    <a:pt x="160944" y="1215051"/>
                  </a:lnTo>
                  <a:lnTo>
                    <a:pt x="134477" y="1179386"/>
                  </a:lnTo>
                  <a:lnTo>
                    <a:pt x="110113" y="1142145"/>
                  </a:lnTo>
                  <a:lnTo>
                    <a:pt x="87941" y="1103416"/>
                  </a:lnTo>
                  <a:lnTo>
                    <a:pt x="68047" y="1063287"/>
                  </a:lnTo>
                  <a:lnTo>
                    <a:pt x="50521" y="1021846"/>
                  </a:lnTo>
                  <a:lnTo>
                    <a:pt x="35451" y="979181"/>
                  </a:lnTo>
                  <a:lnTo>
                    <a:pt x="22923" y="935379"/>
                  </a:lnTo>
                  <a:lnTo>
                    <a:pt x="13026" y="890530"/>
                  </a:lnTo>
                  <a:lnTo>
                    <a:pt x="5848" y="844719"/>
                  </a:lnTo>
                  <a:lnTo>
                    <a:pt x="1476" y="798037"/>
                  </a:lnTo>
                  <a:lnTo>
                    <a:pt x="0" y="750569"/>
                  </a:lnTo>
                  <a:close/>
                </a:path>
              </a:pathLst>
            </a:custGeom>
            <a:ln w="25908">
              <a:solidFill>
                <a:srgbClr val="FFFFFF"/>
              </a:solidFill>
            </a:ln>
          </p:spPr>
          <p:txBody>
            <a:bodyPr wrap="square" lIns="0" tIns="0" rIns="0" bIns="0" rtlCol="0"/>
            <a:lstStyle/>
            <a:p>
              <a:endParaRPr/>
            </a:p>
          </p:txBody>
        </p:sp>
        <p:sp>
          <p:nvSpPr>
            <p:cNvPr id="29" name="object 29"/>
            <p:cNvSpPr/>
            <p:nvPr/>
          </p:nvSpPr>
          <p:spPr>
            <a:xfrm>
              <a:off x="8928354" y="1619249"/>
              <a:ext cx="1758950" cy="4505325"/>
            </a:xfrm>
            <a:custGeom>
              <a:avLst/>
              <a:gdLst/>
              <a:ahLst/>
              <a:cxnLst/>
              <a:rect l="l" t="t" r="r" b="b"/>
              <a:pathLst>
                <a:path w="1758950" h="4505325">
                  <a:moveTo>
                    <a:pt x="1582801" y="0"/>
                  </a:moveTo>
                  <a:lnTo>
                    <a:pt x="175895" y="0"/>
                  </a:lnTo>
                  <a:lnTo>
                    <a:pt x="129131" y="6282"/>
                  </a:lnTo>
                  <a:lnTo>
                    <a:pt x="87112" y="24012"/>
                  </a:lnTo>
                  <a:lnTo>
                    <a:pt x="51514" y="51514"/>
                  </a:lnTo>
                  <a:lnTo>
                    <a:pt x="24012" y="87112"/>
                  </a:lnTo>
                  <a:lnTo>
                    <a:pt x="6282" y="129131"/>
                  </a:lnTo>
                  <a:lnTo>
                    <a:pt x="0" y="175895"/>
                  </a:lnTo>
                  <a:lnTo>
                    <a:pt x="0" y="4329074"/>
                  </a:lnTo>
                  <a:lnTo>
                    <a:pt x="6282" y="4375827"/>
                  </a:lnTo>
                  <a:lnTo>
                    <a:pt x="24012" y="4417838"/>
                  </a:lnTo>
                  <a:lnTo>
                    <a:pt x="51514" y="4453432"/>
                  </a:lnTo>
                  <a:lnTo>
                    <a:pt x="87112" y="4480932"/>
                  </a:lnTo>
                  <a:lnTo>
                    <a:pt x="129131" y="4498661"/>
                  </a:lnTo>
                  <a:lnTo>
                    <a:pt x="175895" y="4504944"/>
                  </a:lnTo>
                  <a:lnTo>
                    <a:pt x="1582801" y="4504944"/>
                  </a:lnTo>
                  <a:lnTo>
                    <a:pt x="1629564" y="4498661"/>
                  </a:lnTo>
                  <a:lnTo>
                    <a:pt x="1671583" y="4480932"/>
                  </a:lnTo>
                  <a:lnTo>
                    <a:pt x="1707181" y="4453432"/>
                  </a:lnTo>
                  <a:lnTo>
                    <a:pt x="1734683" y="4417838"/>
                  </a:lnTo>
                  <a:lnTo>
                    <a:pt x="1752413" y="4375827"/>
                  </a:lnTo>
                  <a:lnTo>
                    <a:pt x="1758696" y="4329074"/>
                  </a:lnTo>
                  <a:lnTo>
                    <a:pt x="1758696" y="175895"/>
                  </a:lnTo>
                  <a:lnTo>
                    <a:pt x="1752413" y="129131"/>
                  </a:lnTo>
                  <a:lnTo>
                    <a:pt x="1734683" y="87112"/>
                  </a:lnTo>
                  <a:lnTo>
                    <a:pt x="1707181" y="51514"/>
                  </a:lnTo>
                  <a:lnTo>
                    <a:pt x="1671583" y="24012"/>
                  </a:lnTo>
                  <a:lnTo>
                    <a:pt x="1629564" y="6282"/>
                  </a:lnTo>
                  <a:lnTo>
                    <a:pt x="1582801" y="0"/>
                  </a:lnTo>
                  <a:close/>
                </a:path>
              </a:pathLst>
            </a:custGeom>
            <a:solidFill>
              <a:srgbClr val="6FAC46"/>
            </a:solidFill>
          </p:spPr>
          <p:txBody>
            <a:bodyPr wrap="square" lIns="0" tIns="0" rIns="0" bIns="0" rtlCol="0"/>
            <a:lstStyle/>
            <a:p>
              <a:endParaRPr/>
            </a:p>
          </p:txBody>
        </p:sp>
        <p:sp>
          <p:nvSpPr>
            <p:cNvPr id="30" name="object 30"/>
            <p:cNvSpPr/>
            <p:nvPr/>
          </p:nvSpPr>
          <p:spPr>
            <a:xfrm>
              <a:off x="8928354" y="1619249"/>
              <a:ext cx="1758950" cy="4505325"/>
            </a:xfrm>
            <a:custGeom>
              <a:avLst/>
              <a:gdLst/>
              <a:ahLst/>
              <a:cxnLst/>
              <a:rect l="l" t="t" r="r" b="b"/>
              <a:pathLst>
                <a:path w="1758950" h="4505325">
                  <a:moveTo>
                    <a:pt x="0" y="175895"/>
                  </a:moveTo>
                  <a:lnTo>
                    <a:pt x="6282" y="129131"/>
                  </a:lnTo>
                  <a:lnTo>
                    <a:pt x="24012" y="87112"/>
                  </a:lnTo>
                  <a:lnTo>
                    <a:pt x="51514" y="51514"/>
                  </a:lnTo>
                  <a:lnTo>
                    <a:pt x="87112" y="24012"/>
                  </a:lnTo>
                  <a:lnTo>
                    <a:pt x="129131" y="6282"/>
                  </a:lnTo>
                  <a:lnTo>
                    <a:pt x="175895" y="0"/>
                  </a:lnTo>
                  <a:lnTo>
                    <a:pt x="1582801" y="0"/>
                  </a:lnTo>
                  <a:lnTo>
                    <a:pt x="1629564" y="6282"/>
                  </a:lnTo>
                  <a:lnTo>
                    <a:pt x="1671583" y="24012"/>
                  </a:lnTo>
                  <a:lnTo>
                    <a:pt x="1707181" y="51514"/>
                  </a:lnTo>
                  <a:lnTo>
                    <a:pt x="1734683" y="87112"/>
                  </a:lnTo>
                  <a:lnTo>
                    <a:pt x="1752413" y="129131"/>
                  </a:lnTo>
                  <a:lnTo>
                    <a:pt x="1758696" y="175895"/>
                  </a:lnTo>
                  <a:lnTo>
                    <a:pt x="1758696" y="4329074"/>
                  </a:lnTo>
                  <a:lnTo>
                    <a:pt x="1752413" y="4375827"/>
                  </a:lnTo>
                  <a:lnTo>
                    <a:pt x="1734683" y="4417838"/>
                  </a:lnTo>
                  <a:lnTo>
                    <a:pt x="1707181" y="4453432"/>
                  </a:lnTo>
                  <a:lnTo>
                    <a:pt x="1671583" y="4480932"/>
                  </a:lnTo>
                  <a:lnTo>
                    <a:pt x="1629564" y="4498661"/>
                  </a:lnTo>
                  <a:lnTo>
                    <a:pt x="1582801" y="4504944"/>
                  </a:lnTo>
                  <a:lnTo>
                    <a:pt x="175895" y="4504944"/>
                  </a:lnTo>
                  <a:lnTo>
                    <a:pt x="129131" y="4498661"/>
                  </a:lnTo>
                  <a:lnTo>
                    <a:pt x="87112" y="4480932"/>
                  </a:lnTo>
                  <a:lnTo>
                    <a:pt x="51514" y="4453432"/>
                  </a:lnTo>
                  <a:lnTo>
                    <a:pt x="24012" y="4417838"/>
                  </a:lnTo>
                  <a:lnTo>
                    <a:pt x="6282" y="4375827"/>
                  </a:lnTo>
                  <a:lnTo>
                    <a:pt x="0" y="4329074"/>
                  </a:lnTo>
                  <a:lnTo>
                    <a:pt x="0" y="175895"/>
                  </a:lnTo>
                  <a:close/>
                </a:path>
              </a:pathLst>
            </a:custGeom>
            <a:ln w="25908">
              <a:solidFill>
                <a:srgbClr val="FFFFFF"/>
              </a:solidFill>
            </a:ln>
          </p:spPr>
          <p:txBody>
            <a:bodyPr wrap="square" lIns="0" tIns="0" rIns="0" bIns="0" rtlCol="0"/>
            <a:lstStyle/>
            <a:p>
              <a:endParaRPr/>
            </a:p>
          </p:txBody>
        </p:sp>
      </p:grpSp>
      <p:sp>
        <p:nvSpPr>
          <p:cNvPr id="31" name="object 31"/>
          <p:cNvSpPr txBox="1"/>
          <p:nvPr/>
        </p:nvSpPr>
        <p:spPr>
          <a:xfrm>
            <a:off x="9657333" y="4106926"/>
            <a:ext cx="302260" cy="376555"/>
          </a:xfrm>
          <a:prstGeom prst="rect">
            <a:avLst/>
          </a:prstGeom>
        </p:spPr>
        <p:txBody>
          <a:bodyPr vert="horz" wrap="square" lIns="0" tIns="12700" rIns="0" bIns="0" rtlCol="0">
            <a:spAutoFit/>
          </a:bodyPr>
          <a:lstStyle/>
          <a:p>
            <a:pPr marL="12700">
              <a:lnSpc>
                <a:spcPct val="100000"/>
              </a:lnSpc>
              <a:spcBef>
                <a:spcPts val="100"/>
              </a:spcBef>
            </a:pPr>
            <a:r>
              <a:rPr sz="2300" spc="-25" dirty="0">
                <a:solidFill>
                  <a:srgbClr val="FFFFFF"/>
                </a:solidFill>
                <a:latin typeface="Arial"/>
                <a:cs typeface="Arial"/>
              </a:rPr>
              <a:t>AI</a:t>
            </a:r>
            <a:endParaRPr sz="2300">
              <a:latin typeface="Arial"/>
              <a:cs typeface="Arial"/>
            </a:endParaRPr>
          </a:p>
        </p:txBody>
      </p:sp>
      <p:grpSp>
        <p:nvGrpSpPr>
          <p:cNvPr id="32" name="object 32"/>
          <p:cNvGrpSpPr/>
          <p:nvPr/>
        </p:nvGrpSpPr>
        <p:grpSpPr>
          <a:xfrm>
            <a:off x="2028444" y="1876044"/>
            <a:ext cx="8542020" cy="4037329"/>
            <a:chOff x="2028444" y="1876044"/>
            <a:chExt cx="8542020" cy="4037329"/>
          </a:xfrm>
        </p:grpSpPr>
        <p:pic>
          <p:nvPicPr>
            <p:cNvPr id="33" name="object 33"/>
            <p:cNvPicPr/>
            <p:nvPr/>
          </p:nvPicPr>
          <p:blipFill>
            <a:blip r:embed="rId7" cstate="print"/>
            <a:stretch>
              <a:fillRect/>
            </a:stretch>
          </p:blipFill>
          <p:spPr>
            <a:xfrm>
              <a:off x="9057894" y="1888998"/>
              <a:ext cx="1499615" cy="1501139"/>
            </a:xfrm>
            <a:prstGeom prst="rect">
              <a:avLst/>
            </a:prstGeom>
          </p:spPr>
        </p:pic>
        <p:sp>
          <p:nvSpPr>
            <p:cNvPr id="34" name="object 34"/>
            <p:cNvSpPr/>
            <p:nvPr/>
          </p:nvSpPr>
          <p:spPr>
            <a:xfrm>
              <a:off x="9057894" y="1888998"/>
              <a:ext cx="1499870" cy="1501140"/>
            </a:xfrm>
            <a:custGeom>
              <a:avLst/>
              <a:gdLst/>
              <a:ahLst/>
              <a:cxnLst/>
              <a:rect l="l" t="t" r="r" b="b"/>
              <a:pathLst>
                <a:path w="1499870" h="1501139">
                  <a:moveTo>
                    <a:pt x="0" y="750569"/>
                  </a:moveTo>
                  <a:lnTo>
                    <a:pt x="1474" y="703102"/>
                  </a:lnTo>
                  <a:lnTo>
                    <a:pt x="5841" y="656420"/>
                  </a:lnTo>
                  <a:lnTo>
                    <a:pt x="13011" y="610609"/>
                  </a:lnTo>
                  <a:lnTo>
                    <a:pt x="22897" y="565760"/>
                  </a:lnTo>
                  <a:lnTo>
                    <a:pt x="35411" y="521958"/>
                  </a:lnTo>
                  <a:lnTo>
                    <a:pt x="50465" y="479293"/>
                  </a:lnTo>
                  <a:lnTo>
                    <a:pt x="67972" y="437852"/>
                  </a:lnTo>
                  <a:lnTo>
                    <a:pt x="87843" y="397723"/>
                  </a:lnTo>
                  <a:lnTo>
                    <a:pt x="109992" y="358994"/>
                  </a:lnTo>
                  <a:lnTo>
                    <a:pt x="134329" y="321753"/>
                  </a:lnTo>
                  <a:lnTo>
                    <a:pt x="160768" y="286088"/>
                  </a:lnTo>
                  <a:lnTo>
                    <a:pt x="189220" y="252086"/>
                  </a:lnTo>
                  <a:lnTo>
                    <a:pt x="219598" y="219837"/>
                  </a:lnTo>
                  <a:lnTo>
                    <a:pt x="251814" y="189426"/>
                  </a:lnTo>
                  <a:lnTo>
                    <a:pt x="285780" y="160944"/>
                  </a:lnTo>
                  <a:lnTo>
                    <a:pt x="321409" y="134477"/>
                  </a:lnTo>
                  <a:lnTo>
                    <a:pt x="358612" y="110113"/>
                  </a:lnTo>
                  <a:lnTo>
                    <a:pt x="397302" y="87941"/>
                  </a:lnTo>
                  <a:lnTo>
                    <a:pt x="437390" y="68047"/>
                  </a:lnTo>
                  <a:lnTo>
                    <a:pt x="478790" y="50521"/>
                  </a:lnTo>
                  <a:lnTo>
                    <a:pt x="521413" y="35451"/>
                  </a:lnTo>
                  <a:lnTo>
                    <a:pt x="565172" y="22923"/>
                  </a:lnTo>
                  <a:lnTo>
                    <a:pt x="609979" y="13026"/>
                  </a:lnTo>
                  <a:lnTo>
                    <a:pt x="655745" y="5848"/>
                  </a:lnTo>
                  <a:lnTo>
                    <a:pt x="702384" y="1476"/>
                  </a:lnTo>
                  <a:lnTo>
                    <a:pt x="749807" y="0"/>
                  </a:lnTo>
                  <a:lnTo>
                    <a:pt x="797231" y="1476"/>
                  </a:lnTo>
                  <a:lnTo>
                    <a:pt x="843870" y="5848"/>
                  </a:lnTo>
                  <a:lnTo>
                    <a:pt x="889636" y="13026"/>
                  </a:lnTo>
                  <a:lnTo>
                    <a:pt x="934443" y="22923"/>
                  </a:lnTo>
                  <a:lnTo>
                    <a:pt x="978202" y="35451"/>
                  </a:lnTo>
                  <a:lnTo>
                    <a:pt x="1020825" y="50521"/>
                  </a:lnTo>
                  <a:lnTo>
                    <a:pt x="1062225" y="68047"/>
                  </a:lnTo>
                  <a:lnTo>
                    <a:pt x="1102313" y="87941"/>
                  </a:lnTo>
                  <a:lnTo>
                    <a:pt x="1141003" y="110113"/>
                  </a:lnTo>
                  <a:lnTo>
                    <a:pt x="1178206" y="134477"/>
                  </a:lnTo>
                  <a:lnTo>
                    <a:pt x="1213835" y="160944"/>
                  </a:lnTo>
                  <a:lnTo>
                    <a:pt x="1247801" y="189426"/>
                  </a:lnTo>
                  <a:lnTo>
                    <a:pt x="1280017" y="219836"/>
                  </a:lnTo>
                  <a:lnTo>
                    <a:pt x="1310395" y="252086"/>
                  </a:lnTo>
                  <a:lnTo>
                    <a:pt x="1338847" y="286088"/>
                  </a:lnTo>
                  <a:lnTo>
                    <a:pt x="1365286" y="321753"/>
                  </a:lnTo>
                  <a:lnTo>
                    <a:pt x="1389623" y="358994"/>
                  </a:lnTo>
                  <a:lnTo>
                    <a:pt x="1411772" y="397723"/>
                  </a:lnTo>
                  <a:lnTo>
                    <a:pt x="1431643" y="437852"/>
                  </a:lnTo>
                  <a:lnTo>
                    <a:pt x="1449150" y="479293"/>
                  </a:lnTo>
                  <a:lnTo>
                    <a:pt x="1464204" y="521958"/>
                  </a:lnTo>
                  <a:lnTo>
                    <a:pt x="1476718" y="565760"/>
                  </a:lnTo>
                  <a:lnTo>
                    <a:pt x="1486604" y="610609"/>
                  </a:lnTo>
                  <a:lnTo>
                    <a:pt x="1493774" y="656420"/>
                  </a:lnTo>
                  <a:lnTo>
                    <a:pt x="1498141" y="703102"/>
                  </a:lnTo>
                  <a:lnTo>
                    <a:pt x="1499615" y="750569"/>
                  </a:lnTo>
                  <a:lnTo>
                    <a:pt x="1498141" y="798037"/>
                  </a:lnTo>
                  <a:lnTo>
                    <a:pt x="1493774" y="844719"/>
                  </a:lnTo>
                  <a:lnTo>
                    <a:pt x="1486604" y="890530"/>
                  </a:lnTo>
                  <a:lnTo>
                    <a:pt x="1476718" y="935379"/>
                  </a:lnTo>
                  <a:lnTo>
                    <a:pt x="1464204" y="979181"/>
                  </a:lnTo>
                  <a:lnTo>
                    <a:pt x="1449150" y="1021846"/>
                  </a:lnTo>
                  <a:lnTo>
                    <a:pt x="1431643" y="1063287"/>
                  </a:lnTo>
                  <a:lnTo>
                    <a:pt x="1411772" y="1103416"/>
                  </a:lnTo>
                  <a:lnTo>
                    <a:pt x="1389623" y="1142145"/>
                  </a:lnTo>
                  <a:lnTo>
                    <a:pt x="1365286" y="1179386"/>
                  </a:lnTo>
                  <a:lnTo>
                    <a:pt x="1338847" y="1215051"/>
                  </a:lnTo>
                  <a:lnTo>
                    <a:pt x="1310395" y="1249053"/>
                  </a:lnTo>
                  <a:lnTo>
                    <a:pt x="1280017" y="1281302"/>
                  </a:lnTo>
                  <a:lnTo>
                    <a:pt x="1247801" y="1311713"/>
                  </a:lnTo>
                  <a:lnTo>
                    <a:pt x="1213835" y="1340195"/>
                  </a:lnTo>
                  <a:lnTo>
                    <a:pt x="1178206" y="1366662"/>
                  </a:lnTo>
                  <a:lnTo>
                    <a:pt x="1141003" y="1391026"/>
                  </a:lnTo>
                  <a:lnTo>
                    <a:pt x="1102313" y="1413198"/>
                  </a:lnTo>
                  <a:lnTo>
                    <a:pt x="1062225" y="1433092"/>
                  </a:lnTo>
                  <a:lnTo>
                    <a:pt x="1020825" y="1450618"/>
                  </a:lnTo>
                  <a:lnTo>
                    <a:pt x="978202" y="1465688"/>
                  </a:lnTo>
                  <a:lnTo>
                    <a:pt x="934443" y="1478216"/>
                  </a:lnTo>
                  <a:lnTo>
                    <a:pt x="889636" y="1488113"/>
                  </a:lnTo>
                  <a:lnTo>
                    <a:pt x="843870" y="1495291"/>
                  </a:lnTo>
                  <a:lnTo>
                    <a:pt x="797231" y="1499663"/>
                  </a:lnTo>
                  <a:lnTo>
                    <a:pt x="749807" y="1501139"/>
                  </a:lnTo>
                  <a:lnTo>
                    <a:pt x="702384" y="1499663"/>
                  </a:lnTo>
                  <a:lnTo>
                    <a:pt x="655745" y="1495291"/>
                  </a:lnTo>
                  <a:lnTo>
                    <a:pt x="609979" y="1488113"/>
                  </a:lnTo>
                  <a:lnTo>
                    <a:pt x="565172" y="1478216"/>
                  </a:lnTo>
                  <a:lnTo>
                    <a:pt x="521413" y="1465688"/>
                  </a:lnTo>
                  <a:lnTo>
                    <a:pt x="478790" y="1450618"/>
                  </a:lnTo>
                  <a:lnTo>
                    <a:pt x="437390" y="1433092"/>
                  </a:lnTo>
                  <a:lnTo>
                    <a:pt x="397302" y="1413198"/>
                  </a:lnTo>
                  <a:lnTo>
                    <a:pt x="358612" y="1391026"/>
                  </a:lnTo>
                  <a:lnTo>
                    <a:pt x="321409" y="1366662"/>
                  </a:lnTo>
                  <a:lnTo>
                    <a:pt x="285780" y="1340195"/>
                  </a:lnTo>
                  <a:lnTo>
                    <a:pt x="251814" y="1311713"/>
                  </a:lnTo>
                  <a:lnTo>
                    <a:pt x="219598" y="1281303"/>
                  </a:lnTo>
                  <a:lnTo>
                    <a:pt x="189220" y="1249053"/>
                  </a:lnTo>
                  <a:lnTo>
                    <a:pt x="160768" y="1215051"/>
                  </a:lnTo>
                  <a:lnTo>
                    <a:pt x="134329" y="1179386"/>
                  </a:lnTo>
                  <a:lnTo>
                    <a:pt x="109992" y="1142145"/>
                  </a:lnTo>
                  <a:lnTo>
                    <a:pt x="87843" y="1103416"/>
                  </a:lnTo>
                  <a:lnTo>
                    <a:pt x="67972" y="1063287"/>
                  </a:lnTo>
                  <a:lnTo>
                    <a:pt x="50465" y="1021846"/>
                  </a:lnTo>
                  <a:lnTo>
                    <a:pt x="35411" y="979181"/>
                  </a:lnTo>
                  <a:lnTo>
                    <a:pt x="22897" y="935379"/>
                  </a:lnTo>
                  <a:lnTo>
                    <a:pt x="13011" y="890530"/>
                  </a:lnTo>
                  <a:lnTo>
                    <a:pt x="5841" y="844719"/>
                  </a:lnTo>
                  <a:lnTo>
                    <a:pt x="1474" y="798037"/>
                  </a:lnTo>
                  <a:lnTo>
                    <a:pt x="0" y="750569"/>
                  </a:lnTo>
                  <a:close/>
                </a:path>
              </a:pathLst>
            </a:custGeom>
            <a:ln w="25908">
              <a:solidFill>
                <a:srgbClr val="FFFFFF"/>
              </a:solidFill>
            </a:ln>
          </p:spPr>
          <p:txBody>
            <a:bodyPr wrap="square" lIns="0" tIns="0" rIns="0" bIns="0" rtlCol="0"/>
            <a:lstStyle/>
            <a:p>
              <a:endParaRPr/>
            </a:p>
          </p:txBody>
        </p:sp>
        <p:sp>
          <p:nvSpPr>
            <p:cNvPr id="35" name="object 35"/>
            <p:cNvSpPr/>
            <p:nvPr/>
          </p:nvSpPr>
          <p:spPr>
            <a:xfrm>
              <a:off x="2041398" y="5223509"/>
              <a:ext cx="8286115" cy="676910"/>
            </a:xfrm>
            <a:custGeom>
              <a:avLst/>
              <a:gdLst/>
              <a:ahLst/>
              <a:cxnLst/>
              <a:rect l="l" t="t" r="r" b="b"/>
              <a:pathLst>
                <a:path w="8286115" h="676910">
                  <a:moveTo>
                    <a:pt x="7947659" y="0"/>
                  </a:moveTo>
                  <a:lnTo>
                    <a:pt x="7947659" y="169163"/>
                  </a:lnTo>
                  <a:lnTo>
                    <a:pt x="338327" y="169163"/>
                  </a:lnTo>
                  <a:lnTo>
                    <a:pt x="338327" y="0"/>
                  </a:lnTo>
                  <a:lnTo>
                    <a:pt x="0" y="338327"/>
                  </a:lnTo>
                  <a:lnTo>
                    <a:pt x="338327" y="676655"/>
                  </a:lnTo>
                  <a:lnTo>
                    <a:pt x="338327" y="507491"/>
                  </a:lnTo>
                  <a:lnTo>
                    <a:pt x="7947659" y="507491"/>
                  </a:lnTo>
                  <a:lnTo>
                    <a:pt x="7947659" y="676655"/>
                  </a:lnTo>
                  <a:lnTo>
                    <a:pt x="8285987" y="338327"/>
                  </a:lnTo>
                  <a:lnTo>
                    <a:pt x="7947659" y="0"/>
                  </a:lnTo>
                  <a:close/>
                </a:path>
              </a:pathLst>
            </a:custGeom>
            <a:solidFill>
              <a:srgbClr val="D2DEEE"/>
            </a:solidFill>
          </p:spPr>
          <p:txBody>
            <a:bodyPr wrap="square" lIns="0" tIns="0" rIns="0" bIns="0" rtlCol="0"/>
            <a:lstStyle/>
            <a:p>
              <a:endParaRPr/>
            </a:p>
          </p:txBody>
        </p:sp>
        <p:sp>
          <p:nvSpPr>
            <p:cNvPr id="36" name="object 36"/>
            <p:cNvSpPr/>
            <p:nvPr/>
          </p:nvSpPr>
          <p:spPr>
            <a:xfrm>
              <a:off x="2041398" y="5223509"/>
              <a:ext cx="8286115" cy="676910"/>
            </a:xfrm>
            <a:custGeom>
              <a:avLst/>
              <a:gdLst/>
              <a:ahLst/>
              <a:cxnLst/>
              <a:rect l="l" t="t" r="r" b="b"/>
              <a:pathLst>
                <a:path w="8286115" h="676910">
                  <a:moveTo>
                    <a:pt x="0" y="338327"/>
                  </a:moveTo>
                  <a:lnTo>
                    <a:pt x="338327" y="0"/>
                  </a:lnTo>
                  <a:lnTo>
                    <a:pt x="338327" y="169163"/>
                  </a:lnTo>
                  <a:lnTo>
                    <a:pt x="7947659" y="169163"/>
                  </a:lnTo>
                  <a:lnTo>
                    <a:pt x="7947659" y="0"/>
                  </a:lnTo>
                  <a:lnTo>
                    <a:pt x="8285987" y="338327"/>
                  </a:lnTo>
                  <a:lnTo>
                    <a:pt x="7947659" y="676655"/>
                  </a:lnTo>
                  <a:lnTo>
                    <a:pt x="7947659" y="507491"/>
                  </a:lnTo>
                  <a:lnTo>
                    <a:pt x="338327" y="507491"/>
                  </a:lnTo>
                  <a:lnTo>
                    <a:pt x="338327" y="676655"/>
                  </a:lnTo>
                  <a:lnTo>
                    <a:pt x="0" y="338327"/>
                  </a:lnTo>
                  <a:close/>
                </a:path>
              </a:pathLst>
            </a:custGeom>
            <a:ln w="25908">
              <a:solidFill>
                <a:srgbClr val="FFFFFF"/>
              </a:solidFill>
            </a:ln>
          </p:spPr>
          <p:txBody>
            <a:bodyPr wrap="square" lIns="0" tIns="0" rIns="0" bIns="0" rtlCol="0"/>
            <a:lstStyle/>
            <a:p>
              <a:endParaRPr/>
            </a:p>
          </p:txBody>
        </p:sp>
      </p:grpSp>
      <p:sp>
        <p:nvSpPr>
          <p:cNvPr id="37" name="object 37"/>
          <p:cNvSpPr txBox="1"/>
          <p:nvPr/>
        </p:nvSpPr>
        <p:spPr>
          <a:xfrm>
            <a:off x="166522" y="6506667"/>
            <a:ext cx="484822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rPr>
              <a:t>https://opendatascience.com/5-must-know-pillars-of-a-data-science-and-ai-foundation/</a:t>
            </a:r>
            <a:endParaRPr sz="10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35261" y="1212341"/>
            <a:ext cx="1708785" cy="3168650"/>
          </a:xfrm>
          <a:custGeom>
            <a:avLst/>
            <a:gdLst/>
            <a:ahLst/>
            <a:cxnLst/>
            <a:rect l="l" t="t" r="r" b="b"/>
            <a:pathLst>
              <a:path w="1708784" h="3168650">
                <a:moveTo>
                  <a:pt x="0" y="107061"/>
                </a:moveTo>
                <a:lnTo>
                  <a:pt x="8405" y="65365"/>
                </a:lnTo>
                <a:lnTo>
                  <a:pt x="31337" y="31337"/>
                </a:lnTo>
                <a:lnTo>
                  <a:pt x="65365" y="8405"/>
                </a:lnTo>
                <a:lnTo>
                  <a:pt x="107061" y="0"/>
                </a:lnTo>
                <a:lnTo>
                  <a:pt x="1601343" y="0"/>
                </a:lnTo>
                <a:lnTo>
                  <a:pt x="1643038" y="8405"/>
                </a:lnTo>
                <a:lnTo>
                  <a:pt x="1677066" y="31337"/>
                </a:lnTo>
                <a:lnTo>
                  <a:pt x="1699998" y="65365"/>
                </a:lnTo>
                <a:lnTo>
                  <a:pt x="1708404" y="107061"/>
                </a:lnTo>
                <a:lnTo>
                  <a:pt x="1708404" y="3061335"/>
                </a:lnTo>
                <a:lnTo>
                  <a:pt x="1699998" y="3103030"/>
                </a:lnTo>
                <a:lnTo>
                  <a:pt x="1677066" y="3137058"/>
                </a:lnTo>
                <a:lnTo>
                  <a:pt x="1643038" y="3159990"/>
                </a:lnTo>
                <a:lnTo>
                  <a:pt x="1601343" y="3168396"/>
                </a:lnTo>
                <a:lnTo>
                  <a:pt x="107061" y="3168396"/>
                </a:lnTo>
                <a:lnTo>
                  <a:pt x="65365" y="3159990"/>
                </a:lnTo>
                <a:lnTo>
                  <a:pt x="31337" y="3137058"/>
                </a:lnTo>
                <a:lnTo>
                  <a:pt x="8405" y="3103030"/>
                </a:lnTo>
                <a:lnTo>
                  <a:pt x="0" y="3061335"/>
                </a:lnTo>
                <a:lnTo>
                  <a:pt x="0" y="107061"/>
                </a:lnTo>
                <a:close/>
              </a:path>
            </a:pathLst>
          </a:custGeom>
          <a:ln w="25908">
            <a:solidFill>
              <a:srgbClr val="000000"/>
            </a:solidFill>
          </a:ln>
        </p:spPr>
        <p:txBody>
          <a:bodyPr wrap="square" lIns="0" tIns="0" rIns="0" bIns="0" rtlCol="0"/>
          <a:lstStyle/>
          <a:p>
            <a:endParaRPr/>
          </a:p>
        </p:txBody>
      </p:sp>
      <p:sp>
        <p:nvSpPr>
          <p:cNvPr id="3" name="object 3"/>
          <p:cNvSpPr txBox="1"/>
          <p:nvPr/>
        </p:nvSpPr>
        <p:spPr>
          <a:xfrm>
            <a:off x="9633966" y="1270762"/>
            <a:ext cx="1113790"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Arial"/>
                <a:cs typeface="Arial"/>
              </a:rPr>
              <a:t>Visualization</a:t>
            </a:r>
            <a:endParaRPr sz="1400">
              <a:latin typeface="Arial"/>
              <a:cs typeface="Arial"/>
            </a:endParaRPr>
          </a:p>
        </p:txBody>
      </p:sp>
      <p:sp>
        <p:nvSpPr>
          <p:cNvPr id="4" name="object 4"/>
          <p:cNvSpPr/>
          <p:nvPr/>
        </p:nvSpPr>
        <p:spPr>
          <a:xfrm>
            <a:off x="6089141" y="1821942"/>
            <a:ext cx="3063240" cy="1851660"/>
          </a:xfrm>
          <a:custGeom>
            <a:avLst/>
            <a:gdLst/>
            <a:ahLst/>
            <a:cxnLst/>
            <a:rect l="l" t="t" r="r" b="b"/>
            <a:pathLst>
              <a:path w="3063240" h="1851660">
                <a:moveTo>
                  <a:pt x="0" y="115950"/>
                </a:moveTo>
                <a:lnTo>
                  <a:pt x="9116" y="70830"/>
                </a:lnTo>
                <a:lnTo>
                  <a:pt x="33972" y="33972"/>
                </a:lnTo>
                <a:lnTo>
                  <a:pt x="70830" y="9116"/>
                </a:lnTo>
                <a:lnTo>
                  <a:pt x="115950" y="0"/>
                </a:lnTo>
                <a:lnTo>
                  <a:pt x="2947289" y="0"/>
                </a:lnTo>
                <a:lnTo>
                  <a:pt x="2992409" y="9116"/>
                </a:lnTo>
                <a:lnTo>
                  <a:pt x="3029267" y="33972"/>
                </a:lnTo>
                <a:lnTo>
                  <a:pt x="3054123" y="70830"/>
                </a:lnTo>
                <a:lnTo>
                  <a:pt x="3063240" y="115950"/>
                </a:lnTo>
                <a:lnTo>
                  <a:pt x="3063240" y="1735709"/>
                </a:lnTo>
                <a:lnTo>
                  <a:pt x="3054123" y="1780829"/>
                </a:lnTo>
                <a:lnTo>
                  <a:pt x="3029267" y="1817687"/>
                </a:lnTo>
                <a:lnTo>
                  <a:pt x="2992409" y="1842543"/>
                </a:lnTo>
                <a:lnTo>
                  <a:pt x="2947289" y="1851660"/>
                </a:lnTo>
                <a:lnTo>
                  <a:pt x="115950" y="1851660"/>
                </a:lnTo>
                <a:lnTo>
                  <a:pt x="70830" y="1842543"/>
                </a:lnTo>
                <a:lnTo>
                  <a:pt x="33972" y="1817687"/>
                </a:lnTo>
                <a:lnTo>
                  <a:pt x="9116" y="1780829"/>
                </a:lnTo>
                <a:lnTo>
                  <a:pt x="0" y="1735709"/>
                </a:lnTo>
                <a:lnTo>
                  <a:pt x="0" y="115950"/>
                </a:lnTo>
                <a:close/>
              </a:path>
            </a:pathLst>
          </a:custGeom>
          <a:ln w="25908">
            <a:solidFill>
              <a:srgbClr val="EC7C30"/>
            </a:solidFill>
          </a:ln>
        </p:spPr>
        <p:txBody>
          <a:bodyPr wrap="square" lIns="0" tIns="0" rIns="0" bIns="0" rtlCol="0"/>
          <a:lstStyle/>
          <a:p>
            <a:endParaRPr/>
          </a:p>
        </p:txBody>
      </p:sp>
      <p:sp>
        <p:nvSpPr>
          <p:cNvPr id="5" name="object 5"/>
          <p:cNvSpPr txBox="1"/>
          <p:nvPr/>
        </p:nvSpPr>
        <p:spPr>
          <a:xfrm>
            <a:off x="6674611" y="3361689"/>
            <a:ext cx="189293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Coding/</a:t>
            </a:r>
            <a:r>
              <a:rPr sz="1400" b="1" spc="-65" dirty="0">
                <a:latin typeface="Arial"/>
                <a:cs typeface="Arial"/>
              </a:rPr>
              <a:t> </a:t>
            </a:r>
            <a:r>
              <a:rPr sz="1400" b="1" spc="-10" dirty="0">
                <a:latin typeface="Arial"/>
                <a:cs typeface="Arial"/>
              </a:rPr>
              <a:t>Programming</a:t>
            </a:r>
            <a:endParaRPr sz="1400">
              <a:latin typeface="Arial"/>
              <a:cs typeface="Arial"/>
            </a:endParaRPr>
          </a:p>
        </p:txBody>
      </p:sp>
      <p:grpSp>
        <p:nvGrpSpPr>
          <p:cNvPr id="6" name="object 6"/>
          <p:cNvGrpSpPr/>
          <p:nvPr/>
        </p:nvGrpSpPr>
        <p:grpSpPr>
          <a:xfrm>
            <a:off x="3212528" y="1120076"/>
            <a:ext cx="7031990" cy="5666740"/>
            <a:chOff x="3212528" y="1120076"/>
            <a:chExt cx="7031990" cy="5666740"/>
          </a:xfrm>
        </p:grpSpPr>
        <p:sp>
          <p:nvSpPr>
            <p:cNvPr id="7" name="object 7"/>
            <p:cNvSpPr/>
            <p:nvPr/>
          </p:nvSpPr>
          <p:spPr>
            <a:xfrm>
              <a:off x="3225546" y="3772662"/>
              <a:ext cx="7005955" cy="3001010"/>
            </a:xfrm>
            <a:custGeom>
              <a:avLst/>
              <a:gdLst/>
              <a:ahLst/>
              <a:cxnLst/>
              <a:rect l="l" t="t" r="r" b="b"/>
              <a:pathLst>
                <a:path w="7005955" h="3001009">
                  <a:moveTo>
                    <a:pt x="6817868" y="0"/>
                  </a:moveTo>
                  <a:lnTo>
                    <a:pt x="187959" y="0"/>
                  </a:lnTo>
                  <a:lnTo>
                    <a:pt x="138009" y="6717"/>
                  </a:lnTo>
                  <a:lnTo>
                    <a:pt x="93114" y="25672"/>
                  </a:lnTo>
                  <a:lnTo>
                    <a:pt x="55070" y="55070"/>
                  </a:lnTo>
                  <a:lnTo>
                    <a:pt x="25672" y="93114"/>
                  </a:lnTo>
                  <a:lnTo>
                    <a:pt x="6717" y="138009"/>
                  </a:lnTo>
                  <a:lnTo>
                    <a:pt x="0" y="187960"/>
                  </a:lnTo>
                  <a:lnTo>
                    <a:pt x="0" y="2812796"/>
                  </a:lnTo>
                  <a:lnTo>
                    <a:pt x="6717" y="2862764"/>
                  </a:lnTo>
                  <a:lnTo>
                    <a:pt x="25672" y="2907664"/>
                  </a:lnTo>
                  <a:lnTo>
                    <a:pt x="55070" y="2945704"/>
                  </a:lnTo>
                  <a:lnTo>
                    <a:pt x="93114" y="2975094"/>
                  </a:lnTo>
                  <a:lnTo>
                    <a:pt x="138009" y="2994042"/>
                  </a:lnTo>
                  <a:lnTo>
                    <a:pt x="187959" y="3000756"/>
                  </a:lnTo>
                  <a:lnTo>
                    <a:pt x="6817868" y="3000756"/>
                  </a:lnTo>
                  <a:lnTo>
                    <a:pt x="6867818" y="2994042"/>
                  </a:lnTo>
                  <a:lnTo>
                    <a:pt x="6912713" y="2975094"/>
                  </a:lnTo>
                  <a:lnTo>
                    <a:pt x="6950757" y="2945704"/>
                  </a:lnTo>
                  <a:lnTo>
                    <a:pt x="6980155" y="2907664"/>
                  </a:lnTo>
                  <a:lnTo>
                    <a:pt x="6999110" y="2862764"/>
                  </a:lnTo>
                  <a:lnTo>
                    <a:pt x="7005828" y="2812796"/>
                  </a:lnTo>
                  <a:lnTo>
                    <a:pt x="7005828" y="187960"/>
                  </a:lnTo>
                  <a:lnTo>
                    <a:pt x="6999110" y="138009"/>
                  </a:lnTo>
                  <a:lnTo>
                    <a:pt x="6980155" y="93114"/>
                  </a:lnTo>
                  <a:lnTo>
                    <a:pt x="6950757" y="55070"/>
                  </a:lnTo>
                  <a:lnTo>
                    <a:pt x="6912713" y="25672"/>
                  </a:lnTo>
                  <a:lnTo>
                    <a:pt x="6867818" y="6717"/>
                  </a:lnTo>
                  <a:lnTo>
                    <a:pt x="6817868" y="0"/>
                  </a:lnTo>
                  <a:close/>
                </a:path>
              </a:pathLst>
            </a:custGeom>
            <a:solidFill>
              <a:srgbClr val="FFFFFF"/>
            </a:solidFill>
          </p:spPr>
          <p:txBody>
            <a:bodyPr wrap="square" lIns="0" tIns="0" rIns="0" bIns="0" rtlCol="0"/>
            <a:lstStyle/>
            <a:p>
              <a:endParaRPr/>
            </a:p>
          </p:txBody>
        </p:sp>
        <p:sp>
          <p:nvSpPr>
            <p:cNvPr id="8" name="object 8"/>
            <p:cNvSpPr/>
            <p:nvPr/>
          </p:nvSpPr>
          <p:spPr>
            <a:xfrm>
              <a:off x="3225546" y="3772662"/>
              <a:ext cx="7005955" cy="3001010"/>
            </a:xfrm>
            <a:custGeom>
              <a:avLst/>
              <a:gdLst/>
              <a:ahLst/>
              <a:cxnLst/>
              <a:rect l="l" t="t" r="r" b="b"/>
              <a:pathLst>
                <a:path w="7005955" h="3001009">
                  <a:moveTo>
                    <a:pt x="0" y="187960"/>
                  </a:moveTo>
                  <a:lnTo>
                    <a:pt x="6717" y="138009"/>
                  </a:lnTo>
                  <a:lnTo>
                    <a:pt x="25672" y="93114"/>
                  </a:lnTo>
                  <a:lnTo>
                    <a:pt x="55070" y="55070"/>
                  </a:lnTo>
                  <a:lnTo>
                    <a:pt x="93114" y="25672"/>
                  </a:lnTo>
                  <a:lnTo>
                    <a:pt x="138009" y="6717"/>
                  </a:lnTo>
                  <a:lnTo>
                    <a:pt x="187959" y="0"/>
                  </a:lnTo>
                  <a:lnTo>
                    <a:pt x="6817868" y="0"/>
                  </a:lnTo>
                  <a:lnTo>
                    <a:pt x="6867818" y="6717"/>
                  </a:lnTo>
                  <a:lnTo>
                    <a:pt x="6912713" y="25672"/>
                  </a:lnTo>
                  <a:lnTo>
                    <a:pt x="6950757" y="55070"/>
                  </a:lnTo>
                  <a:lnTo>
                    <a:pt x="6980155" y="93114"/>
                  </a:lnTo>
                  <a:lnTo>
                    <a:pt x="6999110" y="138009"/>
                  </a:lnTo>
                  <a:lnTo>
                    <a:pt x="7005828" y="187960"/>
                  </a:lnTo>
                  <a:lnTo>
                    <a:pt x="7005828" y="2812796"/>
                  </a:lnTo>
                  <a:lnTo>
                    <a:pt x="6999110" y="2862764"/>
                  </a:lnTo>
                  <a:lnTo>
                    <a:pt x="6980155" y="2907664"/>
                  </a:lnTo>
                  <a:lnTo>
                    <a:pt x="6950757" y="2945704"/>
                  </a:lnTo>
                  <a:lnTo>
                    <a:pt x="6912713" y="2975094"/>
                  </a:lnTo>
                  <a:lnTo>
                    <a:pt x="6867818" y="2994042"/>
                  </a:lnTo>
                  <a:lnTo>
                    <a:pt x="6817868" y="3000756"/>
                  </a:lnTo>
                  <a:lnTo>
                    <a:pt x="187959" y="3000756"/>
                  </a:lnTo>
                  <a:lnTo>
                    <a:pt x="138009" y="2994042"/>
                  </a:lnTo>
                  <a:lnTo>
                    <a:pt x="93114" y="2975094"/>
                  </a:lnTo>
                  <a:lnTo>
                    <a:pt x="55070" y="2945704"/>
                  </a:lnTo>
                  <a:lnTo>
                    <a:pt x="25672" y="2907664"/>
                  </a:lnTo>
                  <a:lnTo>
                    <a:pt x="6717" y="2862764"/>
                  </a:lnTo>
                  <a:lnTo>
                    <a:pt x="0" y="2812796"/>
                  </a:lnTo>
                  <a:lnTo>
                    <a:pt x="0" y="187960"/>
                  </a:lnTo>
                  <a:close/>
                </a:path>
              </a:pathLst>
            </a:custGeom>
            <a:ln w="25908">
              <a:solidFill>
                <a:srgbClr val="5B9BD4"/>
              </a:solidFill>
            </a:ln>
          </p:spPr>
          <p:txBody>
            <a:bodyPr wrap="square" lIns="0" tIns="0" rIns="0" bIns="0" rtlCol="0"/>
            <a:lstStyle/>
            <a:p>
              <a:endParaRPr/>
            </a:p>
          </p:txBody>
        </p:sp>
        <p:sp>
          <p:nvSpPr>
            <p:cNvPr id="9" name="object 9"/>
            <p:cNvSpPr/>
            <p:nvPr/>
          </p:nvSpPr>
          <p:spPr>
            <a:xfrm>
              <a:off x="5970270" y="1133093"/>
              <a:ext cx="3063240" cy="1435735"/>
            </a:xfrm>
            <a:custGeom>
              <a:avLst/>
              <a:gdLst/>
              <a:ahLst/>
              <a:cxnLst/>
              <a:rect l="l" t="t" r="r" b="b"/>
              <a:pathLst>
                <a:path w="3063240" h="1435735">
                  <a:moveTo>
                    <a:pt x="2973324" y="0"/>
                  </a:moveTo>
                  <a:lnTo>
                    <a:pt x="89915" y="0"/>
                  </a:lnTo>
                  <a:lnTo>
                    <a:pt x="54917" y="7066"/>
                  </a:lnTo>
                  <a:lnTo>
                    <a:pt x="26336" y="26336"/>
                  </a:lnTo>
                  <a:lnTo>
                    <a:pt x="7066" y="54917"/>
                  </a:lnTo>
                  <a:lnTo>
                    <a:pt x="0" y="89915"/>
                  </a:lnTo>
                  <a:lnTo>
                    <a:pt x="0" y="1345691"/>
                  </a:lnTo>
                  <a:lnTo>
                    <a:pt x="7066" y="1380690"/>
                  </a:lnTo>
                  <a:lnTo>
                    <a:pt x="26336" y="1409271"/>
                  </a:lnTo>
                  <a:lnTo>
                    <a:pt x="54917" y="1428541"/>
                  </a:lnTo>
                  <a:lnTo>
                    <a:pt x="89915" y="1435607"/>
                  </a:lnTo>
                  <a:lnTo>
                    <a:pt x="2973324" y="1435607"/>
                  </a:lnTo>
                  <a:lnTo>
                    <a:pt x="3008322" y="1428541"/>
                  </a:lnTo>
                  <a:lnTo>
                    <a:pt x="3036903" y="1409271"/>
                  </a:lnTo>
                  <a:lnTo>
                    <a:pt x="3056173" y="1380690"/>
                  </a:lnTo>
                  <a:lnTo>
                    <a:pt x="3063239" y="1345691"/>
                  </a:lnTo>
                  <a:lnTo>
                    <a:pt x="3063239" y="89915"/>
                  </a:lnTo>
                  <a:lnTo>
                    <a:pt x="3056173" y="54917"/>
                  </a:lnTo>
                  <a:lnTo>
                    <a:pt x="3036903" y="26336"/>
                  </a:lnTo>
                  <a:lnTo>
                    <a:pt x="3008322" y="7066"/>
                  </a:lnTo>
                  <a:lnTo>
                    <a:pt x="2973324" y="0"/>
                  </a:lnTo>
                  <a:close/>
                </a:path>
              </a:pathLst>
            </a:custGeom>
            <a:solidFill>
              <a:srgbClr val="FFFFFF"/>
            </a:solidFill>
          </p:spPr>
          <p:txBody>
            <a:bodyPr wrap="square" lIns="0" tIns="0" rIns="0" bIns="0" rtlCol="0"/>
            <a:lstStyle/>
            <a:p>
              <a:endParaRPr/>
            </a:p>
          </p:txBody>
        </p:sp>
        <p:sp>
          <p:nvSpPr>
            <p:cNvPr id="10" name="object 10"/>
            <p:cNvSpPr/>
            <p:nvPr/>
          </p:nvSpPr>
          <p:spPr>
            <a:xfrm>
              <a:off x="5970270" y="1133093"/>
              <a:ext cx="3063240" cy="1435735"/>
            </a:xfrm>
            <a:custGeom>
              <a:avLst/>
              <a:gdLst/>
              <a:ahLst/>
              <a:cxnLst/>
              <a:rect l="l" t="t" r="r" b="b"/>
              <a:pathLst>
                <a:path w="3063240" h="1435735">
                  <a:moveTo>
                    <a:pt x="0" y="89915"/>
                  </a:moveTo>
                  <a:lnTo>
                    <a:pt x="7066" y="54917"/>
                  </a:lnTo>
                  <a:lnTo>
                    <a:pt x="26336" y="26336"/>
                  </a:lnTo>
                  <a:lnTo>
                    <a:pt x="54917" y="7066"/>
                  </a:lnTo>
                  <a:lnTo>
                    <a:pt x="89915" y="0"/>
                  </a:lnTo>
                  <a:lnTo>
                    <a:pt x="2973324" y="0"/>
                  </a:lnTo>
                  <a:lnTo>
                    <a:pt x="3008322" y="7066"/>
                  </a:lnTo>
                  <a:lnTo>
                    <a:pt x="3036903" y="26336"/>
                  </a:lnTo>
                  <a:lnTo>
                    <a:pt x="3056173" y="54917"/>
                  </a:lnTo>
                  <a:lnTo>
                    <a:pt x="3063239" y="89915"/>
                  </a:lnTo>
                  <a:lnTo>
                    <a:pt x="3063239" y="1345691"/>
                  </a:lnTo>
                  <a:lnTo>
                    <a:pt x="3056173" y="1380690"/>
                  </a:lnTo>
                  <a:lnTo>
                    <a:pt x="3036903" y="1409271"/>
                  </a:lnTo>
                  <a:lnTo>
                    <a:pt x="3008322" y="1428541"/>
                  </a:lnTo>
                  <a:lnTo>
                    <a:pt x="2973324" y="1435607"/>
                  </a:lnTo>
                  <a:lnTo>
                    <a:pt x="89915" y="1435607"/>
                  </a:lnTo>
                  <a:lnTo>
                    <a:pt x="54917" y="1428541"/>
                  </a:lnTo>
                  <a:lnTo>
                    <a:pt x="26336" y="1409271"/>
                  </a:lnTo>
                  <a:lnTo>
                    <a:pt x="7066" y="1380690"/>
                  </a:lnTo>
                  <a:lnTo>
                    <a:pt x="0" y="1345691"/>
                  </a:lnTo>
                  <a:lnTo>
                    <a:pt x="0" y="89915"/>
                  </a:lnTo>
                  <a:close/>
                </a:path>
              </a:pathLst>
            </a:custGeom>
            <a:ln w="25908">
              <a:solidFill>
                <a:srgbClr val="4471C4"/>
              </a:solidFill>
            </a:ln>
          </p:spPr>
          <p:txBody>
            <a:bodyPr wrap="square" lIns="0" tIns="0" rIns="0" bIns="0" rtlCol="0"/>
            <a:lstStyle/>
            <a:p>
              <a:endParaRPr/>
            </a:p>
          </p:txBody>
        </p:sp>
      </p:grpSp>
      <p:sp>
        <p:nvSpPr>
          <p:cNvPr id="11" name="object 11"/>
          <p:cNvSpPr txBox="1"/>
          <p:nvPr/>
        </p:nvSpPr>
        <p:spPr>
          <a:xfrm>
            <a:off x="7279385" y="1186688"/>
            <a:ext cx="443865" cy="239395"/>
          </a:xfrm>
          <a:prstGeom prst="rect">
            <a:avLst/>
          </a:prstGeom>
        </p:spPr>
        <p:txBody>
          <a:bodyPr vert="horz" wrap="square" lIns="0" tIns="13335" rIns="0" bIns="0" rtlCol="0">
            <a:spAutoFit/>
          </a:bodyPr>
          <a:lstStyle/>
          <a:p>
            <a:pPr marL="12700">
              <a:lnSpc>
                <a:spcPct val="100000"/>
              </a:lnSpc>
              <a:spcBef>
                <a:spcPts val="105"/>
              </a:spcBef>
            </a:pPr>
            <a:r>
              <a:rPr sz="1400" b="1" spc="-20" dirty="0">
                <a:latin typeface="Arial"/>
                <a:cs typeface="Arial"/>
              </a:rPr>
              <a:t>Math</a:t>
            </a:r>
            <a:endParaRPr sz="1400">
              <a:latin typeface="Arial"/>
              <a:cs typeface="Arial"/>
            </a:endParaRPr>
          </a:p>
        </p:txBody>
      </p:sp>
      <p:grpSp>
        <p:nvGrpSpPr>
          <p:cNvPr id="12" name="object 12"/>
          <p:cNvGrpSpPr/>
          <p:nvPr/>
        </p:nvGrpSpPr>
        <p:grpSpPr>
          <a:xfrm>
            <a:off x="2826956" y="1565147"/>
            <a:ext cx="7868920" cy="5038725"/>
            <a:chOff x="2826956" y="1565147"/>
            <a:chExt cx="7868920" cy="5038725"/>
          </a:xfrm>
        </p:grpSpPr>
        <p:sp>
          <p:nvSpPr>
            <p:cNvPr id="13" name="object 13"/>
            <p:cNvSpPr/>
            <p:nvPr/>
          </p:nvSpPr>
          <p:spPr>
            <a:xfrm>
              <a:off x="2839974" y="1756409"/>
              <a:ext cx="3253740" cy="4834255"/>
            </a:xfrm>
            <a:custGeom>
              <a:avLst/>
              <a:gdLst/>
              <a:ahLst/>
              <a:cxnLst/>
              <a:rect l="l" t="t" r="r" b="b"/>
              <a:pathLst>
                <a:path w="3253740" h="4834255">
                  <a:moveTo>
                    <a:pt x="3049904" y="0"/>
                  </a:moveTo>
                  <a:lnTo>
                    <a:pt x="203834" y="0"/>
                  </a:lnTo>
                  <a:lnTo>
                    <a:pt x="157074" y="5379"/>
                  </a:lnTo>
                  <a:lnTo>
                    <a:pt x="114161" y="20705"/>
                  </a:lnTo>
                  <a:lnTo>
                    <a:pt x="76315" y="44756"/>
                  </a:lnTo>
                  <a:lnTo>
                    <a:pt x="44756" y="76315"/>
                  </a:lnTo>
                  <a:lnTo>
                    <a:pt x="20705" y="114161"/>
                  </a:lnTo>
                  <a:lnTo>
                    <a:pt x="5379" y="157074"/>
                  </a:lnTo>
                  <a:lnTo>
                    <a:pt x="0" y="203835"/>
                  </a:lnTo>
                  <a:lnTo>
                    <a:pt x="0" y="4630318"/>
                  </a:lnTo>
                  <a:lnTo>
                    <a:pt x="5379" y="4677049"/>
                  </a:lnTo>
                  <a:lnTo>
                    <a:pt x="20705" y="4719948"/>
                  </a:lnTo>
                  <a:lnTo>
                    <a:pt x="44756" y="4757790"/>
                  </a:lnTo>
                  <a:lnTo>
                    <a:pt x="76315" y="4789353"/>
                  </a:lnTo>
                  <a:lnTo>
                    <a:pt x="114161" y="4813412"/>
                  </a:lnTo>
                  <a:lnTo>
                    <a:pt x="157074" y="4828745"/>
                  </a:lnTo>
                  <a:lnTo>
                    <a:pt x="203834" y="4834128"/>
                  </a:lnTo>
                  <a:lnTo>
                    <a:pt x="3049904" y="4834128"/>
                  </a:lnTo>
                  <a:lnTo>
                    <a:pt x="3096625" y="4828745"/>
                  </a:lnTo>
                  <a:lnTo>
                    <a:pt x="3139523" y="4813412"/>
                  </a:lnTo>
                  <a:lnTo>
                    <a:pt x="3177371" y="4789353"/>
                  </a:lnTo>
                  <a:lnTo>
                    <a:pt x="3208943" y="4757790"/>
                  </a:lnTo>
                  <a:lnTo>
                    <a:pt x="3233012" y="4719948"/>
                  </a:lnTo>
                  <a:lnTo>
                    <a:pt x="3248353" y="4677049"/>
                  </a:lnTo>
                  <a:lnTo>
                    <a:pt x="3253740" y="4630318"/>
                  </a:lnTo>
                  <a:lnTo>
                    <a:pt x="3253740" y="203835"/>
                  </a:lnTo>
                  <a:lnTo>
                    <a:pt x="3248353" y="157074"/>
                  </a:lnTo>
                  <a:lnTo>
                    <a:pt x="3233012" y="114161"/>
                  </a:lnTo>
                  <a:lnTo>
                    <a:pt x="3208943" y="76315"/>
                  </a:lnTo>
                  <a:lnTo>
                    <a:pt x="3177371" y="44756"/>
                  </a:lnTo>
                  <a:lnTo>
                    <a:pt x="3139523" y="20705"/>
                  </a:lnTo>
                  <a:lnTo>
                    <a:pt x="3096625" y="5379"/>
                  </a:lnTo>
                  <a:lnTo>
                    <a:pt x="3049904" y="0"/>
                  </a:lnTo>
                  <a:close/>
                </a:path>
              </a:pathLst>
            </a:custGeom>
            <a:solidFill>
              <a:srgbClr val="FFFFFF"/>
            </a:solidFill>
          </p:spPr>
          <p:txBody>
            <a:bodyPr wrap="square" lIns="0" tIns="0" rIns="0" bIns="0" rtlCol="0"/>
            <a:lstStyle/>
            <a:p>
              <a:endParaRPr/>
            </a:p>
          </p:txBody>
        </p:sp>
        <p:sp>
          <p:nvSpPr>
            <p:cNvPr id="14" name="object 14"/>
            <p:cNvSpPr/>
            <p:nvPr/>
          </p:nvSpPr>
          <p:spPr>
            <a:xfrm>
              <a:off x="2839974" y="1756409"/>
              <a:ext cx="3253740" cy="4834255"/>
            </a:xfrm>
            <a:custGeom>
              <a:avLst/>
              <a:gdLst/>
              <a:ahLst/>
              <a:cxnLst/>
              <a:rect l="l" t="t" r="r" b="b"/>
              <a:pathLst>
                <a:path w="3253740" h="4834255">
                  <a:moveTo>
                    <a:pt x="0" y="203835"/>
                  </a:moveTo>
                  <a:lnTo>
                    <a:pt x="5379" y="157074"/>
                  </a:lnTo>
                  <a:lnTo>
                    <a:pt x="20705" y="114161"/>
                  </a:lnTo>
                  <a:lnTo>
                    <a:pt x="44756" y="76315"/>
                  </a:lnTo>
                  <a:lnTo>
                    <a:pt x="76315" y="44756"/>
                  </a:lnTo>
                  <a:lnTo>
                    <a:pt x="114161" y="20705"/>
                  </a:lnTo>
                  <a:lnTo>
                    <a:pt x="157074" y="5379"/>
                  </a:lnTo>
                  <a:lnTo>
                    <a:pt x="203834" y="0"/>
                  </a:lnTo>
                  <a:lnTo>
                    <a:pt x="3049904" y="0"/>
                  </a:lnTo>
                  <a:lnTo>
                    <a:pt x="3096625" y="5379"/>
                  </a:lnTo>
                  <a:lnTo>
                    <a:pt x="3139523" y="20705"/>
                  </a:lnTo>
                  <a:lnTo>
                    <a:pt x="3177371" y="44756"/>
                  </a:lnTo>
                  <a:lnTo>
                    <a:pt x="3208943" y="76315"/>
                  </a:lnTo>
                  <a:lnTo>
                    <a:pt x="3233012" y="114161"/>
                  </a:lnTo>
                  <a:lnTo>
                    <a:pt x="3248353" y="157074"/>
                  </a:lnTo>
                  <a:lnTo>
                    <a:pt x="3253740" y="203835"/>
                  </a:lnTo>
                  <a:lnTo>
                    <a:pt x="3253740" y="4630318"/>
                  </a:lnTo>
                  <a:lnTo>
                    <a:pt x="3248353" y="4677049"/>
                  </a:lnTo>
                  <a:lnTo>
                    <a:pt x="3233012" y="4719948"/>
                  </a:lnTo>
                  <a:lnTo>
                    <a:pt x="3208943" y="4757790"/>
                  </a:lnTo>
                  <a:lnTo>
                    <a:pt x="3177371" y="4789353"/>
                  </a:lnTo>
                  <a:lnTo>
                    <a:pt x="3139523" y="4813412"/>
                  </a:lnTo>
                  <a:lnTo>
                    <a:pt x="3096625" y="4828745"/>
                  </a:lnTo>
                  <a:lnTo>
                    <a:pt x="3049904" y="4834128"/>
                  </a:lnTo>
                  <a:lnTo>
                    <a:pt x="203834" y="4834128"/>
                  </a:lnTo>
                  <a:lnTo>
                    <a:pt x="157074" y="4828745"/>
                  </a:lnTo>
                  <a:lnTo>
                    <a:pt x="114161" y="4813412"/>
                  </a:lnTo>
                  <a:lnTo>
                    <a:pt x="76315" y="4789353"/>
                  </a:lnTo>
                  <a:lnTo>
                    <a:pt x="44756" y="4757790"/>
                  </a:lnTo>
                  <a:lnTo>
                    <a:pt x="20705" y="4719948"/>
                  </a:lnTo>
                  <a:lnTo>
                    <a:pt x="5379" y="4677049"/>
                  </a:lnTo>
                  <a:lnTo>
                    <a:pt x="0" y="4630318"/>
                  </a:lnTo>
                  <a:lnTo>
                    <a:pt x="0" y="203835"/>
                  </a:lnTo>
                  <a:close/>
                </a:path>
              </a:pathLst>
            </a:custGeom>
            <a:ln w="25908">
              <a:solidFill>
                <a:srgbClr val="FFC0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5687567" y="6003036"/>
              <a:ext cx="1635251" cy="374903"/>
            </a:xfrm>
            <a:prstGeom prst="rect">
              <a:avLst/>
            </a:prstGeom>
          </p:spPr>
        </p:pic>
        <p:pic>
          <p:nvPicPr>
            <p:cNvPr id="16" name="object 16"/>
            <p:cNvPicPr/>
            <p:nvPr/>
          </p:nvPicPr>
          <p:blipFill>
            <a:blip r:embed="rId4" cstate="print"/>
            <a:stretch>
              <a:fillRect/>
            </a:stretch>
          </p:blipFill>
          <p:spPr>
            <a:xfrm>
              <a:off x="3401568" y="2548127"/>
              <a:ext cx="1232915" cy="640079"/>
            </a:xfrm>
            <a:prstGeom prst="rect">
              <a:avLst/>
            </a:prstGeom>
          </p:spPr>
        </p:pic>
        <p:pic>
          <p:nvPicPr>
            <p:cNvPr id="17" name="object 17"/>
            <p:cNvPicPr/>
            <p:nvPr/>
          </p:nvPicPr>
          <p:blipFill>
            <a:blip r:embed="rId5" cstate="print"/>
            <a:stretch>
              <a:fillRect/>
            </a:stretch>
          </p:blipFill>
          <p:spPr>
            <a:xfrm>
              <a:off x="4276344" y="3476243"/>
              <a:ext cx="1786127" cy="457199"/>
            </a:xfrm>
            <a:prstGeom prst="rect">
              <a:avLst/>
            </a:prstGeom>
          </p:spPr>
        </p:pic>
        <p:pic>
          <p:nvPicPr>
            <p:cNvPr id="18" name="object 18"/>
            <p:cNvPicPr/>
            <p:nvPr/>
          </p:nvPicPr>
          <p:blipFill>
            <a:blip r:embed="rId6" cstate="print"/>
            <a:stretch>
              <a:fillRect/>
            </a:stretch>
          </p:blipFill>
          <p:spPr>
            <a:xfrm>
              <a:off x="9608820" y="1726691"/>
              <a:ext cx="1086612" cy="623315"/>
            </a:xfrm>
            <a:prstGeom prst="rect">
              <a:avLst/>
            </a:prstGeom>
          </p:spPr>
        </p:pic>
        <p:pic>
          <p:nvPicPr>
            <p:cNvPr id="19" name="object 19"/>
            <p:cNvPicPr/>
            <p:nvPr/>
          </p:nvPicPr>
          <p:blipFill>
            <a:blip r:embed="rId7" cstate="print"/>
            <a:stretch>
              <a:fillRect/>
            </a:stretch>
          </p:blipFill>
          <p:spPr>
            <a:xfrm>
              <a:off x="6510528" y="1565147"/>
              <a:ext cx="972312" cy="486155"/>
            </a:xfrm>
            <a:prstGeom prst="rect">
              <a:avLst/>
            </a:prstGeom>
          </p:spPr>
        </p:pic>
        <p:pic>
          <p:nvPicPr>
            <p:cNvPr id="20" name="object 20"/>
            <p:cNvPicPr/>
            <p:nvPr/>
          </p:nvPicPr>
          <p:blipFill>
            <a:blip r:embed="rId8" cstate="print"/>
            <a:stretch>
              <a:fillRect/>
            </a:stretch>
          </p:blipFill>
          <p:spPr>
            <a:xfrm>
              <a:off x="8150352" y="4695443"/>
              <a:ext cx="1580388" cy="1011936"/>
            </a:xfrm>
            <a:prstGeom prst="rect">
              <a:avLst/>
            </a:prstGeom>
          </p:spPr>
        </p:pic>
        <p:pic>
          <p:nvPicPr>
            <p:cNvPr id="21" name="object 21"/>
            <p:cNvPicPr/>
            <p:nvPr/>
          </p:nvPicPr>
          <p:blipFill>
            <a:blip r:embed="rId9" cstate="print"/>
            <a:stretch>
              <a:fillRect/>
            </a:stretch>
          </p:blipFill>
          <p:spPr>
            <a:xfrm>
              <a:off x="7565135" y="2193035"/>
              <a:ext cx="662940" cy="595884"/>
            </a:xfrm>
            <a:prstGeom prst="rect">
              <a:avLst/>
            </a:prstGeom>
          </p:spPr>
        </p:pic>
      </p:grpSp>
      <p:sp>
        <p:nvSpPr>
          <p:cNvPr id="22" name="object 2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90" dirty="0"/>
              <a:t> </a:t>
            </a:r>
            <a:r>
              <a:rPr dirty="0"/>
              <a:t>tools</a:t>
            </a:r>
            <a:r>
              <a:rPr spc="-100" dirty="0"/>
              <a:t> </a:t>
            </a:r>
            <a:r>
              <a:rPr dirty="0"/>
              <a:t>should</a:t>
            </a:r>
            <a:r>
              <a:rPr spc="-65" dirty="0"/>
              <a:t> </a:t>
            </a:r>
            <a:r>
              <a:rPr dirty="0"/>
              <a:t>I</a:t>
            </a:r>
            <a:r>
              <a:rPr spc="-95" dirty="0"/>
              <a:t> </a:t>
            </a:r>
            <a:r>
              <a:rPr spc="-10" dirty="0"/>
              <a:t>learn?</a:t>
            </a:r>
          </a:p>
        </p:txBody>
      </p:sp>
      <p:sp>
        <p:nvSpPr>
          <p:cNvPr id="23" name="object 23"/>
          <p:cNvSpPr txBox="1"/>
          <p:nvPr/>
        </p:nvSpPr>
        <p:spPr>
          <a:xfrm>
            <a:off x="8235442" y="2365375"/>
            <a:ext cx="56070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Arial"/>
                <a:cs typeface="Arial"/>
              </a:rPr>
              <a:t>Matlab</a:t>
            </a:r>
            <a:endParaRPr sz="1400">
              <a:latin typeface="Arial"/>
              <a:cs typeface="Arial"/>
            </a:endParaRPr>
          </a:p>
        </p:txBody>
      </p:sp>
      <p:pic>
        <p:nvPicPr>
          <p:cNvPr id="24" name="object 24"/>
          <p:cNvPicPr/>
          <p:nvPr/>
        </p:nvPicPr>
        <p:blipFill>
          <a:blip r:embed="rId10" cstate="print"/>
          <a:stretch>
            <a:fillRect/>
          </a:stretch>
        </p:blipFill>
        <p:spPr>
          <a:xfrm>
            <a:off x="6556247" y="2769107"/>
            <a:ext cx="469392" cy="470915"/>
          </a:xfrm>
          <a:prstGeom prst="rect">
            <a:avLst/>
          </a:prstGeom>
        </p:spPr>
      </p:pic>
      <p:sp>
        <p:nvSpPr>
          <p:cNvPr id="25" name="object 25"/>
          <p:cNvSpPr txBox="1"/>
          <p:nvPr/>
        </p:nvSpPr>
        <p:spPr>
          <a:xfrm>
            <a:off x="7053198" y="2877769"/>
            <a:ext cx="579755" cy="240029"/>
          </a:xfrm>
          <a:prstGeom prst="rect">
            <a:avLst/>
          </a:prstGeom>
        </p:spPr>
        <p:txBody>
          <a:bodyPr vert="horz" wrap="square" lIns="0" tIns="13335" rIns="0" bIns="0" rtlCol="0">
            <a:spAutoFit/>
          </a:bodyPr>
          <a:lstStyle/>
          <a:p>
            <a:pPr marL="12700">
              <a:lnSpc>
                <a:spcPct val="100000"/>
              </a:lnSpc>
              <a:spcBef>
                <a:spcPts val="105"/>
              </a:spcBef>
            </a:pPr>
            <a:r>
              <a:rPr sz="1400" spc="-10" dirty="0">
                <a:latin typeface="Arial"/>
                <a:cs typeface="Arial"/>
              </a:rPr>
              <a:t>Python</a:t>
            </a:r>
            <a:endParaRPr sz="1400">
              <a:latin typeface="Arial"/>
              <a:cs typeface="Arial"/>
            </a:endParaRPr>
          </a:p>
        </p:txBody>
      </p:sp>
      <p:grpSp>
        <p:nvGrpSpPr>
          <p:cNvPr id="26" name="object 26"/>
          <p:cNvGrpSpPr/>
          <p:nvPr/>
        </p:nvGrpSpPr>
        <p:grpSpPr>
          <a:xfrm>
            <a:off x="8217407" y="2621279"/>
            <a:ext cx="1920239" cy="3571240"/>
            <a:chOff x="8217407" y="2621279"/>
            <a:chExt cx="1920239" cy="3571240"/>
          </a:xfrm>
        </p:grpSpPr>
        <p:pic>
          <p:nvPicPr>
            <p:cNvPr id="27" name="object 27"/>
            <p:cNvPicPr/>
            <p:nvPr/>
          </p:nvPicPr>
          <p:blipFill>
            <a:blip r:embed="rId11" cstate="print"/>
            <a:stretch>
              <a:fillRect/>
            </a:stretch>
          </p:blipFill>
          <p:spPr>
            <a:xfrm>
              <a:off x="8217407" y="5574791"/>
              <a:ext cx="617220" cy="617219"/>
            </a:xfrm>
            <a:prstGeom prst="rect">
              <a:avLst/>
            </a:prstGeom>
          </p:spPr>
        </p:pic>
        <p:pic>
          <p:nvPicPr>
            <p:cNvPr id="28" name="object 28"/>
            <p:cNvPicPr/>
            <p:nvPr/>
          </p:nvPicPr>
          <p:blipFill>
            <a:blip r:embed="rId12" cstate="print"/>
            <a:stretch>
              <a:fillRect/>
            </a:stretch>
          </p:blipFill>
          <p:spPr>
            <a:xfrm>
              <a:off x="9509759" y="2621279"/>
              <a:ext cx="627888" cy="626363"/>
            </a:xfrm>
            <a:prstGeom prst="rect">
              <a:avLst/>
            </a:prstGeom>
          </p:spPr>
        </p:pic>
      </p:grpSp>
      <p:sp>
        <p:nvSpPr>
          <p:cNvPr id="29" name="object 29"/>
          <p:cNvSpPr txBox="1"/>
          <p:nvPr/>
        </p:nvSpPr>
        <p:spPr>
          <a:xfrm>
            <a:off x="10150220" y="2700655"/>
            <a:ext cx="610235" cy="452755"/>
          </a:xfrm>
          <a:prstGeom prst="rect">
            <a:avLst/>
          </a:prstGeom>
        </p:spPr>
        <p:txBody>
          <a:bodyPr vert="horz" wrap="square" lIns="0" tIns="13335" rIns="0" bIns="0" rtlCol="0">
            <a:spAutoFit/>
          </a:bodyPr>
          <a:lstStyle/>
          <a:p>
            <a:pPr marL="12700" marR="5080">
              <a:lnSpc>
                <a:spcPct val="100000"/>
              </a:lnSpc>
              <a:spcBef>
                <a:spcPts val="105"/>
              </a:spcBef>
            </a:pPr>
            <a:r>
              <a:rPr sz="1400" spc="-10" dirty="0">
                <a:latin typeface="Arial"/>
                <a:cs typeface="Arial"/>
              </a:rPr>
              <a:t>Matplot </a:t>
            </a:r>
            <a:r>
              <a:rPr sz="1400" spc="-25" dirty="0">
                <a:latin typeface="Arial"/>
                <a:cs typeface="Arial"/>
              </a:rPr>
              <a:t>Lib</a:t>
            </a:r>
            <a:endParaRPr sz="1400">
              <a:latin typeface="Arial"/>
              <a:cs typeface="Arial"/>
            </a:endParaRPr>
          </a:p>
        </p:txBody>
      </p:sp>
      <p:grpSp>
        <p:nvGrpSpPr>
          <p:cNvPr id="30" name="object 30"/>
          <p:cNvGrpSpPr/>
          <p:nvPr/>
        </p:nvGrpSpPr>
        <p:grpSpPr>
          <a:xfrm>
            <a:off x="3925823" y="1938527"/>
            <a:ext cx="3388360" cy="4258310"/>
            <a:chOff x="3925823" y="1938527"/>
            <a:chExt cx="3388360" cy="4258310"/>
          </a:xfrm>
        </p:grpSpPr>
        <p:pic>
          <p:nvPicPr>
            <p:cNvPr id="31" name="object 31"/>
            <p:cNvPicPr/>
            <p:nvPr/>
          </p:nvPicPr>
          <p:blipFill>
            <a:blip r:embed="rId13" cstate="print"/>
            <a:stretch>
              <a:fillRect/>
            </a:stretch>
          </p:blipFill>
          <p:spPr>
            <a:xfrm>
              <a:off x="5794247" y="4818888"/>
              <a:ext cx="848868" cy="457200"/>
            </a:xfrm>
            <a:prstGeom prst="rect">
              <a:avLst/>
            </a:prstGeom>
          </p:spPr>
        </p:pic>
        <p:pic>
          <p:nvPicPr>
            <p:cNvPr id="32" name="object 32"/>
            <p:cNvPicPr/>
            <p:nvPr/>
          </p:nvPicPr>
          <p:blipFill>
            <a:blip r:embed="rId14" cstate="print"/>
            <a:stretch>
              <a:fillRect/>
            </a:stretch>
          </p:blipFill>
          <p:spPr>
            <a:xfrm>
              <a:off x="4270247" y="4940807"/>
              <a:ext cx="1132331" cy="457199"/>
            </a:xfrm>
            <a:prstGeom prst="rect">
              <a:avLst/>
            </a:prstGeom>
          </p:spPr>
        </p:pic>
        <p:pic>
          <p:nvPicPr>
            <p:cNvPr id="33" name="object 33"/>
            <p:cNvPicPr/>
            <p:nvPr/>
          </p:nvPicPr>
          <p:blipFill>
            <a:blip r:embed="rId15" cstate="print"/>
            <a:stretch>
              <a:fillRect/>
            </a:stretch>
          </p:blipFill>
          <p:spPr>
            <a:xfrm>
              <a:off x="5373623" y="5527548"/>
              <a:ext cx="1940052" cy="507491"/>
            </a:xfrm>
            <a:prstGeom prst="rect">
              <a:avLst/>
            </a:prstGeom>
          </p:spPr>
        </p:pic>
        <p:pic>
          <p:nvPicPr>
            <p:cNvPr id="34" name="object 34"/>
            <p:cNvPicPr/>
            <p:nvPr/>
          </p:nvPicPr>
          <p:blipFill>
            <a:blip r:embed="rId16" cstate="print"/>
            <a:stretch>
              <a:fillRect/>
            </a:stretch>
          </p:blipFill>
          <p:spPr>
            <a:xfrm>
              <a:off x="3925823" y="5465063"/>
              <a:ext cx="1318260" cy="731520"/>
            </a:xfrm>
            <a:prstGeom prst="rect">
              <a:avLst/>
            </a:prstGeom>
          </p:spPr>
        </p:pic>
        <p:pic>
          <p:nvPicPr>
            <p:cNvPr id="35" name="object 35"/>
            <p:cNvPicPr/>
            <p:nvPr/>
          </p:nvPicPr>
          <p:blipFill>
            <a:blip r:embed="rId17" cstate="print"/>
            <a:stretch>
              <a:fillRect/>
            </a:stretch>
          </p:blipFill>
          <p:spPr>
            <a:xfrm>
              <a:off x="5279135" y="1938527"/>
              <a:ext cx="457200" cy="457200"/>
            </a:xfrm>
            <a:prstGeom prst="rect">
              <a:avLst/>
            </a:prstGeom>
          </p:spPr>
        </p:pic>
      </p:grpSp>
      <p:sp>
        <p:nvSpPr>
          <p:cNvPr id="36" name="object 36"/>
          <p:cNvSpPr txBox="1"/>
          <p:nvPr/>
        </p:nvSpPr>
        <p:spPr>
          <a:xfrm>
            <a:off x="3874770" y="1842897"/>
            <a:ext cx="2399665" cy="436880"/>
          </a:xfrm>
          <a:prstGeom prst="rect">
            <a:avLst/>
          </a:prstGeom>
        </p:spPr>
        <p:txBody>
          <a:bodyPr vert="horz" wrap="square" lIns="0" tIns="13335" rIns="0" bIns="0" rtlCol="0">
            <a:spAutoFit/>
          </a:bodyPr>
          <a:lstStyle/>
          <a:p>
            <a:pPr marL="12700">
              <a:lnSpc>
                <a:spcPts val="1614"/>
              </a:lnSpc>
              <a:spcBef>
                <a:spcPts val="105"/>
              </a:spcBef>
            </a:pPr>
            <a:r>
              <a:rPr sz="1400" b="1" dirty="0">
                <a:latin typeface="Arial"/>
                <a:cs typeface="Arial"/>
              </a:rPr>
              <a:t>Data</a:t>
            </a:r>
            <a:r>
              <a:rPr sz="1400" b="1" spc="-40" dirty="0">
                <a:latin typeface="Arial"/>
                <a:cs typeface="Arial"/>
              </a:rPr>
              <a:t> </a:t>
            </a:r>
            <a:r>
              <a:rPr sz="1400" b="1" spc="-10" dirty="0">
                <a:latin typeface="Arial"/>
                <a:cs typeface="Arial"/>
              </a:rPr>
              <a:t>Analysis</a:t>
            </a:r>
            <a:endParaRPr sz="1400">
              <a:latin typeface="Arial"/>
              <a:cs typeface="Arial"/>
            </a:endParaRPr>
          </a:p>
          <a:p>
            <a:pPr marL="1852295">
              <a:lnSpc>
                <a:spcPts val="1614"/>
              </a:lnSpc>
            </a:pPr>
            <a:r>
              <a:rPr sz="1400" spc="-10" dirty="0">
                <a:latin typeface="Arial"/>
                <a:cs typeface="Arial"/>
              </a:rPr>
              <a:t>numpy</a:t>
            </a:r>
            <a:endParaRPr sz="1400">
              <a:latin typeface="Arial"/>
              <a:cs typeface="Arial"/>
            </a:endParaRPr>
          </a:p>
        </p:txBody>
      </p:sp>
      <p:grpSp>
        <p:nvGrpSpPr>
          <p:cNvPr id="37" name="object 37"/>
          <p:cNvGrpSpPr/>
          <p:nvPr/>
        </p:nvGrpSpPr>
        <p:grpSpPr>
          <a:xfrm>
            <a:off x="7508747" y="2761488"/>
            <a:ext cx="1458595" cy="2001520"/>
            <a:chOff x="7508747" y="2761488"/>
            <a:chExt cx="1458595" cy="2001520"/>
          </a:xfrm>
        </p:grpSpPr>
        <p:pic>
          <p:nvPicPr>
            <p:cNvPr id="38" name="object 38"/>
            <p:cNvPicPr/>
            <p:nvPr/>
          </p:nvPicPr>
          <p:blipFill>
            <a:blip r:embed="rId18" cstate="print"/>
            <a:stretch>
              <a:fillRect/>
            </a:stretch>
          </p:blipFill>
          <p:spPr>
            <a:xfrm>
              <a:off x="7908035" y="2761488"/>
              <a:ext cx="1059179" cy="373379"/>
            </a:xfrm>
            <a:prstGeom prst="rect">
              <a:avLst/>
            </a:prstGeom>
          </p:spPr>
        </p:pic>
        <p:pic>
          <p:nvPicPr>
            <p:cNvPr id="39" name="object 39"/>
            <p:cNvPicPr/>
            <p:nvPr/>
          </p:nvPicPr>
          <p:blipFill>
            <a:blip r:embed="rId19" cstate="print"/>
            <a:stretch>
              <a:fillRect/>
            </a:stretch>
          </p:blipFill>
          <p:spPr>
            <a:xfrm>
              <a:off x="7508747" y="4305300"/>
              <a:ext cx="377951" cy="457200"/>
            </a:xfrm>
            <a:prstGeom prst="rect">
              <a:avLst/>
            </a:prstGeom>
          </p:spPr>
        </p:pic>
      </p:grpSp>
      <p:sp>
        <p:nvSpPr>
          <p:cNvPr id="40" name="object 40"/>
          <p:cNvSpPr txBox="1"/>
          <p:nvPr/>
        </p:nvSpPr>
        <p:spPr>
          <a:xfrm>
            <a:off x="6474333" y="3853941"/>
            <a:ext cx="2111375" cy="79311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ML/AI</a:t>
            </a:r>
            <a:endParaRPr sz="1400">
              <a:latin typeface="Arial"/>
              <a:cs typeface="Arial"/>
            </a:endParaRPr>
          </a:p>
          <a:p>
            <a:pPr>
              <a:lnSpc>
                <a:spcPct val="100000"/>
              </a:lnSpc>
              <a:spcBef>
                <a:spcPts val="1070"/>
              </a:spcBef>
            </a:pPr>
            <a:endParaRPr sz="1400">
              <a:latin typeface="Arial"/>
              <a:cs typeface="Arial"/>
            </a:endParaRPr>
          </a:p>
          <a:p>
            <a:pPr marR="5080" algn="r">
              <a:lnSpc>
                <a:spcPct val="100000"/>
              </a:lnSpc>
            </a:pPr>
            <a:r>
              <a:rPr sz="1400" spc="-10" dirty="0">
                <a:latin typeface="Arial"/>
                <a:cs typeface="Arial"/>
              </a:rPr>
              <a:t>Pytorch</a:t>
            </a:r>
            <a:endParaRPr sz="1400">
              <a:latin typeface="Arial"/>
              <a:cs typeface="Arial"/>
            </a:endParaRPr>
          </a:p>
        </p:txBody>
      </p:sp>
      <p:grpSp>
        <p:nvGrpSpPr>
          <p:cNvPr id="41" name="object 41"/>
          <p:cNvGrpSpPr/>
          <p:nvPr/>
        </p:nvGrpSpPr>
        <p:grpSpPr>
          <a:xfrm>
            <a:off x="441896" y="3122612"/>
            <a:ext cx="6043295" cy="2477135"/>
            <a:chOff x="441896" y="3122612"/>
            <a:chExt cx="6043295" cy="2477135"/>
          </a:xfrm>
        </p:grpSpPr>
        <p:pic>
          <p:nvPicPr>
            <p:cNvPr id="42" name="object 42"/>
            <p:cNvPicPr/>
            <p:nvPr/>
          </p:nvPicPr>
          <p:blipFill>
            <a:blip r:embed="rId20" cstate="print"/>
            <a:stretch>
              <a:fillRect/>
            </a:stretch>
          </p:blipFill>
          <p:spPr>
            <a:xfrm>
              <a:off x="3291839" y="4866132"/>
              <a:ext cx="752856" cy="733044"/>
            </a:xfrm>
            <a:prstGeom prst="rect">
              <a:avLst/>
            </a:prstGeom>
          </p:spPr>
        </p:pic>
        <p:pic>
          <p:nvPicPr>
            <p:cNvPr id="43" name="object 43"/>
            <p:cNvPicPr/>
            <p:nvPr/>
          </p:nvPicPr>
          <p:blipFill>
            <a:blip r:embed="rId21" cstate="print"/>
            <a:stretch>
              <a:fillRect/>
            </a:stretch>
          </p:blipFill>
          <p:spPr>
            <a:xfrm>
              <a:off x="3928872" y="4517136"/>
              <a:ext cx="1097279" cy="327660"/>
            </a:xfrm>
            <a:prstGeom prst="rect">
              <a:avLst/>
            </a:prstGeom>
          </p:spPr>
        </p:pic>
        <p:pic>
          <p:nvPicPr>
            <p:cNvPr id="44" name="object 44"/>
            <p:cNvPicPr/>
            <p:nvPr/>
          </p:nvPicPr>
          <p:blipFill>
            <a:blip r:embed="rId22" cstate="print"/>
            <a:stretch>
              <a:fillRect/>
            </a:stretch>
          </p:blipFill>
          <p:spPr>
            <a:xfrm>
              <a:off x="5501639" y="4213860"/>
              <a:ext cx="982980" cy="501395"/>
            </a:xfrm>
            <a:prstGeom prst="rect">
              <a:avLst/>
            </a:prstGeom>
          </p:spPr>
        </p:pic>
        <p:sp>
          <p:nvSpPr>
            <p:cNvPr id="45" name="object 45"/>
            <p:cNvSpPr/>
            <p:nvPr/>
          </p:nvSpPr>
          <p:spPr>
            <a:xfrm>
              <a:off x="454913" y="3135629"/>
              <a:ext cx="2705100" cy="2242185"/>
            </a:xfrm>
            <a:custGeom>
              <a:avLst/>
              <a:gdLst/>
              <a:ahLst/>
              <a:cxnLst/>
              <a:rect l="l" t="t" r="r" b="b"/>
              <a:pathLst>
                <a:path w="2705100" h="2242185">
                  <a:moveTo>
                    <a:pt x="2564638" y="0"/>
                  </a:moveTo>
                  <a:lnTo>
                    <a:pt x="140423" y="0"/>
                  </a:lnTo>
                  <a:lnTo>
                    <a:pt x="96037" y="7158"/>
                  </a:lnTo>
                  <a:lnTo>
                    <a:pt x="57489" y="27094"/>
                  </a:lnTo>
                  <a:lnTo>
                    <a:pt x="27092" y="57497"/>
                  </a:lnTo>
                  <a:lnTo>
                    <a:pt x="7158" y="96056"/>
                  </a:lnTo>
                  <a:lnTo>
                    <a:pt x="0" y="140462"/>
                  </a:lnTo>
                  <a:lnTo>
                    <a:pt x="0" y="2101342"/>
                  </a:lnTo>
                  <a:lnTo>
                    <a:pt x="7158" y="2145747"/>
                  </a:lnTo>
                  <a:lnTo>
                    <a:pt x="27092" y="2184306"/>
                  </a:lnTo>
                  <a:lnTo>
                    <a:pt x="57489" y="2214709"/>
                  </a:lnTo>
                  <a:lnTo>
                    <a:pt x="96037" y="2234645"/>
                  </a:lnTo>
                  <a:lnTo>
                    <a:pt x="140423" y="2241804"/>
                  </a:lnTo>
                  <a:lnTo>
                    <a:pt x="2564638" y="2241804"/>
                  </a:lnTo>
                  <a:lnTo>
                    <a:pt x="2609043" y="2234645"/>
                  </a:lnTo>
                  <a:lnTo>
                    <a:pt x="2647602" y="2214709"/>
                  </a:lnTo>
                  <a:lnTo>
                    <a:pt x="2678005" y="2184306"/>
                  </a:lnTo>
                  <a:lnTo>
                    <a:pt x="2697941" y="2145747"/>
                  </a:lnTo>
                  <a:lnTo>
                    <a:pt x="2705100" y="2101342"/>
                  </a:lnTo>
                  <a:lnTo>
                    <a:pt x="2705100" y="140462"/>
                  </a:lnTo>
                  <a:lnTo>
                    <a:pt x="2697941" y="96056"/>
                  </a:lnTo>
                  <a:lnTo>
                    <a:pt x="2678005" y="57497"/>
                  </a:lnTo>
                  <a:lnTo>
                    <a:pt x="2647602" y="27094"/>
                  </a:lnTo>
                  <a:lnTo>
                    <a:pt x="2609043" y="7158"/>
                  </a:lnTo>
                  <a:lnTo>
                    <a:pt x="2564638" y="0"/>
                  </a:lnTo>
                  <a:close/>
                </a:path>
              </a:pathLst>
            </a:custGeom>
            <a:solidFill>
              <a:srgbClr val="FFFFFF"/>
            </a:solidFill>
          </p:spPr>
          <p:txBody>
            <a:bodyPr wrap="square" lIns="0" tIns="0" rIns="0" bIns="0" rtlCol="0"/>
            <a:lstStyle/>
            <a:p>
              <a:endParaRPr/>
            </a:p>
          </p:txBody>
        </p:sp>
        <p:sp>
          <p:nvSpPr>
            <p:cNvPr id="46" name="object 46"/>
            <p:cNvSpPr/>
            <p:nvPr/>
          </p:nvSpPr>
          <p:spPr>
            <a:xfrm>
              <a:off x="454913" y="3135629"/>
              <a:ext cx="2705100" cy="2242185"/>
            </a:xfrm>
            <a:custGeom>
              <a:avLst/>
              <a:gdLst/>
              <a:ahLst/>
              <a:cxnLst/>
              <a:rect l="l" t="t" r="r" b="b"/>
              <a:pathLst>
                <a:path w="2705100" h="2242185">
                  <a:moveTo>
                    <a:pt x="0" y="140462"/>
                  </a:moveTo>
                  <a:lnTo>
                    <a:pt x="7158" y="96056"/>
                  </a:lnTo>
                  <a:lnTo>
                    <a:pt x="27092" y="57497"/>
                  </a:lnTo>
                  <a:lnTo>
                    <a:pt x="57489" y="27094"/>
                  </a:lnTo>
                  <a:lnTo>
                    <a:pt x="96037" y="7158"/>
                  </a:lnTo>
                  <a:lnTo>
                    <a:pt x="140423" y="0"/>
                  </a:lnTo>
                  <a:lnTo>
                    <a:pt x="2564638" y="0"/>
                  </a:lnTo>
                  <a:lnTo>
                    <a:pt x="2609043" y="7158"/>
                  </a:lnTo>
                  <a:lnTo>
                    <a:pt x="2647602" y="27094"/>
                  </a:lnTo>
                  <a:lnTo>
                    <a:pt x="2678005" y="57497"/>
                  </a:lnTo>
                  <a:lnTo>
                    <a:pt x="2697941" y="96056"/>
                  </a:lnTo>
                  <a:lnTo>
                    <a:pt x="2705100" y="140462"/>
                  </a:lnTo>
                  <a:lnTo>
                    <a:pt x="2705100" y="2101342"/>
                  </a:lnTo>
                  <a:lnTo>
                    <a:pt x="2697941" y="2145747"/>
                  </a:lnTo>
                  <a:lnTo>
                    <a:pt x="2678005" y="2184306"/>
                  </a:lnTo>
                  <a:lnTo>
                    <a:pt x="2647602" y="2214709"/>
                  </a:lnTo>
                  <a:lnTo>
                    <a:pt x="2609043" y="2234645"/>
                  </a:lnTo>
                  <a:lnTo>
                    <a:pt x="2564638" y="2241804"/>
                  </a:lnTo>
                  <a:lnTo>
                    <a:pt x="140423" y="2241804"/>
                  </a:lnTo>
                  <a:lnTo>
                    <a:pt x="96037" y="2234645"/>
                  </a:lnTo>
                  <a:lnTo>
                    <a:pt x="57489" y="2214709"/>
                  </a:lnTo>
                  <a:lnTo>
                    <a:pt x="27092" y="2184306"/>
                  </a:lnTo>
                  <a:lnTo>
                    <a:pt x="7158" y="2145747"/>
                  </a:lnTo>
                  <a:lnTo>
                    <a:pt x="0" y="2101342"/>
                  </a:lnTo>
                  <a:lnTo>
                    <a:pt x="0" y="140462"/>
                  </a:lnTo>
                  <a:close/>
                </a:path>
              </a:pathLst>
            </a:custGeom>
            <a:ln w="25908">
              <a:solidFill>
                <a:srgbClr val="6FAC46"/>
              </a:solidFill>
            </a:ln>
          </p:spPr>
          <p:txBody>
            <a:bodyPr wrap="square" lIns="0" tIns="0" rIns="0" bIns="0" rtlCol="0"/>
            <a:lstStyle/>
            <a:p>
              <a:endParaRPr/>
            </a:p>
          </p:txBody>
        </p:sp>
      </p:grpSp>
      <p:sp>
        <p:nvSpPr>
          <p:cNvPr id="47" name="object 47"/>
          <p:cNvSpPr txBox="1"/>
          <p:nvPr/>
        </p:nvSpPr>
        <p:spPr>
          <a:xfrm>
            <a:off x="1033678" y="3202939"/>
            <a:ext cx="154622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Data</a:t>
            </a:r>
            <a:r>
              <a:rPr sz="1400" b="1" spc="-40" dirty="0">
                <a:latin typeface="Arial"/>
                <a:cs typeface="Arial"/>
              </a:rPr>
              <a:t> </a:t>
            </a:r>
            <a:r>
              <a:rPr sz="1400" b="1" spc="-10" dirty="0">
                <a:latin typeface="Arial"/>
                <a:cs typeface="Arial"/>
              </a:rPr>
              <a:t>Management</a:t>
            </a:r>
            <a:endParaRPr sz="1400">
              <a:latin typeface="Arial"/>
              <a:cs typeface="Arial"/>
            </a:endParaRPr>
          </a:p>
        </p:txBody>
      </p:sp>
      <p:grpSp>
        <p:nvGrpSpPr>
          <p:cNvPr id="48" name="object 48"/>
          <p:cNvGrpSpPr/>
          <p:nvPr/>
        </p:nvGrpSpPr>
        <p:grpSpPr>
          <a:xfrm>
            <a:off x="481583" y="3543300"/>
            <a:ext cx="2758440" cy="1605280"/>
            <a:chOff x="481583" y="3543300"/>
            <a:chExt cx="2758440" cy="1605280"/>
          </a:xfrm>
        </p:grpSpPr>
        <p:pic>
          <p:nvPicPr>
            <p:cNvPr id="49" name="object 49"/>
            <p:cNvPicPr/>
            <p:nvPr/>
          </p:nvPicPr>
          <p:blipFill>
            <a:blip r:embed="rId23" cstate="print"/>
            <a:stretch>
              <a:fillRect/>
            </a:stretch>
          </p:blipFill>
          <p:spPr>
            <a:xfrm>
              <a:off x="765047" y="4690872"/>
              <a:ext cx="1696212" cy="457200"/>
            </a:xfrm>
            <a:prstGeom prst="rect">
              <a:avLst/>
            </a:prstGeom>
          </p:spPr>
        </p:pic>
        <p:pic>
          <p:nvPicPr>
            <p:cNvPr id="50" name="object 50"/>
            <p:cNvPicPr/>
            <p:nvPr/>
          </p:nvPicPr>
          <p:blipFill>
            <a:blip r:embed="rId24" cstate="print"/>
            <a:stretch>
              <a:fillRect/>
            </a:stretch>
          </p:blipFill>
          <p:spPr>
            <a:xfrm>
              <a:off x="481583" y="3817620"/>
              <a:ext cx="2590800" cy="789432"/>
            </a:xfrm>
            <a:prstGeom prst="rect">
              <a:avLst/>
            </a:prstGeom>
          </p:spPr>
        </p:pic>
        <p:pic>
          <p:nvPicPr>
            <p:cNvPr id="51" name="object 51"/>
            <p:cNvPicPr/>
            <p:nvPr/>
          </p:nvPicPr>
          <p:blipFill>
            <a:blip r:embed="rId25" cstate="print"/>
            <a:stretch>
              <a:fillRect/>
            </a:stretch>
          </p:blipFill>
          <p:spPr>
            <a:xfrm>
              <a:off x="2755391" y="3543300"/>
              <a:ext cx="484631" cy="457200"/>
            </a:xfrm>
            <a:prstGeom prst="rect">
              <a:avLst/>
            </a:prstGeom>
          </p:spPr>
        </p:pic>
      </p:grpSp>
      <p:sp>
        <p:nvSpPr>
          <p:cNvPr id="52" name="object 52"/>
          <p:cNvSpPr txBox="1"/>
          <p:nvPr/>
        </p:nvSpPr>
        <p:spPr>
          <a:xfrm>
            <a:off x="3285490" y="3645230"/>
            <a:ext cx="460375" cy="240029"/>
          </a:xfrm>
          <a:prstGeom prst="rect">
            <a:avLst/>
          </a:prstGeom>
        </p:spPr>
        <p:txBody>
          <a:bodyPr vert="horz" wrap="square" lIns="0" tIns="13335" rIns="0" bIns="0" rtlCol="0">
            <a:spAutoFit/>
          </a:bodyPr>
          <a:lstStyle/>
          <a:p>
            <a:pPr marL="12700">
              <a:lnSpc>
                <a:spcPct val="100000"/>
              </a:lnSpc>
              <a:spcBef>
                <a:spcPts val="105"/>
              </a:spcBef>
            </a:pPr>
            <a:r>
              <a:rPr sz="1400" spc="-10" dirty="0">
                <a:latin typeface="Arial"/>
                <a:cs typeface="Arial"/>
              </a:rPr>
              <a:t>Excel</a:t>
            </a:r>
            <a:endParaRPr sz="1400">
              <a:latin typeface="Arial"/>
              <a:cs typeface="Arial"/>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17</a:t>
            </a:fld>
            <a:endParaRPr spc="-25" dirty="0"/>
          </a:p>
        </p:txBody>
      </p:sp>
      <p:sp>
        <p:nvSpPr>
          <p:cNvPr id="53" name="object 53"/>
          <p:cNvSpPr txBox="1"/>
          <p:nvPr/>
        </p:nvSpPr>
        <p:spPr>
          <a:xfrm>
            <a:off x="8953881" y="5117719"/>
            <a:ext cx="2834640" cy="879475"/>
          </a:xfrm>
          <a:prstGeom prst="rect">
            <a:avLst/>
          </a:prstGeom>
        </p:spPr>
        <p:txBody>
          <a:bodyPr vert="horz" wrap="square" lIns="0" tIns="12700" rIns="0" bIns="0" rtlCol="0">
            <a:spAutoFit/>
          </a:bodyPr>
          <a:lstStyle/>
          <a:p>
            <a:pPr marL="1518920">
              <a:lnSpc>
                <a:spcPct val="100000"/>
              </a:lnSpc>
              <a:spcBef>
                <a:spcPts val="100"/>
              </a:spcBef>
            </a:pPr>
            <a:r>
              <a:rPr sz="1400" dirty="0">
                <a:latin typeface="Arial"/>
                <a:cs typeface="Arial"/>
              </a:rPr>
              <a:t>And</a:t>
            </a:r>
            <a:r>
              <a:rPr sz="1400" spc="-35" dirty="0">
                <a:latin typeface="Arial"/>
                <a:cs typeface="Arial"/>
              </a:rPr>
              <a:t> </a:t>
            </a:r>
            <a:r>
              <a:rPr sz="1400" dirty="0">
                <a:latin typeface="Arial"/>
                <a:cs typeface="Arial"/>
              </a:rPr>
              <a:t>Many</a:t>
            </a:r>
            <a:r>
              <a:rPr sz="1400" spc="-30" dirty="0">
                <a:latin typeface="Arial"/>
                <a:cs typeface="Arial"/>
              </a:rPr>
              <a:t> </a:t>
            </a:r>
            <a:r>
              <a:rPr sz="1400" spc="-20" dirty="0">
                <a:latin typeface="Arial"/>
                <a:cs typeface="Arial"/>
              </a:rPr>
              <a:t>more!</a:t>
            </a:r>
            <a:endParaRPr sz="1400">
              <a:latin typeface="Arial"/>
              <a:cs typeface="Arial"/>
            </a:endParaRPr>
          </a:p>
          <a:p>
            <a:pPr>
              <a:lnSpc>
                <a:spcPct val="100000"/>
              </a:lnSpc>
            </a:pPr>
            <a:endParaRPr sz="1400">
              <a:latin typeface="Arial"/>
              <a:cs typeface="Arial"/>
            </a:endParaRPr>
          </a:p>
          <a:p>
            <a:pPr>
              <a:lnSpc>
                <a:spcPct val="100000"/>
              </a:lnSpc>
              <a:spcBef>
                <a:spcPts val="140"/>
              </a:spcBef>
            </a:pPr>
            <a:endParaRPr sz="1400">
              <a:latin typeface="Arial"/>
              <a:cs typeface="Arial"/>
            </a:endParaRPr>
          </a:p>
          <a:p>
            <a:pPr marL="12700">
              <a:lnSpc>
                <a:spcPct val="100000"/>
              </a:lnSpc>
            </a:pPr>
            <a:r>
              <a:rPr sz="1400" spc="-20" dirty="0">
                <a:latin typeface="Arial"/>
                <a:cs typeface="Arial"/>
              </a:rPr>
              <a:t>Weka</a:t>
            </a:r>
            <a:endParaRPr sz="14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65" y="-1555"/>
            <a:ext cx="12192000" cy="6858000"/>
            <a:chOff x="0" y="0"/>
            <a:chExt cx="12192000" cy="6858000"/>
          </a:xfrm>
        </p:grpSpPr>
        <p:pic>
          <p:nvPicPr>
            <p:cNvPr id="4" name="object 4"/>
            <p:cNvPicPr/>
            <p:nvPr/>
          </p:nvPicPr>
          <p:blipFill>
            <a:blip r:embed="rId3" cstate="print"/>
            <a:stretch>
              <a:fillRect/>
            </a:stretch>
          </p:blipFill>
          <p:spPr>
            <a:xfrm>
              <a:off x="0" y="0"/>
              <a:ext cx="9339072" cy="6858000"/>
            </a:xfrm>
            <a:prstGeom prst="rect">
              <a:avLst/>
            </a:prstGeom>
          </p:spPr>
        </p:pic>
        <p:pic>
          <p:nvPicPr>
            <p:cNvPr id="3" name="object 3"/>
            <p:cNvPicPr/>
            <p:nvPr/>
          </p:nvPicPr>
          <p:blipFill>
            <a:blip r:embed="rId4" cstate="print"/>
            <a:stretch>
              <a:fillRect/>
            </a:stretch>
          </p:blipFill>
          <p:spPr>
            <a:xfrm>
              <a:off x="3523488" y="0"/>
              <a:ext cx="8668512" cy="6857999"/>
            </a:xfrm>
            <a:prstGeom prst="rect">
              <a:avLst/>
            </a:prstGeom>
          </p:spPr>
        </p:pic>
      </p:grpSp>
      <p:sp>
        <p:nvSpPr>
          <p:cNvPr id="5" name="object 5"/>
          <p:cNvSpPr txBox="1">
            <a:spLocks noGrp="1"/>
          </p:cNvSpPr>
          <p:nvPr>
            <p:ph type="title"/>
          </p:nvPr>
        </p:nvSpPr>
        <p:spPr>
          <a:xfrm>
            <a:off x="533400" y="4710665"/>
            <a:ext cx="4320134" cy="1430520"/>
          </a:xfrm>
          <a:prstGeom prst="rect">
            <a:avLst/>
          </a:prstGeom>
        </p:spPr>
        <p:txBody>
          <a:bodyPr vert="horz" wrap="square" lIns="0" tIns="95885" rIns="0" bIns="0" rtlCol="0">
            <a:spAutoFit/>
          </a:bodyPr>
          <a:lstStyle/>
          <a:p>
            <a:pPr marL="12700" marR="5080">
              <a:lnSpc>
                <a:spcPts val="5180"/>
              </a:lnSpc>
              <a:spcBef>
                <a:spcPts val="755"/>
              </a:spcBef>
            </a:pPr>
            <a:r>
              <a:rPr spc="-10" dirty="0">
                <a:solidFill>
                  <a:srgbClr val="FFFFFF"/>
                </a:solidFill>
                <a:latin typeface="Carlito"/>
                <a:cs typeface="Carlito"/>
              </a:rPr>
              <a:t>Happy Learning!</a:t>
            </a:r>
          </a:p>
        </p:txBody>
      </p:sp>
      <p:grpSp>
        <p:nvGrpSpPr>
          <p:cNvPr id="6" name="object 6"/>
          <p:cNvGrpSpPr/>
          <p:nvPr/>
        </p:nvGrpSpPr>
        <p:grpSpPr>
          <a:xfrm>
            <a:off x="86247" y="2590800"/>
            <a:ext cx="3977640" cy="3939540"/>
            <a:chOff x="481583" y="626363"/>
            <a:chExt cx="3977640" cy="3939540"/>
          </a:xfrm>
        </p:grpSpPr>
        <p:sp>
          <p:nvSpPr>
            <p:cNvPr id="7" name="object 7"/>
            <p:cNvSpPr/>
            <p:nvPr/>
          </p:nvSpPr>
          <p:spPr>
            <a:xfrm>
              <a:off x="481583" y="626363"/>
              <a:ext cx="704215" cy="146685"/>
            </a:xfrm>
            <a:custGeom>
              <a:avLst/>
              <a:gdLst/>
              <a:ahLst/>
              <a:cxnLst/>
              <a:rect l="l" t="t" r="r" b="b"/>
              <a:pathLst>
                <a:path w="704215" h="146684">
                  <a:moveTo>
                    <a:pt x="704088" y="0"/>
                  </a:moveTo>
                  <a:lnTo>
                    <a:pt x="0" y="0"/>
                  </a:lnTo>
                  <a:lnTo>
                    <a:pt x="0" y="146303"/>
                  </a:lnTo>
                  <a:lnTo>
                    <a:pt x="704088" y="146303"/>
                  </a:lnTo>
                  <a:lnTo>
                    <a:pt x="704088" y="0"/>
                  </a:lnTo>
                  <a:close/>
                </a:path>
              </a:pathLst>
            </a:custGeom>
            <a:solidFill>
              <a:srgbClr val="EC7C30"/>
            </a:solidFill>
          </p:spPr>
          <p:txBody>
            <a:bodyPr wrap="square" lIns="0" tIns="0" rIns="0" bIns="0" rtlCol="0"/>
            <a:lstStyle/>
            <a:p>
              <a:endParaRPr/>
            </a:p>
          </p:txBody>
        </p:sp>
        <p:sp>
          <p:nvSpPr>
            <p:cNvPr id="8" name="object 8"/>
            <p:cNvSpPr/>
            <p:nvPr/>
          </p:nvSpPr>
          <p:spPr>
            <a:xfrm>
              <a:off x="481583" y="4547616"/>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grpSp>
      <p:sp>
        <p:nvSpPr>
          <p:cNvPr id="1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data scientist is the navigator who turns raw information into the map of the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87677" y="197328"/>
            <a:ext cx="3276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bg1"/>
                </a:solidFill>
                <a:latin typeface="Arial" panose="020B0604020202020204" pitchFamily="34" charset="0"/>
              </a:rPr>
              <a:t>D</a:t>
            </a:r>
            <a:r>
              <a:rPr kumimoji="0" lang="en-US" altLang="en-US" sz="2800" b="0" i="0" u="none" strike="noStrike" cap="none" normalizeH="0" baseline="0" dirty="0" smtClean="0">
                <a:ln>
                  <a:noFill/>
                </a:ln>
                <a:solidFill>
                  <a:schemeClr val="bg1"/>
                </a:solidFill>
                <a:effectLst/>
                <a:latin typeface="Arial" panose="020B0604020202020204" pitchFamily="34" charset="0"/>
              </a:rPr>
              <a:t>ata scientist is the navigator who turns raw information into the map of the future."</a:t>
            </a:r>
          </a:p>
          <a:p>
            <a:pPr marL="0" marR="0" lvl="0" indent="0" algn="l"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dirty="0" smtClean="0">
              <a:ln>
                <a:noFill/>
              </a:ln>
              <a:solidFill>
                <a:schemeClr val="bg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50" dirty="0"/>
              <a:t> </a:t>
            </a:r>
            <a:r>
              <a:rPr dirty="0"/>
              <a:t>is</a:t>
            </a:r>
            <a:r>
              <a:rPr spc="-55" dirty="0"/>
              <a:t> </a:t>
            </a:r>
            <a:r>
              <a:rPr spc="-10" dirty="0"/>
              <a:t>data?</a:t>
            </a:r>
          </a:p>
        </p:txBody>
      </p:sp>
      <p:grpSp>
        <p:nvGrpSpPr>
          <p:cNvPr id="3" name="object 3"/>
          <p:cNvGrpSpPr/>
          <p:nvPr/>
        </p:nvGrpSpPr>
        <p:grpSpPr>
          <a:xfrm>
            <a:off x="531876" y="2025395"/>
            <a:ext cx="11143615" cy="946785"/>
            <a:chOff x="531876" y="2025395"/>
            <a:chExt cx="11143615" cy="946785"/>
          </a:xfrm>
        </p:grpSpPr>
        <p:sp>
          <p:nvSpPr>
            <p:cNvPr id="4" name="object 4"/>
            <p:cNvSpPr/>
            <p:nvPr/>
          </p:nvSpPr>
          <p:spPr>
            <a:xfrm>
              <a:off x="544830" y="2038349"/>
              <a:ext cx="11117580" cy="920750"/>
            </a:xfrm>
            <a:custGeom>
              <a:avLst/>
              <a:gdLst/>
              <a:ahLst/>
              <a:cxnLst/>
              <a:rect l="l" t="t" r="r" b="b"/>
              <a:pathLst>
                <a:path w="11117580" h="920750">
                  <a:moveTo>
                    <a:pt x="11025505" y="0"/>
                  </a:moveTo>
                  <a:lnTo>
                    <a:pt x="92049" y="0"/>
                  </a:lnTo>
                  <a:lnTo>
                    <a:pt x="56219" y="7242"/>
                  </a:lnTo>
                  <a:lnTo>
                    <a:pt x="26960" y="26987"/>
                  </a:lnTo>
                  <a:lnTo>
                    <a:pt x="7233" y="56257"/>
                  </a:lnTo>
                  <a:lnTo>
                    <a:pt x="0" y="92075"/>
                  </a:lnTo>
                  <a:lnTo>
                    <a:pt x="0" y="828421"/>
                  </a:lnTo>
                  <a:lnTo>
                    <a:pt x="7233" y="864238"/>
                  </a:lnTo>
                  <a:lnTo>
                    <a:pt x="26960" y="893508"/>
                  </a:lnTo>
                  <a:lnTo>
                    <a:pt x="56219" y="913253"/>
                  </a:lnTo>
                  <a:lnTo>
                    <a:pt x="92049" y="920496"/>
                  </a:lnTo>
                  <a:lnTo>
                    <a:pt x="11025505" y="920496"/>
                  </a:lnTo>
                  <a:lnTo>
                    <a:pt x="11061322" y="913253"/>
                  </a:lnTo>
                  <a:lnTo>
                    <a:pt x="11090592" y="893508"/>
                  </a:lnTo>
                  <a:lnTo>
                    <a:pt x="11110337" y="864238"/>
                  </a:lnTo>
                  <a:lnTo>
                    <a:pt x="11117580" y="828421"/>
                  </a:lnTo>
                  <a:lnTo>
                    <a:pt x="11117580" y="92075"/>
                  </a:lnTo>
                  <a:lnTo>
                    <a:pt x="11110337" y="56257"/>
                  </a:lnTo>
                  <a:lnTo>
                    <a:pt x="11090592" y="26987"/>
                  </a:lnTo>
                  <a:lnTo>
                    <a:pt x="11061322" y="7242"/>
                  </a:lnTo>
                  <a:lnTo>
                    <a:pt x="11025505" y="0"/>
                  </a:lnTo>
                  <a:close/>
                </a:path>
              </a:pathLst>
            </a:custGeom>
            <a:solidFill>
              <a:srgbClr val="FFC000"/>
            </a:solidFill>
          </p:spPr>
          <p:txBody>
            <a:bodyPr wrap="square" lIns="0" tIns="0" rIns="0" bIns="0" rtlCol="0"/>
            <a:lstStyle/>
            <a:p>
              <a:endParaRPr/>
            </a:p>
          </p:txBody>
        </p:sp>
        <p:sp>
          <p:nvSpPr>
            <p:cNvPr id="5" name="object 5"/>
            <p:cNvSpPr/>
            <p:nvPr/>
          </p:nvSpPr>
          <p:spPr>
            <a:xfrm>
              <a:off x="544830" y="2038349"/>
              <a:ext cx="11117580" cy="920750"/>
            </a:xfrm>
            <a:custGeom>
              <a:avLst/>
              <a:gdLst/>
              <a:ahLst/>
              <a:cxnLst/>
              <a:rect l="l" t="t" r="r" b="b"/>
              <a:pathLst>
                <a:path w="11117580" h="920750">
                  <a:moveTo>
                    <a:pt x="0" y="92075"/>
                  </a:moveTo>
                  <a:lnTo>
                    <a:pt x="7233" y="56257"/>
                  </a:lnTo>
                  <a:lnTo>
                    <a:pt x="26960" y="26987"/>
                  </a:lnTo>
                  <a:lnTo>
                    <a:pt x="56219" y="7242"/>
                  </a:lnTo>
                  <a:lnTo>
                    <a:pt x="92049" y="0"/>
                  </a:lnTo>
                  <a:lnTo>
                    <a:pt x="11025505" y="0"/>
                  </a:lnTo>
                  <a:lnTo>
                    <a:pt x="11061322" y="7242"/>
                  </a:lnTo>
                  <a:lnTo>
                    <a:pt x="11090592" y="26987"/>
                  </a:lnTo>
                  <a:lnTo>
                    <a:pt x="11110337" y="56257"/>
                  </a:lnTo>
                  <a:lnTo>
                    <a:pt x="11117580" y="92075"/>
                  </a:lnTo>
                  <a:lnTo>
                    <a:pt x="11117580" y="828421"/>
                  </a:lnTo>
                  <a:lnTo>
                    <a:pt x="11110337" y="864238"/>
                  </a:lnTo>
                  <a:lnTo>
                    <a:pt x="11090592" y="893508"/>
                  </a:lnTo>
                  <a:lnTo>
                    <a:pt x="11061322" y="913253"/>
                  </a:lnTo>
                  <a:lnTo>
                    <a:pt x="11025505" y="920496"/>
                  </a:lnTo>
                  <a:lnTo>
                    <a:pt x="92049" y="920496"/>
                  </a:lnTo>
                  <a:lnTo>
                    <a:pt x="56219" y="913253"/>
                  </a:lnTo>
                  <a:lnTo>
                    <a:pt x="26960" y="893508"/>
                  </a:lnTo>
                  <a:lnTo>
                    <a:pt x="7233" y="864238"/>
                  </a:lnTo>
                  <a:lnTo>
                    <a:pt x="0" y="828421"/>
                  </a:lnTo>
                  <a:lnTo>
                    <a:pt x="0" y="92075"/>
                  </a:lnTo>
                  <a:close/>
                </a:path>
              </a:pathLst>
            </a:custGeom>
            <a:ln w="25908">
              <a:solidFill>
                <a:srgbClr val="FFFFFF"/>
              </a:solidFill>
            </a:ln>
          </p:spPr>
          <p:txBody>
            <a:bodyPr wrap="square" lIns="0" tIns="0" rIns="0" bIns="0" rtlCol="0"/>
            <a:lstStyle/>
            <a:p>
              <a:endParaRPr/>
            </a:p>
          </p:txBody>
        </p:sp>
      </p:grpSp>
      <p:grpSp>
        <p:nvGrpSpPr>
          <p:cNvPr id="6" name="object 6"/>
          <p:cNvGrpSpPr/>
          <p:nvPr/>
        </p:nvGrpSpPr>
        <p:grpSpPr>
          <a:xfrm>
            <a:off x="531876" y="3084576"/>
            <a:ext cx="2749550" cy="946785"/>
            <a:chOff x="531876" y="3084576"/>
            <a:chExt cx="2749550" cy="946785"/>
          </a:xfrm>
        </p:grpSpPr>
        <p:sp>
          <p:nvSpPr>
            <p:cNvPr id="7" name="object 7"/>
            <p:cNvSpPr/>
            <p:nvPr/>
          </p:nvSpPr>
          <p:spPr>
            <a:xfrm>
              <a:off x="544830" y="3097530"/>
              <a:ext cx="2723515" cy="920750"/>
            </a:xfrm>
            <a:custGeom>
              <a:avLst/>
              <a:gdLst/>
              <a:ahLst/>
              <a:cxnLst/>
              <a:rect l="l" t="t" r="r" b="b"/>
              <a:pathLst>
                <a:path w="2723515" h="920750">
                  <a:moveTo>
                    <a:pt x="2631313" y="0"/>
                  </a:moveTo>
                  <a:lnTo>
                    <a:pt x="92049" y="0"/>
                  </a:lnTo>
                  <a:lnTo>
                    <a:pt x="56219" y="7225"/>
                  </a:lnTo>
                  <a:lnTo>
                    <a:pt x="26960" y="26939"/>
                  </a:lnTo>
                  <a:lnTo>
                    <a:pt x="7233" y="56203"/>
                  </a:lnTo>
                  <a:lnTo>
                    <a:pt x="0" y="92075"/>
                  </a:lnTo>
                  <a:lnTo>
                    <a:pt x="0" y="828421"/>
                  </a:lnTo>
                  <a:lnTo>
                    <a:pt x="7233" y="864238"/>
                  </a:lnTo>
                  <a:lnTo>
                    <a:pt x="26960" y="893508"/>
                  </a:lnTo>
                  <a:lnTo>
                    <a:pt x="56219" y="913253"/>
                  </a:lnTo>
                  <a:lnTo>
                    <a:pt x="92049" y="920496"/>
                  </a:lnTo>
                  <a:lnTo>
                    <a:pt x="2631313" y="920496"/>
                  </a:lnTo>
                  <a:lnTo>
                    <a:pt x="2667130" y="913253"/>
                  </a:lnTo>
                  <a:lnTo>
                    <a:pt x="2696400" y="893508"/>
                  </a:lnTo>
                  <a:lnTo>
                    <a:pt x="2716145" y="864238"/>
                  </a:lnTo>
                  <a:lnTo>
                    <a:pt x="2723387" y="828421"/>
                  </a:lnTo>
                  <a:lnTo>
                    <a:pt x="2723387" y="92075"/>
                  </a:lnTo>
                  <a:lnTo>
                    <a:pt x="2716145" y="56203"/>
                  </a:lnTo>
                  <a:lnTo>
                    <a:pt x="2696400" y="26939"/>
                  </a:lnTo>
                  <a:lnTo>
                    <a:pt x="2667130" y="7225"/>
                  </a:lnTo>
                  <a:lnTo>
                    <a:pt x="2631313" y="0"/>
                  </a:lnTo>
                  <a:close/>
                </a:path>
              </a:pathLst>
            </a:custGeom>
            <a:solidFill>
              <a:srgbClr val="6FAC46"/>
            </a:solidFill>
          </p:spPr>
          <p:txBody>
            <a:bodyPr wrap="square" lIns="0" tIns="0" rIns="0" bIns="0" rtlCol="0"/>
            <a:lstStyle/>
            <a:p>
              <a:endParaRPr/>
            </a:p>
          </p:txBody>
        </p:sp>
        <p:sp>
          <p:nvSpPr>
            <p:cNvPr id="8" name="object 8"/>
            <p:cNvSpPr/>
            <p:nvPr/>
          </p:nvSpPr>
          <p:spPr>
            <a:xfrm>
              <a:off x="544830" y="3097530"/>
              <a:ext cx="2723515" cy="920750"/>
            </a:xfrm>
            <a:custGeom>
              <a:avLst/>
              <a:gdLst/>
              <a:ahLst/>
              <a:cxnLst/>
              <a:rect l="l" t="t" r="r" b="b"/>
              <a:pathLst>
                <a:path w="2723515" h="920750">
                  <a:moveTo>
                    <a:pt x="0" y="92075"/>
                  </a:moveTo>
                  <a:lnTo>
                    <a:pt x="7233" y="56203"/>
                  </a:lnTo>
                  <a:lnTo>
                    <a:pt x="26960" y="26939"/>
                  </a:lnTo>
                  <a:lnTo>
                    <a:pt x="56219" y="7225"/>
                  </a:lnTo>
                  <a:lnTo>
                    <a:pt x="92049" y="0"/>
                  </a:lnTo>
                  <a:lnTo>
                    <a:pt x="2631313" y="0"/>
                  </a:lnTo>
                  <a:lnTo>
                    <a:pt x="2667130" y="7225"/>
                  </a:lnTo>
                  <a:lnTo>
                    <a:pt x="2696400" y="26939"/>
                  </a:lnTo>
                  <a:lnTo>
                    <a:pt x="2716145" y="56203"/>
                  </a:lnTo>
                  <a:lnTo>
                    <a:pt x="2723387" y="92075"/>
                  </a:lnTo>
                  <a:lnTo>
                    <a:pt x="2723387" y="828421"/>
                  </a:lnTo>
                  <a:lnTo>
                    <a:pt x="2716145" y="864238"/>
                  </a:lnTo>
                  <a:lnTo>
                    <a:pt x="2696400" y="893508"/>
                  </a:lnTo>
                  <a:lnTo>
                    <a:pt x="2667130" y="913253"/>
                  </a:lnTo>
                  <a:lnTo>
                    <a:pt x="2631313" y="920496"/>
                  </a:lnTo>
                  <a:lnTo>
                    <a:pt x="92049" y="920496"/>
                  </a:lnTo>
                  <a:lnTo>
                    <a:pt x="56219" y="913253"/>
                  </a:lnTo>
                  <a:lnTo>
                    <a:pt x="26960" y="893508"/>
                  </a:lnTo>
                  <a:lnTo>
                    <a:pt x="7233" y="864238"/>
                  </a:lnTo>
                  <a:lnTo>
                    <a:pt x="0" y="828421"/>
                  </a:lnTo>
                  <a:lnTo>
                    <a:pt x="0" y="92075"/>
                  </a:lnTo>
                  <a:close/>
                </a:path>
              </a:pathLst>
            </a:custGeom>
            <a:ln w="25908">
              <a:solidFill>
                <a:srgbClr val="FFFFFF"/>
              </a:solidFill>
            </a:ln>
          </p:spPr>
          <p:txBody>
            <a:bodyPr wrap="square" lIns="0" tIns="0" rIns="0" bIns="0" rtlCol="0"/>
            <a:lstStyle/>
            <a:p>
              <a:endParaRPr/>
            </a:p>
          </p:txBody>
        </p:sp>
      </p:grpSp>
      <p:grpSp>
        <p:nvGrpSpPr>
          <p:cNvPr id="9" name="object 9"/>
          <p:cNvGrpSpPr/>
          <p:nvPr/>
        </p:nvGrpSpPr>
        <p:grpSpPr>
          <a:xfrm>
            <a:off x="531812" y="4145216"/>
            <a:ext cx="1359535" cy="946785"/>
            <a:chOff x="531812" y="4145216"/>
            <a:chExt cx="1359535" cy="946785"/>
          </a:xfrm>
        </p:grpSpPr>
        <p:sp>
          <p:nvSpPr>
            <p:cNvPr id="10" name="object 10"/>
            <p:cNvSpPr/>
            <p:nvPr/>
          </p:nvSpPr>
          <p:spPr>
            <a:xfrm>
              <a:off x="544829" y="4158233"/>
              <a:ext cx="1333500" cy="920750"/>
            </a:xfrm>
            <a:custGeom>
              <a:avLst/>
              <a:gdLst/>
              <a:ahLst/>
              <a:cxnLst/>
              <a:rect l="l" t="t" r="r" b="b"/>
              <a:pathLst>
                <a:path w="1333500" h="920750">
                  <a:moveTo>
                    <a:pt x="1241425" y="0"/>
                  </a:moveTo>
                  <a:lnTo>
                    <a:pt x="92049" y="0"/>
                  </a:lnTo>
                  <a:lnTo>
                    <a:pt x="56219" y="7242"/>
                  </a:lnTo>
                  <a:lnTo>
                    <a:pt x="26960" y="26987"/>
                  </a:lnTo>
                  <a:lnTo>
                    <a:pt x="7233" y="56257"/>
                  </a:lnTo>
                  <a:lnTo>
                    <a:pt x="0" y="92075"/>
                  </a:lnTo>
                  <a:lnTo>
                    <a:pt x="0" y="828421"/>
                  </a:lnTo>
                  <a:lnTo>
                    <a:pt x="7233" y="864238"/>
                  </a:lnTo>
                  <a:lnTo>
                    <a:pt x="26960" y="893508"/>
                  </a:lnTo>
                  <a:lnTo>
                    <a:pt x="56219" y="913253"/>
                  </a:lnTo>
                  <a:lnTo>
                    <a:pt x="92049"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11" name="object 11"/>
            <p:cNvSpPr/>
            <p:nvPr/>
          </p:nvSpPr>
          <p:spPr>
            <a:xfrm>
              <a:off x="544829" y="4158233"/>
              <a:ext cx="1333500" cy="920750"/>
            </a:xfrm>
            <a:custGeom>
              <a:avLst/>
              <a:gdLst/>
              <a:ahLst/>
              <a:cxnLst/>
              <a:rect l="l" t="t" r="r" b="b"/>
              <a:pathLst>
                <a:path w="1333500" h="920750">
                  <a:moveTo>
                    <a:pt x="0" y="92075"/>
                  </a:moveTo>
                  <a:lnTo>
                    <a:pt x="7233" y="56257"/>
                  </a:lnTo>
                  <a:lnTo>
                    <a:pt x="26960" y="26987"/>
                  </a:lnTo>
                  <a:lnTo>
                    <a:pt x="56219" y="7242"/>
                  </a:lnTo>
                  <a:lnTo>
                    <a:pt x="92049"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49" y="920496"/>
                  </a:lnTo>
                  <a:lnTo>
                    <a:pt x="56219" y="913253"/>
                  </a:lnTo>
                  <a:lnTo>
                    <a:pt x="26960" y="893508"/>
                  </a:lnTo>
                  <a:lnTo>
                    <a:pt x="7233"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12" name="object 12"/>
          <p:cNvSpPr txBox="1"/>
          <p:nvPr/>
        </p:nvSpPr>
        <p:spPr>
          <a:xfrm>
            <a:off x="657250" y="4232528"/>
            <a:ext cx="1108075" cy="732155"/>
          </a:xfrm>
          <a:prstGeom prst="rect">
            <a:avLst/>
          </a:prstGeom>
        </p:spPr>
        <p:txBody>
          <a:bodyPr vert="horz" wrap="square" lIns="0" tIns="48895" rIns="0" bIns="0" rtlCol="0">
            <a:spAutoFit/>
          </a:bodyPr>
          <a:lstStyle/>
          <a:p>
            <a:pPr marL="12700" marR="5080" algn="ctr">
              <a:lnSpc>
                <a:spcPct val="86200"/>
              </a:lnSpc>
              <a:spcBef>
                <a:spcPts val="385"/>
              </a:spcBef>
            </a:pPr>
            <a:r>
              <a:rPr sz="1700" spc="-10" dirty="0">
                <a:solidFill>
                  <a:srgbClr val="FFFFFF"/>
                </a:solidFill>
                <a:latin typeface="Arial"/>
                <a:cs typeface="Arial"/>
              </a:rPr>
              <a:t>Discrete </a:t>
            </a:r>
            <a:r>
              <a:rPr sz="1700" spc="-20" dirty="0">
                <a:solidFill>
                  <a:srgbClr val="FFFFFF"/>
                </a:solidFill>
                <a:latin typeface="Arial"/>
                <a:cs typeface="Arial"/>
              </a:rPr>
              <a:t>Data </a:t>
            </a:r>
            <a:r>
              <a:rPr sz="1700" spc="-10" dirty="0">
                <a:solidFill>
                  <a:srgbClr val="FFFFFF"/>
                </a:solidFill>
                <a:latin typeface="Arial"/>
                <a:cs typeface="Arial"/>
              </a:rPr>
              <a:t>(countable)</a:t>
            </a:r>
            <a:endParaRPr sz="1700">
              <a:latin typeface="Arial"/>
              <a:cs typeface="Arial"/>
            </a:endParaRPr>
          </a:p>
        </p:txBody>
      </p:sp>
      <p:grpSp>
        <p:nvGrpSpPr>
          <p:cNvPr id="13" name="object 13"/>
          <p:cNvGrpSpPr/>
          <p:nvPr/>
        </p:nvGrpSpPr>
        <p:grpSpPr>
          <a:xfrm>
            <a:off x="531812" y="5205920"/>
            <a:ext cx="1359535" cy="945515"/>
            <a:chOff x="531812" y="5205920"/>
            <a:chExt cx="1359535" cy="945515"/>
          </a:xfrm>
        </p:grpSpPr>
        <p:sp>
          <p:nvSpPr>
            <p:cNvPr id="14" name="object 14"/>
            <p:cNvSpPr/>
            <p:nvPr/>
          </p:nvSpPr>
          <p:spPr>
            <a:xfrm>
              <a:off x="544829" y="5218938"/>
              <a:ext cx="1333500" cy="919480"/>
            </a:xfrm>
            <a:custGeom>
              <a:avLst/>
              <a:gdLst/>
              <a:ahLst/>
              <a:cxnLst/>
              <a:rect l="l" t="t" r="r" b="b"/>
              <a:pathLst>
                <a:path w="1333500" h="919479">
                  <a:moveTo>
                    <a:pt x="1241552" y="0"/>
                  </a:moveTo>
                  <a:lnTo>
                    <a:pt x="91897" y="0"/>
                  </a:lnTo>
                  <a:lnTo>
                    <a:pt x="56128" y="7223"/>
                  </a:lnTo>
                  <a:lnTo>
                    <a:pt x="26917" y="26924"/>
                  </a:lnTo>
                  <a:lnTo>
                    <a:pt x="7222" y="56149"/>
                  </a:lnTo>
                  <a:lnTo>
                    <a:pt x="0" y="91948"/>
                  </a:lnTo>
                  <a:lnTo>
                    <a:pt x="0" y="827074"/>
                  </a:lnTo>
                  <a:lnTo>
                    <a:pt x="7222" y="862843"/>
                  </a:lnTo>
                  <a:lnTo>
                    <a:pt x="26917" y="892054"/>
                  </a:lnTo>
                  <a:lnTo>
                    <a:pt x="56128" y="911749"/>
                  </a:lnTo>
                  <a:lnTo>
                    <a:pt x="91897" y="918972"/>
                  </a:lnTo>
                  <a:lnTo>
                    <a:pt x="1241552" y="918972"/>
                  </a:lnTo>
                  <a:lnTo>
                    <a:pt x="1277350" y="911749"/>
                  </a:lnTo>
                  <a:lnTo>
                    <a:pt x="1306576" y="892054"/>
                  </a:lnTo>
                  <a:lnTo>
                    <a:pt x="1326276" y="862843"/>
                  </a:lnTo>
                  <a:lnTo>
                    <a:pt x="1333500" y="827074"/>
                  </a:lnTo>
                  <a:lnTo>
                    <a:pt x="1333500" y="91948"/>
                  </a:lnTo>
                  <a:lnTo>
                    <a:pt x="1326276" y="56149"/>
                  </a:lnTo>
                  <a:lnTo>
                    <a:pt x="1306576" y="26924"/>
                  </a:lnTo>
                  <a:lnTo>
                    <a:pt x="1277350" y="7223"/>
                  </a:lnTo>
                  <a:lnTo>
                    <a:pt x="1241552" y="0"/>
                  </a:lnTo>
                  <a:close/>
                </a:path>
              </a:pathLst>
            </a:custGeom>
            <a:solidFill>
              <a:srgbClr val="EC7C30"/>
            </a:solidFill>
          </p:spPr>
          <p:txBody>
            <a:bodyPr wrap="square" lIns="0" tIns="0" rIns="0" bIns="0" rtlCol="0"/>
            <a:lstStyle/>
            <a:p>
              <a:endParaRPr/>
            </a:p>
          </p:txBody>
        </p:sp>
        <p:sp>
          <p:nvSpPr>
            <p:cNvPr id="15" name="object 15"/>
            <p:cNvSpPr/>
            <p:nvPr/>
          </p:nvSpPr>
          <p:spPr>
            <a:xfrm>
              <a:off x="544829" y="5218938"/>
              <a:ext cx="1333500" cy="919480"/>
            </a:xfrm>
            <a:custGeom>
              <a:avLst/>
              <a:gdLst/>
              <a:ahLst/>
              <a:cxnLst/>
              <a:rect l="l" t="t" r="r" b="b"/>
              <a:pathLst>
                <a:path w="1333500" h="919479">
                  <a:moveTo>
                    <a:pt x="0" y="91948"/>
                  </a:moveTo>
                  <a:lnTo>
                    <a:pt x="7222" y="56149"/>
                  </a:lnTo>
                  <a:lnTo>
                    <a:pt x="26917" y="26924"/>
                  </a:lnTo>
                  <a:lnTo>
                    <a:pt x="56128" y="7223"/>
                  </a:lnTo>
                  <a:lnTo>
                    <a:pt x="91897" y="0"/>
                  </a:lnTo>
                  <a:lnTo>
                    <a:pt x="1241552" y="0"/>
                  </a:lnTo>
                  <a:lnTo>
                    <a:pt x="1277350" y="7223"/>
                  </a:lnTo>
                  <a:lnTo>
                    <a:pt x="1306576" y="26924"/>
                  </a:lnTo>
                  <a:lnTo>
                    <a:pt x="1326276" y="56149"/>
                  </a:lnTo>
                  <a:lnTo>
                    <a:pt x="1333500" y="91948"/>
                  </a:lnTo>
                  <a:lnTo>
                    <a:pt x="1333500" y="827074"/>
                  </a:lnTo>
                  <a:lnTo>
                    <a:pt x="1326276" y="862843"/>
                  </a:lnTo>
                  <a:lnTo>
                    <a:pt x="1306576" y="892054"/>
                  </a:lnTo>
                  <a:lnTo>
                    <a:pt x="1277350" y="911749"/>
                  </a:lnTo>
                  <a:lnTo>
                    <a:pt x="1241552" y="918972"/>
                  </a:lnTo>
                  <a:lnTo>
                    <a:pt x="91897" y="918972"/>
                  </a:lnTo>
                  <a:lnTo>
                    <a:pt x="56128" y="911749"/>
                  </a:lnTo>
                  <a:lnTo>
                    <a:pt x="26917" y="892054"/>
                  </a:lnTo>
                  <a:lnTo>
                    <a:pt x="7222"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16" name="object 16"/>
          <p:cNvSpPr txBox="1"/>
          <p:nvPr/>
        </p:nvSpPr>
        <p:spPr>
          <a:xfrm>
            <a:off x="641095" y="5315458"/>
            <a:ext cx="1141730" cy="689610"/>
          </a:xfrm>
          <a:prstGeom prst="rect">
            <a:avLst/>
          </a:prstGeom>
        </p:spPr>
        <p:txBody>
          <a:bodyPr vert="horz" wrap="square" lIns="0" tIns="46355" rIns="0" bIns="0" rtlCol="0">
            <a:spAutoFit/>
          </a:bodyPr>
          <a:lstStyle/>
          <a:p>
            <a:pPr marL="44450" marR="5080" indent="-32384">
              <a:lnSpc>
                <a:spcPts val="1660"/>
              </a:lnSpc>
              <a:spcBef>
                <a:spcPts val="365"/>
              </a:spcBef>
            </a:pPr>
            <a:r>
              <a:rPr sz="1600" dirty="0">
                <a:solidFill>
                  <a:srgbClr val="FFFFFF"/>
                </a:solidFill>
                <a:latin typeface="Arial"/>
                <a:cs typeface="Arial"/>
              </a:rPr>
              <a:t>e.g.</a:t>
            </a:r>
            <a:r>
              <a:rPr sz="1600" spc="-30" dirty="0">
                <a:solidFill>
                  <a:srgbClr val="FFFFFF"/>
                </a:solidFill>
                <a:latin typeface="Arial"/>
                <a:cs typeface="Arial"/>
              </a:rPr>
              <a:t> </a:t>
            </a:r>
            <a:r>
              <a:rPr sz="1600" spc="-10" dirty="0">
                <a:solidFill>
                  <a:srgbClr val="FFFFFF"/>
                </a:solidFill>
                <a:latin typeface="Arial"/>
                <a:cs typeface="Arial"/>
              </a:rPr>
              <a:t>Number </a:t>
            </a:r>
            <a:r>
              <a:rPr sz="1600" dirty="0">
                <a:solidFill>
                  <a:srgbClr val="FFFFFF"/>
                </a:solidFill>
                <a:latin typeface="Arial"/>
                <a:cs typeface="Arial"/>
              </a:rPr>
              <a:t>of</a:t>
            </a:r>
            <a:r>
              <a:rPr sz="1600" spc="-20" dirty="0">
                <a:solidFill>
                  <a:srgbClr val="FFFFFF"/>
                </a:solidFill>
                <a:latin typeface="Arial"/>
                <a:cs typeface="Arial"/>
              </a:rPr>
              <a:t> </a:t>
            </a:r>
            <a:r>
              <a:rPr sz="1600" spc="-10" dirty="0">
                <a:solidFill>
                  <a:srgbClr val="FFFFFF"/>
                </a:solidFill>
                <a:latin typeface="Arial"/>
                <a:cs typeface="Arial"/>
              </a:rPr>
              <a:t>students </a:t>
            </a:r>
            <a:r>
              <a:rPr sz="1600" dirty="0">
                <a:solidFill>
                  <a:srgbClr val="FFFFFF"/>
                </a:solidFill>
                <a:latin typeface="Arial"/>
                <a:cs typeface="Arial"/>
              </a:rPr>
              <a:t>in</a:t>
            </a:r>
            <a:r>
              <a:rPr sz="1600" spc="-20" dirty="0">
                <a:solidFill>
                  <a:srgbClr val="FFFFFF"/>
                </a:solidFill>
                <a:latin typeface="Arial"/>
                <a:cs typeface="Arial"/>
              </a:rPr>
              <a:t> </a:t>
            </a:r>
            <a:r>
              <a:rPr sz="1600" dirty="0">
                <a:solidFill>
                  <a:srgbClr val="FFFFFF"/>
                </a:solidFill>
                <a:latin typeface="Arial"/>
                <a:cs typeface="Arial"/>
              </a:rPr>
              <a:t>this</a:t>
            </a:r>
            <a:r>
              <a:rPr sz="1600" spc="-25" dirty="0">
                <a:solidFill>
                  <a:srgbClr val="FFFFFF"/>
                </a:solidFill>
                <a:latin typeface="Arial"/>
                <a:cs typeface="Arial"/>
              </a:rPr>
              <a:t> </a:t>
            </a:r>
            <a:r>
              <a:rPr sz="1600" spc="-10" dirty="0">
                <a:solidFill>
                  <a:srgbClr val="FFFFFF"/>
                </a:solidFill>
                <a:latin typeface="Arial"/>
                <a:cs typeface="Arial"/>
              </a:rPr>
              <a:t>class</a:t>
            </a:r>
            <a:endParaRPr sz="1600">
              <a:latin typeface="Arial"/>
              <a:cs typeface="Arial"/>
            </a:endParaRPr>
          </a:p>
        </p:txBody>
      </p:sp>
      <p:grpSp>
        <p:nvGrpSpPr>
          <p:cNvPr id="17" name="object 17"/>
          <p:cNvGrpSpPr/>
          <p:nvPr/>
        </p:nvGrpSpPr>
        <p:grpSpPr>
          <a:xfrm>
            <a:off x="1921764" y="4145279"/>
            <a:ext cx="1359535" cy="946785"/>
            <a:chOff x="1921764" y="4145279"/>
            <a:chExt cx="1359535" cy="946785"/>
          </a:xfrm>
        </p:grpSpPr>
        <p:sp>
          <p:nvSpPr>
            <p:cNvPr id="18" name="object 18"/>
            <p:cNvSpPr/>
            <p:nvPr/>
          </p:nvSpPr>
          <p:spPr>
            <a:xfrm>
              <a:off x="1934718" y="4158233"/>
              <a:ext cx="1333500" cy="920750"/>
            </a:xfrm>
            <a:custGeom>
              <a:avLst/>
              <a:gdLst/>
              <a:ahLst/>
              <a:cxnLst/>
              <a:rect l="l" t="t" r="r" b="b"/>
              <a:pathLst>
                <a:path w="1333500" h="920750">
                  <a:moveTo>
                    <a:pt x="1241425"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1241425" y="920496"/>
                  </a:lnTo>
                  <a:lnTo>
                    <a:pt x="1277242" y="913253"/>
                  </a:lnTo>
                  <a:lnTo>
                    <a:pt x="1306512" y="893508"/>
                  </a:lnTo>
                  <a:lnTo>
                    <a:pt x="1326257" y="864238"/>
                  </a:lnTo>
                  <a:lnTo>
                    <a:pt x="1333499" y="828421"/>
                  </a:lnTo>
                  <a:lnTo>
                    <a:pt x="1333499"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19" name="object 19"/>
            <p:cNvSpPr/>
            <p:nvPr/>
          </p:nvSpPr>
          <p:spPr>
            <a:xfrm>
              <a:off x="1934718" y="4158233"/>
              <a:ext cx="1333500" cy="920750"/>
            </a:xfrm>
            <a:custGeom>
              <a:avLst/>
              <a:gdLst/>
              <a:ahLst/>
              <a:cxnLst/>
              <a:rect l="l" t="t" r="r" b="b"/>
              <a:pathLst>
                <a:path w="1333500" h="920750">
                  <a:moveTo>
                    <a:pt x="0" y="92075"/>
                  </a:moveTo>
                  <a:lnTo>
                    <a:pt x="7242" y="56257"/>
                  </a:lnTo>
                  <a:lnTo>
                    <a:pt x="26987" y="26987"/>
                  </a:lnTo>
                  <a:lnTo>
                    <a:pt x="56257" y="7242"/>
                  </a:lnTo>
                  <a:lnTo>
                    <a:pt x="92075" y="0"/>
                  </a:lnTo>
                  <a:lnTo>
                    <a:pt x="1241425" y="0"/>
                  </a:lnTo>
                  <a:lnTo>
                    <a:pt x="1277242" y="7242"/>
                  </a:lnTo>
                  <a:lnTo>
                    <a:pt x="1306512" y="26987"/>
                  </a:lnTo>
                  <a:lnTo>
                    <a:pt x="1326257" y="56257"/>
                  </a:lnTo>
                  <a:lnTo>
                    <a:pt x="1333499" y="92075"/>
                  </a:lnTo>
                  <a:lnTo>
                    <a:pt x="1333499" y="828421"/>
                  </a:lnTo>
                  <a:lnTo>
                    <a:pt x="1326257" y="864238"/>
                  </a:lnTo>
                  <a:lnTo>
                    <a:pt x="1306512" y="893508"/>
                  </a:lnTo>
                  <a:lnTo>
                    <a:pt x="1277242" y="913253"/>
                  </a:lnTo>
                  <a:lnTo>
                    <a:pt x="1241425"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20" name="object 20"/>
          <p:cNvSpPr txBox="1"/>
          <p:nvPr/>
        </p:nvSpPr>
        <p:spPr>
          <a:xfrm>
            <a:off x="2040763" y="4344161"/>
            <a:ext cx="1120775" cy="508000"/>
          </a:xfrm>
          <a:prstGeom prst="rect">
            <a:avLst/>
          </a:prstGeom>
        </p:spPr>
        <p:txBody>
          <a:bodyPr vert="horz" wrap="square" lIns="0" tIns="50800" rIns="0" bIns="0" rtlCol="0">
            <a:spAutoFit/>
          </a:bodyPr>
          <a:lstStyle/>
          <a:p>
            <a:pPr marL="330835" marR="5080" indent="-318770">
              <a:lnSpc>
                <a:spcPts val="1750"/>
              </a:lnSpc>
              <a:spcBef>
                <a:spcPts val="400"/>
              </a:spcBef>
            </a:pPr>
            <a:r>
              <a:rPr sz="1700" spc="-10" dirty="0">
                <a:solidFill>
                  <a:srgbClr val="FFFFFF"/>
                </a:solidFill>
                <a:latin typeface="Arial"/>
                <a:cs typeface="Arial"/>
              </a:rPr>
              <a:t>Continuous </a:t>
            </a:r>
            <a:r>
              <a:rPr sz="1700" spc="-20" dirty="0">
                <a:solidFill>
                  <a:srgbClr val="FFFFFF"/>
                </a:solidFill>
                <a:latin typeface="Arial"/>
                <a:cs typeface="Arial"/>
              </a:rPr>
              <a:t>Data</a:t>
            </a:r>
            <a:endParaRPr sz="1700">
              <a:latin typeface="Arial"/>
              <a:cs typeface="Arial"/>
            </a:endParaRPr>
          </a:p>
        </p:txBody>
      </p:sp>
      <p:grpSp>
        <p:nvGrpSpPr>
          <p:cNvPr id="21" name="object 21"/>
          <p:cNvGrpSpPr/>
          <p:nvPr/>
        </p:nvGrpSpPr>
        <p:grpSpPr>
          <a:xfrm>
            <a:off x="1921764" y="5205984"/>
            <a:ext cx="1359535" cy="944880"/>
            <a:chOff x="1921764" y="5205984"/>
            <a:chExt cx="1359535" cy="944880"/>
          </a:xfrm>
        </p:grpSpPr>
        <p:sp>
          <p:nvSpPr>
            <p:cNvPr id="22" name="object 22"/>
            <p:cNvSpPr/>
            <p:nvPr/>
          </p:nvSpPr>
          <p:spPr>
            <a:xfrm>
              <a:off x="1934718" y="5218938"/>
              <a:ext cx="1333500" cy="919480"/>
            </a:xfrm>
            <a:custGeom>
              <a:avLst/>
              <a:gdLst/>
              <a:ahLst/>
              <a:cxnLst/>
              <a:rect l="l" t="t" r="r" b="b"/>
              <a:pathLst>
                <a:path w="1333500" h="919479">
                  <a:moveTo>
                    <a:pt x="1241552" y="0"/>
                  </a:moveTo>
                  <a:lnTo>
                    <a:pt x="91948" y="0"/>
                  </a:lnTo>
                  <a:lnTo>
                    <a:pt x="56149" y="7223"/>
                  </a:lnTo>
                  <a:lnTo>
                    <a:pt x="26924" y="26924"/>
                  </a:lnTo>
                  <a:lnTo>
                    <a:pt x="7223" y="56149"/>
                  </a:lnTo>
                  <a:lnTo>
                    <a:pt x="0" y="91948"/>
                  </a:lnTo>
                  <a:lnTo>
                    <a:pt x="0" y="827074"/>
                  </a:lnTo>
                  <a:lnTo>
                    <a:pt x="7223" y="862843"/>
                  </a:lnTo>
                  <a:lnTo>
                    <a:pt x="26924" y="892054"/>
                  </a:lnTo>
                  <a:lnTo>
                    <a:pt x="56149" y="911749"/>
                  </a:lnTo>
                  <a:lnTo>
                    <a:pt x="91948" y="918972"/>
                  </a:lnTo>
                  <a:lnTo>
                    <a:pt x="1241552" y="918972"/>
                  </a:lnTo>
                  <a:lnTo>
                    <a:pt x="1277350" y="911749"/>
                  </a:lnTo>
                  <a:lnTo>
                    <a:pt x="1306575" y="892054"/>
                  </a:lnTo>
                  <a:lnTo>
                    <a:pt x="1326276" y="862843"/>
                  </a:lnTo>
                  <a:lnTo>
                    <a:pt x="1333499" y="827074"/>
                  </a:lnTo>
                  <a:lnTo>
                    <a:pt x="1333499" y="91948"/>
                  </a:lnTo>
                  <a:lnTo>
                    <a:pt x="1326276" y="56149"/>
                  </a:lnTo>
                  <a:lnTo>
                    <a:pt x="1306575" y="26924"/>
                  </a:lnTo>
                  <a:lnTo>
                    <a:pt x="1277350" y="7223"/>
                  </a:lnTo>
                  <a:lnTo>
                    <a:pt x="1241552" y="0"/>
                  </a:lnTo>
                  <a:close/>
                </a:path>
              </a:pathLst>
            </a:custGeom>
            <a:solidFill>
              <a:srgbClr val="EC7C30"/>
            </a:solidFill>
          </p:spPr>
          <p:txBody>
            <a:bodyPr wrap="square" lIns="0" tIns="0" rIns="0" bIns="0" rtlCol="0"/>
            <a:lstStyle/>
            <a:p>
              <a:endParaRPr/>
            </a:p>
          </p:txBody>
        </p:sp>
        <p:sp>
          <p:nvSpPr>
            <p:cNvPr id="23" name="object 23"/>
            <p:cNvSpPr/>
            <p:nvPr/>
          </p:nvSpPr>
          <p:spPr>
            <a:xfrm>
              <a:off x="1934718" y="5218938"/>
              <a:ext cx="1333500" cy="919480"/>
            </a:xfrm>
            <a:custGeom>
              <a:avLst/>
              <a:gdLst/>
              <a:ahLst/>
              <a:cxnLst/>
              <a:rect l="l" t="t" r="r" b="b"/>
              <a:pathLst>
                <a:path w="1333500" h="919479">
                  <a:moveTo>
                    <a:pt x="0" y="91948"/>
                  </a:moveTo>
                  <a:lnTo>
                    <a:pt x="7223" y="56149"/>
                  </a:lnTo>
                  <a:lnTo>
                    <a:pt x="26924" y="26924"/>
                  </a:lnTo>
                  <a:lnTo>
                    <a:pt x="56149" y="7223"/>
                  </a:lnTo>
                  <a:lnTo>
                    <a:pt x="91948" y="0"/>
                  </a:lnTo>
                  <a:lnTo>
                    <a:pt x="1241552" y="0"/>
                  </a:lnTo>
                  <a:lnTo>
                    <a:pt x="1277350" y="7223"/>
                  </a:lnTo>
                  <a:lnTo>
                    <a:pt x="1306575" y="26924"/>
                  </a:lnTo>
                  <a:lnTo>
                    <a:pt x="1326276" y="56149"/>
                  </a:lnTo>
                  <a:lnTo>
                    <a:pt x="1333499" y="91948"/>
                  </a:lnTo>
                  <a:lnTo>
                    <a:pt x="1333499" y="827074"/>
                  </a:lnTo>
                  <a:lnTo>
                    <a:pt x="1326276" y="862843"/>
                  </a:lnTo>
                  <a:lnTo>
                    <a:pt x="1306575" y="892054"/>
                  </a:lnTo>
                  <a:lnTo>
                    <a:pt x="1277350" y="911749"/>
                  </a:lnTo>
                  <a:lnTo>
                    <a:pt x="1241552" y="918972"/>
                  </a:lnTo>
                  <a:lnTo>
                    <a:pt x="91948" y="918972"/>
                  </a:lnTo>
                  <a:lnTo>
                    <a:pt x="56149" y="911749"/>
                  </a:lnTo>
                  <a:lnTo>
                    <a:pt x="26924" y="892054"/>
                  </a:lnTo>
                  <a:lnTo>
                    <a:pt x="7223"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24" name="object 24"/>
          <p:cNvSpPr txBox="1"/>
          <p:nvPr/>
        </p:nvSpPr>
        <p:spPr>
          <a:xfrm>
            <a:off x="2300732" y="5525820"/>
            <a:ext cx="601345" cy="2692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FFFFFF"/>
                </a:solidFill>
                <a:latin typeface="Arial"/>
                <a:cs typeface="Arial"/>
              </a:rPr>
              <a:t>e.g.</a:t>
            </a:r>
            <a:r>
              <a:rPr sz="1600" spc="-35" dirty="0">
                <a:solidFill>
                  <a:srgbClr val="FFFFFF"/>
                </a:solidFill>
                <a:latin typeface="Arial"/>
                <a:cs typeface="Arial"/>
              </a:rPr>
              <a:t> </a:t>
            </a:r>
            <a:r>
              <a:rPr sz="1600" spc="-25" dirty="0">
                <a:solidFill>
                  <a:srgbClr val="FFFFFF"/>
                </a:solidFill>
                <a:latin typeface="Arial"/>
                <a:cs typeface="Arial"/>
              </a:rPr>
              <a:t>Pi</a:t>
            </a:r>
            <a:endParaRPr sz="1600">
              <a:latin typeface="Arial"/>
              <a:cs typeface="Arial"/>
            </a:endParaRPr>
          </a:p>
        </p:txBody>
      </p:sp>
      <p:grpSp>
        <p:nvGrpSpPr>
          <p:cNvPr id="25" name="object 25"/>
          <p:cNvGrpSpPr/>
          <p:nvPr/>
        </p:nvGrpSpPr>
        <p:grpSpPr>
          <a:xfrm>
            <a:off x="3368040" y="3084576"/>
            <a:ext cx="8307705" cy="946785"/>
            <a:chOff x="3368040" y="3084576"/>
            <a:chExt cx="8307705" cy="946785"/>
          </a:xfrm>
        </p:grpSpPr>
        <p:sp>
          <p:nvSpPr>
            <p:cNvPr id="26" name="object 26"/>
            <p:cNvSpPr/>
            <p:nvPr/>
          </p:nvSpPr>
          <p:spPr>
            <a:xfrm>
              <a:off x="3380994" y="3097530"/>
              <a:ext cx="8281670" cy="920750"/>
            </a:xfrm>
            <a:custGeom>
              <a:avLst/>
              <a:gdLst/>
              <a:ahLst/>
              <a:cxnLst/>
              <a:rect l="l" t="t" r="r" b="b"/>
              <a:pathLst>
                <a:path w="8281670" h="920750">
                  <a:moveTo>
                    <a:pt x="8189340"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8189340" y="920496"/>
                  </a:lnTo>
                  <a:lnTo>
                    <a:pt x="8225158" y="913253"/>
                  </a:lnTo>
                  <a:lnTo>
                    <a:pt x="8254428" y="893508"/>
                  </a:lnTo>
                  <a:lnTo>
                    <a:pt x="8274173" y="864238"/>
                  </a:lnTo>
                  <a:lnTo>
                    <a:pt x="8281415" y="828421"/>
                  </a:lnTo>
                  <a:lnTo>
                    <a:pt x="8281415" y="92075"/>
                  </a:lnTo>
                  <a:lnTo>
                    <a:pt x="8274173" y="56257"/>
                  </a:lnTo>
                  <a:lnTo>
                    <a:pt x="8254428" y="26987"/>
                  </a:lnTo>
                  <a:lnTo>
                    <a:pt x="8225158" y="7242"/>
                  </a:lnTo>
                  <a:lnTo>
                    <a:pt x="8189340" y="0"/>
                  </a:lnTo>
                  <a:close/>
                </a:path>
              </a:pathLst>
            </a:custGeom>
            <a:solidFill>
              <a:srgbClr val="6FAC46"/>
            </a:solidFill>
          </p:spPr>
          <p:txBody>
            <a:bodyPr wrap="square" lIns="0" tIns="0" rIns="0" bIns="0" rtlCol="0"/>
            <a:lstStyle/>
            <a:p>
              <a:endParaRPr/>
            </a:p>
          </p:txBody>
        </p:sp>
        <p:sp>
          <p:nvSpPr>
            <p:cNvPr id="27" name="object 27"/>
            <p:cNvSpPr/>
            <p:nvPr/>
          </p:nvSpPr>
          <p:spPr>
            <a:xfrm>
              <a:off x="3380994" y="3097530"/>
              <a:ext cx="8281670" cy="920750"/>
            </a:xfrm>
            <a:custGeom>
              <a:avLst/>
              <a:gdLst/>
              <a:ahLst/>
              <a:cxnLst/>
              <a:rect l="l" t="t" r="r" b="b"/>
              <a:pathLst>
                <a:path w="8281670" h="920750">
                  <a:moveTo>
                    <a:pt x="0" y="92075"/>
                  </a:moveTo>
                  <a:lnTo>
                    <a:pt x="7242" y="56257"/>
                  </a:lnTo>
                  <a:lnTo>
                    <a:pt x="26987" y="26987"/>
                  </a:lnTo>
                  <a:lnTo>
                    <a:pt x="56257" y="7242"/>
                  </a:lnTo>
                  <a:lnTo>
                    <a:pt x="92075" y="0"/>
                  </a:lnTo>
                  <a:lnTo>
                    <a:pt x="8189340" y="0"/>
                  </a:lnTo>
                  <a:lnTo>
                    <a:pt x="8225158" y="7242"/>
                  </a:lnTo>
                  <a:lnTo>
                    <a:pt x="8254428" y="26987"/>
                  </a:lnTo>
                  <a:lnTo>
                    <a:pt x="8274173" y="56257"/>
                  </a:lnTo>
                  <a:lnTo>
                    <a:pt x="8281415" y="92075"/>
                  </a:lnTo>
                  <a:lnTo>
                    <a:pt x="8281415" y="828421"/>
                  </a:lnTo>
                  <a:lnTo>
                    <a:pt x="8274173" y="864238"/>
                  </a:lnTo>
                  <a:lnTo>
                    <a:pt x="8254428" y="893508"/>
                  </a:lnTo>
                  <a:lnTo>
                    <a:pt x="8225158" y="913253"/>
                  </a:lnTo>
                  <a:lnTo>
                    <a:pt x="8189340"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28" name="object 28"/>
          <p:cNvSpPr txBox="1"/>
          <p:nvPr/>
        </p:nvSpPr>
        <p:spPr>
          <a:xfrm>
            <a:off x="762000" y="1331150"/>
            <a:ext cx="7811770" cy="2459990"/>
          </a:xfrm>
          <a:prstGeom prst="rect">
            <a:avLst/>
          </a:prstGeom>
        </p:spPr>
        <p:txBody>
          <a:bodyPr vert="horz" wrap="square" lIns="0" tIns="160655" rIns="0" bIns="0" rtlCol="0">
            <a:spAutoFit/>
          </a:bodyPr>
          <a:lstStyle/>
          <a:p>
            <a:pPr marL="960755" indent="-227329">
              <a:lnSpc>
                <a:spcPct val="100000"/>
              </a:lnSpc>
              <a:spcBef>
                <a:spcPts val="1265"/>
              </a:spcBef>
              <a:buChar char="•"/>
              <a:tabLst>
                <a:tab pos="960755" algn="l"/>
              </a:tabLst>
            </a:pPr>
            <a:r>
              <a:rPr sz="2800" dirty="0">
                <a:latin typeface="Arial"/>
                <a:cs typeface="Arial"/>
              </a:rPr>
              <a:t>facts,</a:t>
            </a:r>
            <a:r>
              <a:rPr sz="2800" spc="-70" dirty="0">
                <a:latin typeface="Arial"/>
                <a:cs typeface="Arial"/>
              </a:rPr>
              <a:t> </a:t>
            </a:r>
            <a:r>
              <a:rPr sz="2800" dirty="0">
                <a:latin typeface="Arial"/>
                <a:cs typeface="Arial"/>
              </a:rPr>
              <a:t>statistics,</a:t>
            </a:r>
            <a:r>
              <a:rPr sz="2800" spc="-70" dirty="0">
                <a:latin typeface="Arial"/>
                <a:cs typeface="Arial"/>
              </a:rPr>
              <a:t> </a:t>
            </a:r>
            <a:r>
              <a:rPr sz="2800" dirty="0">
                <a:latin typeface="Arial"/>
                <a:cs typeface="Arial"/>
              </a:rPr>
              <a:t>or</a:t>
            </a:r>
            <a:r>
              <a:rPr sz="2800" spc="-15" dirty="0">
                <a:latin typeface="Arial"/>
                <a:cs typeface="Arial"/>
              </a:rPr>
              <a:t> </a:t>
            </a:r>
            <a:r>
              <a:rPr sz="2800" spc="-10" dirty="0">
                <a:latin typeface="Arial"/>
                <a:cs typeface="Arial"/>
              </a:rPr>
              <a:t>information</a:t>
            </a:r>
            <a:endParaRPr sz="2800" dirty="0">
              <a:latin typeface="Arial"/>
              <a:cs typeface="Arial"/>
            </a:endParaRPr>
          </a:p>
          <a:p>
            <a:pPr marL="4809490">
              <a:lnSpc>
                <a:spcPct val="100000"/>
              </a:lnSpc>
              <a:spcBef>
                <a:spcPts val="1725"/>
              </a:spcBef>
            </a:pPr>
            <a:r>
              <a:rPr sz="4100" spc="-20" dirty="0">
                <a:solidFill>
                  <a:srgbClr val="FFFFFF"/>
                </a:solidFill>
                <a:latin typeface="Arial"/>
                <a:cs typeface="Arial"/>
              </a:rPr>
              <a:t>Data</a:t>
            </a:r>
            <a:endParaRPr sz="4100" dirty="0">
              <a:latin typeface="Arial"/>
              <a:cs typeface="Arial"/>
            </a:endParaRPr>
          </a:p>
          <a:p>
            <a:pPr marL="12700">
              <a:lnSpc>
                <a:spcPct val="100000"/>
              </a:lnSpc>
              <a:spcBef>
                <a:spcPts val="3919"/>
              </a:spcBef>
              <a:tabLst>
                <a:tab pos="5758815" algn="l"/>
              </a:tabLst>
            </a:pPr>
            <a:r>
              <a:rPr sz="3400" spc="-10" dirty="0">
                <a:solidFill>
                  <a:srgbClr val="FFFFFF"/>
                </a:solidFill>
                <a:latin typeface="Arial"/>
                <a:cs typeface="Arial"/>
              </a:rPr>
              <a:t>Quantitative</a:t>
            </a:r>
            <a:r>
              <a:rPr sz="3400" dirty="0">
                <a:solidFill>
                  <a:srgbClr val="FFFFFF"/>
                </a:solidFill>
                <a:latin typeface="Arial"/>
                <a:cs typeface="Arial"/>
              </a:rPr>
              <a:t>	</a:t>
            </a:r>
            <a:r>
              <a:rPr sz="3400" spc="-10" dirty="0">
                <a:solidFill>
                  <a:srgbClr val="FFFFFF"/>
                </a:solidFill>
                <a:latin typeface="Arial"/>
                <a:cs typeface="Arial"/>
              </a:rPr>
              <a:t>Qualitative</a:t>
            </a:r>
            <a:endParaRPr sz="3400" dirty="0">
              <a:latin typeface="Arial"/>
              <a:cs typeface="Arial"/>
            </a:endParaRPr>
          </a:p>
        </p:txBody>
      </p:sp>
      <p:grpSp>
        <p:nvGrpSpPr>
          <p:cNvPr id="29" name="object 29"/>
          <p:cNvGrpSpPr/>
          <p:nvPr/>
        </p:nvGrpSpPr>
        <p:grpSpPr>
          <a:xfrm>
            <a:off x="3367976" y="4145216"/>
            <a:ext cx="1359535" cy="946785"/>
            <a:chOff x="3367976" y="4145216"/>
            <a:chExt cx="1359535" cy="946785"/>
          </a:xfrm>
        </p:grpSpPr>
        <p:sp>
          <p:nvSpPr>
            <p:cNvPr id="30" name="object 30"/>
            <p:cNvSpPr/>
            <p:nvPr/>
          </p:nvSpPr>
          <p:spPr>
            <a:xfrm>
              <a:off x="3380994" y="4158233"/>
              <a:ext cx="1333500" cy="920750"/>
            </a:xfrm>
            <a:custGeom>
              <a:avLst/>
              <a:gdLst/>
              <a:ahLst/>
              <a:cxnLst/>
              <a:rect l="l" t="t" r="r" b="b"/>
              <a:pathLst>
                <a:path w="1333500" h="920750">
                  <a:moveTo>
                    <a:pt x="1241425"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31" name="object 31"/>
            <p:cNvSpPr/>
            <p:nvPr/>
          </p:nvSpPr>
          <p:spPr>
            <a:xfrm>
              <a:off x="3380994" y="4158233"/>
              <a:ext cx="1333500" cy="920750"/>
            </a:xfrm>
            <a:custGeom>
              <a:avLst/>
              <a:gdLst/>
              <a:ahLst/>
              <a:cxnLst/>
              <a:rect l="l" t="t" r="r" b="b"/>
              <a:pathLst>
                <a:path w="1333500" h="920750">
                  <a:moveTo>
                    <a:pt x="0" y="92075"/>
                  </a:moveTo>
                  <a:lnTo>
                    <a:pt x="7242" y="56257"/>
                  </a:lnTo>
                  <a:lnTo>
                    <a:pt x="26987" y="26987"/>
                  </a:lnTo>
                  <a:lnTo>
                    <a:pt x="56257" y="7242"/>
                  </a:lnTo>
                  <a:lnTo>
                    <a:pt x="92075"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32" name="object 32"/>
          <p:cNvSpPr txBox="1"/>
          <p:nvPr/>
        </p:nvSpPr>
        <p:spPr>
          <a:xfrm>
            <a:off x="3486658" y="4344161"/>
            <a:ext cx="1120140" cy="508000"/>
          </a:xfrm>
          <a:prstGeom prst="rect">
            <a:avLst/>
          </a:prstGeom>
        </p:spPr>
        <p:txBody>
          <a:bodyPr vert="horz" wrap="square" lIns="0" tIns="50800" rIns="0" bIns="0" rtlCol="0">
            <a:spAutoFit/>
          </a:bodyPr>
          <a:lstStyle/>
          <a:p>
            <a:pPr marL="330835" marR="5080" indent="-318770">
              <a:lnSpc>
                <a:spcPts val="1750"/>
              </a:lnSpc>
              <a:spcBef>
                <a:spcPts val="400"/>
              </a:spcBef>
            </a:pPr>
            <a:r>
              <a:rPr sz="1700" spc="-10" dirty="0">
                <a:solidFill>
                  <a:srgbClr val="FFFFFF"/>
                </a:solidFill>
                <a:latin typeface="Arial"/>
                <a:cs typeface="Arial"/>
              </a:rPr>
              <a:t>Categorical </a:t>
            </a:r>
            <a:r>
              <a:rPr sz="1700" spc="-20" dirty="0">
                <a:solidFill>
                  <a:srgbClr val="FFFFFF"/>
                </a:solidFill>
                <a:latin typeface="Arial"/>
                <a:cs typeface="Arial"/>
              </a:rPr>
              <a:t>Data</a:t>
            </a:r>
            <a:endParaRPr sz="1700" dirty="0">
              <a:latin typeface="Arial"/>
              <a:cs typeface="Arial"/>
            </a:endParaRPr>
          </a:p>
        </p:txBody>
      </p:sp>
      <p:grpSp>
        <p:nvGrpSpPr>
          <p:cNvPr id="33" name="object 33"/>
          <p:cNvGrpSpPr/>
          <p:nvPr/>
        </p:nvGrpSpPr>
        <p:grpSpPr>
          <a:xfrm>
            <a:off x="3367976" y="5205920"/>
            <a:ext cx="1359535" cy="945515"/>
            <a:chOff x="3367976" y="5205920"/>
            <a:chExt cx="1359535" cy="945515"/>
          </a:xfrm>
        </p:grpSpPr>
        <p:sp>
          <p:nvSpPr>
            <p:cNvPr id="34" name="object 34"/>
            <p:cNvSpPr/>
            <p:nvPr/>
          </p:nvSpPr>
          <p:spPr>
            <a:xfrm>
              <a:off x="3380994" y="5218938"/>
              <a:ext cx="1333500" cy="919480"/>
            </a:xfrm>
            <a:custGeom>
              <a:avLst/>
              <a:gdLst/>
              <a:ahLst/>
              <a:cxnLst/>
              <a:rect l="l" t="t" r="r" b="b"/>
              <a:pathLst>
                <a:path w="1333500" h="919479">
                  <a:moveTo>
                    <a:pt x="1241552" y="0"/>
                  </a:moveTo>
                  <a:lnTo>
                    <a:pt x="91947" y="0"/>
                  </a:lnTo>
                  <a:lnTo>
                    <a:pt x="56149" y="7223"/>
                  </a:lnTo>
                  <a:lnTo>
                    <a:pt x="26923" y="26924"/>
                  </a:lnTo>
                  <a:lnTo>
                    <a:pt x="7223" y="56149"/>
                  </a:lnTo>
                  <a:lnTo>
                    <a:pt x="0" y="91948"/>
                  </a:lnTo>
                  <a:lnTo>
                    <a:pt x="0" y="827074"/>
                  </a:lnTo>
                  <a:lnTo>
                    <a:pt x="7223" y="862843"/>
                  </a:lnTo>
                  <a:lnTo>
                    <a:pt x="26924" y="892054"/>
                  </a:lnTo>
                  <a:lnTo>
                    <a:pt x="56149" y="911749"/>
                  </a:lnTo>
                  <a:lnTo>
                    <a:pt x="91947" y="918972"/>
                  </a:lnTo>
                  <a:lnTo>
                    <a:pt x="1241552" y="918972"/>
                  </a:lnTo>
                  <a:lnTo>
                    <a:pt x="1277350" y="911749"/>
                  </a:lnTo>
                  <a:lnTo>
                    <a:pt x="1306576" y="892054"/>
                  </a:lnTo>
                  <a:lnTo>
                    <a:pt x="1326276" y="862843"/>
                  </a:lnTo>
                  <a:lnTo>
                    <a:pt x="1333500" y="827074"/>
                  </a:lnTo>
                  <a:lnTo>
                    <a:pt x="1333500" y="91948"/>
                  </a:lnTo>
                  <a:lnTo>
                    <a:pt x="1326276" y="56149"/>
                  </a:lnTo>
                  <a:lnTo>
                    <a:pt x="1306576" y="26924"/>
                  </a:lnTo>
                  <a:lnTo>
                    <a:pt x="1277350" y="7223"/>
                  </a:lnTo>
                  <a:lnTo>
                    <a:pt x="1241552" y="0"/>
                  </a:lnTo>
                  <a:close/>
                </a:path>
              </a:pathLst>
            </a:custGeom>
            <a:solidFill>
              <a:srgbClr val="EC7C30"/>
            </a:solidFill>
          </p:spPr>
          <p:txBody>
            <a:bodyPr wrap="square" lIns="0" tIns="0" rIns="0" bIns="0" rtlCol="0"/>
            <a:lstStyle/>
            <a:p>
              <a:endParaRPr/>
            </a:p>
          </p:txBody>
        </p:sp>
        <p:sp>
          <p:nvSpPr>
            <p:cNvPr id="35" name="object 35"/>
            <p:cNvSpPr/>
            <p:nvPr/>
          </p:nvSpPr>
          <p:spPr>
            <a:xfrm>
              <a:off x="3380994" y="5218938"/>
              <a:ext cx="1333500" cy="919480"/>
            </a:xfrm>
            <a:custGeom>
              <a:avLst/>
              <a:gdLst/>
              <a:ahLst/>
              <a:cxnLst/>
              <a:rect l="l" t="t" r="r" b="b"/>
              <a:pathLst>
                <a:path w="1333500" h="919479">
                  <a:moveTo>
                    <a:pt x="0" y="91948"/>
                  </a:moveTo>
                  <a:lnTo>
                    <a:pt x="7223" y="56149"/>
                  </a:lnTo>
                  <a:lnTo>
                    <a:pt x="26923" y="26924"/>
                  </a:lnTo>
                  <a:lnTo>
                    <a:pt x="56149" y="7223"/>
                  </a:lnTo>
                  <a:lnTo>
                    <a:pt x="91947" y="0"/>
                  </a:lnTo>
                  <a:lnTo>
                    <a:pt x="1241552" y="0"/>
                  </a:lnTo>
                  <a:lnTo>
                    <a:pt x="1277350" y="7223"/>
                  </a:lnTo>
                  <a:lnTo>
                    <a:pt x="1306576" y="26924"/>
                  </a:lnTo>
                  <a:lnTo>
                    <a:pt x="1326276" y="56149"/>
                  </a:lnTo>
                  <a:lnTo>
                    <a:pt x="1333500" y="91948"/>
                  </a:lnTo>
                  <a:lnTo>
                    <a:pt x="1333500" y="827074"/>
                  </a:lnTo>
                  <a:lnTo>
                    <a:pt x="1326276" y="862843"/>
                  </a:lnTo>
                  <a:lnTo>
                    <a:pt x="1306576" y="892054"/>
                  </a:lnTo>
                  <a:lnTo>
                    <a:pt x="1277350" y="911749"/>
                  </a:lnTo>
                  <a:lnTo>
                    <a:pt x="1241552" y="918972"/>
                  </a:lnTo>
                  <a:lnTo>
                    <a:pt x="91947" y="918972"/>
                  </a:lnTo>
                  <a:lnTo>
                    <a:pt x="56149" y="911749"/>
                  </a:lnTo>
                  <a:lnTo>
                    <a:pt x="26924" y="892054"/>
                  </a:lnTo>
                  <a:lnTo>
                    <a:pt x="7223"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36" name="object 36"/>
          <p:cNvSpPr txBox="1"/>
          <p:nvPr/>
        </p:nvSpPr>
        <p:spPr>
          <a:xfrm>
            <a:off x="3651884" y="5315458"/>
            <a:ext cx="790575" cy="689610"/>
          </a:xfrm>
          <a:prstGeom prst="rect">
            <a:avLst/>
          </a:prstGeom>
        </p:spPr>
        <p:txBody>
          <a:bodyPr vert="horz" wrap="square" lIns="0" tIns="46355" rIns="0" bIns="0" rtlCol="0">
            <a:spAutoFit/>
          </a:bodyPr>
          <a:lstStyle/>
          <a:p>
            <a:pPr marL="56515" marR="5080" indent="-44450">
              <a:lnSpc>
                <a:spcPts val="1660"/>
              </a:lnSpc>
              <a:spcBef>
                <a:spcPts val="365"/>
              </a:spcBef>
            </a:pPr>
            <a:r>
              <a:rPr sz="1600" dirty="0">
                <a:solidFill>
                  <a:srgbClr val="FFFFFF"/>
                </a:solidFill>
                <a:latin typeface="Arial"/>
                <a:cs typeface="Arial"/>
              </a:rPr>
              <a:t>E.g.</a:t>
            </a:r>
            <a:r>
              <a:rPr sz="1600" spc="-30" dirty="0">
                <a:solidFill>
                  <a:srgbClr val="FFFFFF"/>
                </a:solidFill>
                <a:latin typeface="Arial"/>
                <a:cs typeface="Arial"/>
              </a:rPr>
              <a:t> </a:t>
            </a:r>
            <a:r>
              <a:rPr sz="1600" spc="-25" dirty="0">
                <a:solidFill>
                  <a:srgbClr val="FFFFFF"/>
                </a:solidFill>
                <a:latin typeface="Arial"/>
                <a:cs typeface="Arial"/>
              </a:rPr>
              <a:t>Eye </a:t>
            </a:r>
            <a:r>
              <a:rPr sz="1600" spc="-10" dirty="0">
                <a:solidFill>
                  <a:srgbClr val="FFFFFF"/>
                </a:solidFill>
                <a:latin typeface="Arial"/>
                <a:cs typeface="Arial"/>
              </a:rPr>
              <a:t>color, Gender</a:t>
            </a:r>
            <a:endParaRPr sz="1600">
              <a:latin typeface="Arial"/>
              <a:cs typeface="Arial"/>
            </a:endParaRPr>
          </a:p>
        </p:txBody>
      </p:sp>
      <p:grpSp>
        <p:nvGrpSpPr>
          <p:cNvPr id="37" name="object 37"/>
          <p:cNvGrpSpPr/>
          <p:nvPr/>
        </p:nvGrpSpPr>
        <p:grpSpPr>
          <a:xfrm>
            <a:off x="4756340" y="4145216"/>
            <a:ext cx="1361440" cy="946785"/>
            <a:chOff x="4756340" y="4145216"/>
            <a:chExt cx="1361440" cy="946785"/>
          </a:xfrm>
        </p:grpSpPr>
        <p:sp>
          <p:nvSpPr>
            <p:cNvPr id="38" name="object 38"/>
            <p:cNvSpPr/>
            <p:nvPr/>
          </p:nvSpPr>
          <p:spPr>
            <a:xfrm>
              <a:off x="4769358" y="4158233"/>
              <a:ext cx="1335405" cy="920750"/>
            </a:xfrm>
            <a:custGeom>
              <a:avLst/>
              <a:gdLst/>
              <a:ahLst/>
              <a:cxnLst/>
              <a:rect l="l" t="t" r="r" b="b"/>
              <a:pathLst>
                <a:path w="1335404" h="920750">
                  <a:moveTo>
                    <a:pt x="1242949"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1242949" y="920496"/>
                  </a:lnTo>
                  <a:lnTo>
                    <a:pt x="1278766" y="913253"/>
                  </a:lnTo>
                  <a:lnTo>
                    <a:pt x="1308036" y="893508"/>
                  </a:lnTo>
                  <a:lnTo>
                    <a:pt x="1327781" y="864238"/>
                  </a:lnTo>
                  <a:lnTo>
                    <a:pt x="1335024" y="828421"/>
                  </a:lnTo>
                  <a:lnTo>
                    <a:pt x="1335024" y="92075"/>
                  </a:lnTo>
                  <a:lnTo>
                    <a:pt x="1327781" y="56257"/>
                  </a:lnTo>
                  <a:lnTo>
                    <a:pt x="1308036" y="26987"/>
                  </a:lnTo>
                  <a:lnTo>
                    <a:pt x="1278766" y="7242"/>
                  </a:lnTo>
                  <a:lnTo>
                    <a:pt x="1242949" y="0"/>
                  </a:lnTo>
                  <a:close/>
                </a:path>
              </a:pathLst>
            </a:custGeom>
            <a:solidFill>
              <a:srgbClr val="4471C4"/>
            </a:solidFill>
          </p:spPr>
          <p:txBody>
            <a:bodyPr wrap="square" lIns="0" tIns="0" rIns="0" bIns="0" rtlCol="0"/>
            <a:lstStyle/>
            <a:p>
              <a:endParaRPr/>
            </a:p>
          </p:txBody>
        </p:sp>
        <p:sp>
          <p:nvSpPr>
            <p:cNvPr id="39" name="object 39"/>
            <p:cNvSpPr/>
            <p:nvPr/>
          </p:nvSpPr>
          <p:spPr>
            <a:xfrm>
              <a:off x="4769358" y="4158233"/>
              <a:ext cx="1335405" cy="920750"/>
            </a:xfrm>
            <a:custGeom>
              <a:avLst/>
              <a:gdLst/>
              <a:ahLst/>
              <a:cxnLst/>
              <a:rect l="l" t="t" r="r" b="b"/>
              <a:pathLst>
                <a:path w="1335404" h="920750">
                  <a:moveTo>
                    <a:pt x="0" y="92075"/>
                  </a:moveTo>
                  <a:lnTo>
                    <a:pt x="7242" y="56257"/>
                  </a:lnTo>
                  <a:lnTo>
                    <a:pt x="26987" y="26987"/>
                  </a:lnTo>
                  <a:lnTo>
                    <a:pt x="56257" y="7242"/>
                  </a:lnTo>
                  <a:lnTo>
                    <a:pt x="92075" y="0"/>
                  </a:lnTo>
                  <a:lnTo>
                    <a:pt x="1242949" y="0"/>
                  </a:lnTo>
                  <a:lnTo>
                    <a:pt x="1278766" y="7242"/>
                  </a:lnTo>
                  <a:lnTo>
                    <a:pt x="1308036" y="26987"/>
                  </a:lnTo>
                  <a:lnTo>
                    <a:pt x="1327781" y="56257"/>
                  </a:lnTo>
                  <a:lnTo>
                    <a:pt x="1335024" y="92075"/>
                  </a:lnTo>
                  <a:lnTo>
                    <a:pt x="1335024" y="828421"/>
                  </a:lnTo>
                  <a:lnTo>
                    <a:pt x="1327781" y="864238"/>
                  </a:lnTo>
                  <a:lnTo>
                    <a:pt x="1308036" y="893508"/>
                  </a:lnTo>
                  <a:lnTo>
                    <a:pt x="1278766" y="913253"/>
                  </a:lnTo>
                  <a:lnTo>
                    <a:pt x="1242949"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40" name="object 40"/>
          <p:cNvSpPr txBox="1"/>
          <p:nvPr/>
        </p:nvSpPr>
        <p:spPr>
          <a:xfrm>
            <a:off x="5080508" y="4344161"/>
            <a:ext cx="711835" cy="508000"/>
          </a:xfrm>
          <a:prstGeom prst="rect">
            <a:avLst/>
          </a:prstGeom>
        </p:spPr>
        <p:txBody>
          <a:bodyPr vert="horz" wrap="square" lIns="0" tIns="50800" rIns="0" bIns="0" rtlCol="0">
            <a:spAutoFit/>
          </a:bodyPr>
          <a:lstStyle/>
          <a:p>
            <a:pPr marL="127000" marR="5080" indent="-114300">
              <a:lnSpc>
                <a:spcPts val="1750"/>
              </a:lnSpc>
              <a:spcBef>
                <a:spcPts val="400"/>
              </a:spcBef>
            </a:pPr>
            <a:r>
              <a:rPr sz="1700" spc="-40" dirty="0">
                <a:solidFill>
                  <a:srgbClr val="FFFFFF"/>
                </a:solidFill>
                <a:latin typeface="Arial"/>
                <a:cs typeface="Arial"/>
              </a:rPr>
              <a:t>Textual </a:t>
            </a:r>
            <a:r>
              <a:rPr sz="1700" spc="-20" dirty="0">
                <a:solidFill>
                  <a:srgbClr val="FFFFFF"/>
                </a:solidFill>
                <a:latin typeface="Arial"/>
                <a:cs typeface="Arial"/>
              </a:rPr>
              <a:t>Data</a:t>
            </a:r>
            <a:endParaRPr sz="1700">
              <a:latin typeface="Arial"/>
              <a:cs typeface="Arial"/>
            </a:endParaRPr>
          </a:p>
        </p:txBody>
      </p:sp>
      <p:grpSp>
        <p:nvGrpSpPr>
          <p:cNvPr id="41" name="object 41"/>
          <p:cNvGrpSpPr/>
          <p:nvPr/>
        </p:nvGrpSpPr>
        <p:grpSpPr>
          <a:xfrm>
            <a:off x="4756340" y="5205920"/>
            <a:ext cx="1361440" cy="945515"/>
            <a:chOff x="4756340" y="5205920"/>
            <a:chExt cx="1361440" cy="945515"/>
          </a:xfrm>
        </p:grpSpPr>
        <p:sp>
          <p:nvSpPr>
            <p:cNvPr id="42" name="object 42"/>
            <p:cNvSpPr/>
            <p:nvPr/>
          </p:nvSpPr>
          <p:spPr>
            <a:xfrm>
              <a:off x="4769358" y="5218938"/>
              <a:ext cx="1335405" cy="919480"/>
            </a:xfrm>
            <a:custGeom>
              <a:avLst/>
              <a:gdLst/>
              <a:ahLst/>
              <a:cxnLst/>
              <a:rect l="l" t="t" r="r" b="b"/>
              <a:pathLst>
                <a:path w="1335404" h="919479">
                  <a:moveTo>
                    <a:pt x="1243076" y="0"/>
                  </a:moveTo>
                  <a:lnTo>
                    <a:pt x="91947" y="0"/>
                  </a:lnTo>
                  <a:lnTo>
                    <a:pt x="56149" y="7223"/>
                  </a:lnTo>
                  <a:lnTo>
                    <a:pt x="26923" y="26924"/>
                  </a:lnTo>
                  <a:lnTo>
                    <a:pt x="7223" y="56149"/>
                  </a:lnTo>
                  <a:lnTo>
                    <a:pt x="0" y="91948"/>
                  </a:lnTo>
                  <a:lnTo>
                    <a:pt x="0" y="827074"/>
                  </a:lnTo>
                  <a:lnTo>
                    <a:pt x="7223" y="862843"/>
                  </a:lnTo>
                  <a:lnTo>
                    <a:pt x="26924" y="892054"/>
                  </a:lnTo>
                  <a:lnTo>
                    <a:pt x="56149" y="911749"/>
                  </a:lnTo>
                  <a:lnTo>
                    <a:pt x="91947" y="918972"/>
                  </a:lnTo>
                  <a:lnTo>
                    <a:pt x="1243076" y="918972"/>
                  </a:lnTo>
                  <a:lnTo>
                    <a:pt x="1278874" y="911749"/>
                  </a:lnTo>
                  <a:lnTo>
                    <a:pt x="1308100" y="892054"/>
                  </a:lnTo>
                  <a:lnTo>
                    <a:pt x="1327800" y="862843"/>
                  </a:lnTo>
                  <a:lnTo>
                    <a:pt x="1335024" y="827074"/>
                  </a:lnTo>
                  <a:lnTo>
                    <a:pt x="1335024" y="91948"/>
                  </a:lnTo>
                  <a:lnTo>
                    <a:pt x="1327800" y="56149"/>
                  </a:lnTo>
                  <a:lnTo>
                    <a:pt x="1308100" y="26924"/>
                  </a:lnTo>
                  <a:lnTo>
                    <a:pt x="1278874" y="7223"/>
                  </a:lnTo>
                  <a:lnTo>
                    <a:pt x="1243076" y="0"/>
                  </a:lnTo>
                  <a:close/>
                </a:path>
              </a:pathLst>
            </a:custGeom>
            <a:solidFill>
              <a:srgbClr val="EC7C30"/>
            </a:solidFill>
          </p:spPr>
          <p:txBody>
            <a:bodyPr wrap="square" lIns="0" tIns="0" rIns="0" bIns="0" rtlCol="0"/>
            <a:lstStyle/>
            <a:p>
              <a:endParaRPr/>
            </a:p>
          </p:txBody>
        </p:sp>
        <p:sp>
          <p:nvSpPr>
            <p:cNvPr id="43" name="object 43"/>
            <p:cNvSpPr/>
            <p:nvPr/>
          </p:nvSpPr>
          <p:spPr>
            <a:xfrm>
              <a:off x="4769358" y="5218938"/>
              <a:ext cx="1335405" cy="919480"/>
            </a:xfrm>
            <a:custGeom>
              <a:avLst/>
              <a:gdLst/>
              <a:ahLst/>
              <a:cxnLst/>
              <a:rect l="l" t="t" r="r" b="b"/>
              <a:pathLst>
                <a:path w="1335404" h="919479">
                  <a:moveTo>
                    <a:pt x="0" y="91948"/>
                  </a:moveTo>
                  <a:lnTo>
                    <a:pt x="7223" y="56149"/>
                  </a:lnTo>
                  <a:lnTo>
                    <a:pt x="26923" y="26924"/>
                  </a:lnTo>
                  <a:lnTo>
                    <a:pt x="56149" y="7223"/>
                  </a:lnTo>
                  <a:lnTo>
                    <a:pt x="91947" y="0"/>
                  </a:lnTo>
                  <a:lnTo>
                    <a:pt x="1243076" y="0"/>
                  </a:lnTo>
                  <a:lnTo>
                    <a:pt x="1278874" y="7223"/>
                  </a:lnTo>
                  <a:lnTo>
                    <a:pt x="1308100" y="26924"/>
                  </a:lnTo>
                  <a:lnTo>
                    <a:pt x="1327800" y="56149"/>
                  </a:lnTo>
                  <a:lnTo>
                    <a:pt x="1335024" y="91948"/>
                  </a:lnTo>
                  <a:lnTo>
                    <a:pt x="1335024" y="827074"/>
                  </a:lnTo>
                  <a:lnTo>
                    <a:pt x="1327800" y="862843"/>
                  </a:lnTo>
                  <a:lnTo>
                    <a:pt x="1308100" y="892054"/>
                  </a:lnTo>
                  <a:lnTo>
                    <a:pt x="1278874" y="911749"/>
                  </a:lnTo>
                  <a:lnTo>
                    <a:pt x="1243076" y="918972"/>
                  </a:lnTo>
                  <a:lnTo>
                    <a:pt x="91947" y="918972"/>
                  </a:lnTo>
                  <a:lnTo>
                    <a:pt x="56149" y="911749"/>
                  </a:lnTo>
                  <a:lnTo>
                    <a:pt x="26924" y="892054"/>
                  </a:lnTo>
                  <a:lnTo>
                    <a:pt x="7223"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44" name="object 44"/>
          <p:cNvSpPr txBox="1"/>
          <p:nvPr/>
        </p:nvSpPr>
        <p:spPr>
          <a:xfrm>
            <a:off x="4973192" y="5420664"/>
            <a:ext cx="926465" cy="479425"/>
          </a:xfrm>
          <a:prstGeom prst="rect">
            <a:avLst/>
          </a:prstGeom>
        </p:spPr>
        <p:txBody>
          <a:bodyPr vert="horz" wrap="square" lIns="0" tIns="46355" rIns="0" bIns="0" rtlCol="0">
            <a:spAutoFit/>
          </a:bodyPr>
          <a:lstStyle/>
          <a:p>
            <a:pPr marL="12700" marR="5080" indent="281940">
              <a:lnSpc>
                <a:spcPts val="1660"/>
              </a:lnSpc>
              <a:spcBef>
                <a:spcPts val="365"/>
              </a:spcBef>
            </a:pPr>
            <a:r>
              <a:rPr sz="1600" spc="-20" dirty="0">
                <a:solidFill>
                  <a:srgbClr val="FFFFFF"/>
                </a:solidFill>
                <a:latin typeface="Arial"/>
                <a:cs typeface="Arial"/>
              </a:rPr>
              <a:t>e.g. </a:t>
            </a:r>
            <a:r>
              <a:rPr sz="1600" spc="-10" dirty="0">
                <a:solidFill>
                  <a:srgbClr val="FFFFFF"/>
                </a:solidFill>
                <a:latin typeface="Arial"/>
                <a:cs typeface="Arial"/>
              </a:rPr>
              <a:t>interviews</a:t>
            </a:r>
            <a:endParaRPr sz="1600">
              <a:latin typeface="Arial"/>
              <a:cs typeface="Arial"/>
            </a:endParaRPr>
          </a:p>
        </p:txBody>
      </p:sp>
      <p:grpSp>
        <p:nvGrpSpPr>
          <p:cNvPr id="45" name="object 45"/>
          <p:cNvGrpSpPr/>
          <p:nvPr/>
        </p:nvGrpSpPr>
        <p:grpSpPr>
          <a:xfrm>
            <a:off x="6146228" y="4145216"/>
            <a:ext cx="1359535" cy="946785"/>
            <a:chOff x="6146228" y="4145216"/>
            <a:chExt cx="1359535" cy="946785"/>
          </a:xfrm>
        </p:grpSpPr>
        <p:sp>
          <p:nvSpPr>
            <p:cNvPr id="46" name="object 46"/>
            <p:cNvSpPr/>
            <p:nvPr/>
          </p:nvSpPr>
          <p:spPr>
            <a:xfrm>
              <a:off x="6159245" y="4158233"/>
              <a:ext cx="1333500" cy="920750"/>
            </a:xfrm>
            <a:custGeom>
              <a:avLst/>
              <a:gdLst/>
              <a:ahLst/>
              <a:cxnLst/>
              <a:rect l="l" t="t" r="r" b="b"/>
              <a:pathLst>
                <a:path w="1333500" h="920750">
                  <a:moveTo>
                    <a:pt x="1241425"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47" name="object 47"/>
            <p:cNvSpPr/>
            <p:nvPr/>
          </p:nvSpPr>
          <p:spPr>
            <a:xfrm>
              <a:off x="6159245" y="4158233"/>
              <a:ext cx="1333500" cy="920750"/>
            </a:xfrm>
            <a:custGeom>
              <a:avLst/>
              <a:gdLst/>
              <a:ahLst/>
              <a:cxnLst/>
              <a:rect l="l" t="t" r="r" b="b"/>
              <a:pathLst>
                <a:path w="1333500" h="920750">
                  <a:moveTo>
                    <a:pt x="0" y="92075"/>
                  </a:moveTo>
                  <a:lnTo>
                    <a:pt x="7242" y="56257"/>
                  </a:lnTo>
                  <a:lnTo>
                    <a:pt x="26987" y="26987"/>
                  </a:lnTo>
                  <a:lnTo>
                    <a:pt x="56257" y="7242"/>
                  </a:lnTo>
                  <a:lnTo>
                    <a:pt x="92075"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48" name="object 48"/>
          <p:cNvSpPr txBox="1"/>
          <p:nvPr/>
        </p:nvSpPr>
        <p:spPr>
          <a:xfrm>
            <a:off x="6374384" y="4344161"/>
            <a:ext cx="902969" cy="508000"/>
          </a:xfrm>
          <a:prstGeom prst="rect">
            <a:avLst/>
          </a:prstGeom>
        </p:spPr>
        <p:txBody>
          <a:bodyPr vert="horz" wrap="square" lIns="0" tIns="50800" rIns="0" bIns="0" rtlCol="0">
            <a:spAutoFit/>
          </a:bodyPr>
          <a:lstStyle/>
          <a:p>
            <a:pPr marL="222885" marR="5080" indent="-210820">
              <a:lnSpc>
                <a:spcPts val="1750"/>
              </a:lnSpc>
              <a:spcBef>
                <a:spcPts val="400"/>
              </a:spcBef>
            </a:pPr>
            <a:r>
              <a:rPr sz="1700" spc="-10" dirty="0">
                <a:solidFill>
                  <a:srgbClr val="FFFFFF"/>
                </a:solidFill>
                <a:latin typeface="Arial"/>
                <a:cs typeface="Arial"/>
              </a:rPr>
              <a:t>Narrative </a:t>
            </a:r>
            <a:r>
              <a:rPr sz="1700" spc="-20" dirty="0">
                <a:solidFill>
                  <a:srgbClr val="FFFFFF"/>
                </a:solidFill>
                <a:latin typeface="Arial"/>
                <a:cs typeface="Arial"/>
              </a:rPr>
              <a:t>Data</a:t>
            </a:r>
            <a:endParaRPr sz="1700">
              <a:latin typeface="Arial"/>
              <a:cs typeface="Arial"/>
            </a:endParaRPr>
          </a:p>
        </p:txBody>
      </p:sp>
      <p:grpSp>
        <p:nvGrpSpPr>
          <p:cNvPr id="49" name="object 49"/>
          <p:cNvGrpSpPr/>
          <p:nvPr/>
        </p:nvGrpSpPr>
        <p:grpSpPr>
          <a:xfrm>
            <a:off x="6146228" y="5205920"/>
            <a:ext cx="1359535" cy="945515"/>
            <a:chOff x="6146228" y="5205920"/>
            <a:chExt cx="1359535" cy="945515"/>
          </a:xfrm>
        </p:grpSpPr>
        <p:sp>
          <p:nvSpPr>
            <p:cNvPr id="50" name="object 50"/>
            <p:cNvSpPr/>
            <p:nvPr/>
          </p:nvSpPr>
          <p:spPr>
            <a:xfrm>
              <a:off x="6159245" y="5218938"/>
              <a:ext cx="1333500" cy="919480"/>
            </a:xfrm>
            <a:custGeom>
              <a:avLst/>
              <a:gdLst/>
              <a:ahLst/>
              <a:cxnLst/>
              <a:rect l="l" t="t" r="r" b="b"/>
              <a:pathLst>
                <a:path w="1333500" h="919479">
                  <a:moveTo>
                    <a:pt x="1241552" y="0"/>
                  </a:moveTo>
                  <a:lnTo>
                    <a:pt x="91948" y="0"/>
                  </a:lnTo>
                  <a:lnTo>
                    <a:pt x="56149" y="7223"/>
                  </a:lnTo>
                  <a:lnTo>
                    <a:pt x="26924" y="26924"/>
                  </a:lnTo>
                  <a:lnTo>
                    <a:pt x="7223" y="56149"/>
                  </a:lnTo>
                  <a:lnTo>
                    <a:pt x="0" y="91948"/>
                  </a:lnTo>
                  <a:lnTo>
                    <a:pt x="0" y="827074"/>
                  </a:lnTo>
                  <a:lnTo>
                    <a:pt x="7223" y="862843"/>
                  </a:lnTo>
                  <a:lnTo>
                    <a:pt x="26924" y="892054"/>
                  </a:lnTo>
                  <a:lnTo>
                    <a:pt x="56149" y="911749"/>
                  </a:lnTo>
                  <a:lnTo>
                    <a:pt x="91948" y="918972"/>
                  </a:lnTo>
                  <a:lnTo>
                    <a:pt x="1241552" y="918972"/>
                  </a:lnTo>
                  <a:lnTo>
                    <a:pt x="1277350" y="911749"/>
                  </a:lnTo>
                  <a:lnTo>
                    <a:pt x="1306576" y="892054"/>
                  </a:lnTo>
                  <a:lnTo>
                    <a:pt x="1326276" y="862843"/>
                  </a:lnTo>
                  <a:lnTo>
                    <a:pt x="1333500" y="827074"/>
                  </a:lnTo>
                  <a:lnTo>
                    <a:pt x="1333500" y="91948"/>
                  </a:lnTo>
                  <a:lnTo>
                    <a:pt x="1326276" y="56149"/>
                  </a:lnTo>
                  <a:lnTo>
                    <a:pt x="1306576" y="26924"/>
                  </a:lnTo>
                  <a:lnTo>
                    <a:pt x="1277350" y="7223"/>
                  </a:lnTo>
                  <a:lnTo>
                    <a:pt x="1241552" y="0"/>
                  </a:lnTo>
                  <a:close/>
                </a:path>
              </a:pathLst>
            </a:custGeom>
            <a:solidFill>
              <a:srgbClr val="EC7C30"/>
            </a:solidFill>
          </p:spPr>
          <p:txBody>
            <a:bodyPr wrap="square" lIns="0" tIns="0" rIns="0" bIns="0" rtlCol="0"/>
            <a:lstStyle/>
            <a:p>
              <a:endParaRPr/>
            </a:p>
          </p:txBody>
        </p:sp>
        <p:sp>
          <p:nvSpPr>
            <p:cNvPr id="51" name="object 51"/>
            <p:cNvSpPr/>
            <p:nvPr/>
          </p:nvSpPr>
          <p:spPr>
            <a:xfrm>
              <a:off x="6159245" y="5218938"/>
              <a:ext cx="1333500" cy="919480"/>
            </a:xfrm>
            <a:custGeom>
              <a:avLst/>
              <a:gdLst/>
              <a:ahLst/>
              <a:cxnLst/>
              <a:rect l="l" t="t" r="r" b="b"/>
              <a:pathLst>
                <a:path w="1333500" h="919479">
                  <a:moveTo>
                    <a:pt x="0" y="91948"/>
                  </a:moveTo>
                  <a:lnTo>
                    <a:pt x="7223" y="56149"/>
                  </a:lnTo>
                  <a:lnTo>
                    <a:pt x="26924" y="26924"/>
                  </a:lnTo>
                  <a:lnTo>
                    <a:pt x="56149" y="7223"/>
                  </a:lnTo>
                  <a:lnTo>
                    <a:pt x="91948" y="0"/>
                  </a:lnTo>
                  <a:lnTo>
                    <a:pt x="1241552" y="0"/>
                  </a:lnTo>
                  <a:lnTo>
                    <a:pt x="1277350" y="7223"/>
                  </a:lnTo>
                  <a:lnTo>
                    <a:pt x="1306576" y="26924"/>
                  </a:lnTo>
                  <a:lnTo>
                    <a:pt x="1326276" y="56149"/>
                  </a:lnTo>
                  <a:lnTo>
                    <a:pt x="1333500" y="91948"/>
                  </a:lnTo>
                  <a:lnTo>
                    <a:pt x="1333500" y="827074"/>
                  </a:lnTo>
                  <a:lnTo>
                    <a:pt x="1326276" y="862843"/>
                  </a:lnTo>
                  <a:lnTo>
                    <a:pt x="1306576" y="892054"/>
                  </a:lnTo>
                  <a:lnTo>
                    <a:pt x="1277350" y="911749"/>
                  </a:lnTo>
                  <a:lnTo>
                    <a:pt x="1241552" y="918972"/>
                  </a:lnTo>
                  <a:lnTo>
                    <a:pt x="91948" y="918972"/>
                  </a:lnTo>
                  <a:lnTo>
                    <a:pt x="56149" y="911749"/>
                  </a:lnTo>
                  <a:lnTo>
                    <a:pt x="26924" y="892054"/>
                  </a:lnTo>
                  <a:lnTo>
                    <a:pt x="7223"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52" name="object 52"/>
          <p:cNvSpPr txBox="1"/>
          <p:nvPr/>
        </p:nvSpPr>
        <p:spPr>
          <a:xfrm>
            <a:off x="6317360" y="5420664"/>
            <a:ext cx="1019175" cy="479425"/>
          </a:xfrm>
          <a:prstGeom prst="rect">
            <a:avLst/>
          </a:prstGeom>
        </p:spPr>
        <p:txBody>
          <a:bodyPr vert="horz" wrap="square" lIns="0" tIns="46355" rIns="0" bIns="0" rtlCol="0">
            <a:spAutoFit/>
          </a:bodyPr>
          <a:lstStyle/>
          <a:p>
            <a:pPr marL="12700" marR="5080" indent="38100">
              <a:lnSpc>
                <a:spcPts val="1660"/>
              </a:lnSpc>
              <a:spcBef>
                <a:spcPts val="365"/>
              </a:spcBef>
            </a:pPr>
            <a:r>
              <a:rPr sz="1600" dirty="0">
                <a:solidFill>
                  <a:srgbClr val="FFFFFF"/>
                </a:solidFill>
                <a:latin typeface="Arial"/>
                <a:cs typeface="Arial"/>
              </a:rPr>
              <a:t>e.g.</a:t>
            </a:r>
            <a:r>
              <a:rPr sz="1600" spc="-35" dirty="0">
                <a:solidFill>
                  <a:srgbClr val="FFFFFF"/>
                </a:solidFill>
                <a:latin typeface="Arial"/>
                <a:cs typeface="Arial"/>
              </a:rPr>
              <a:t> </a:t>
            </a:r>
            <a:r>
              <a:rPr sz="1600" spc="-10" dirty="0">
                <a:solidFill>
                  <a:srgbClr val="FFFFFF"/>
                </a:solidFill>
                <a:latin typeface="Arial"/>
                <a:cs typeface="Arial"/>
              </a:rPr>
              <a:t>social </a:t>
            </a:r>
            <a:r>
              <a:rPr sz="1600" dirty="0">
                <a:solidFill>
                  <a:srgbClr val="FFFFFF"/>
                </a:solidFill>
                <a:latin typeface="Arial"/>
                <a:cs typeface="Arial"/>
              </a:rPr>
              <a:t>media</a:t>
            </a:r>
            <a:r>
              <a:rPr sz="1600" spc="-50" dirty="0">
                <a:solidFill>
                  <a:srgbClr val="FFFFFF"/>
                </a:solidFill>
                <a:latin typeface="Arial"/>
                <a:cs typeface="Arial"/>
              </a:rPr>
              <a:t> </a:t>
            </a:r>
            <a:r>
              <a:rPr sz="1600" spc="-20" dirty="0">
                <a:solidFill>
                  <a:srgbClr val="FFFFFF"/>
                </a:solidFill>
                <a:latin typeface="Arial"/>
                <a:cs typeface="Arial"/>
              </a:rPr>
              <a:t>post</a:t>
            </a:r>
            <a:endParaRPr sz="1600">
              <a:latin typeface="Arial"/>
              <a:cs typeface="Arial"/>
            </a:endParaRPr>
          </a:p>
        </p:txBody>
      </p:sp>
      <p:grpSp>
        <p:nvGrpSpPr>
          <p:cNvPr id="53" name="object 53"/>
          <p:cNvGrpSpPr/>
          <p:nvPr/>
        </p:nvGrpSpPr>
        <p:grpSpPr>
          <a:xfrm>
            <a:off x="7536116" y="4145216"/>
            <a:ext cx="1359535" cy="946785"/>
            <a:chOff x="7536116" y="4145216"/>
            <a:chExt cx="1359535" cy="946785"/>
          </a:xfrm>
        </p:grpSpPr>
        <p:sp>
          <p:nvSpPr>
            <p:cNvPr id="54" name="object 54"/>
            <p:cNvSpPr/>
            <p:nvPr/>
          </p:nvSpPr>
          <p:spPr>
            <a:xfrm>
              <a:off x="7549134" y="4158233"/>
              <a:ext cx="1333500" cy="920750"/>
            </a:xfrm>
            <a:custGeom>
              <a:avLst/>
              <a:gdLst/>
              <a:ahLst/>
              <a:cxnLst/>
              <a:rect l="l" t="t" r="r" b="b"/>
              <a:pathLst>
                <a:path w="1333500" h="920750">
                  <a:moveTo>
                    <a:pt x="1241425" y="0"/>
                  </a:moveTo>
                  <a:lnTo>
                    <a:pt x="92075" y="0"/>
                  </a:lnTo>
                  <a:lnTo>
                    <a:pt x="56257" y="7242"/>
                  </a:lnTo>
                  <a:lnTo>
                    <a:pt x="26987" y="26987"/>
                  </a:lnTo>
                  <a:lnTo>
                    <a:pt x="7242" y="56257"/>
                  </a:lnTo>
                  <a:lnTo>
                    <a:pt x="0" y="92075"/>
                  </a:lnTo>
                  <a:lnTo>
                    <a:pt x="0" y="828421"/>
                  </a:lnTo>
                  <a:lnTo>
                    <a:pt x="7242" y="864238"/>
                  </a:lnTo>
                  <a:lnTo>
                    <a:pt x="26987" y="893508"/>
                  </a:lnTo>
                  <a:lnTo>
                    <a:pt x="56257" y="913253"/>
                  </a:lnTo>
                  <a:lnTo>
                    <a:pt x="92075"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55" name="object 55"/>
            <p:cNvSpPr/>
            <p:nvPr/>
          </p:nvSpPr>
          <p:spPr>
            <a:xfrm>
              <a:off x="7549134" y="4158233"/>
              <a:ext cx="1333500" cy="920750"/>
            </a:xfrm>
            <a:custGeom>
              <a:avLst/>
              <a:gdLst/>
              <a:ahLst/>
              <a:cxnLst/>
              <a:rect l="l" t="t" r="r" b="b"/>
              <a:pathLst>
                <a:path w="1333500" h="920750">
                  <a:moveTo>
                    <a:pt x="0" y="92075"/>
                  </a:moveTo>
                  <a:lnTo>
                    <a:pt x="7242" y="56257"/>
                  </a:lnTo>
                  <a:lnTo>
                    <a:pt x="26987" y="26987"/>
                  </a:lnTo>
                  <a:lnTo>
                    <a:pt x="56257" y="7242"/>
                  </a:lnTo>
                  <a:lnTo>
                    <a:pt x="92075"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75" y="920496"/>
                  </a:lnTo>
                  <a:lnTo>
                    <a:pt x="56257" y="913253"/>
                  </a:lnTo>
                  <a:lnTo>
                    <a:pt x="26987" y="893508"/>
                  </a:lnTo>
                  <a:lnTo>
                    <a:pt x="7242"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56" name="object 56"/>
          <p:cNvSpPr txBox="1"/>
          <p:nvPr/>
        </p:nvSpPr>
        <p:spPr>
          <a:xfrm>
            <a:off x="7653019" y="4455921"/>
            <a:ext cx="112712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Arial"/>
                <a:cs typeface="Arial"/>
              </a:rPr>
              <a:t>Visual</a:t>
            </a:r>
            <a:r>
              <a:rPr sz="1700" spc="-80" dirty="0">
                <a:solidFill>
                  <a:srgbClr val="FFFFFF"/>
                </a:solidFill>
                <a:latin typeface="Arial"/>
                <a:cs typeface="Arial"/>
              </a:rPr>
              <a:t> </a:t>
            </a:r>
            <a:r>
              <a:rPr sz="1700" spc="-20" dirty="0">
                <a:solidFill>
                  <a:srgbClr val="FFFFFF"/>
                </a:solidFill>
                <a:latin typeface="Arial"/>
                <a:cs typeface="Arial"/>
              </a:rPr>
              <a:t>Data</a:t>
            </a:r>
            <a:endParaRPr sz="1700">
              <a:latin typeface="Arial"/>
              <a:cs typeface="Arial"/>
            </a:endParaRPr>
          </a:p>
        </p:txBody>
      </p:sp>
      <p:grpSp>
        <p:nvGrpSpPr>
          <p:cNvPr id="57" name="object 57"/>
          <p:cNvGrpSpPr/>
          <p:nvPr/>
        </p:nvGrpSpPr>
        <p:grpSpPr>
          <a:xfrm>
            <a:off x="7536180" y="5205984"/>
            <a:ext cx="1359535" cy="944880"/>
            <a:chOff x="7536180" y="5205984"/>
            <a:chExt cx="1359535" cy="944880"/>
          </a:xfrm>
        </p:grpSpPr>
        <p:sp>
          <p:nvSpPr>
            <p:cNvPr id="58" name="object 58"/>
            <p:cNvSpPr/>
            <p:nvPr/>
          </p:nvSpPr>
          <p:spPr>
            <a:xfrm>
              <a:off x="7549134" y="5218938"/>
              <a:ext cx="1333500" cy="919480"/>
            </a:xfrm>
            <a:custGeom>
              <a:avLst/>
              <a:gdLst/>
              <a:ahLst/>
              <a:cxnLst/>
              <a:rect l="l" t="t" r="r" b="b"/>
              <a:pathLst>
                <a:path w="1333500" h="919479">
                  <a:moveTo>
                    <a:pt x="1241552" y="0"/>
                  </a:moveTo>
                  <a:lnTo>
                    <a:pt x="91948" y="0"/>
                  </a:lnTo>
                  <a:lnTo>
                    <a:pt x="56149" y="7223"/>
                  </a:lnTo>
                  <a:lnTo>
                    <a:pt x="26924" y="26924"/>
                  </a:lnTo>
                  <a:lnTo>
                    <a:pt x="7223" y="56149"/>
                  </a:lnTo>
                  <a:lnTo>
                    <a:pt x="0" y="91948"/>
                  </a:lnTo>
                  <a:lnTo>
                    <a:pt x="0" y="827074"/>
                  </a:lnTo>
                  <a:lnTo>
                    <a:pt x="7223" y="862843"/>
                  </a:lnTo>
                  <a:lnTo>
                    <a:pt x="26924" y="892054"/>
                  </a:lnTo>
                  <a:lnTo>
                    <a:pt x="56149" y="911749"/>
                  </a:lnTo>
                  <a:lnTo>
                    <a:pt x="91948" y="918972"/>
                  </a:lnTo>
                  <a:lnTo>
                    <a:pt x="1241552" y="918972"/>
                  </a:lnTo>
                  <a:lnTo>
                    <a:pt x="1277350" y="911749"/>
                  </a:lnTo>
                  <a:lnTo>
                    <a:pt x="1306576" y="892054"/>
                  </a:lnTo>
                  <a:lnTo>
                    <a:pt x="1326276" y="862843"/>
                  </a:lnTo>
                  <a:lnTo>
                    <a:pt x="1333500" y="827074"/>
                  </a:lnTo>
                  <a:lnTo>
                    <a:pt x="1333500" y="91948"/>
                  </a:lnTo>
                  <a:lnTo>
                    <a:pt x="1326276" y="56149"/>
                  </a:lnTo>
                  <a:lnTo>
                    <a:pt x="1306576" y="26924"/>
                  </a:lnTo>
                  <a:lnTo>
                    <a:pt x="1277350" y="7223"/>
                  </a:lnTo>
                  <a:lnTo>
                    <a:pt x="1241552" y="0"/>
                  </a:lnTo>
                  <a:close/>
                </a:path>
              </a:pathLst>
            </a:custGeom>
            <a:solidFill>
              <a:srgbClr val="EC7C30"/>
            </a:solidFill>
          </p:spPr>
          <p:txBody>
            <a:bodyPr wrap="square" lIns="0" tIns="0" rIns="0" bIns="0" rtlCol="0"/>
            <a:lstStyle/>
            <a:p>
              <a:endParaRPr/>
            </a:p>
          </p:txBody>
        </p:sp>
        <p:sp>
          <p:nvSpPr>
            <p:cNvPr id="59" name="object 59"/>
            <p:cNvSpPr/>
            <p:nvPr/>
          </p:nvSpPr>
          <p:spPr>
            <a:xfrm>
              <a:off x="7549134" y="5218938"/>
              <a:ext cx="1333500" cy="919480"/>
            </a:xfrm>
            <a:custGeom>
              <a:avLst/>
              <a:gdLst/>
              <a:ahLst/>
              <a:cxnLst/>
              <a:rect l="l" t="t" r="r" b="b"/>
              <a:pathLst>
                <a:path w="1333500" h="919479">
                  <a:moveTo>
                    <a:pt x="0" y="91948"/>
                  </a:moveTo>
                  <a:lnTo>
                    <a:pt x="7223" y="56149"/>
                  </a:lnTo>
                  <a:lnTo>
                    <a:pt x="26924" y="26924"/>
                  </a:lnTo>
                  <a:lnTo>
                    <a:pt x="56149" y="7223"/>
                  </a:lnTo>
                  <a:lnTo>
                    <a:pt x="91948" y="0"/>
                  </a:lnTo>
                  <a:lnTo>
                    <a:pt x="1241552" y="0"/>
                  </a:lnTo>
                  <a:lnTo>
                    <a:pt x="1277350" y="7223"/>
                  </a:lnTo>
                  <a:lnTo>
                    <a:pt x="1306576" y="26924"/>
                  </a:lnTo>
                  <a:lnTo>
                    <a:pt x="1326276" y="56149"/>
                  </a:lnTo>
                  <a:lnTo>
                    <a:pt x="1333500" y="91948"/>
                  </a:lnTo>
                  <a:lnTo>
                    <a:pt x="1333500" y="827074"/>
                  </a:lnTo>
                  <a:lnTo>
                    <a:pt x="1326276" y="862843"/>
                  </a:lnTo>
                  <a:lnTo>
                    <a:pt x="1306576" y="892054"/>
                  </a:lnTo>
                  <a:lnTo>
                    <a:pt x="1277350" y="911749"/>
                  </a:lnTo>
                  <a:lnTo>
                    <a:pt x="1241552" y="918972"/>
                  </a:lnTo>
                  <a:lnTo>
                    <a:pt x="91948" y="918972"/>
                  </a:lnTo>
                  <a:lnTo>
                    <a:pt x="56149" y="911749"/>
                  </a:lnTo>
                  <a:lnTo>
                    <a:pt x="26924" y="892054"/>
                  </a:lnTo>
                  <a:lnTo>
                    <a:pt x="7223" y="862843"/>
                  </a:lnTo>
                  <a:lnTo>
                    <a:pt x="0" y="827074"/>
                  </a:lnTo>
                  <a:lnTo>
                    <a:pt x="0" y="91948"/>
                  </a:lnTo>
                  <a:close/>
                </a:path>
              </a:pathLst>
            </a:custGeom>
            <a:ln w="25908">
              <a:solidFill>
                <a:srgbClr val="FFFFFF"/>
              </a:solidFill>
            </a:ln>
          </p:spPr>
          <p:txBody>
            <a:bodyPr wrap="square" lIns="0" tIns="0" rIns="0" bIns="0" rtlCol="0"/>
            <a:lstStyle/>
            <a:p>
              <a:endParaRPr/>
            </a:p>
          </p:txBody>
        </p:sp>
      </p:grpSp>
      <p:sp>
        <p:nvSpPr>
          <p:cNvPr id="60" name="object 60"/>
          <p:cNvSpPr txBox="1"/>
          <p:nvPr/>
        </p:nvSpPr>
        <p:spPr>
          <a:xfrm>
            <a:off x="7639939" y="5420664"/>
            <a:ext cx="1152525" cy="479425"/>
          </a:xfrm>
          <a:prstGeom prst="rect">
            <a:avLst/>
          </a:prstGeom>
        </p:spPr>
        <p:txBody>
          <a:bodyPr vert="horz" wrap="square" lIns="0" tIns="46355" rIns="0" bIns="0" rtlCol="0">
            <a:spAutoFit/>
          </a:bodyPr>
          <a:lstStyle/>
          <a:p>
            <a:pPr marL="12700" marR="5080" indent="394335">
              <a:lnSpc>
                <a:spcPts val="1660"/>
              </a:lnSpc>
              <a:spcBef>
                <a:spcPts val="365"/>
              </a:spcBef>
            </a:pPr>
            <a:r>
              <a:rPr sz="1600" spc="-20" dirty="0">
                <a:solidFill>
                  <a:srgbClr val="FFFFFF"/>
                </a:solidFill>
                <a:latin typeface="Arial"/>
                <a:cs typeface="Arial"/>
              </a:rPr>
              <a:t>e.g. </a:t>
            </a:r>
            <a:r>
              <a:rPr sz="1600" spc="-10" dirty="0">
                <a:solidFill>
                  <a:srgbClr val="FFFFFF"/>
                </a:solidFill>
                <a:latin typeface="Arial"/>
                <a:cs typeface="Arial"/>
              </a:rPr>
              <a:t>photographs</a:t>
            </a:r>
            <a:endParaRPr sz="1600">
              <a:latin typeface="Arial"/>
              <a:cs typeface="Arial"/>
            </a:endParaRPr>
          </a:p>
        </p:txBody>
      </p:sp>
      <p:grpSp>
        <p:nvGrpSpPr>
          <p:cNvPr id="61" name="object 61"/>
          <p:cNvGrpSpPr/>
          <p:nvPr/>
        </p:nvGrpSpPr>
        <p:grpSpPr>
          <a:xfrm>
            <a:off x="8926004" y="4145216"/>
            <a:ext cx="1359535" cy="946785"/>
            <a:chOff x="8926004" y="4145216"/>
            <a:chExt cx="1359535" cy="946785"/>
          </a:xfrm>
        </p:grpSpPr>
        <p:sp>
          <p:nvSpPr>
            <p:cNvPr id="62" name="object 62"/>
            <p:cNvSpPr/>
            <p:nvPr/>
          </p:nvSpPr>
          <p:spPr>
            <a:xfrm>
              <a:off x="8939022" y="4158233"/>
              <a:ext cx="1333500" cy="920750"/>
            </a:xfrm>
            <a:custGeom>
              <a:avLst/>
              <a:gdLst/>
              <a:ahLst/>
              <a:cxnLst/>
              <a:rect l="l" t="t" r="r" b="b"/>
              <a:pathLst>
                <a:path w="1333500" h="920750">
                  <a:moveTo>
                    <a:pt x="1241425" y="0"/>
                  </a:moveTo>
                  <a:lnTo>
                    <a:pt x="92075" y="0"/>
                  </a:lnTo>
                  <a:lnTo>
                    <a:pt x="56203" y="7242"/>
                  </a:lnTo>
                  <a:lnTo>
                    <a:pt x="26939" y="26987"/>
                  </a:lnTo>
                  <a:lnTo>
                    <a:pt x="7225" y="56257"/>
                  </a:lnTo>
                  <a:lnTo>
                    <a:pt x="0" y="92075"/>
                  </a:lnTo>
                  <a:lnTo>
                    <a:pt x="0" y="828421"/>
                  </a:lnTo>
                  <a:lnTo>
                    <a:pt x="7225" y="864238"/>
                  </a:lnTo>
                  <a:lnTo>
                    <a:pt x="26939" y="893508"/>
                  </a:lnTo>
                  <a:lnTo>
                    <a:pt x="56203" y="913253"/>
                  </a:lnTo>
                  <a:lnTo>
                    <a:pt x="92075"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63" name="object 63"/>
            <p:cNvSpPr/>
            <p:nvPr/>
          </p:nvSpPr>
          <p:spPr>
            <a:xfrm>
              <a:off x="8939022" y="4158233"/>
              <a:ext cx="1333500" cy="920750"/>
            </a:xfrm>
            <a:custGeom>
              <a:avLst/>
              <a:gdLst/>
              <a:ahLst/>
              <a:cxnLst/>
              <a:rect l="l" t="t" r="r" b="b"/>
              <a:pathLst>
                <a:path w="1333500" h="920750">
                  <a:moveTo>
                    <a:pt x="0" y="92075"/>
                  </a:moveTo>
                  <a:lnTo>
                    <a:pt x="7225" y="56257"/>
                  </a:lnTo>
                  <a:lnTo>
                    <a:pt x="26939" y="26987"/>
                  </a:lnTo>
                  <a:lnTo>
                    <a:pt x="56203" y="7242"/>
                  </a:lnTo>
                  <a:lnTo>
                    <a:pt x="92075"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75" y="920496"/>
                  </a:lnTo>
                  <a:lnTo>
                    <a:pt x="56203" y="913253"/>
                  </a:lnTo>
                  <a:lnTo>
                    <a:pt x="26939" y="893508"/>
                  </a:lnTo>
                  <a:lnTo>
                    <a:pt x="7225"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64" name="object 64"/>
          <p:cNvSpPr txBox="1"/>
          <p:nvPr/>
        </p:nvSpPr>
        <p:spPr>
          <a:xfrm>
            <a:off x="9058147" y="4455921"/>
            <a:ext cx="1094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Arial"/>
                <a:cs typeface="Arial"/>
              </a:rPr>
              <a:t>Audio</a:t>
            </a:r>
            <a:r>
              <a:rPr sz="1700" spc="-75" dirty="0">
                <a:solidFill>
                  <a:srgbClr val="FFFFFF"/>
                </a:solidFill>
                <a:latin typeface="Arial"/>
                <a:cs typeface="Arial"/>
              </a:rPr>
              <a:t> </a:t>
            </a:r>
            <a:r>
              <a:rPr sz="1700" spc="-20" dirty="0">
                <a:solidFill>
                  <a:srgbClr val="FFFFFF"/>
                </a:solidFill>
                <a:latin typeface="Arial"/>
                <a:cs typeface="Arial"/>
              </a:rPr>
              <a:t>Data</a:t>
            </a:r>
            <a:endParaRPr sz="1700">
              <a:latin typeface="Arial"/>
              <a:cs typeface="Arial"/>
            </a:endParaRPr>
          </a:p>
        </p:txBody>
      </p:sp>
      <p:grpSp>
        <p:nvGrpSpPr>
          <p:cNvPr id="65" name="object 65"/>
          <p:cNvGrpSpPr/>
          <p:nvPr/>
        </p:nvGrpSpPr>
        <p:grpSpPr>
          <a:xfrm>
            <a:off x="10315956" y="4145279"/>
            <a:ext cx="1359535" cy="946785"/>
            <a:chOff x="10315956" y="4145279"/>
            <a:chExt cx="1359535" cy="946785"/>
          </a:xfrm>
        </p:grpSpPr>
        <p:sp>
          <p:nvSpPr>
            <p:cNvPr id="66" name="object 66"/>
            <p:cNvSpPr/>
            <p:nvPr/>
          </p:nvSpPr>
          <p:spPr>
            <a:xfrm>
              <a:off x="10328910" y="4158233"/>
              <a:ext cx="1333500" cy="920750"/>
            </a:xfrm>
            <a:custGeom>
              <a:avLst/>
              <a:gdLst/>
              <a:ahLst/>
              <a:cxnLst/>
              <a:rect l="l" t="t" r="r" b="b"/>
              <a:pathLst>
                <a:path w="1333500" h="920750">
                  <a:moveTo>
                    <a:pt x="1241425" y="0"/>
                  </a:moveTo>
                  <a:lnTo>
                    <a:pt x="92075" y="0"/>
                  </a:lnTo>
                  <a:lnTo>
                    <a:pt x="56203" y="7242"/>
                  </a:lnTo>
                  <a:lnTo>
                    <a:pt x="26939" y="26987"/>
                  </a:lnTo>
                  <a:lnTo>
                    <a:pt x="7225" y="56257"/>
                  </a:lnTo>
                  <a:lnTo>
                    <a:pt x="0" y="92075"/>
                  </a:lnTo>
                  <a:lnTo>
                    <a:pt x="0" y="828421"/>
                  </a:lnTo>
                  <a:lnTo>
                    <a:pt x="7225" y="864238"/>
                  </a:lnTo>
                  <a:lnTo>
                    <a:pt x="26939" y="893508"/>
                  </a:lnTo>
                  <a:lnTo>
                    <a:pt x="56203" y="913253"/>
                  </a:lnTo>
                  <a:lnTo>
                    <a:pt x="92075" y="920496"/>
                  </a:lnTo>
                  <a:lnTo>
                    <a:pt x="1241425" y="920496"/>
                  </a:lnTo>
                  <a:lnTo>
                    <a:pt x="1277242" y="913253"/>
                  </a:lnTo>
                  <a:lnTo>
                    <a:pt x="1306512" y="893508"/>
                  </a:lnTo>
                  <a:lnTo>
                    <a:pt x="1326257" y="864238"/>
                  </a:lnTo>
                  <a:lnTo>
                    <a:pt x="1333500" y="828421"/>
                  </a:lnTo>
                  <a:lnTo>
                    <a:pt x="1333500" y="92075"/>
                  </a:lnTo>
                  <a:lnTo>
                    <a:pt x="1326257" y="56257"/>
                  </a:lnTo>
                  <a:lnTo>
                    <a:pt x="1306512" y="26987"/>
                  </a:lnTo>
                  <a:lnTo>
                    <a:pt x="1277242" y="7242"/>
                  </a:lnTo>
                  <a:lnTo>
                    <a:pt x="1241425" y="0"/>
                  </a:lnTo>
                  <a:close/>
                </a:path>
              </a:pathLst>
            </a:custGeom>
            <a:solidFill>
              <a:srgbClr val="4471C4"/>
            </a:solidFill>
          </p:spPr>
          <p:txBody>
            <a:bodyPr wrap="square" lIns="0" tIns="0" rIns="0" bIns="0" rtlCol="0"/>
            <a:lstStyle/>
            <a:p>
              <a:endParaRPr/>
            </a:p>
          </p:txBody>
        </p:sp>
        <p:sp>
          <p:nvSpPr>
            <p:cNvPr id="67" name="object 67"/>
            <p:cNvSpPr/>
            <p:nvPr/>
          </p:nvSpPr>
          <p:spPr>
            <a:xfrm>
              <a:off x="10328910" y="4158233"/>
              <a:ext cx="1333500" cy="920750"/>
            </a:xfrm>
            <a:custGeom>
              <a:avLst/>
              <a:gdLst/>
              <a:ahLst/>
              <a:cxnLst/>
              <a:rect l="l" t="t" r="r" b="b"/>
              <a:pathLst>
                <a:path w="1333500" h="920750">
                  <a:moveTo>
                    <a:pt x="0" y="92075"/>
                  </a:moveTo>
                  <a:lnTo>
                    <a:pt x="7225" y="56257"/>
                  </a:lnTo>
                  <a:lnTo>
                    <a:pt x="26939" y="26987"/>
                  </a:lnTo>
                  <a:lnTo>
                    <a:pt x="56203" y="7242"/>
                  </a:lnTo>
                  <a:lnTo>
                    <a:pt x="92075" y="0"/>
                  </a:lnTo>
                  <a:lnTo>
                    <a:pt x="1241425" y="0"/>
                  </a:lnTo>
                  <a:lnTo>
                    <a:pt x="1277242" y="7242"/>
                  </a:lnTo>
                  <a:lnTo>
                    <a:pt x="1306512" y="26987"/>
                  </a:lnTo>
                  <a:lnTo>
                    <a:pt x="1326257" y="56257"/>
                  </a:lnTo>
                  <a:lnTo>
                    <a:pt x="1333500" y="92075"/>
                  </a:lnTo>
                  <a:lnTo>
                    <a:pt x="1333500" y="828421"/>
                  </a:lnTo>
                  <a:lnTo>
                    <a:pt x="1326257" y="864238"/>
                  </a:lnTo>
                  <a:lnTo>
                    <a:pt x="1306512" y="893508"/>
                  </a:lnTo>
                  <a:lnTo>
                    <a:pt x="1277242" y="913253"/>
                  </a:lnTo>
                  <a:lnTo>
                    <a:pt x="1241425" y="920496"/>
                  </a:lnTo>
                  <a:lnTo>
                    <a:pt x="92075" y="920496"/>
                  </a:lnTo>
                  <a:lnTo>
                    <a:pt x="56203" y="913253"/>
                  </a:lnTo>
                  <a:lnTo>
                    <a:pt x="26939" y="893508"/>
                  </a:lnTo>
                  <a:lnTo>
                    <a:pt x="7225" y="864238"/>
                  </a:lnTo>
                  <a:lnTo>
                    <a:pt x="0" y="828421"/>
                  </a:lnTo>
                  <a:lnTo>
                    <a:pt x="0" y="92075"/>
                  </a:lnTo>
                  <a:close/>
                </a:path>
              </a:pathLst>
            </a:custGeom>
            <a:ln w="25908">
              <a:solidFill>
                <a:srgbClr val="FFFFFF"/>
              </a:solidFill>
            </a:ln>
          </p:spPr>
          <p:txBody>
            <a:bodyPr wrap="square" lIns="0" tIns="0" rIns="0" bIns="0" rtlCol="0"/>
            <a:lstStyle/>
            <a:p>
              <a:endParaRPr/>
            </a:p>
          </p:txBody>
        </p:sp>
      </p:grpSp>
      <p:sp>
        <p:nvSpPr>
          <p:cNvPr id="68" name="object 68"/>
          <p:cNvSpPr txBox="1"/>
          <p:nvPr/>
        </p:nvSpPr>
        <p:spPr>
          <a:xfrm>
            <a:off x="10545318" y="4344161"/>
            <a:ext cx="901700" cy="508000"/>
          </a:xfrm>
          <a:prstGeom prst="rect">
            <a:avLst/>
          </a:prstGeom>
        </p:spPr>
        <p:txBody>
          <a:bodyPr vert="horz" wrap="square" lIns="0" tIns="50800" rIns="0" bIns="0" rtlCol="0">
            <a:spAutoFit/>
          </a:bodyPr>
          <a:lstStyle/>
          <a:p>
            <a:pPr marL="220979" marR="5080" indent="-208915">
              <a:lnSpc>
                <a:spcPts val="1750"/>
              </a:lnSpc>
              <a:spcBef>
                <a:spcPts val="400"/>
              </a:spcBef>
            </a:pPr>
            <a:r>
              <a:rPr sz="1700" spc="-10" dirty="0">
                <a:solidFill>
                  <a:srgbClr val="FFFFFF"/>
                </a:solidFill>
                <a:latin typeface="Arial"/>
                <a:cs typeface="Arial"/>
              </a:rPr>
              <a:t>Symbolic </a:t>
            </a:r>
            <a:r>
              <a:rPr sz="1700" spc="-20" dirty="0">
                <a:solidFill>
                  <a:srgbClr val="FFFFFF"/>
                </a:solidFill>
                <a:latin typeface="Arial"/>
                <a:cs typeface="Arial"/>
              </a:rPr>
              <a:t>Data</a:t>
            </a:r>
            <a:endParaRPr sz="1700">
              <a:latin typeface="Arial"/>
              <a:cs typeface="Arial"/>
            </a:endParaRP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2</a:t>
            </a:fld>
            <a:endParaRPr spc="-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What</a:t>
            </a:r>
            <a:r>
              <a:rPr spc="-95" dirty="0"/>
              <a:t> </a:t>
            </a:r>
            <a:r>
              <a:rPr dirty="0"/>
              <a:t>does</a:t>
            </a:r>
            <a:r>
              <a:rPr spc="-80" dirty="0"/>
              <a:t> </a:t>
            </a:r>
            <a:r>
              <a:rPr dirty="0"/>
              <a:t>data</a:t>
            </a:r>
            <a:r>
              <a:rPr spc="-85" dirty="0"/>
              <a:t> </a:t>
            </a:r>
            <a:r>
              <a:rPr dirty="0"/>
              <a:t>look</a:t>
            </a:r>
            <a:r>
              <a:rPr spc="-95" dirty="0"/>
              <a:t> </a:t>
            </a:r>
            <a:r>
              <a:rPr spc="-10" dirty="0"/>
              <a:t>like?</a:t>
            </a:r>
          </a:p>
        </p:txBody>
      </p:sp>
      <p:sp>
        <p:nvSpPr>
          <p:cNvPr id="3" name="object 3"/>
          <p:cNvSpPr/>
          <p:nvPr/>
        </p:nvSpPr>
        <p:spPr>
          <a:xfrm>
            <a:off x="483869" y="5561838"/>
            <a:ext cx="11320780" cy="0"/>
          </a:xfrm>
          <a:custGeom>
            <a:avLst/>
            <a:gdLst/>
            <a:ahLst/>
            <a:cxnLst/>
            <a:rect l="l" t="t" r="r" b="b"/>
            <a:pathLst>
              <a:path w="11320780">
                <a:moveTo>
                  <a:pt x="0" y="0"/>
                </a:moveTo>
                <a:lnTo>
                  <a:pt x="11320272" y="0"/>
                </a:lnTo>
              </a:path>
            </a:pathLst>
          </a:custGeom>
          <a:ln w="25908">
            <a:solidFill>
              <a:srgbClr val="3C67B0"/>
            </a:solidFill>
          </a:ln>
        </p:spPr>
        <p:txBody>
          <a:bodyPr wrap="square" lIns="0" tIns="0" rIns="0" bIns="0" rtlCol="0"/>
          <a:lstStyle/>
          <a:p>
            <a:endParaRPr/>
          </a:p>
        </p:txBody>
      </p:sp>
      <p:sp>
        <p:nvSpPr>
          <p:cNvPr id="4" name="object 4"/>
          <p:cNvSpPr/>
          <p:nvPr/>
        </p:nvSpPr>
        <p:spPr>
          <a:xfrm>
            <a:off x="483869" y="3964685"/>
            <a:ext cx="11320780" cy="0"/>
          </a:xfrm>
          <a:custGeom>
            <a:avLst/>
            <a:gdLst/>
            <a:ahLst/>
            <a:cxnLst/>
            <a:rect l="l" t="t" r="r" b="b"/>
            <a:pathLst>
              <a:path w="11320780">
                <a:moveTo>
                  <a:pt x="0" y="0"/>
                </a:moveTo>
                <a:lnTo>
                  <a:pt x="11320272" y="0"/>
                </a:lnTo>
              </a:path>
            </a:pathLst>
          </a:custGeom>
          <a:ln w="25908">
            <a:solidFill>
              <a:srgbClr val="3C67B0"/>
            </a:solidFill>
          </a:ln>
        </p:spPr>
        <p:txBody>
          <a:bodyPr wrap="square" lIns="0" tIns="0" rIns="0" bIns="0" rtlCol="0"/>
          <a:lstStyle/>
          <a:p>
            <a:endParaRPr/>
          </a:p>
        </p:txBody>
      </p:sp>
      <p:sp>
        <p:nvSpPr>
          <p:cNvPr id="5" name="object 5"/>
          <p:cNvSpPr/>
          <p:nvPr/>
        </p:nvSpPr>
        <p:spPr>
          <a:xfrm>
            <a:off x="483869" y="2478785"/>
            <a:ext cx="11320780" cy="0"/>
          </a:xfrm>
          <a:custGeom>
            <a:avLst/>
            <a:gdLst/>
            <a:ahLst/>
            <a:cxnLst/>
            <a:rect l="l" t="t" r="r" b="b"/>
            <a:pathLst>
              <a:path w="11320780">
                <a:moveTo>
                  <a:pt x="0" y="0"/>
                </a:moveTo>
                <a:lnTo>
                  <a:pt x="11320272" y="0"/>
                </a:lnTo>
              </a:path>
            </a:pathLst>
          </a:custGeom>
          <a:ln w="25908">
            <a:solidFill>
              <a:srgbClr val="3C67B0"/>
            </a:solidFill>
          </a:ln>
        </p:spPr>
        <p:txBody>
          <a:bodyPr wrap="square" lIns="0" tIns="0" rIns="0" bIns="0" rtlCol="0"/>
          <a:lstStyle/>
          <a:p>
            <a:endParaRPr/>
          </a:p>
        </p:txBody>
      </p:sp>
      <p:sp>
        <p:nvSpPr>
          <p:cNvPr id="6" name="object 6"/>
          <p:cNvSpPr txBox="1"/>
          <p:nvPr/>
        </p:nvSpPr>
        <p:spPr>
          <a:xfrm>
            <a:off x="3446145" y="1948433"/>
            <a:ext cx="7718425" cy="508000"/>
          </a:xfrm>
          <a:prstGeom prst="rect">
            <a:avLst/>
          </a:prstGeom>
        </p:spPr>
        <p:txBody>
          <a:bodyPr vert="horz" wrap="square" lIns="0" tIns="51435" rIns="0" bIns="0" rtlCol="0">
            <a:spAutoFit/>
          </a:bodyPr>
          <a:lstStyle/>
          <a:p>
            <a:pPr marL="12700" marR="5080" indent="59690">
              <a:lnSpc>
                <a:spcPts val="1750"/>
              </a:lnSpc>
              <a:spcBef>
                <a:spcPts val="405"/>
              </a:spcBef>
            </a:pPr>
            <a:r>
              <a:rPr sz="1700" dirty="0">
                <a:latin typeface="Arial"/>
                <a:cs typeface="Arial"/>
              </a:rPr>
              <a:t>is</a:t>
            </a:r>
            <a:r>
              <a:rPr sz="1700" spc="-40" dirty="0">
                <a:latin typeface="Arial"/>
                <a:cs typeface="Arial"/>
              </a:rPr>
              <a:t> </a:t>
            </a:r>
            <a:r>
              <a:rPr sz="1700" spc="-10" dirty="0">
                <a:latin typeface="Arial"/>
                <a:cs typeface="Arial"/>
              </a:rPr>
              <a:t>organized</a:t>
            </a:r>
            <a:r>
              <a:rPr sz="1700" spc="-55" dirty="0">
                <a:latin typeface="Arial"/>
                <a:cs typeface="Arial"/>
              </a:rPr>
              <a:t> </a:t>
            </a:r>
            <a:r>
              <a:rPr sz="1700" dirty="0">
                <a:latin typeface="Arial"/>
                <a:cs typeface="Arial"/>
              </a:rPr>
              <a:t>and</a:t>
            </a:r>
            <a:r>
              <a:rPr sz="1700" spc="-45" dirty="0">
                <a:latin typeface="Arial"/>
                <a:cs typeface="Arial"/>
              </a:rPr>
              <a:t> </a:t>
            </a:r>
            <a:r>
              <a:rPr sz="1700" dirty="0">
                <a:latin typeface="Arial"/>
                <a:cs typeface="Arial"/>
              </a:rPr>
              <a:t>formatted</a:t>
            </a:r>
            <a:r>
              <a:rPr sz="1700" spc="-30" dirty="0">
                <a:latin typeface="Arial"/>
                <a:cs typeface="Arial"/>
              </a:rPr>
              <a:t> </a:t>
            </a:r>
            <a:r>
              <a:rPr sz="1700" dirty="0">
                <a:latin typeface="Arial"/>
                <a:cs typeface="Arial"/>
              </a:rPr>
              <a:t>in</a:t>
            </a:r>
            <a:r>
              <a:rPr sz="1700" spc="-40" dirty="0">
                <a:latin typeface="Arial"/>
                <a:cs typeface="Arial"/>
              </a:rPr>
              <a:t> </a:t>
            </a:r>
            <a:r>
              <a:rPr sz="1700" dirty="0">
                <a:latin typeface="Arial"/>
                <a:cs typeface="Arial"/>
              </a:rPr>
              <a:t>a</a:t>
            </a:r>
            <a:r>
              <a:rPr sz="1700" spc="-40" dirty="0">
                <a:latin typeface="Arial"/>
                <a:cs typeface="Arial"/>
              </a:rPr>
              <a:t> </a:t>
            </a:r>
            <a:r>
              <a:rPr sz="1700" dirty="0">
                <a:latin typeface="Arial"/>
                <a:cs typeface="Arial"/>
              </a:rPr>
              <a:t>fixed</a:t>
            </a:r>
            <a:r>
              <a:rPr sz="1700" spc="-25" dirty="0">
                <a:latin typeface="Arial"/>
                <a:cs typeface="Arial"/>
              </a:rPr>
              <a:t> </a:t>
            </a:r>
            <a:r>
              <a:rPr sz="1700" dirty="0">
                <a:latin typeface="Arial"/>
                <a:cs typeface="Arial"/>
              </a:rPr>
              <a:t>pattern,</a:t>
            </a:r>
            <a:r>
              <a:rPr sz="1700" spc="-50" dirty="0">
                <a:latin typeface="Arial"/>
                <a:cs typeface="Arial"/>
              </a:rPr>
              <a:t> </a:t>
            </a:r>
            <a:r>
              <a:rPr sz="1700" dirty="0">
                <a:latin typeface="Arial"/>
                <a:cs typeface="Arial"/>
              </a:rPr>
              <a:t>often</a:t>
            </a:r>
            <a:r>
              <a:rPr sz="1700" spc="-30" dirty="0">
                <a:latin typeface="Arial"/>
                <a:cs typeface="Arial"/>
              </a:rPr>
              <a:t> </a:t>
            </a:r>
            <a:r>
              <a:rPr sz="1700" dirty="0">
                <a:latin typeface="Arial"/>
                <a:cs typeface="Arial"/>
              </a:rPr>
              <a:t>in</a:t>
            </a:r>
            <a:r>
              <a:rPr sz="1700" spc="-35" dirty="0">
                <a:latin typeface="Arial"/>
                <a:cs typeface="Arial"/>
              </a:rPr>
              <a:t> </a:t>
            </a:r>
            <a:r>
              <a:rPr sz="1700" dirty="0">
                <a:latin typeface="Arial"/>
                <a:cs typeface="Arial"/>
              </a:rPr>
              <a:t>tabular</a:t>
            </a:r>
            <a:r>
              <a:rPr sz="1700" spc="-55" dirty="0">
                <a:latin typeface="Arial"/>
                <a:cs typeface="Arial"/>
              </a:rPr>
              <a:t> </a:t>
            </a:r>
            <a:r>
              <a:rPr sz="1700" dirty="0">
                <a:latin typeface="Arial"/>
                <a:cs typeface="Arial"/>
              </a:rPr>
              <a:t>form</a:t>
            </a:r>
            <a:r>
              <a:rPr sz="1700" spc="-40" dirty="0">
                <a:latin typeface="Arial"/>
                <a:cs typeface="Arial"/>
              </a:rPr>
              <a:t> </a:t>
            </a:r>
            <a:r>
              <a:rPr sz="1700" dirty="0">
                <a:latin typeface="Arial"/>
                <a:cs typeface="Arial"/>
              </a:rPr>
              <a:t>with</a:t>
            </a:r>
            <a:r>
              <a:rPr sz="1700" spc="-30" dirty="0">
                <a:latin typeface="Arial"/>
                <a:cs typeface="Arial"/>
              </a:rPr>
              <a:t> </a:t>
            </a:r>
            <a:r>
              <a:rPr sz="1700" dirty="0">
                <a:latin typeface="Arial"/>
                <a:cs typeface="Arial"/>
              </a:rPr>
              <a:t>rows</a:t>
            </a:r>
            <a:r>
              <a:rPr sz="1700" spc="-20" dirty="0">
                <a:latin typeface="Arial"/>
                <a:cs typeface="Arial"/>
              </a:rPr>
              <a:t> </a:t>
            </a:r>
            <a:r>
              <a:rPr sz="1700" spc="-25" dirty="0">
                <a:latin typeface="Arial"/>
                <a:cs typeface="Arial"/>
              </a:rPr>
              <a:t>and </a:t>
            </a:r>
            <a:r>
              <a:rPr sz="1700" spc="-10" dirty="0">
                <a:latin typeface="Arial"/>
                <a:cs typeface="Arial"/>
              </a:rPr>
              <a:t>columns.</a:t>
            </a:r>
            <a:endParaRPr sz="1700">
              <a:latin typeface="Arial"/>
              <a:cs typeface="Arial"/>
            </a:endParaRPr>
          </a:p>
        </p:txBody>
      </p:sp>
      <p:grpSp>
        <p:nvGrpSpPr>
          <p:cNvPr id="7" name="object 7"/>
          <p:cNvGrpSpPr/>
          <p:nvPr/>
        </p:nvGrpSpPr>
        <p:grpSpPr>
          <a:xfrm>
            <a:off x="428244" y="1918677"/>
            <a:ext cx="3049905" cy="660400"/>
            <a:chOff x="428244" y="1918677"/>
            <a:chExt cx="3049905" cy="660400"/>
          </a:xfrm>
        </p:grpSpPr>
        <p:pic>
          <p:nvPicPr>
            <p:cNvPr id="8" name="object 8"/>
            <p:cNvPicPr/>
            <p:nvPr/>
          </p:nvPicPr>
          <p:blipFill>
            <a:blip r:embed="rId3" cstate="print"/>
            <a:stretch>
              <a:fillRect/>
            </a:stretch>
          </p:blipFill>
          <p:spPr>
            <a:xfrm>
              <a:off x="428244" y="1918677"/>
              <a:ext cx="3049524" cy="630974"/>
            </a:xfrm>
            <a:prstGeom prst="rect">
              <a:avLst/>
            </a:prstGeom>
          </p:spPr>
        </p:pic>
        <p:pic>
          <p:nvPicPr>
            <p:cNvPr id="9" name="object 9"/>
            <p:cNvPicPr/>
            <p:nvPr/>
          </p:nvPicPr>
          <p:blipFill>
            <a:blip r:embed="rId4" cstate="print"/>
            <a:stretch>
              <a:fillRect/>
            </a:stretch>
          </p:blipFill>
          <p:spPr>
            <a:xfrm>
              <a:off x="720852" y="1961387"/>
              <a:ext cx="2459736" cy="617220"/>
            </a:xfrm>
            <a:prstGeom prst="rect">
              <a:avLst/>
            </a:prstGeom>
          </p:spPr>
        </p:pic>
        <p:sp>
          <p:nvSpPr>
            <p:cNvPr id="10" name="object 10"/>
            <p:cNvSpPr/>
            <p:nvPr/>
          </p:nvSpPr>
          <p:spPr>
            <a:xfrm>
              <a:off x="483870" y="1954529"/>
              <a:ext cx="2943225" cy="524510"/>
            </a:xfrm>
            <a:custGeom>
              <a:avLst/>
              <a:gdLst/>
              <a:ahLst/>
              <a:cxnLst/>
              <a:rect l="l" t="t" r="r" b="b"/>
              <a:pathLst>
                <a:path w="2943225" h="524510">
                  <a:moveTo>
                    <a:pt x="2855468" y="0"/>
                  </a:moveTo>
                  <a:lnTo>
                    <a:pt x="87388" y="0"/>
                  </a:lnTo>
                  <a:lnTo>
                    <a:pt x="53374" y="6865"/>
                  </a:lnTo>
                  <a:lnTo>
                    <a:pt x="25596" y="25590"/>
                  </a:lnTo>
                  <a:lnTo>
                    <a:pt x="6867" y="53363"/>
                  </a:lnTo>
                  <a:lnTo>
                    <a:pt x="0" y="87375"/>
                  </a:lnTo>
                  <a:lnTo>
                    <a:pt x="0" y="524256"/>
                  </a:lnTo>
                  <a:lnTo>
                    <a:pt x="2942844" y="524256"/>
                  </a:lnTo>
                  <a:lnTo>
                    <a:pt x="2942844" y="87375"/>
                  </a:lnTo>
                  <a:lnTo>
                    <a:pt x="2935978" y="53363"/>
                  </a:lnTo>
                  <a:lnTo>
                    <a:pt x="2917253" y="25590"/>
                  </a:lnTo>
                  <a:lnTo>
                    <a:pt x="2889480" y="6865"/>
                  </a:lnTo>
                  <a:lnTo>
                    <a:pt x="2855468" y="0"/>
                  </a:lnTo>
                  <a:close/>
                </a:path>
              </a:pathLst>
            </a:custGeom>
            <a:solidFill>
              <a:srgbClr val="4471C4">
                <a:alpha val="90194"/>
              </a:srgbClr>
            </a:solidFill>
          </p:spPr>
          <p:txBody>
            <a:bodyPr wrap="square" lIns="0" tIns="0" rIns="0" bIns="0" rtlCol="0"/>
            <a:lstStyle/>
            <a:p>
              <a:endParaRPr/>
            </a:p>
          </p:txBody>
        </p:sp>
        <p:sp>
          <p:nvSpPr>
            <p:cNvPr id="11" name="object 11"/>
            <p:cNvSpPr/>
            <p:nvPr/>
          </p:nvSpPr>
          <p:spPr>
            <a:xfrm>
              <a:off x="483870" y="1954529"/>
              <a:ext cx="2943225" cy="524510"/>
            </a:xfrm>
            <a:custGeom>
              <a:avLst/>
              <a:gdLst/>
              <a:ahLst/>
              <a:cxnLst/>
              <a:rect l="l" t="t" r="r" b="b"/>
              <a:pathLst>
                <a:path w="2943225" h="524510">
                  <a:moveTo>
                    <a:pt x="87388" y="0"/>
                  </a:moveTo>
                  <a:lnTo>
                    <a:pt x="2855468" y="0"/>
                  </a:lnTo>
                  <a:lnTo>
                    <a:pt x="2889480" y="6865"/>
                  </a:lnTo>
                  <a:lnTo>
                    <a:pt x="2917253" y="25590"/>
                  </a:lnTo>
                  <a:lnTo>
                    <a:pt x="2935978" y="53363"/>
                  </a:lnTo>
                  <a:lnTo>
                    <a:pt x="2942844" y="87375"/>
                  </a:lnTo>
                  <a:lnTo>
                    <a:pt x="2942844" y="524256"/>
                  </a:lnTo>
                  <a:lnTo>
                    <a:pt x="0" y="524256"/>
                  </a:lnTo>
                  <a:lnTo>
                    <a:pt x="0" y="87375"/>
                  </a:lnTo>
                  <a:lnTo>
                    <a:pt x="6867" y="53363"/>
                  </a:lnTo>
                  <a:lnTo>
                    <a:pt x="25596" y="25590"/>
                  </a:lnTo>
                  <a:lnTo>
                    <a:pt x="53374" y="6865"/>
                  </a:lnTo>
                  <a:lnTo>
                    <a:pt x="87388" y="0"/>
                  </a:lnTo>
                  <a:close/>
                </a:path>
              </a:pathLst>
            </a:custGeom>
            <a:ln w="25908">
              <a:solidFill>
                <a:srgbClr val="4471C4"/>
              </a:solidFill>
            </a:ln>
          </p:spPr>
          <p:txBody>
            <a:bodyPr wrap="square" lIns="0" tIns="0" rIns="0" bIns="0" rtlCol="0"/>
            <a:lstStyle/>
            <a:p>
              <a:endParaRPr/>
            </a:p>
          </p:txBody>
        </p:sp>
      </p:grpSp>
      <p:sp>
        <p:nvSpPr>
          <p:cNvPr id="12" name="object 12"/>
          <p:cNvSpPr txBox="1"/>
          <p:nvPr/>
        </p:nvSpPr>
        <p:spPr>
          <a:xfrm>
            <a:off x="509622" y="2031619"/>
            <a:ext cx="2891790" cy="345440"/>
          </a:xfrm>
          <a:prstGeom prst="rect">
            <a:avLst/>
          </a:prstGeom>
        </p:spPr>
        <p:txBody>
          <a:bodyPr vert="horz" wrap="square" lIns="0" tIns="12700" rIns="0" bIns="0" rtlCol="0">
            <a:spAutoFit/>
          </a:bodyPr>
          <a:lstStyle/>
          <a:p>
            <a:pPr marL="407034">
              <a:lnSpc>
                <a:spcPct val="100000"/>
              </a:lnSpc>
              <a:spcBef>
                <a:spcPts val="100"/>
              </a:spcBef>
            </a:pPr>
            <a:r>
              <a:rPr sz="2100" b="1" dirty="0">
                <a:solidFill>
                  <a:srgbClr val="FFFFFF"/>
                </a:solidFill>
                <a:latin typeface="Arial"/>
                <a:cs typeface="Arial"/>
              </a:rPr>
              <a:t>Structured</a:t>
            </a:r>
            <a:r>
              <a:rPr sz="2100" b="1" spc="-10" dirty="0">
                <a:solidFill>
                  <a:srgbClr val="FFFFFF"/>
                </a:solidFill>
                <a:latin typeface="Arial"/>
                <a:cs typeface="Arial"/>
              </a:rPr>
              <a:t> </a:t>
            </a:r>
            <a:r>
              <a:rPr sz="2100" b="1" spc="-20" dirty="0">
                <a:solidFill>
                  <a:srgbClr val="FFFFFF"/>
                </a:solidFill>
                <a:latin typeface="Arial"/>
                <a:cs typeface="Arial"/>
              </a:rPr>
              <a:t>Data</a:t>
            </a:r>
            <a:r>
              <a:rPr sz="2100" spc="-20" dirty="0">
                <a:solidFill>
                  <a:srgbClr val="FFFFFF"/>
                </a:solidFill>
                <a:latin typeface="Arial"/>
                <a:cs typeface="Arial"/>
              </a:rPr>
              <a:t>:</a:t>
            </a:r>
            <a:endParaRPr sz="2100">
              <a:latin typeface="Arial"/>
              <a:cs typeface="Arial"/>
            </a:endParaRPr>
          </a:p>
        </p:txBody>
      </p:sp>
      <p:sp>
        <p:nvSpPr>
          <p:cNvPr id="13" name="object 13"/>
          <p:cNvSpPr txBox="1"/>
          <p:nvPr/>
        </p:nvSpPr>
        <p:spPr>
          <a:xfrm>
            <a:off x="502412" y="2668904"/>
            <a:ext cx="7911465" cy="622300"/>
          </a:xfrm>
          <a:prstGeom prst="rect">
            <a:avLst/>
          </a:prstGeom>
        </p:spPr>
        <p:txBody>
          <a:bodyPr vert="horz" wrap="square" lIns="0" tIns="12065" rIns="0" bIns="0" rtlCol="0">
            <a:spAutoFit/>
          </a:bodyPr>
          <a:lstStyle/>
          <a:p>
            <a:pPr marL="127000" indent="-114300">
              <a:lnSpc>
                <a:spcPct val="100000"/>
              </a:lnSpc>
              <a:spcBef>
                <a:spcPts val="95"/>
              </a:spcBef>
              <a:buChar char="•"/>
              <a:tabLst>
                <a:tab pos="127000" algn="l"/>
              </a:tabLst>
            </a:pPr>
            <a:r>
              <a:rPr sz="1300" dirty="0">
                <a:latin typeface="Arial"/>
                <a:cs typeface="Arial"/>
              </a:rPr>
              <a:t>Excel</a:t>
            </a:r>
            <a:r>
              <a:rPr sz="1300" spc="-25" dirty="0">
                <a:latin typeface="Arial"/>
                <a:cs typeface="Arial"/>
              </a:rPr>
              <a:t> </a:t>
            </a:r>
            <a:r>
              <a:rPr sz="1300" dirty="0">
                <a:latin typeface="Arial"/>
                <a:cs typeface="Arial"/>
              </a:rPr>
              <a:t>spreadsheets</a:t>
            </a:r>
            <a:r>
              <a:rPr sz="1300" spc="-25" dirty="0">
                <a:latin typeface="Arial"/>
                <a:cs typeface="Arial"/>
              </a:rPr>
              <a:t> </a:t>
            </a:r>
            <a:r>
              <a:rPr sz="1300" dirty="0">
                <a:latin typeface="Arial"/>
                <a:cs typeface="Arial"/>
              </a:rPr>
              <a:t>with</a:t>
            </a:r>
            <a:r>
              <a:rPr sz="1300" spc="-25" dirty="0">
                <a:latin typeface="Arial"/>
                <a:cs typeface="Arial"/>
              </a:rPr>
              <a:t> </a:t>
            </a:r>
            <a:r>
              <a:rPr sz="1300" dirty="0">
                <a:latin typeface="Arial"/>
                <a:cs typeface="Arial"/>
              </a:rPr>
              <a:t>data</a:t>
            </a:r>
            <a:r>
              <a:rPr sz="1300" spc="-35" dirty="0">
                <a:latin typeface="Arial"/>
                <a:cs typeface="Arial"/>
              </a:rPr>
              <a:t> </a:t>
            </a:r>
            <a:r>
              <a:rPr sz="1300" dirty="0">
                <a:latin typeface="Arial"/>
                <a:cs typeface="Arial"/>
              </a:rPr>
              <a:t>in</a:t>
            </a:r>
            <a:r>
              <a:rPr sz="1300" spc="-35" dirty="0">
                <a:latin typeface="Arial"/>
                <a:cs typeface="Arial"/>
              </a:rPr>
              <a:t> </a:t>
            </a:r>
            <a:r>
              <a:rPr sz="1300" dirty="0">
                <a:latin typeface="Arial"/>
                <a:cs typeface="Arial"/>
              </a:rPr>
              <a:t>rows</a:t>
            </a:r>
            <a:r>
              <a:rPr sz="1300" spc="-35" dirty="0">
                <a:latin typeface="Arial"/>
                <a:cs typeface="Arial"/>
              </a:rPr>
              <a:t> </a:t>
            </a:r>
            <a:r>
              <a:rPr sz="1300" dirty="0">
                <a:latin typeface="Arial"/>
                <a:cs typeface="Arial"/>
              </a:rPr>
              <a:t>and</a:t>
            </a:r>
            <a:r>
              <a:rPr sz="1300" spc="-35" dirty="0">
                <a:latin typeface="Arial"/>
                <a:cs typeface="Arial"/>
              </a:rPr>
              <a:t> </a:t>
            </a:r>
            <a:r>
              <a:rPr sz="1300" dirty="0">
                <a:latin typeface="Arial"/>
                <a:cs typeface="Arial"/>
              </a:rPr>
              <a:t>columns,</a:t>
            </a:r>
            <a:r>
              <a:rPr sz="1300" spc="-30" dirty="0">
                <a:latin typeface="Arial"/>
                <a:cs typeface="Arial"/>
              </a:rPr>
              <a:t> </a:t>
            </a:r>
            <a:r>
              <a:rPr sz="1300" dirty="0">
                <a:latin typeface="Arial"/>
                <a:cs typeface="Arial"/>
              </a:rPr>
              <a:t>such</a:t>
            </a:r>
            <a:r>
              <a:rPr sz="1300" spc="-35" dirty="0">
                <a:latin typeface="Arial"/>
                <a:cs typeface="Arial"/>
              </a:rPr>
              <a:t> </a:t>
            </a:r>
            <a:r>
              <a:rPr sz="1300" dirty="0">
                <a:latin typeface="Arial"/>
                <a:cs typeface="Arial"/>
              </a:rPr>
              <a:t>as</a:t>
            </a:r>
            <a:r>
              <a:rPr sz="1300" spc="-45" dirty="0">
                <a:latin typeface="Arial"/>
                <a:cs typeface="Arial"/>
              </a:rPr>
              <a:t> </a:t>
            </a:r>
            <a:r>
              <a:rPr sz="1300" dirty="0">
                <a:latin typeface="Arial"/>
                <a:cs typeface="Arial"/>
              </a:rPr>
              <a:t>sales</a:t>
            </a:r>
            <a:r>
              <a:rPr sz="1300" spc="-35" dirty="0">
                <a:latin typeface="Arial"/>
                <a:cs typeface="Arial"/>
              </a:rPr>
              <a:t> </a:t>
            </a:r>
            <a:r>
              <a:rPr sz="1300" dirty="0">
                <a:latin typeface="Arial"/>
                <a:cs typeface="Arial"/>
              </a:rPr>
              <a:t>data</a:t>
            </a:r>
            <a:r>
              <a:rPr sz="1300" spc="-35" dirty="0">
                <a:latin typeface="Arial"/>
                <a:cs typeface="Arial"/>
              </a:rPr>
              <a:t> </a:t>
            </a:r>
            <a:r>
              <a:rPr sz="1300" dirty="0">
                <a:latin typeface="Arial"/>
                <a:cs typeface="Arial"/>
              </a:rPr>
              <a:t>or</a:t>
            </a:r>
            <a:r>
              <a:rPr sz="1300" spc="-35" dirty="0">
                <a:latin typeface="Arial"/>
                <a:cs typeface="Arial"/>
              </a:rPr>
              <a:t> </a:t>
            </a:r>
            <a:r>
              <a:rPr sz="1300" dirty="0">
                <a:latin typeface="Arial"/>
                <a:cs typeface="Arial"/>
              </a:rPr>
              <a:t>employee</a:t>
            </a:r>
            <a:r>
              <a:rPr sz="1300" spc="-25" dirty="0">
                <a:latin typeface="Arial"/>
                <a:cs typeface="Arial"/>
              </a:rPr>
              <a:t> </a:t>
            </a:r>
            <a:r>
              <a:rPr sz="1300" spc="-10" dirty="0">
                <a:latin typeface="Arial"/>
                <a:cs typeface="Arial"/>
              </a:rPr>
              <a:t>records.</a:t>
            </a:r>
            <a:endParaRPr sz="1300">
              <a:latin typeface="Arial"/>
              <a:cs typeface="Arial"/>
            </a:endParaRPr>
          </a:p>
          <a:p>
            <a:pPr marL="127000" indent="-114300">
              <a:lnSpc>
                <a:spcPct val="100000"/>
              </a:lnSpc>
              <a:spcBef>
                <a:spcPts val="10"/>
              </a:spcBef>
              <a:buChar char="•"/>
              <a:tabLst>
                <a:tab pos="127000" algn="l"/>
              </a:tabLst>
            </a:pPr>
            <a:r>
              <a:rPr sz="1300" dirty="0">
                <a:latin typeface="Arial"/>
                <a:cs typeface="Arial"/>
              </a:rPr>
              <a:t>Relational</a:t>
            </a:r>
            <a:r>
              <a:rPr sz="1300" spc="-40" dirty="0">
                <a:latin typeface="Arial"/>
                <a:cs typeface="Arial"/>
              </a:rPr>
              <a:t> </a:t>
            </a:r>
            <a:r>
              <a:rPr sz="1300" dirty="0">
                <a:latin typeface="Arial"/>
                <a:cs typeface="Arial"/>
              </a:rPr>
              <a:t>databases</a:t>
            </a:r>
            <a:r>
              <a:rPr sz="1300" spc="-35" dirty="0">
                <a:latin typeface="Arial"/>
                <a:cs typeface="Arial"/>
              </a:rPr>
              <a:t> </a:t>
            </a:r>
            <a:r>
              <a:rPr sz="1300" dirty="0">
                <a:latin typeface="Arial"/>
                <a:cs typeface="Arial"/>
              </a:rPr>
              <a:t>with</a:t>
            </a:r>
            <a:r>
              <a:rPr sz="1300" spc="-30" dirty="0">
                <a:latin typeface="Arial"/>
                <a:cs typeface="Arial"/>
              </a:rPr>
              <a:t> </a:t>
            </a:r>
            <a:r>
              <a:rPr sz="1300" dirty="0">
                <a:latin typeface="Arial"/>
                <a:cs typeface="Arial"/>
              </a:rPr>
              <a:t>tables</a:t>
            </a:r>
            <a:r>
              <a:rPr sz="1300" spc="-40" dirty="0">
                <a:latin typeface="Arial"/>
                <a:cs typeface="Arial"/>
              </a:rPr>
              <a:t> </a:t>
            </a:r>
            <a:r>
              <a:rPr sz="1300" dirty="0">
                <a:latin typeface="Arial"/>
                <a:cs typeface="Arial"/>
              </a:rPr>
              <a:t>containing</a:t>
            </a:r>
            <a:r>
              <a:rPr sz="1300" spc="-30" dirty="0">
                <a:latin typeface="Arial"/>
                <a:cs typeface="Arial"/>
              </a:rPr>
              <a:t> </a:t>
            </a:r>
            <a:r>
              <a:rPr sz="1300" dirty="0">
                <a:latin typeface="Arial"/>
                <a:cs typeface="Arial"/>
              </a:rPr>
              <a:t>structured</a:t>
            </a:r>
            <a:r>
              <a:rPr sz="1300" spc="-30" dirty="0">
                <a:latin typeface="Arial"/>
                <a:cs typeface="Arial"/>
              </a:rPr>
              <a:t> </a:t>
            </a:r>
            <a:r>
              <a:rPr sz="1300" dirty="0">
                <a:latin typeface="Arial"/>
                <a:cs typeface="Arial"/>
              </a:rPr>
              <a:t>data,</a:t>
            </a:r>
            <a:r>
              <a:rPr sz="1300" spc="-40" dirty="0">
                <a:latin typeface="Arial"/>
                <a:cs typeface="Arial"/>
              </a:rPr>
              <a:t> </a:t>
            </a:r>
            <a:r>
              <a:rPr sz="1300" dirty="0">
                <a:latin typeface="Arial"/>
                <a:cs typeface="Arial"/>
              </a:rPr>
              <a:t>like</a:t>
            </a:r>
            <a:r>
              <a:rPr sz="1300" spc="-50" dirty="0">
                <a:latin typeface="Arial"/>
                <a:cs typeface="Arial"/>
              </a:rPr>
              <a:t> </a:t>
            </a:r>
            <a:r>
              <a:rPr sz="1300" dirty="0">
                <a:latin typeface="Arial"/>
                <a:cs typeface="Arial"/>
              </a:rPr>
              <a:t>customer</a:t>
            </a:r>
            <a:r>
              <a:rPr sz="1300" spc="-30" dirty="0">
                <a:latin typeface="Arial"/>
                <a:cs typeface="Arial"/>
              </a:rPr>
              <a:t> </a:t>
            </a:r>
            <a:r>
              <a:rPr sz="1300" dirty="0">
                <a:latin typeface="Arial"/>
                <a:cs typeface="Arial"/>
              </a:rPr>
              <a:t>information</a:t>
            </a:r>
            <a:r>
              <a:rPr sz="1300" spc="-30" dirty="0">
                <a:latin typeface="Arial"/>
                <a:cs typeface="Arial"/>
              </a:rPr>
              <a:t> </a:t>
            </a:r>
            <a:r>
              <a:rPr sz="1300" dirty="0">
                <a:latin typeface="Arial"/>
                <a:cs typeface="Arial"/>
              </a:rPr>
              <a:t>or</a:t>
            </a:r>
            <a:r>
              <a:rPr sz="1300" spc="-50" dirty="0">
                <a:latin typeface="Arial"/>
                <a:cs typeface="Arial"/>
              </a:rPr>
              <a:t> </a:t>
            </a:r>
            <a:r>
              <a:rPr sz="1300" dirty="0">
                <a:latin typeface="Arial"/>
                <a:cs typeface="Arial"/>
              </a:rPr>
              <a:t>product</a:t>
            </a:r>
            <a:r>
              <a:rPr sz="1300" spc="-25" dirty="0">
                <a:latin typeface="Arial"/>
                <a:cs typeface="Arial"/>
              </a:rPr>
              <a:t> </a:t>
            </a:r>
            <a:r>
              <a:rPr sz="1300" spc="-10" dirty="0">
                <a:latin typeface="Arial"/>
                <a:cs typeface="Arial"/>
              </a:rPr>
              <a:t>inventory.</a:t>
            </a:r>
            <a:endParaRPr sz="1300">
              <a:latin typeface="Arial"/>
              <a:cs typeface="Arial"/>
            </a:endParaRPr>
          </a:p>
          <a:p>
            <a:pPr marL="127000" indent="-114300">
              <a:lnSpc>
                <a:spcPct val="100000"/>
              </a:lnSpc>
              <a:spcBef>
                <a:spcPts val="15"/>
              </a:spcBef>
              <a:buChar char="•"/>
              <a:tabLst>
                <a:tab pos="127000" algn="l"/>
              </a:tabLst>
            </a:pPr>
            <a:r>
              <a:rPr sz="1300" dirty="0">
                <a:latin typeface="Arial"/>
                <a:cs typeface="Arial"/>
              </a:rPr>
              <a:t>CSV</a:t>
            </a:r>
            <a:r>
              <a:rPr sz="1300" spc="-45" dirty="0">
                <a:latin typeface="Arial"/>
                <a:cs typeface="Arial"/>
              </a:rPr>
              <a:t> </a:t>
            </a:r>
            <a:r>
              <a:rPr sz="1300" dirty="0">
                <a:latin typeface="Arial"/>
                <a:cs typeface="Arial"/>
              </a:rPr>
              <a:t>(Comma</a:t>
            </a:r>
            <a:r>
              <a:rPr sz="1300" spc="-45" dirty="0">
                <a:latin typeface="Arial"/>
                <a:cs typeface="Arial"/>
              </a:rPr>
              <a:t> </a:t>
            </a:r>
            <a:r>
              <a:rPr sz="1300" dirty="0">
                <a:latin typeface="Arial"/>
                <a:cs typeface="Arial"/>
              </a:rPr>
              <a:t>Separated</a:t>
            </a:r>
            <a:r>
              <a:rPr sz="1300" spc="-35" dirty="0">
                <a:latin typeface="Arial"/>
                <a:cs typeface="Arial"/>
              </a:rPr>
              <a:t> </a:t>
            </a:r>
            <a:r>
              <a:rPr sz="1300" spc="-10" dirty="0">
                <a:latin typeface="Arial"/>
                <a:cs typeface="Arial"/>
              </a:rPr>
              <a:t>Values)</a:t>
            </a:r>
            <a:r>
              <a:rPr sz="1300" spc="-30" dirty="0">
                <a:latin typeface="Arial"/>
                <a:cs typeface="Arial"/>
              </a:rPr>
              <a:t> </a:t>
            </a:r>
            <a:r>
              <a:rPr sz="1300" dirty="0">
                <a:latin typeface="Arial"/>
                <a:cs typeface="Arial"/>
              </a:rPr>
              <a:t>files</a:t>
            </a:r>
            <a:r>
              <a:rPr sz="1300" spc="-50" dirty="0">
                <a:latin typeface="Arial"/>
                <a:cs typeface="Arial"/>
              </a:rPr>
              <a:t> </a:t>
            </a:r>
            <a:r>
              <a:rPr sz="1300" dirty="0">
                <a:latin typeface="Arial"/>
                <a:cs typeface="Arial"/>
              </a:rPr>
              <a:t>storing</a:t>
            </a:r>
            <a:r>
              <a:rPr sz="1300" spc="-35" dirty="0">
                <a:latin typeface="Arial"/>
                <a:cs typeface="Arial"/>
              </a:rPr>
              <a:t> </a:t>
            </a:r>
            <a:r>
              <a:rPr sz="1300" dirty="0">
                <a:latin typeface="Arial"/>
                <a:cs typeface="Arial"/>
              </a:rPr>
              <a:t>data</a:t>
            </a:r>
            <a:r>
              <a:rPr sz="1300" spc="-45" dirty="0">
                <a:latin typeface="Arial"/>
                <a:cs typeface="Arial"/>
              </a:rPr>
              <a:t> </a:t>
            </a:r>
            <a:r>
              <a:rPr sz="1300" dirty="0">
                <a:latin typeface="Arial"/>
                <a:cs typeface="Arial"/>
              </a:rPr>
              <a:t>with</a:t>
            </a:r>
            <a:r>
              <a:rPr sz="1300" spc="-45" dirty="0">
                <a:latin typeface="Arial"/>
                <a:cs typeface="Arial"/>
              </a:rPr>
              <a:t> </a:t>
            </a:r>
            <a:r>
              <a:rPr sz="1300" dirty="0">
                <a:latin typeface="Arial"/>
                <a:cs typeface="Arial"/>
              </a:rPr>
              <a:t>a</a:t>
            </a:r>
            <a:r>
              <a:rPr sz="1300" spc="-40" dirty="0">
                <a:latin typeface="Arial"/>
                <a:cs typeface="Arial"/>
              </a:rPr>
              <a:t> </a:t>
            </a:r>
            <a:r>
              <a:rPr sz="1300" dirty="0">
                <a:latin typeface="Arial"/>
                <a:cs typeface="Arial"/>
              </a:rPr>
              <a:t>consistent</a:t>
            </a:r>
            <a:r>
              <a:rPr sz="1300" spc="-45" dirty="0">
                <a:latin typeface="Arial"/>
                <a:cs typeface="Arial"/>
              </a:rPr>
              <a:t> </a:t>
            </a:r>
            <a:r>
              <a:rPr sz="1300" spc="-10" dirty="0">
                <a:latin typeface="Arial"/>
                <a:cs typeface="Arial"/>
              </a:rPr>
              <a:t>structure.</a:t>
            </a:r>
            <a:endParaRPr sz="1300">
              <a:latin typeface="Arial"/>
              <a:cs typeface="Arial"/>
            </a:endParaRPr>
          </a:p>
        </p:txBody>
      </p:sp>
      <p:sp>
        <p:nvSpPr>
          <p:cNvPr id="14" name="object 14"/>
          <p:cNvSpPr txBox="1"/>
          <p:nvPr/>
        </p:nvSpPr>
        <p:spPr>
          <a:xfrm>
            <a:off x="3505961" y="3657727"/>
            <a:ext cx="7536815"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Arial"/>
                <a:cs typeface="Arial"/>
              </a:rPr>
              <a:t>lacks</a:t>
            </a:r>
            <a:r>
              <a:rPr sz="1700" spc="-50" dirty="0">
                <a:latin typeface="Arial"/>
                <a:cs typeface="Arial"/>
              </a:rPr>
              <a:t> </a:t>
            </a:r>
            <a:r>
              <a:rPr sz="1700" dirty="0">
                <a:latin typeface="Arial"/>
                <a:cs typeface="Arial"/>
              </a:rPr>
              <a:t>a</a:t>
            </a:r>
            <a:r>
              <a:rPr sz="1700" spc="-20" dirty="0">
                <a:latin typeface="Arial"/>
                <a:cs typeface="Arial"/>
              </a:rPr>
              <a:t> </a:t>
            </a:r>
            <a:r>
              <a:rPr sz="1700" dirty="0">
                <a:latin typeface="Arial"/>
                <a:cs typeface="Arial"/>
              </a:rPr>
              <a:t>predefined</a:t>
            </a:r>
            <a:r>
              <a:rPr sz="1700" spc="-40" dirty="0">
                <a:latin typeface="Arial"/>
                <a:cs typeface="Arial"/>
              </a:rPr>
              <a:t> </a:t>
            </a:r>
            <a:r>
              <a:rPr sz="1700" dirty="0">
                <a:latin typeface="Arial"/>
                <a:cs typeface="Arial"/>
              </a:rPr>
              <a:t>structure</a:t>
            </a:r>
            <a:r>
              <a:rPr sz="1700" spc="-35" dirty="0">
                <a:latin typeface="Arial"/>
                <a:cs typeface="Arial"/>
              </a:rPr>
              <a:t> </a:t>
            </a:r>
            <a:r>
              <a:rPr sz="1700" dirty="0">
                <a:latin typeface="Arial"/>
                <a:cs typeface="Arial"/>
              </a:rPr>
              <a:t>or</a:t>
            </a:r>
            <a:r>
              <a:rPr sz="1700" spc="-40" dirty="0">
                <a:latin typeface="Arial"/>
                <a:cs typeface="Arial"/>
              </a:rPr>
              <a:t> </a:t>
            </a:r>
            <a:r>
              <a:rPr sz="1700" dirty="0">
                <a:latin typeface="Arial"/>
                <a:cs typeface="Arial"/>
              </a:rPr>
              <a:t>schema,</a:t>
            </a:r>
            <a:r>
              <a:rPr sz="1700" spc="-40" dirty="0">
                <a:latin typeface="Arial"/>
                <a:cs typeface="Arial"/>
              </a:rPr>
              <a:t> </a:t>
            </a:r>
            <a:r>
              <a:rPr sz="1700" dirty="0">
                <a:latin typeface="Arial"/>
                <a:cs typeface="Arial"/>
              </a:rPr>
              <a:t>making</a:t>
            </a:r>
            <a:r>
              <a:rPr sz="1700" spc="-40" dirty="0">
                <a:latin typeface="Arial"/>
                <a:cs typeface="Arial"/>
              </a:rPr>
              <a:t> </a:t>
            </a:r>
            <a:r>
              <a:rPr sz="1700" dirty="0">
                <a:latin typeface="Arial"/>
                <a:cs typeface="Arial"/>
              </a:rPr>
              <a:t>it</a:t>
            </a:r>
            <a:r>
              <a:rPr sz="1700" spc="-35" dirty="0">
                <a:latin typeface="Arial"/>
                <a:cs typeface="Arial"/>
              </a:rPr>
              <a:t> </a:t>
            </a:r>
            <a:r>
              <a:rPr sz="1700" dirty="0">
                <a:latin typeface="Arial"/>
                <a:cs typeface="Arial"/>
              </a:rPr>
              <a:t>more</a:t>
            </a:r>
            <a:r>
              <a:rPr sz="1700" spc="-25" dirty="0">
                <a:latin typeface="Arial"/>
                <a:cs typeface="Arial"/>
              </a:rPr>
              <a:t> </a:t>
            </a:r>
            <a:r>
              <a:rPr sz="1700" dirty="0">
                <a:latin typeface="Arial"/>
                <a:cs typeface="Arial"/>
              </a:rPr>
              <a:t>challenging</a:t>
            </a:r>
            <a:r>
              <a:rPr sz="1700" spc="-40" dirty="0">
                <a:latin typeface="Arial"/>
                <a:cs typeface="Arial"/>
              </a:rPr>
              <a:t> </a:t>
            </a:r>
            <a:r>
              <a:rPr sz="1700" dirty="0">
                <a:latin typeface="Arial"/>
                <a:cs typeface="Arial"/>
              </a:rPr>
              <a:t>to</a:t>
            </a:r>
            <a:r>
              <a:rPr sz="1700" spc="-55" dirty="0">
                <a:latin typeface="Arial"/>
                <a:cs typeface="Arial"/>
              </a:rPr>
              <a:t> </a:t>
            </a:r>
            <a:r>
              <a:rPr sz="1700" spc="-10" dirty="0">
                <a:latin typeface="Arial"/>
                <a:cs typeface="Arial"/>
              </a:rPr>
              <a:t>analyze.</a:t>
            </a:r>
            <a:endParaRPr sz="1700">
              <a:latin typeface="Arial"/>
              <a:cs typeface="Arial"/>
            </a:endParaRPr>
          </a:p>
        </p:txBody>
      </p:sp>
      <p:grpSp>
        <p:nvGrpSpPr>
          <p:cNvPr id="15" name="object 15"/>
          <p:cNvGrpSpPr/>
          <p:nvPr/>
        </p:nvGrpSpPr>
        <p:grpSpPr>
          <a:xfrm>
            <a:off x="428244" y="3404577"/>
            <a:ext cx="3049905" cy="660400"/>
            <a:chOff x="428244" y="3404577"/>
            <a:chExt cx="3049905" cy="660400"/>
          </a:xfrm>
        </p:grpSpPr>
        <p:pic>
          <p:nvPicPr>
            <p:cNvPr id="16" name="object 16"/>
            <p:cNvPicPr/>
            <p:nvPr/>
          </p:nvPicPr>
          <p:blipFill>
            <a:blip r:embed="rId5" cstate="print"/>
            <a:stretch>
              <a:fillRect/>
            </a:stretch>
          </p:blipFill>
          <p:spPr>
            <a:xfrm>
              <a:off x="428244" y="3404577"/>
              <a:ext cx="3049524" cy="630974"/>
            </a:xfrm>
            <a:prstGeom prst="rect">
              <a:avLst/>
            </a:prstGeom>
          </p:spPr>
        </p:pic>
        <p:pic>
          <p:nvPicPr>
            <p:cNvPr id="17" name="object 17"/>
            <p:cNvPicPr/>
            <p:nvPr/>
          </p:nvPicPr>
          <p:blipFill>
            <a:blip r:embed="rId6" cstate="print"/>
            <a:stretch>
              <a:fillRect/>
            </a:stretch>
          </p:blipFill>
          <p:spPr>
            <a:xfrm>
              <a:off x="557784" y="3447287"/>
              <a:ext cx="2785872" cy="617219"/>
            </a:xfrm>
            <a:prstGeom prst="rect">
              <a:avLst/>
            </a:prstGeom>
          </p:spPr>
        </p:pic>
        <p:sp>
          <p:nvSpPr>
            <p:cNvPr id="18" name="object 18"/>
            <p:cNvSpPr/>
            <p:nvPr/>
          </p:nvSpPr>
          <p:spPr>
            <a:xfrm>
              <a:off x="483870" y="3440429"/>
              <a:ext cx="2943225" cy="524510"/>
            </a:xfrm>
            <a:custGeom>
              <a:avLst/>
              <a:gdLst/>
              <a:ahLst/>
              <a:cxnLst/>
              <a:rect l="l" t="t" r="r" b="b"/>
              <a:pathLst>
                <a:path w="2943225" h="524510">
                  <a:moveTo>
                    <a:pt x="2855468" y="0"/>
                  </a:moveTo>
                  <a:lnTo>
                    <a:pt x="87388" y="0"/>
                  </a:lnTo>
                  <a:lnTo>
                    <a:pt x="53374" y="6865"/>
                  </a:lnTo>
                  <a:lnTo>
                    <a:pt x="25596" y="25590"/>
                  </a:lnTo>
                  <a:lnTo>
                    <a:pt x="6867" y="53363"/>
                  </a:lnTo>
                  <a:lnTo>
                    <a:pt x="0" y="87375"/>
                  </a:lnTo>
                  <a:lnTo>
                    <a:pt x="0" y="524256"/>
                  </a:lnTo>
                  <a:lnTo>
                    <a:pt x="2942844" y="524256"/>
                  </a:lnTo>
                  <a:lnTo>
                    <a:pt x="2942844" y="87375"/>
                  </a:lnTo>
                  <a:lnTo>
                    <a:pt x="2935978" y="53363"/>
                  </a:lnTo>
                  <a:lnTo>
                    <a:pt x="2917253" y="25590"/>
                  </a:lnTo>
                  <a:lnTo>
                    <a:pt x="2889480" y="6865"/>
                  </a:lnTo>
                  <a:lnTo>
                    <a:pt x="2855468" y="0"/>
                  </a:lnTo>
                  <a:close/>
                </a:path>
              </a:pathLst>
            </a:custGeom>
            <a:solidFill>
              <a:srgbClr val="4471C4">
                <a:alpha val="70195"/>
              </a:srgbClr>
            </a:solidFill>
          </p:spPr>
          <p:txBody>
            <a:bodyPr wrap="square" lIns="0" tIns="0" rIns="0" bIns="0" rtlCol="0"/>
            <a:lstStyle/>
            <a:p>
              <a:endParaRPr/>
            </a:p>
          </p:txBody>
        </p:sp>
        <p:sp>
          <p:nvSpPr>
            <p:cNvPr id="19" name="object 19"/>
            <p:cNvSpPr/>
            <p:nvPr/>
          </p:nvSpPr>
          <p:spPr>
            <a:xfrm>
              <a:off x="483870" y="3440429"/>
              <a:ext cx="2943225" cy="524510"/>
            </a:xfrm>
            <a:custGeom>
              <a:avLst/>
              <a:gdLst/>
              <a:ahLst/>
              <a:cxnLst/>
              <a:rect l="l" t="t" r="r" b="b"/>
              <a:pathLst>
                <a:path w="2943225" h="524510">
                  <a:moveTo>
                    <a:pt x="87388" y="0"/>
                  </a:moveTo>
                  <a:lnTo>
                    <a:pt x="2855468" y="0"/>
                  </a:lnTo>
                  <a:lnTo>
                    <a:pt x="2889480" y="6865"/>
                  </a:lnTo>
                  <a:lnTo>
                    <a:pt x="2917253" y="25590"/>
                  </a:lnTo>
                  <a:lnTo>
                    <a:pt x="2935978" y="53363"/>
                  </a:lnTo>
                  <a:lnTo>
                    <a:pt x="2942844" y="87375"/>
                  </a:lnTo>
                  <a:lnTo>
                    <a:pt x="2942844" y="524256"/>
                  </a:lnTo>
                  <a:lnTo>
                    <a:pt x="0" y="524256"/>
                  </a:lnTo>
                  <a:lnTo>
                    <a:pt x="0" y="87375"/>
                  </a:lnTo>
                  <a:lnTo>
                    <a:pt x="6867" y="53363"/>
                  </a:lnTo>
                  <a:lnTo>
                    <a:pt x="25596" y="25590"/>
                  </a:lnTo>
                  <a:lnTo>
                    <a:pt x="53374" y="6865"/>
                  </a:lnTo>
                  <a:lnTo>
                    <a:pt x="87388" y="0"/>
                  </a:lnTo>
                  <a:close/>
                </a:path>
              </a:pathLst>
            </a:custGeom>
            <a:ln w="25908">
              <a:solidFill>
                <a:srgbClr val="4471C4"/>
              </a:solidFill>
            </a:ln>
          </p:spPr>
          <p:txBody>
            <a:bodyPr wrap="square" lIns="0" tIns="0" rIns="0" bIns="0" rtlCol="0"/>
            <a:lstStyle/>
            <a:p>
              <a:endParaRPr/>
            </a:p>
          </p:txBody>
        </p:sp>
      </p:grpSp>
      <p:sp>
        <p:nvSpPr>
          <p:cNvPr id="20" name="object 20"/>
          <p:cNvSpPr txBox="1"/>
          <p:nvPr/>
        </p:nvSpPr>
        <p:spPr>
          <a:xfrm>
            <a:off x="509622" y="3517519"/>
            <a:ext cx="2891790" cy="345440"/>
          </a:xfrm>
          <a:prstGeom prst="rect">
            <a:avLst/>
          </a:prstGeom>
        </p:spPr>
        <p:txBody>
          <a:bodyPr vert="horz" wrap="square" lIns="0" tIns="12700" rIns="0" bIns="0" rtlCol="0">
            <a:spAutoFit/>
          </a:bodyPr>
          <a:lstStyle/>
          <a:p>
            <a:pPr marL="243840">
              <a:lnSpc>
                <a:spcPct val="100000"/>
              </a:lnSpc>
              <a:spcBef>
                <a:spcPts val="100"/>
              </a:spcBef>
            </a:pPr>
            <a:r>
              <a:rPr sz="2100" b="1" dirty="0">
                <a:solidFill>
                  <a:srgbClr val="FFFFFF"/>
                </a:solidFill>
                <a:latin typeface="Arial"/>
                <a:cs typeface="Arial"/>
              </a:rPr>
              <a:t>Unstructured</a:t>
            </a:r>
            <a:r>
              <a:rPr sz="2100" b="1" spc="-70" dirty="0">
                <a:solidFill>
                  <a:srgbClr val="FFFFFF"/>
                </a:solidFill>
                <a:latin typeface="Arial"/>
                <a:cs typeface="Arial"/>
              </a:rPr>
              <a:t> </a:t>
            </a:r>
            <a:r>
              <a:rPr sz="2100" b="1" spc="-20" dirty="0">
                <a:solidFill>
                  <a:srgbClr val="FFFFFF"/>
                </a:solidFill>
                <a:latin typeface="Arial"/>
                <a:cs typeface="Arial"/>
              </a:rPr>
              <a:t>Data</a:t>
            </a:r>
            <a:r>
              <a:rPr sz="2100" spc="-20" dirty="0">
                <a:solidFill>
                  <a:srgbClr val="FFFFFF"/>
                </a:solidFill>
                <a:latin typeface="Arial"/>
                <a:cs typeface="Arial"/>
              </a:rPr>
              <a:t>:</a:t>
            </a:r>
            <a:endParaRPr sz="2100">
              <a:latin typeface="Arial"/>
              <a:cs typeface="Arial"/>
            </a:endParaRPr>
          </a:p>
        </p:txBody>
      </p:sp>
      <p:sp>
        <p:nvSpPr>
          <p:cNvPr id="21" name="object 21"/>
          <p:cNvSpPr txBox="1"/>
          <p:nvPr/>
        </p:nvSpPr>
        <p:spPr>
          <a:xfrm>
            <a:off x="502412" y="4154804"/>
            <a:ext cx="5165090" cy="622935"/>
          </a:xfrm>
          <a:prstGeom prst="rect">
            <a:avLst/>
          </a:prstGeom>
        </p:spPr>
        <p:txBody>
          <a:bodyPr vert="horz" wrap="square" lIns="0" tIns="12065" rIns="0" bIns="0" rtlCol="0">
            <a:spAutoFit/>
          </a:bodyPr>
          <a:lstStyle/>
          <a:p>
            <a:pPr marL="127000" indent="-114300">
              <a:lnSpc>
                <a:spcPct val="100000"/>
              </a:lnSpc>
              <a:spcBef>
                <a:spcPts val="95"/>
              </a:spcBef>
              <a:buChar char="•"/>
              <a:tabLst>
                <a:tab pos="127000" algn="l"/>
              </a:tabLst>
            </a:pPr>
            <a:r>
              <a:rPr sz="1300" spc="-25" dirty="0">
                <a:latin typeface="Arial"/>
                <a:cs typeface="Arial"/>
              </a:rPr>
              <a:t>Textual</a:t>
            </a:r>
            <a:r>
              <a:rPr sz="1300" spc="-35" dirty="0">
                <a:latin typeface="Arial"/>
                <a:cs typeface="Arial"/>
              </a:rPr>
              <a:t> </a:t>
            </a:r>
            <a:r>
              <a:rPr sz="1300" dirty="0">
                <a:latin typeface="Arial"/>
                <a:cs typeface="Arial"/>
              </a:rPr>
              <a:t>data,</a:t>
            </a:r>
            <a:r>
              <a:rPr sz="1300" spc="-35" dirty="0">
                <a:latin typeface="Arial"/>
                <a:cs typeface="Arial"/>
              </a:rPr>
              <a:t> </a:t>
            </a:r>
            <a:r>
              <a:rPr sz="1300" dirty="0">
                <a:latin typeface="Arial"/>
                <a:cs typeface="Arial"/>
              </a:rPr>
              <a:t>like</a:t>
            </a:r>
            <a:r>
              <a:rPr sz="1300" spc="-35" dirty="0">
                <a:latin typeface="Arial"/>
                <a:cs typeface="Arial"/>
              </a:rPr>
              <a:t> </a:t>
            </a:r>
            <a:r>
              <a:rPr sz="1300" dirty="0">
                <a:latin typeface="Arial"/>
                <a:cs typeface="Arial"/>
              </a:rPr>
              <a:t>emails,</a:t>
            </a:r>
            <a:r>
              <a:rPr sz="1300" spc="-30" dirty="0">
                <a:latin typeface="Arial"/>
                <a:cs typeface="Arial"/>
              </a:rPr>
              <a:t> </a:t>
            </a:r>
            <a:r>
              <a:rPr sz="1300" dirty="0">
                <a:latin typeface="Arial"/>
                <a:cs typeface="Arial"/>
              </a:rPr>
              <a:t>social</a:t>
            </a:r>
            <a:r>
              <a:rPr sz="1300" spc="-35" dirty="0">
                <a:latin typeface="Arial"/>
                <a:cs typeface="Arial"/>
              </a:rPr>
              <a:t> </a:t>
            </a:r>
            <a:r>
              <a:rPr sz="1300" dirty="0">
                <a:latin typeface="Arial"/>
                <a:cs typeface="Arial"/>
              </a:rPr>
              <a:t>media</a:t>
            </a:r>
            <a:r>
              <a:rPr sz="1300" spc="-20" dirty="0">
                <a:latin typeface="Arial"/>
                <a:cs typeface="Arial"/>
              </a:rPr>
              <a:t> </a:t>
            </a:r>
            <a:r>
              <a:rPr sz="1300" dirty="0">
                <a:latin typeface="Arial"/>
                <a:cs typeface="Arial"/>
              </a:rPr>
              <a:t>posts,</a:t>
            </a:r>
            <a:r>
              <a:rPr sz="1300" spc="-35" dirty="0">
                <a:latin typeface="Arial"/>
                <a:cs typeface="Arial"/>
              </a:rPr>
              <a:t> </a:t>
            </a:r>
            <a:r>
              <a:rPr sz="1300" dirty="0">
                <a:latin typeface="Arial"/>
                <a:cs typeface="Arial"/>
              </a:rPr>
              <a:t>or</a:t>
            </a:r>
            <a:r>
              <a:rPr sz="1300" spc="-40" dirty="0">
                <a:latin typeface="Arial"/>
                <a:cs typeface="Arial"/>
              </a:rPr>
              <a:t> </a:t>
            </a:r>
            <a:r>
              <a:rPr sz="1300" dirty="0">
                <a:latin typeface="Arial"/>
                <a:cs typeface="Arial"/>
              </a:rPr>
              <a:t>web</a:t>
            </a:r>
            <a:r>
              <a:rPr sz="1300" spc="-25" dirty="0">
                <a:latin typeface="Arial"/>
                <a:cs typeface="Arial"/>
              </a:rPr>
              <a:t> </a:t>
            </a:r>
            <a:r>
              <a:rPr sz="1300" spc="-10" dirty="0">
                <a:latin typeface="Arial"/>
                <a:cs typeface="Arial"/>
              </a:rPr>
              <a:t>pages.</a:t>
            </a:r>
            <a:endParaRPr sz="1300">
              <a:latin typeface="Arial"/>
              <a:cs typeface="Arial"/>
            </a:endParaRPr>
          </a:p>
          <a:p>
            <a:pPr marL="126364" indent="-113664">
              <a:lnSpc>
                <a:spcPct val="100000"/>
              </a:lnSpc>
              <a:spcBef>
                <a:spcPts val="10"/>
              </a:spcBef>
              <a:buChar char="•"/>
              <a:tabLst>
                <a:tab pos="126364" algn="l"/>
              </a:tabLst>
            </a:pPr>
            <a:r>
              <a:rPr sz="1300" dirty="0">
                <a:latin typeface="Arial"/>
                <a:cs typeface="Arial"/>
              </a:rPr>
              <a:t>Audio</a:t>
            </a:r>
            <a:r>
              <a:rPr sz="1300" spc="-30" dirty="0">
                <a:latin typeface="Arial"/>
                <a:cs typeface="Arial"/>
              </a:rPr>
              <a:t> </a:t>
            </a:r>
            <a:r>
              <a:rPr sz="1300" dirty="0">
                <a:latin typeface="Arial"/>
                <a:cs typeface="Arial"/>
              </a:rPr>
              <a:t>and</a:t>
            </a:r>
            <a:r>
              <a:rPr sz="1300" spc="-25" dirty="0">
                <a:latin typeface="Arial"/>
                <a:cs typeface="Arial"/>
              </a:rPr>
              <a:t> </a:t>
            </a:r>
            <a:r>
              <a:rPr sz="1300" dirty="0">
                <a:latin typeface="Arial"/>
                <a:cs typeface="Arial"/>
              </a:rPr>
              <a:t>video</a:t>
            </a:r>
            <a:r>
              <a:rPr sz="1300" spc="-20" dirty="0">
                <a:latin typeface="Arial"/>
                <a:cs typeface="Arial"/>
              </a:rPr>
              <a:t> </a:t>
            </a:r>
            <a:r>
              <a:rPr sz="1300" dirty="0">
                <a:latin typeface="Arial"/>
                <a:cs typeface="Arial"/>
              </a:rPr>
              <a:t>files,</a:t>
            </a:r>
            <a:r>
              <a:rPr sz="1300" spc="-25" dirty="0">
                <a:latin typeface="Arial"/>
                <a:cs typeface="Arial"/>
              </a:rPr>
              <a:t> </a:t>
            </a:r>
            <a:r>
              <a:rPr sz="1300" dirty="0">
                <a:latin typeface="Arial"/>
                <a:cs typeface="Arial"/>
              </a:rPr>
              <a:t>such</a:t>
            </a:r>
            <a:r>
              <a:rPr sz="1300" spc="-25" dirty="0">
                <a:latin typeface="Arial"/>
                <a:cs typeface="Arial"/>
              </a:rPr>
              <a:t> </a:t>
            </a:r>
            <a:r>
              <a:rPr sz="1300" dirty="0">
                <a:latin typeface="Arial"/>
                <a:cs typeface="Arial"/>
              </a:rPr>
              <a:t>as</a:t>
            </a:r>
            <a:r>
              <a:rPr sz="1300" spc="-35" dirty="0">
                <a:latin typeface="Arial"/>
                <a:cs typeface="Arial"/>
              </a:rPr>
              <a:t> </a:t>
            </a:r>
            <a:r>
              <a:rPr sz="1300" dirty="0">
                <a:latin typeface="Arial"/>
                <a:cs typeface="Arial"/>
              </a:rPr>
              <a:t>voice</a:t>
            </a:r>
            <a:r>
              <a:rPr sz="1300" spc="-15" dirty="0">
                <a:latin typeface="Arial"/>
                <a:cs typeface="Arial"/>
              </a:rPr>
              <a:t> </a:t>
            </a:r>
            <a:r>
              <a:rPr sz="1300" spc="-10" dirty="0">
                <a:latin typeface="Arial"/>
                <a:cs typeface="Arial"/>
              </a:rPr>
              <a:t>recordings</a:t>
            </a:r>
            <a:r>
              <a:rPr sz="1300" spc="-15" dirty="0">
                <a:latin typeface="Arial"/>
                <a:cs typeface="Arial"/>
              </a:rPr>
              <a:t> </a:t>
            </a:r>
            <a:r>
              <a:rPr sz="1300" dirty="0">
                <a:latin typeface="Arial"/>
                <a:cs typeface="Arial"/>
              </a:rPr>
              <a:t>or</a:t>
            </a:r>
            <a:r>
              <a:rPr sz="1300" spc="-25" dirty="0">
                <a:latin typeface="Arial"/>
                <a:cs typeface="Arial"/>
              </a:rPr>
              <a:t> </a:t>
            </a:r>
            <a:r>
              <a:rPr sz="1300" spc="-10" dirty="0">
                <a:latin typeface="Arial"/>
                <a:cs typeface="Arial"/>
              </a:rPr>
              <a:t>streaming</a:t>
            </a:r>
            <a:r>
              <a:rPr sz="1300" spc="-25" dirty="0">
                <a:latin typeface="Arial"/>
                <a:cs typeface="Arial"/>
              </a:rPr>
              <a:t> </a:t>
            </a:r>
            <a:r>
              <a:rPr sz="1300" spc="-10" dirty="0">
                <a:latin typeface="Arial"/>
                <a:cs typeface="Arial"/>
              </a:rPr>
              <a:t>content.</a:t>
            </a:r>
            <a:endParaRPr sz="1300">
              <a:latin typeface="Arial"/>
              <a:cs typeface="Arial"/>
            </a:endParaRPr>
          </a:p>
          <a:p>
            <a:pPr marL="127000" indent="-114300">
              <a:lnSpc>
                <a:spcPct val="100000"/>
              </a:lnSpc>
              <a:spcBef>
                <a:spcPts val="15"/>
              </a:spcBef>
              <a:buChar char="•"/>
              <a:tabLst>
                <a:tab pos="127000" algn="l"/>
              </a:tabLst>
            </a:pPr>
            <a:r>
              <a:rPr sz="1300" dirty="0">
                <a:latin typeface="Arial"/>
                <a:cs typeface="Arial"/>
              </a:rPr>
              <a:t>Images</a:t>
            </a:r>
            <a:r>
              <a:rPr sz="1300" spc="-40" dirty="0">
                <a:latin typeface="Arial"/>
                <a:cs typeface="Arial"/>
              </a:rPr>
              <a:t> </a:t>
            </a:r>
            <a:r>
              <a:rPr sz="1300" dirty="0">
                <a:latin typeface="Arial"/>
                <a:cs typeface="Arial"/>
              </a:rPr>
              <a:t>or</a:t>
            </a:r>
            <a:r>
              <a:rPr sz="1300" spc="-40" dirty="0">
                <a:latin typeface="Arial"/>
                <a:cs typeface="Arial"/>
              </a:rPr>
              <a:t> </a:t>
            </a:r>
            <a:r>
              <a:rPr sz="1300" dirty="0">
                <a:latin typeface="Arial"/>
                <a:cs typeface="Arial"/>
              </a:rPr>
              <a:t>multimedia</a:t>
            </a:r>
            <a:r>
              <a:rPr sz="1300" spc="-25" dirty="0">
                <a:latin typeface="Arial"/>
                <a:cs typeface="Arial"/>
              </a:rPr>
              <a:t> </a:t>
            </a:r>
            <a:r>
              <a:rPr sz="1300" dirty="0">
                <a:latin typeface="Arial"/>
                <a:cs typeface="Arial"/>
              </a:rPr>
              <a:t>content</a:t>
            </a:r>
            <a:r>
              <a:rPr sz="1300" spc="-40" dirty="0">
                <a:latin typeface="Arial"/>
                <a:cs typeface="Arial"/>
              </a:rPr>
              <a:t> </a:t>
            </a:r>
            <a:r>
              <a:rPr sz="1300" dirty="0">
                <a:latin typeface="Arial"/>
                <a:cs typeface="Arial"/>
              </a:rPr>
              <a:t>without</a:t>
            </a:r>
            <a:r>
              <a:rPr sz="1300" spc="-25" dirty="0">
                <a:latin typeface="Arial"/>
                <a:cs typeface="Arial"/>
              </a:rPr>
              <a:t> </a:t>
            </a:r>
            <a:r>
              <a:rPr sz="1300" spc="-10" dirty="0">
                <a:latin typeface="Arial"/>
                <a:cs typeface="Arial"/>
              </a:rPr>
              <a:t>associated</a:t>
            </a:r>
            <a:r>
              <a:rPr sz="1300" spc="-30" dirty="0">
                <a:latin typeface="Arial"/>
                <a:cs typeface="Arial"/>
              </a:rPr>
              <a:t> </a:t>
            </a:r>
            <a:r>
              <a:rPr sz="1300" spc="-10" dirty="0">
                <a:latin typeface="Arial"/>
                <a:cs typeface="Arial"/>
              </a:rPr>
              <a:t>metadata.</a:t>
            </a:r>
            <a:endParaRPr sz="1300">
              <a:latin typeface="Arial"/>
              <a:cs typeface="Arial"/>
            </a:endParaRPr>
          </a:p>
        </p:txBody>
      </p:sp>
      <p:sp>
        <p:nvSpPr>
          <p:cNvPr id="22" name="object 22"/>
          <p:cNvSpPr txBox="1"/>
          <p:nvPr/>
        </p:nvSpPr>
        <p:spPr>
          <a:xfrm>
            <a:off x="3446145" y="5031485"/>
            <a:ext cx="8103870" cy="508000"/>
          </a:xfrm>
          <a:prstGeom prst="rect">
            <a:avLst/>
          </a:prstGeom>
        </p:spPr>
        <p:txBody>
          <a:bodyPr vert="horz" wrap="square" lIns="0" tIns="50800" rIns="0" bIns="0" rtlCol="0">
            <a:spAutoFit/>
          </a:bodyPr>
          <a:lstStyle/>
          <a:p>
            <a:pPr marL="12700" marR="5080" indent="59690">
              <a:lnSpc>
                <a:spcPts val="1750"/>
              </a:lnSpc>
              <a:spcBef>
                <a:spcPts val="400"/>
              </a:spcBef>
            </a:pPr>
            <a:r>
              <a:rPr sz="1700" dirty="0">
                <a:latin typeface="Arial"/>
                <a:cs typeface="Arial"/>
              </a:rPr>
              <a:t>falls</a:t>
            </a:r>
            <a:r>
              <a:rPr sz="1700" spc="-50" dirty="0">
                <a:latin typeface="Arial"/>
                <a:cs typeface="Arial"/>
              </a:rPr>
              <a:t> </a:t>
            </a:r>
            <a:r>
              <a:rPr sz="1700" dirty="0">
                <a:latin typeface="Arial"/>
                <a:cs typeface="Arial"/>
              </a:rPr>
              <a:t>between</a:t>
            </a:r>
            <a:r>
              <a:rPr sz="1700" spc="-35" dirty="0">
                <a:latin typeface="Arial"/>
                <a:cs typeface="Arial"/>
              </a:rPr>
              <a:t> </a:t>
            </a:r>
            <a:r>
              <a:rPr sz="1700" dirty="0">
                <a:latin typeface="Arial"/>
                <a:cs typeface="Arial"/>
              </a:rPr>
              <a:t>structured</a:t>
            </a:r>
            <a:r>
              <a:rPr sz="1700" spc="-50" dirty="0">
                <a:latin typeface="Arial"/>
                <a:cs typeface="Arial"/>
              </a:rPr>
              <a:t> </a:t>
            </a:r>
            <a:r>
              <a:rPr sz="1700" dirty="0">
                <a:latin typeface="Arial"/>
                <a:cs typeface="Arial"/>
              </a:rPr>
              <a:t>and</a:t>
            </a:r>
            <a:r>
              <a:rPr sz="1700" spc="-40" dirty="0">
                <a:latin typeface="Arial"/>
                <a:cs typeface="Arial"/>
              </a:rPr>
              <a:t> </a:t>
            </a:r>
            <a:r>
              <a:rPr sz="1700" dirty="0">
                <a:latin typeface="Arial"/>
                <a:cs typeface="Arial"/>
              </a:rPr>
              <a:t>unstructured</a:t>
            </a:r>
            <a:r>
              <a:rPr sz="1700" spc="-50" dirty="0">
                <a:latin typeface="Arial"/>
                <a:cs typeface="Arial"/>
              </a:rPr>
              <a:t> </a:t>
            </a:r>
            <a:r>
              <a:rPr sz="1700" dirty="0">
                <a:latin typeface="Arial"/>
                <a:cs typeface="Arial"/>
              </a:rPr>
              <a:t>data.</a:t>
            </a:r>
            <a:r>
              <a:rPr sz="1700" spc="-55" dirty="0">
                <a:latin typeface="Arial"/>
                <a:cs typeface="Arial"/>
              </a:rPr>
              <a:t> </a:t>
            </a:r>
            <a:r>
              <a:rPr sz="1700" dirty="0">
                <a:latin typeface="Arial"/>
                <a:cs typeface="Arial"/>
              </a:rPr>
              <a:t>It</a:t>
            </a:r>
            <a:r>
              <a:rPr sz="1700" spc="-40" dirty="0">
                <a:latin typeface="Arial"/>
                <a:cs typeface="Arial"/>
              </a:rPr>
              <a:t> </a:t>
            </a:r>
            <a:r>
              <a:rPr sz="1700" dirty="0">
                <a:latin typeface="Arial"/>
                <a:cs typeface="Arial"/>
              </a:rPr>
              <a:t>has</a:t>
            </a:r>
            <a:r>
              <a:rPr sz="1700" spc="-40" dirty="0">
                <a:latin typeface="Arial"/>
                <a:cs typeface="Arial"/>
              </a:rPr>
              <a:t> </a:t>
            </a:r>
            <a:r>
              <a:rPr sz="1700" dirty="0">
                <a:latin typeface="Arial"/>
                <a:cs typeface="Arial"/>
              </a:rPr>
              <a:t>some</a:t>
            </a:r>
            <a:r>
              <a:rPr sz="1700" spc="-45" dirty="0">
                <a:latin typeface="Arial"/>
                <a:cs typeface="Arial"/>
              </a:rPr>
              <a:t> </a:t>
            </a:r>
            <a:r>
              <a:rPr sz="1700" dirty="0">
                <a:latin typeface="Arial"/>
                <a:cs typeface="Arial"/>
              </a:rPr>
              <a:t>level</a:t>
            </a:r>
            <a:r>
              <a:rPr sz="1700" spc="-55" dirty="0">
                <a:latin typeface="Arial"/>
                <a:cs typeface="Arial"/>
              </a:rPr>
              <a:t> </a:t>
            </a:r>
            <a:r>
              <a:rPr sz="1700" dirty="0">
                <a:latin typeface="Arial"/>
                <a:cs typeface="Arial"/>
              </a:rPr>
              <a:t>of</a:t>
            </a:r>
            <a:r>
              <a:rPr sz="1700" spc="-50" dirty="0">
                <a:latin typeface="Arial"/>
                <a:cs typeface="Arial"/>
              </a:rPr>
              <a:t> </a:t>
            </a:r>
            <a:r>
              <a:rPr sz="1700" spc="-10" dirty="0">
                <a:latin typeface="Arial"/>
                <a:cs typeface="Arial"/>
              </a:rPr>
              <a:t>organization</a:t>
            </a:r>
            <a:r>
              <a:rPr sz="1700" spc="-70" dirty="0">
                <a:latin typeface="Arial"/>
                <a:cs typeface="Arial"/>
              </a:rPr>
              <a:t> </a:t>
            </a:r>
            <a:r>
              <a:rPr sz="1700" spc="-25" dirty="0">
                <a:latin typeface="Arial"/>
                <a:cs typeface="Arial"/>
              </a:rPr>
              <a:t>but </a:t>
            </a:r>
            <a:r>
              <a:rPr sz="1700" dirty="0">
                <a:latin typeface="Arial"/>
                <a:cs typeface="Arial"/>
              </a:rPr>
              <a:t>does</a:t>
            </a:r>
            <a:r>
              <a:rPr sz="1700" spc="-35" dirty="0">
                <a:latin typeface="Arial"/>
                <a:cs typeface="Arial"/>
              </a:rPr>
              <a:t> </a:t>
            </a:r>
            <a:r>
              <a:rPr sz="1700" dirty="0">
                <a:latin typeface="Arial"/>
                <a:cs typeface="Arial"/>
              </a:rPr>
              <a:t>not</a:t>
            </a:r>
            <a:r>
              <a:rPr sz="1700" spc="-35" dirty="0">
                <a:latin typeface="Arial"/>
                <a:cs typeface="Arial"/>
              </a:rPr>
              <a:t> </a:t>
            </a:r>
            <a:r>
              <a:rPr sz="1700" dirty="0">
                <a:latin typeface="Arial"/>
                <a:cs typeface="Arial"/>
              </a:rPr>
              <a:t>adhere</a:t>
            </a:r>
            <a:r>
              <a:rPr sz="1700" spc="-45" dirty="0">
                <a:latin typeface="Arial"/>
                <a:cs typeface="Arial"/>
              </a:rPr>
              <a:t> </a:t>
            </a:r>
            <a:r>
              <a:rPr sz="1700" dirty="0">
                <a:latin typeface="Arial"/>
                <a:cs typeface="Arial"/>
              </a:rPr>
              <a:t>to</a:t>
            </a:r>
            <a:r>
              <a:rPr sz="1700" spc="-25" dirty="0">
                <a:latin typeface="Arial"/>
                <a:cs typeface="Arial"/>
              </a:rPr>
              <a:t> </a:t>
            </a:r>
            <a:r>
              <a:rPr sz="1700" dirty="0">
                <a:latin typeface="Arial"/>
                <a:cs typeface="Arial"/>
              </a:rPr>
              <a:t>a</a:t>
            </a:r>
            <a:r>
              <a:rPr sz="1700" spc="-25" dirty="0">
                <a:latin typeface="Arial"/>
                <a:cs typeface="Arial"/>
              </a:rPr>
              <a:t> </a:t>
            </a:r>
            <a:r>
              <a:rPr sz="1700" dirty="0">
                <a:latin typeface="Arial"/>
                <a:cs typeface="Arial"/>
              </a:rPr>
              <a:t>strict</a:t>
            </a:r>
            <a:r>
              <a:rPr sz="1700" spc="-25" dirty="0">
                <a:latin typeface="Arial"/>
                <a:cs typeface="Arial"/>
              </a:rPr>
              <a:t> </a:t>
            </a:r>
            <a:r>
              <a:rPr sz="1700" spc="-10" dirty="0">
                <a:latin typeface="Arial"/>
                <a:cs typeface="Arial"/>
              </a:rPr>
              <a:t>schema.</a:t>
            </a:r>
            <a:endParaRPr sz="1700">
              <a:latin typeface="Arial"/>
              <a:cs typeface="Arial"/>
            </a:endParaRPr>
          </a:p>
        </p:txBody>
      </p:sp>
      <p:grpSp>
        <p:nvGrpSpPr>
          <p:cNvPr id="23" name="object 23"/>
          <p:cNvGrpSpPr/>
          <p:nvPr/>
        </p:nvGrpSpPr>
        <p:grpSpPr>
          <a:xfrm>
            <a:off x="358140" y="5001767"/>
            <a:ext cx="3187065" cy="658495"/>
            <a:chOff x="358140" y="5001767"/>
            <a:chExt cx="3187065" cy="658495"/>
          </a:xfrm>
        </p:grpSpPr>
        <p:pic>
          <p:nvPicPr>
            <p:cNvPr id="24" name="object 24"/>
            <p:cNvPicPr/>
            <p:nvPr/>
          </p:nvPicPr>
          <p:blipFill>
            <a:blip r:embed="rId7" cstate="print"/>
            <a:stretch>
              <a:fillRect/>
            </a:stretch>
          </p:blipFill>
          <p:spPr>
            <a:xfrm>
              <a:off x="428244" y="5001767"/>
              <a:ext cx="3049524" cy="630974"/>
            </a:xfrm>
            <a:prstGeom prst="rect">
              <a:avLst/>
            </a:prstGeom>
          </p:spPr>
        </p:pic>
        <p:pic>
          <p:nvPicPr>
            <p:cNvPr id="25" name="object 25"/>
            <p:cNvPicPr/>
            <p:nvPr/>
          </p:nvPicPr>
          <p:blipFill>
            <a:blip r:embed="rId8" cstate="print"/>
            <a:stretch>
              <a:fillRect/>
            </a:stretch>
          </p:blipFill>
          <p:spPr>
            <a:xfrm>
              <a:off x="358140" y="5044439"/>
              <a:ext cx="3186684" cy="615708"/>
            </a:xfrm>
            <a:prstGeom prst="rect">
              <a:avLst/>
            </a:prstGeom>
          </p:spPr>
        </p:pic>
        <p:sp>
          <p:nvSpPr>
            <p:cNvPr id="26" name="object 26"/>
            <p:cNvSpPr/>
            <p:nvPr/>
          </p:nvSpPr>
          <p:spPr>
            <a:xfrm>
              <a:off x="483870" y="5037581"/>
              <a:ext cx="2943225" cy="524510"/>
            </a:xfrm>
            <a:custGeom>
              <a:avLst/>
              <a:gdLst/>
              <a:ahLst/>
              <a:cxnLst/>
              <a:rect l="l" t="t" r="r" b="b"/>
              <a:pathLst>
                <a:path w="2943225" h="524510">
                  <a:moveTo>
                    <a:pt x="2855468" y="0"/>
                  </a:moveTo>
                  <a:lnTo>
                    <a:pt x="87388" y="0"/>
                  </a:lnTo>
                  <a:lnTo>
                    <a:pt x="53374" y="6865"/>
                  </a:lnTo>
                  <a:lnTo>
                    <a:pt x="25596" y="25590"/>
                  </a:lnTo>
                  <a:lnTo>
                    <a:pt x="6867" y="53363"/>
                  </a:lnTo>
                  <a:lnTo>
                    <a:pt x="0" y="87376"/>
                  </a:lnTo>
                  <a:lnTo>
                    <a:pt x="0" y="524256"/>
                  </a:lnTo>
                  <a:lnTo>
                    <a:pt x="2942844" y="524256"/>
                  </a:lnTo>
                  <a:lnTo>
                    <a:pt x="2942844" y="87376"/>
                  </a:lnTo>
                  <a:lnTo>
                    <a:pt x="2935978" y="53363"/>
                  </a:lnTo>
                  <a:lnTo>
                    <a:pt x="2917253" y="25590"/>
                  </a:lnTo>
                  <a:lnTo>
                    <a:pt x="2889480" y="6865"/>
                  </a:lnTo>
                  <a:lnTo>
                    <a:pt x="2855468" y="0"/>
                  </a:lnTo>
                  <a:close/>
                </a:path>
              </a:pathLst>
            </a:custGeom>
            <a:solidFill>
              <a:srgbClr val="4471C4">
                <a:alpha val="50195"/>
              </a:srgbClr>
            </a:solidFill>
          </p:spPr>
          <p:txBody>
            <a:bodyPr wrap="square" lIns="0" tIns="0" rIns="0" bIns="0" rtlCol="0"/>
            <a:lstStyle/>
            <a:p>
              <a:endParaRPr/>
            </a:p>
          </p:txBody>
        </p:sp>
        <p:sp>
          <p:nvSpPr>
            <p:cNvPr id="27" name="object 27"/>
            <p:cNvSpPr/>
            <p:nvPr/>
          </p:nvSpPr>
          <p:spPr>
            <a:xfrm>
              <a:off x="483870" y="5037581"/>
              <a:ext cx="2943225" cy="524510"/>
            </a:xfrm>
            <a:custGeom>
              <a:avLst/>
              <a:gdLst/>
              <a:ahLst/>
              <a:cxnLst/>
              <a:rect l="l" t="t" r="r" b="b"/>
              <a:pathLst>
                <a:path w="2943225" h="524510">
                  <a:moveTo>
                    <a:pt x="87388" y="0"/>
                  </a:moveTo>
                  <a:lnTo>
                    <a:pt x="2855468" y="0"/>
                  </a:lnTo>
                  <a:lnTo>
                    <a:pt x="2889480" y="6865"/>
                  </a:lnTo>
                  <a:lnTo>
                    <a:pt x="2917253" y="25590"/>
                  </a:lnTo>
                  <a:lnTo>
                    <a:pt x="2935978" y="53363"/>
                  </a:lnTo>
                  <a:lnTo>
                    <a:pt x="2942844" y="87376"/>
                  </a:lnTo>
                  <a:lnTo>
                    <a:pt x="2942844" y="524256"/>
                  </a:lnTo>
                  <a:lnTo>
                    <a:pt x="0" y="524256"/>
                  </a:lnTo>
                  <a:lnTo>
                    <a:pt x="0" y="87376"/>
                  </a:lnTo>
                  <a:lnTo>
                    <a:pt x="6867" y="53363"/>
                  </a:lnTo>
                  <a:lnTo>
                    <a:pt x="25596" y="25590"/>
                  </a:lnTo>
                  <a:lnTo>
                    <a:pt x="53374" y="6865"/>
                  </a:lnTo>
                  <a:lnTo>
                    <a:pt x="87388" y="0"/>
                  </a:lnTo>
                  <a:close/>
                </a:path>
              </a:pathLst>
            </a:custGeom>
            <a:ln w="25908">
              <a:solidFill>
                <a:srgbClr val="4471C4"/>
              </a:solidFill>
            </a:ln>
          </p:spPr>
          <p:txBody>
            <a:bodyPr wrap="square" lIns="0" tIns="0" rIns="0" bIns="0" rtlCol="0"/>
            <a:lstStyle/>
            <a:p>
              <a:endParaRPr/>
            </a:p>
          </p:txBody>
        </p:sp>
      </p:grpSp>
      <p:sp>
        <p:nvSpPr>
          <p:cNvPr id="28" name="object 28"/>
          <p:cNvSpPr txBox="1"/>
          <p:nvPr/>
        </p:nvSpPr>
        <p:spPr>
          <a:xfrm>
            <a:off x="509622" y="5114671"/>
            <a:ext cx="2891790" cy="345440"/>
          </a:xfrm>
          <a:prstGeom prst="rect">
            <a:avLst/>
          </a:prstGeom>
        </p:spPr>
        <p:txBody>
          <a:bodyPr vert="horz" wrap="square" lIns="0" tIns="12700" rIns="0" bIns="0" rtlCol="0">
            <a:spAutoFit/>
          </a:bodyPr>
          <a:lstStyle/>
          <a:p>
            <a:pPr marL="44450">
              <a:lnSpc>
                <a:spcPct val="100000"/>
              </a:lnSpc>
              <a:spcBef>
                <a:spcPts val="100"/>
              </a:spcBef>
            </a:pPr>
            <a:r>
              <a:rPr sz="2100" b="1" spc="-10" dirty="0">
                <a:solidFill>
                  <a:srgbClr val="FFFFFF"/>
                </a:solidFill>
                <a:latin typeface="Arial"/>
                <a:cs typeface="Arial"/>
              </a:rPr>
              <a:t>Semi-</a:t>
            </a:r>
            <a:r>
              <a:rPr sz="2100" b="1" dirty="0">
                <a:solidFill>
                  <a:srgbClr val="FFFFFF"/>
                </a:solidFill>
                <a:latin typeface="Arial"/>
                <a:cs typeface="Arial"/>
              </a:rPr>
              <a:t>Structured</a:t>
            </a:r>
            <a:r>
              <a:rPr sz="2100" b="1" spc="30" dirty="0">
                <a:solidFill>
                  <a:srgbClr val="FFFFFF"/>
                </a:solidFill>
                <a:latin typeface="Arial"/>
                <a:cs typeface="Arial"/>
              </a:rPr>
              <a:t> </a:t>
            </a:r>
            <a:r>
              <a:rPr sz="2100" b="1" spc="-20" dirty="0">
                <a:solidFill>
                  <a:srgbClr val="FFFFFF"/>
                </a:solidFill>
                <a:latin typeface="Arial"/>
                <a:cs typeface="Arial"/>
              </a:rPr>
              <a:t>Data</a:t>
            </a:r>
            <a:r>
              <a:rPr sz="2100" spc="-20" dirty="0">
                <a:solidFill>
                  <a:srgbClr val="FFFFFF"/>
                </a:solidFill>
                <a:latin typeface="Arial"/>
                <a:cs typeface="Arial"/>
              </a:rPr>
              <a:t>:</a:t>
            </a:r>
            <a:endParaRPr sz="2100">
              <a:latin typeface="Arial"/>
              <a:cs typeface="Arial"/>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29" name="object 29"/>
          <p:cNvSpPr txBox="1"/>
          <p:nvPr/>
        </p:nvSpPr>
        <p:spPr>
          <a:xfrm>
            <a:off x="502412" y="5751982"/>
            <a:ext cx="6554470" cy="622300"/>
          </a:xfrm>
          <a:prstGeom prst="rect">
            <a:avLst/>
          </a:prstGeom>
        </p:spPr>
        <p:txBody>
          <a:bodyPr vert="horz" wrap="square" lIns="0" tIns="12065" rIns="0" bIns="0" rtlCol="0">
            <a:spAutoFit/>
          </a:bodyPr>
          <a:lstStyle/>
          <a:p>
            <a:pPr marL="127000" indent="-114300">
              <a:lnSpc>
                <a:spcPct val="100000"/>
              </a:lnSpc>
              <a:spcBef>
                <a:spcPts val="95"/>
              </a:spcBef>
              <a:buChar char="•"/>
              <a:tabLst>
                <a:tab pos="127000" algn="l"/>
              </a:tabLst>
            </a:pPr>
            <a:r>
              <a:rPr sz="1300" dirty="0">
                <a:latin typeface="Arial"/>
                <a:cs typeface="Arial"/>
              </a:rPr>
              <a:t>JSON</a:t>
            </a:r>
            <a:r>
              <a:rPr sz="1300" spc="-45" dirty="0">
                <a:latin typeface="Arial"/>
                <a:cs typeface="Arial"/>
              </a:rPr>
              <a:t> </a:t>
            </a:r>
            <a:r>
              <a:rPr sz="1300" dirty="0">
                <a:latin typeface="Arial"/>
                <a:cs typeface="Arial"/>
              </a:rPr>
              <a:t>(JavaScript</a:t>
            </a:r>
            <a:r>
              <a:rPr sz="1300" spc="-10" dirty="0">
                <a:latin typeface="Arial"/>
                <a:cs typeface="Arial"/>
              </a:rPr>
              <a:t> </a:t>
            </a:r>
            <a:r>
              <a:rPr sz="1300" dirty="0">
                <a:latin typeface="Arial"/>
                <a:cs typeface="Arial"/>
              </a:rPr>
              <a:t>Object</a:t>
            </a:r>
            <a:r>
              <a:rPr sz="1300" spc="-35" dirty="0">
                <a:latin typeface="Arial"/>
                <a:cs typeface="Arial"/>
              </a:rPr>
              <a:t> </a:t>
            </a:r>
            <a:r>
              <a:rPr sz="1300" dirty="0">
                <a:latin typeface="Arial"/>
                <a:cs typeface="Arial"/>
              </a:rPr>
              <a:t>Notation)</a:t>
            </a:r>
            <a:r>
              <a:rPr sz="1300" spc="-20" dirty="0">
                <a:latin typeface="Arial"/>
                <a:cs typeface="Arial"/>
              </a:rPr>
              <a:t> </a:t>
            </a:r>
            <a:r>
              <a:rPr sz="1300" dirty="0">
                <a:latin typeface="Arial"/>
                <a:cs typeface="Arial"/>
              </a:rPr>
              <a:t>files,</a:t>
            </a:r>
            <a:r>
              <a:rPr sz="1300" spc="-35" dirty="0">
                <a:latin typeface="Arial"/>
                <a:cs typeface="Arial"/>
              </a:rPr>
              <a:t> </a:t>
            </a:r>
            <a:r>
              <a:rPr sz="1300" dirty="0">
                <a:latin typeface="Arial"/>
                <a:cs typeface="Arial"/>
              </a:rPr>
              <a:t>often</a:t>
            </a:r>
            <a:r>
              <a:rPr sz="1300" spc="-35" dirty="0">
                <a:latin typeface="Arial"/>
                <a:cs typeface="Arial"/>
              </a:rPr>
              <a:t> </a:t>
            </a:r>
            <a:r>
              <a:rPr sz="1300" dirty="0">
                <a:latin typeface="Arial"/>
                <a:cs typeface="Arial"/>
              </a:rPr>
              <a:t>used</a:t>
            </a:r>
            <a:r>
              <a:rPr sz="1300" spc="-35" dirty="0">
                <a:latin typeface="Arial"/>
                <a:cs typeface="Arial"/>
              </a:rPr>
              <a:t> </a:t>
            </a:r>
            <a:r>
              <a:rPr sz="1300" dirty="0">
                <a:latin typeface="Arial"/>
                <a:cs typeface="Arial"/>
              </a:rPr>
              <a:t>in</a:t>
            </a:r>
            <a:r>
              <a:rPr sz="1300" spc="-40" dirty="0">
                <a:latin typeface="Arial"/>
                <a:cs typeface="Arial"/>
              </a:rPr>
              <a:t> </a:t>
            </a:r>
            <a:r>
              <a:rPr sz="1300" spc="-10" dirty="0">
                <a:latin typeface="Arial"/>
                <a:cs typeface="Arial"/>
              </a:rPr>
              <a:t>web</a:t>
            </a:r>
            <a:r>
              <a:rPr sz="1300" spc="-80" dirty="0">
                <a:latin typeface="Arial"/>
                <a:cs typeface="Arial"/>
              </a:rPr>
              <a:t> </a:t>
            </a:r>
            <a:r>
              <a:rPr sz="1300" dirty="0">
                <a:latin typeface="Arial"/>
                <a:cs typeface="Arial"/>
              </a:rPr>
              <a:t>APIs</a:t>
            </a:r>
            <a:r>
              <a:rPr sz="1300" spc="-35" dirty="0">
                <a:latin typeface="Arial"/>
                <a:cs typeface="Arial"/>
              </a:rPr>
              <a:t> </a:t>
            </a:r>
            <a:r>
              <a:rPr sz="1300" dirty="0">
                <a:latin typeface="Arial"/>
                <a:cs typeface="Arial"/>
              </a:rPr>
              <a:t>and</a:t>
            </a:r>
            <a:r>
              <a:rPr sz="1300" spc="-35" dirty="0">
                <a:latin typeface="Arial"/>
                <a:cs typeface="Arial"/>
              </a:rPr>
              <a:t> </a:t>
            </a:r>
            <a:r>
              <a:rPr sz="1300" dirty="0">
                <a:latin typeface="Arial"/>
                <a:cs typeface="Arial"/>
              </a:rPr>
              <a:t>NoSQL</a:t>
            </a:r>
            <a:r>
              <a:rPr sz="1300" spc="-70" dirty="0">
                <a:latin typeface="Arial"/>
                <a:cs typeface="Arial"/>
              </a:rPr>
              <a:t> </a:t>
            </a:r>
            <a:r>
              <a:rPr sz="1300" spc="-10" dirty="0">
                <a:latin typeface="Arial"/>
                <a:cs typeface="Arial"/>
              </a:rPr>
              <a:t>databases.</a:t>
            </a:r>
            <a:endParaRPr sz="1300">
              <a:latin typeface="Arial"/>
              <a:cs typeface="Arial"/>
            </a:endParaRPr>
          </a:p>
          <a:p>
            <a:pPr marL="127000" indent="-114300">
              <a:lnSpc>
                <a:spcPct val="100000"/>
              </a:lnSpc>
              <a:spcBef>
                <a:spcPts val="10"/>
              </a:spcBef>
              <a:buChar char="•"/>
              <a:tabLst>
                <a:tab pos="127000" algn="l"/>
              </a:tabLst>
            </a:pPr>
            <a:r>
              <a:rPr sz="1300" dirty="0">
                <a:latin typeface="Arial"/>
                <a:cs typeface="Arial"/>
              </a:rPr>
              <a:t>XML</a:t>
            </a:r>
            <a:r>
              <a:rPr sz="1300" spc="-90" dirty="0">
                <a:latin typeface="Arial"/>
                <a:cs typeface="Arial"/>
              </a:rPr>
              <a:t> </a:t>
            </a:r>
            <a:r>
              <a:rPr sz="1300" dirty="0">
                <a:latin typeface="Arial"/>
                <a:cs typeface="Arial"/>
              </a:rPr>
              <a:t>(eXtensible</a:t>
            </a:r>
            <a:r>
              <a:rPr sz="1300" spc="-40" dirty="0">
                <a:latin typeface="Arial"/>
                <a:cs typeface="Arial"/>
              </a:rPr>
              <a:t> </a:t>
            </a:r>
            <a:r>
              <a:rPr sz="1300" dirty="0">
                <a:latin typeface="Arial"/>
                <a:cs typeface="Arial"/>
              </a:rPr>
              <a:t>Markup</a:t>
            </a:r>
            <a:r>
              <a:rPr sz="1300" spc="-45" dirty="0">
                <a:latin typeface="Arial"/>
                <a:cs typeface="Arial"/>
              </a:rPr>
              <a:t> </a:t>
            </a:r>
            <a:r>
              <a:rPr sz="1300" dirty="0">
                <a:latin typeface="Arial"/>
                <a:cs typeface="Arial"/>
              </a:rPr>
              <a:t>Language)</a:t>
            </a:r>
            <a:r>
              <a:rPr sz="1300" spc="-45" dirty="0">
                <a:latin typeface="Arial"/>
                <a:cs typeface="Arial"/>
              </a:rPr>
              <a:t> </a:t>
            </a:r>
            <a:r>
              <a:rPr sz="1300" dirty="0">
                <a:latin typeface="Arial"/>
                <a:cs typeface="Arial"/>
              </a:rPr>
              <a:t>documents,</a:t>
            </a:r>
            <a:r>
              <a:rPr sz="1300" spc="-35" dirty="0">
                <a:latin typeface="Arial"/>
                <a:cs typeface="Arial"/>
              </a:rPr>
              <a:t> </a:t>
            </a:r>
            <a:r>
              <a:rPr sz="1300" dirty="0">
                <a:latin typeface="Arial"/>
                <a:cs typeface="Arial"/>
              </a:rPr>
              <a:t>commonly</a:t>
            </a:r>
            <a:r>
              <a:rPr sz="1300" spc="-55" dirty="0">
                <a:latin typeface="Arial"/>
                <a:cs typeface="Arial"/>
              </a:rPr>
              <a:t> </a:t>
            </a:r>
            <a:r>
              <a:rPr sz="1300" dirty="0">
                <a:latin typeface="Arial"/>
                <a:cs typeface="Arial"/>
              </a:rPr>
              <a:t>used</a:t>
            </a:r>
            <a:r>
              <a:rPr sz="1300" spc="-60" dirty="0">
                <a:latin typeface="Arial"/>
                <a:cs typeface="Arial"/>
              </a:rPr>
              <a:t> </a:t>
            </a:r>
            <a:r>
              <a:rPr sz="1300" dirty="0">
                <a:latin typeface="Arial"/>
                <a:cs typeface="Arial"/>
              </a:rPr>
              <a:t>for</a:t>
            </a:r>
            <a:r>
              <a:rPr sz="1300" spc="-55" dirty="0">
                <a:latin typeface="Arial"/>
                <a:cs typeface="Arial"/>
              </a:rPr>
              <a:t> </a:t>
            </a:r>
            <a:r>
              <a:rPr sz="1300" dirty="0">
                <a:latin typeface="Arial"/>
                <a:cs typeface="Arial"/>
              </a:rPr>
              <a:t>data</a:t>
            </a:r>
            <a:r>
              <a:rPr sz="1300" spc="-55" dirty="0">
                <a:latin typeface="Arial"/>
                <a:cs typeface="Arial"/>
              </a:rPr>
              <a:t> </a:t>
            </a:r>
            <a:r>
              <a:rPr sz="1300" spc="-10" dirty="0">
                <a:latin typeface="Arial"/>
                <a:cs typeface="Arial"/>
              </a:rPr>
              <a:t>interchange.</a:t>
            </a:r>
            <a:endParaRPr sz="1300">
              <a:latin typeface="Arial"/>
              <a:cs typeface="Arial"/>
            </a:endParaRPr>
          </a:p>
          <a:p>
            <a:pPr marL="126364" indent="-113664">
              <a:lnSpc>
                <a:spcPct val="100000"/>
              </a:lnSpc>
              <a:spcBef>
                <a:spcPts val="15"/>
              </a:spcBef>
              <a:buChar char="•"/>
              <a:tabLst>
                <a:tab pos="126364" algn="l"/>
              </a:tabLst>
            </a:pPr>
            <a:r>
              <a:rPr sz="1300" dirty="0">
                <a:latin typeface="Arial"/>
                <a:cs typeface="Arial"/>
              </a:rPr>
              <a:t>HTML</a:t>
            </a:r>
            <a:r>
              <a:rPr sz="1300" spc="-95" dirty="0">
                <a:latin typeface="Arial"/>
                <a:cs typeface="Arial"/>
              </a:rPr>
              <a:t> </a:t>
            </a:r>
            <a:r>
              <a:rPr sz="1300" dirty="0">
                <a:latin typeface="Arial"/>
                <a:cs typeface="Arial"/>
              </a:rPr>
              <a:t>(Hypertext</a:t>
            </a:r>
            <a:r>
              <a:rPr sz="1300" spc="-30" dirty="0">
                <a:latin typeface="Arial"/>
                <a:cs typeface="Arial"/>
              </a:rPr>
              <a:t> </a:t>
            </a:r>
            <a:r>
              <a:rPr sz="1300" dirty="0">
                <a:latin typeface="Arial"/>
                <a:cs typeface="Arial"/>
              </a:rPr>
              <a:t>Markup</a:t>
            </a:r>
            <a:r>
              <a:rPr sz="1300" spc="-45" dirty="0">
                <a:latin typeface="Arial"/>
                <a:cs typeface="Arial"/>
              </a:rPr>
              <a:t> </a:t>
            </a:r>
            <a:r>
              <a:rPr sz="1300" dirty="0">
                <a:latin typeface="Arial"/>
                <a:cs typeface="Arial"/>
              </a:rPr>
              <a:t>Language)</a:t>
            </a:r>
            <a:r>
              <a:rPr sz="1300" spc="-50" dirty="0">
                <a:latin typeface="Arial"/>
                <a:cs typeface="Arial"/>
              </a:rPr>
              <a:t> </a:t>
            </a:r>
            <a:r>
              <a:rPr sz="1300" dirty="0">
                <a:latin typeface="Arial"/>
                <a:cs typeface="Arial"/>
              </a:rPr>
              <a:t>files,</a:t>
            </a:r>
            <a:r>
              <a:rPr sz="1300" spc="-55" dirty="0">
                <a:latin typeface="Arial"/>
                <a:cs typeface="Arial"/>
              </a:rPr>
              <a:t> </a:t>
            </a:r>
            <a:r>
              <a:rPr sz="1300" spc="-10" dirty="0">
                <a:latin typeface="Arial"/>
                <a:cs typeface="Arial"/>
              </a:rPr>
              <a:t>containing</a:t>
            </a:r>
            <a:r>
              <a:rPr sz="1300" spc="-50" dirty="0">
                <a:latin typeface="Arial"/>
                <a:cs typeface="Arial"/>
              </a:rPr>
              <a:t> </a:t>
            </a:r>
            <a:r>
              <a:rPr sz="1300" dirty="0">
                <a:latin typeface="Arial"/>
                <a:cs typeface="Arial"/>
              </a:rPr>
              <a:t>structured</a:t>
            </a:r>
            <a:r>
              <a:rPr sz="1300" spc="-50" dirty="0">
                <a:latin typeface="Arial"/>
                <a:cs typeface="Arial"/>
              </a:rPr>
              <a:t> </a:t>
            </a:r>
            <a:r>
              <a:rPr sz="1300" dirty="0">
                <a:latin typeface="Arial"/>
                <a:cs typeface="Arial"/>
              </a:rPr>
              <a:t>content</a:t>
            </a:r>
            <a:r>
              <a:rPr sz="1300" spc="-55" dirty="0">
                <a:latin typeface="Arial"/>
                <a:cs typeface="Arial"/>
              </a:rPr>
              <a:t> </a:t>
            </a:r>
            <a:r>
              <a:rPr sz="1300" dirty="0">
                <a:latin typeface="Arial"/>
                <a:cs typeface="Arial"/>
              </a:rPr>
              <a:t>for</a:t>
            </a:r>
            <a:r>
              <a:rPr sz="1300" spc="-55" dirty="0">
                <a:latin typeface="Arial"/>
                <a:cs typeface="Arial"/>
              </a:rPr>
              <a:t> </a:t>
            </a:r>
            <a:r>
              <a:rPr sz="1300" dirty="0">
                <a:latin typeface="Arial"/>
                <a:cs typeface="Arial"/>
              </a:rPr>
              <a:t>web</a:t>
            </a:r>
            <a:r>
              <a:rPr sz="1300" spc="-50" dirty="0">
                <a:latin typeface="Arial"/>
                <a:cs typeface="Arial"/>
              </a:rPr>
              <a:t> </a:t>
            </a:r>
            <a:r>
              <a:rPr sz="1300" spc="-10" dirty="0">
                <a:latin typeface="Arial"/>
                <a:cs typeface="Arial"/>
              </a:rPr>
              <a:t>pages.</a:t>
            </a:r>
            <a:endParaRPr sz="13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291846"/>
            <a:ext cx="4906010" cy="756920"/>
          </a:xfrm>
          <a:prstGeom prst="rect">
            <a:avLst/>
          </a:prstGeom>
        </p:spPr>
        <p:txBody>
          <a:bodyPr vert="horz" wrap="square" lIns="0" tIns="12700" rIns="0" bIns="0" rtlCol="0">
            <a:spAutoFit/>
          </a:bodyPr>
          <a:lstStyle/>
          <a:p>
            <a:pPr marL="12700">
              <a:lnSpc>
                <a:spcPct val="100000"/>
              </a:lnSpc>
              <a:spcBef>
                <a:spcPts val="100"/>
              </a:spcBef>
              <a:tabLst>
                <a:tab pos="3266440" algn="l"/>
              </a:tabLst>
            </a:pPr>
            <a:r>
              <a:rPr dirty="0"/>
              <a:t>What</a:t>
            </a:r>
            <a:r>
              <a:rPr spc="-50" dirty="0"/>
              <a:t> </a:t>
            </a:r>
            <a:r>
              <a:rPr dirty="0"/>
              <a:t>is</a:t>
            </a:r>
            <a:r>
              <a:rPr spc="-55" dirty="0"/>
              <a:t> </a:t>
            </a:r>
            <a:r>
              <a:rPr spc="-25" dirty="0"/>
              <a:t>Big</a:t>
            </a:r>
            <a:r>
              <a:rPr dirty="0"/>
              <a:t>	</a:t>
            </a:r>
            <a:r>
              <a:rPr spc="-10" dirty="0"/>
              <a:t>Data?</a:t>
            </a:r>
          </a:p>
        </p:txBody>
      </p:sp>
      <p:sp>
        <p:nvSpPr>
          <p:cNvPr id="3" name="object 3"/>
          <p:cNvSpPr txBox="1"/>
          <p:nvPr/>
        </p:nvSpPr>
        <p:spPr>
          <a:xfrm>
            <a:off x="1514602" y="1603959"/>
            <a:ext cx="3796665" cy="2116455"/>
          </a:xfrm>
          <a:prstGeom prst="rect">
            <a:avLst/>
          </a:prstGeom>
        </p:spPr>
        <p:txBody>
          <a:bodyPr vert="horz" wrap="square" lIns="0" tIns="60325" rIns="0" bIns="0" rtlCol="0">
            <a:spAutoFit/>
          </a:bodyPr>
          <a:lstStyle/>
          <a:p>
            <a:pPr marL="419100" marR="64135" indent="-407034">
              <a:lnSpc>
                <a:spcPts val="3030"/>
              </a:lnSpc>
              <a:spcBef>
                <a:spcPts val="475"/>
              </a:spcBef>
              <a:buChar char="•"/>
              <a:tabLst>
                <a:tab pos="419100" algn="l"/>
              </a:tabLst>
            </a:pPr>
            <a:r>
              <a:rPr sz="2800" dirty="0">
                <a:latin typeface="Arial"/>
                <a:cs typeface="Arial"/>
              </a:rPr>
              <a:t>Enormous</a:t>
            </a:r>
            <a:r>
              <a:rPr sz="2800" spc="-114" dirty="0">
                <a:latin typeface="Arial"/>
                <a:cs typeface="Arial"/>
              </a:rPr>
              <a:t> </a:t>
            </a:r>
            <a:r>
              <a:rPr sz="2800" dirty="0">
                <a:latin typeface="Arial"/>
                <a:cs typeface="Arial"/>
              </a:rPr>
              <a:t>amount</a:t>
            </a:r>
            <a:r>
              <a:rPr sz="2800" spc="-114" dirty="0">
                <a:latin typeface="Arial"/>
                <a:cs typeface="Arial"/>
              </a:rPr>
              <a:t> </a:t>
            </a:r>
            <a:r>
              <a:rPr sz="2800" spc="-35" dirty="0">
                <a:latin typeface="Arial"/>
                <a:cs typeface="Arial"/>
              </a:rPr>
              <a:t>of </a:t>
            </a:r>
            <a:r>
              <a:rPr sz="2800" dirty="0">
                <a:latin typeface="Arial"/>
                <a:cs typeface="Arial"/>
              </a:rPr>
              <a:t>complex</a:t>
            </a:r>
            <a:r>
              <a:rPr sz="2800" spc="-105" dirty="0">
                <a:latin typeface="Arial"/>
                <a:cs typeface="Arial"/>
              </a:rPr>
              <a:t> </a:t>
            </a:r>
            <a:r>
              <a:rPr sz="2800" spc="-20" dirty="0">
                <a:latin typeface="Arial"/>
                <a:cs typeface="Arial"/>
              </a:rPr>
              <a:t>data</a:t>
            </a:r>
            <a:endParaRPr sz="2800" dirty="0">
              <a:latin typeface="Arial"/>
              <a:cs typeface="Arial"/>
            </a:endParaRPr>
          </a:p>
          <a:p>
            <a:pPr marL="419100" marR="5080" indent="-407034">
              <a:lnSpc>
                <a:spcPts val="3020"/>
              </a:lnSpc>
              <a:spcBef>
                <a:spcPts val="1005"/>
              </a:spcBef>
              <a:buChar char="•"/>
              <a:tabLst>
                <a:tab pos="419100" algn="l"/>
              </a:tabLst>
            </a:pPr>
            <a:r>
              <a:rPr sz="2800" dirty="0">
                <a:latin typeface="Arial"/>
                <a:cs typeface="Arial"/>
              </a:rPr>
              <a:t>Structured</a:t>
            </a:r>
            <a:r>
              <a:rPr sz="2800" spc="-110" dirty="0">
                <a:latin typeface="Arial"/>
                <a:cs typeface="Arial"/>
              </a:rPr>
              <a:t> </a:t>
            </a:r>
            <a:r>
              <a:rPr sz="2800" spc="-10" dirty="0">
                <a:latin typeface="Arial"/>
                <a:cs typeface="Arial"/>
              </a:rPr>
              <a:t>data+ </a:t>
            </a:r>
            <a:r>
              <a:rPr sz="2800" dirty="0">
                <a:latin typeface="Arial"/>
                <a:cs typeface="Arial"/>
              </a:rPr>
              <a:t>Unstructured</a:t>
            </a:r>
            <a:r>
              <a:rPr sz="2800" spc="-100" dirty="0">
                <a:latin typeface="Arial"/>
                <a:cs typeface="Arial"/>
              </a:rPr>
              <a:t> </a:t>
            </a:r>
            <a:r>
              <a:rPr sz="2800" dirty="0">
                <a:latin typeface="Arial"/>
                <a:cs typeface="Arial"/>
              </a:rPr>
              <a:t>data</a:t>
            </a:r>
            <a:r>
              <a:rPr sz="2800" spc="-100" dirty="0">
                <a:latin typeface="Arial"/>
                <a:cs typeface="Arial"/>
              </a:rPr>
              <a:t> </a:t>
            </a:r>
            <a:r>
              <a:rPr sz="2800" spc="-50" dirty="0">
                <a:latin typeface="Arial"/>
                <a:cs typeface="Arial"/>
              </a:rPr>
              <a:t>+ </a:t>
            </a:r>
            <a:r>
              <a:rPr sz="2800" spc="-25" dirty="0">
                <a:latin typeface="Arial"/>
                <a:cs typeface="Arial"/>
              </a:rPr>
              <a:t>Semi-</a:t>
            </a:r>
            <a:r>
              <a:rPr sz="2800" dirty="0">
                <a:latin typeface="Arial"/>
                <a:cs typeface="Arial"/>
              </a:rPr>
              <a:t>Structured</a:t>
            </a:r>
            <a:r>
              <a:rPr sz="2800" spc="-75" dirty="0">
                <a:latin typeface="Arial"/>
                <a:cs typeface="Arial"/>
              </a:rPr>
              <a:t> </a:t>
            </a:r>
            <a:r>
              <a:rPr sz="2800" spc="-20" dirty="0">
                <a:latin typeface="Arial"/>
                <a:cs typeface="Arial"/>
              </a:rPr>
              <a:t>data</a:t>
            </a:r>
            <a:endParaRPr sz="2800" dirty="0">
              <a:latin typeface="Arial"/>
              <a:cs typeface="Arial"/>
            </a:endParaRPr>
          </a:p>
        </p:txBody>
      </p:sp>
      <p:sp>
        <p:nvSpPr>
          <p:cNvPr id="4" name="object 4"/>
          <p:cNvSpPr txBox="1"/>
          <p:nvPr/>
        </p:nvSpPr>
        <p:spPr>
          <a:xfrm>
            <a:off x="11171935"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78787"/>
                </a:solidFill>
                <a:latin typeface="Carlito"/>
                <a:cs typeface="Carlito"/>
              </a:rPr>
              <a:t>4</a:t>
            </a:r>
            <a:endParaRPr sz="1200">
              <a:latin typeface="Carlito"/>
              <a:cs typeface="Carlito"/>
            </a:endParaRPr>
          </a:p>
        </p:txBody>
      </p:sp>
      <p:grpSp>
        <p:nvGrpSpPr>
          <p:cNvPr id="5" name="object 5"/>
          <p:cNvGrpSpPr/>
          <p:nvPr/>
        </p:nvGrpSpPr>
        <p:grpSpPr>
          <a:xfrm>
            <a:off x="6027420" y="1423416"/>
            <a:ext cx="5608320" cy="3362325"/>
            <a:chOff x="6027420" y="1423416"/>
            <a:chExt cx="5608320" cy="3362325"/>
          </a:xfrm>
        </p:grpSpPr>
        <p:pic>
          <p:nvPicPr>
            <p:cNvPr id="6" name="object 6"/>
            <p:cNvPicPr/>
            <p:nvPr/>
          </p:nvPicPr>
          <p:blipFill>
            <a:blip r:embed="rId3" cstate="print"/>
            <a:stretch>
              <a:fillRect/>
            </a:stretch>
          </p:blipFill>
          <p:spPr>
            <a:xfrm>
              <a:off x="6036564" y="1432560"/>
              <a:ext cx="5590032" cy="3343655"/>
            </a:xfrm>
            <a:prstGeom prst="rect">
              <a:avLst/>
            </a:prstGeom>
          </p:spPr>
        </p:pic>
        <p:sp>
          <p:nvSpPr>
            <p:cNvPr id="7" name="object 7"/>
            <p:cNvSpPr/>
            <p:nvPr/>
          </p:nvSpPr>
          <p:spPr>
            <a:xfrm>
              <a:off x="6031992" y="1427988"/>
              <a:ext cx="5599430" cy="3352800"/>
            </a:xfrm>
            <a:custGeom>
              <a:avLst/>
              <a:gdLst/>
              <a:ahLst/>
              <a:cxnLst/>
              <a:rect l="l" t="t" r="r" b="b"/>
              <a:pathLst>
                <a:path w="5599430" h="3352800">
                  <a:moveTo>
                    <a:pt x="0" y="3352800"/>
                  </a:moveTo>
                  <a:lnTo>
                    <a:pt x="5599175" y="3352800"/>
                  </a:lnTo>
                  <a:lnTo>
                    <a:pt x="5599175" y="0"/>
                  </a:lnTo>
                  <a:lnTo>
                    <a:pt x="0" y="0"/>
                  </a:lnTo>
                  <a:lnTo>
                    <a:pt x="0" y="3352800"/>
                  </a:lnTo>
                  <a:close/>
                </a:path>
              </a:pathLst>
            </a:custGeom>
            <a:ln w="9144">
              <a:solidFill>
                <a:srgbClr val="000000"/>
              </a:solidFill>
            </a:ln>
          </p:spPr>
          <p:txBody>
            <a:bodyPr wrap="square" lIns="0" tIns="0" rIns="0" bIns="0" rtlCol="0"/>
            <a:lstStyle/>
            <a:p>
              <a:endParaRPr/>
            </a:p>
          </p:txBody>
        </p:sp>
      </p:grpSp>
      <p:grpSp>
        <p:nvGrpSpPr>
          <p:cNvPr id="8" name="object 8"/>
          <p:cNvGrpSpPr/>
          <p:nvPr/>
        </p:nvGrpSpPr>
        <p:grpSpPr>
          <a:xfrm>
            <a:off x="5907023" y="5213603"/>
            <a:ext cx="5847715" cy="1152525"/>
            <a:chOff x="5907023" y="5213603"/>
            <a:chExt cx="5847715" cy="1152525"/>
          </a:xfrm>
        </p:grpSpPr>
        <p:pic>
          <p:nvPicPr>
            <p:cNvPr id="9" name="object 9"/>
            <p:cNvPicPr/>
            <p:nvPr/>
          </p:nvPicPr>
          <p:blipFill>
            <a:blip r:embed="rId4" cstate="print"/>
            <a:stretch>
              <a:fillRect/>
            </a:stretch>
          </p:blipFill>
          <p:spPr>
            <a:xfrm>
              <a:off x="6039992" y="5222747"/>
              <a:ext cx="5591174" cy="1124327"/>
            </a:xfrm>
            <a:prstGeom prst="rect">
              <a:avLst/>
            </a:prstGeom>
          </p:spPr>
        </p:pic>
        <p:sp>
          <p:nvSpPr>
            <p:cNvPr id="10" name="object 10"/>
            <p:cNvSpPr/>
            <p:nvPr/>
          </p:nvSpPr>
          <p:spPr>
            <a:xfrm>
              <a:off x="5911595" y="5218175"/>
              <a:ext cx="5838825" cy="1143000"/>
            </a:xfrm>
            <a:custGeom>
              <a:avLst/>
              <a:gdLst/>
              <a:ahLst/>
              <a:cxnLst/>
              <a:rect l="l" t="t" r="r" b="b"/>
              <a:pathLst>
                <a:path w="5838825" h="1143000">
                  <a:moveTo>
                    <a:pt x="0" y="1143000"/>
                  </a:moveTo>
                  <a:lnTo>
                    <a:pt x="5838444" y="1143000"/>
                  </a:lnTo>
                  <a:lnTo>
                    <a:pt x="5838444" y="0"/>
                  </a:lnTo>
                  <a:lnTo>
                    <a:pt x="0" y="0"/>
                  </a:lnTo>
                  <a:lnTo>
                    <a:pt x="0" y="1143000"/>
                  </a:lnTo>
                  <a:close/>
                </a:path>
              </a:pathLst>
            </a:custGeom>
            <a:ln w="9144">
              <a:solidFill>
                <a:srgbClr val="000000"/>
              </a:solidFill>
            </a:ln>
          </p:spPr>
          <p:txBody>
            <a:bodyPr wrap="square" lIns="0" tIns="0" rIns="0" bIns="0" rtlCol="0"/>
            <a:lstStyle/>
            <a:p>
              <a:endParaRPr/>
            </a:p>
          </p:txBody>
        </p:sp>
      </p:grpSp>
      <p:sp>
        <p:nvSpPr>
          <p:cNvPr id="11" name="object 11"/>
          <p:cNvSpPr txBox="1"/>
          <p:nvPr/>
        </p:nvSpPr>
        <p:spPr>
          <a:xfrm>
            <a:off x="339953" y="6581771"/>
            <a:ext cx="4237990" cy="167640"/>
          </a:xfrm>
          <a:prstGeom prst="rect">
            <a:avLst/>
          </a:prstGeom>
        </p:spPr>
        <p:txBody>
          <a:bodyPr vert="horz" wrap="square" lIns="0" tIns="0" rIns="0" bIns="0" rtlCol="0">
            <a:spAutoFit/>
          </a:bodyPr>
          <a:lstStyle/>
          <a:p>
            <a:pPr marL="12700">
              <a:lnSpc>
                <a:spcPct val="100000"/>
              </a:lnSpc>
            </a:pPr>
            <a:r>
              <a:rPr sz="1000" spc="-10" dirty="0">
                <a:latin typeface="Arial"/>
                <a:cs typeface="Arial"/>
              </a:rPr>
              <a:t>https:/</a:t>
            </a:r>
            <a:r>
              <a:rPr sz="1000" spc="-10" dirty="0">
                <a:latin typeface="Arial"/>
                <a:cs typeface="Arial"/>
                <a:hlinkClick r:id="rId5"/>
              </a:rPr>
              <a:t>/www.sap.com/hk/products/technology-platform/what-is-big-data.html</a:t>
            </a:r>
            <a:endParaRPr sz="10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Why</a:t>
            </a:r>
            <a:r>
              <a:rPr spc="-40" dirty="0"/>
              <a:t> </a:t>
            </a:r>
            <a:r>
              <a:rPr dirty="0"/>
              <a:t>does</a:t>
            </a:r>
            <a:r>
              <a:rPr spc="5" dirty="0"/>
              <a:t> </a:t>
            </a:r>
            <a:r>
              <a:rPr dirty="0"/>
              <a:t>it</a:t>
            </a:r>
            <a:r>
              <a:rPr spc="-40" dirty="0"/>
              <a:t> </a:t>
            </a:r>
            <a:r>
              <a:rPr spc="-10" dirty="0"/>
              <a:t>matter?</a:t>
            </a:r>
          </a:p>
        </p:txBody>
      </p:sp>
      <p:grpSp>
        <p:nvGrpSpPr>
          <p:cNvPr id="3" name="object 3"/>
          <p:cNvGrpSpPr/>
          <p:nvPr/>
        </p:nvGrpSpPr>
        <p:grpSpPr>
          <a:xfrm>
            <a:off x="2667000" y="4494212"/>
            <a:ext cx="6356643" cy="864869"/>
            <a:chOff x="3197347" y="4494212"/>
            <a:chExt cx="5549265" cy="864869"/>
          </a:xfrm>
        </p:grpSpPr>
        <p:pic>
          <p:nvPicPr>
            <p:cNvPr id="4" name="object 4"/>
            <p:cNvPicPr/>
            <p:nvPr/>
          </p:nvPicPr>
          <p:blipFill>
            <a:blip r:embed="rId3" cstate="print"/>
            <a:stretch>
              <a:fillRect/>
            </a:stretch>
          </p:blipFill>
          <p:spPr>
            <a:xfrm>
              <a:off x="3197347" y="4497156"/>
              <a:ext cx="5548893" cy="861305"/>
            </a:xfrm>
            <a:prstGeom prst="rect">
              <a:avLst/>
            </a:prstGeom>
          </p:spPr>
        </p:pic>
        <p:sp>
          <p:nvSpPr>
            <p:cNvPr id="5" name="object 5"/>
            <p:cNvSpPr/>
            <p:nvPr/>
          </p:nvSpPr>
          <p:spPr>
            <a:xfrm>
              <a:off x="3245358" y="4507229"/>
              <a:ext cx="5457825" cy="760730"/>
            </a:xfrm>
            <a:custGeom>
              <a:avLst/>
              <a:gdLst/>
              <a:ahLst/>
              <a:cxnLst/>
              <a:rect l="l" t="t" r="r" b="b"/>
              <a:pathLst>
                <a:path w="5457825" h="760729">
                  <a:moveTo>
                    <a:pt x="4776978" y="0"/>
                  </a:moveTo>
                  <a:lnTo>
                    <a:pt x="680466" y="0"/>
                  </a:lnTo>
                  <a:lnTo>
                    <a:pt x="0" y="760476"/>
                  </a:lnTo>
                  <a:lnTo>
                    <a:pt x="5457444" y="760476"/>
                  </a:lnTo>
                  <a:lnTo>
                    <a:pt x="4776978" y="0"/>
                  </a:lnTo>
                  <a:close/>
                </a:path>
              </a:pathLst>
            </a:custGeom>
            <a:solidFill>
              <a:srgbClr val="46719F"/>
            </a:solidFill>
          </p:spPr>
          <p:txBody>
            <a:bodyPr wrap="square" lIns="0" tIns="0" rIns="0" bIns="0" rtlCol="0"/>
            <a:lstStyle/>
            <a:p>
              <a:endParaRPr/>
            </a:p>
          </p:txBody>
        </p:sp>
        <p:sp>
          <p:nvSpPr>
            <p:cNvPr id="6" name="object 6"/>
            <p:cNvSpPr/>
            <p:nvPr/>
          </p:nvSpPr>
          <p:spPr>
            <a:xfrm>
              <a:off x="3245358" y="4507229"/>
              <a:ext cx="5457825" cy="760730"/>
            </a:xfrm>
            <a:custGeom>
              <a:avLst/>
              <a:gdLst/>
              <a:ahLst/>
              <a:cxnLst/>
              <a:rect l="l" t="t" r="r" b="b"/>
              <a:pathLst>
                <a:path w="5457825" h="760729">
                  <a:moveTo>
                    <a:pt x="680466" y="0"/>
                  </a:moveTo>
                  <a:lnTo>
                    <a:pt x="4776978" y="0"/>
                  </a:lnTo>
                  <a:lnTo>
                    <a:pt x="5457444" y="760476"/>
                  </a:lnTo>
                  <a:lnTo>
                    <a:pt x="0" y="760476"/>
                  </a:lnTo>
                  <a:lnTo>
                    <a:pt x="680466" y="0"/>
                  </a:lnTo>
                  <a:close/>
                </a:path>
              </a:pathLst>
            </a:custGeom>
            <a:ln w="25908">
              <a:solidFill>
                <a:srgbClr val="000000"/>
              </a:solidFill>
            </a:ln>
          </p:spPr>
          <p:txBody>
            <a:bodyPr wrap="square" lIns="0" tIns="0" rIns="0" bIns="0" rtlCol="0"/>
            <a:lstStyle/>
            <a:p>
              <a:endParaRPr/>
            </a:p>
          </p:txBody>
        </p:sp>
      </p:grpSp>
      <p:sp>
        <p:nvSpPr>
          <p:cNvPr id="7" name="object 7"/>
          <p:cNvSpPr txBox="1"/>
          <p:nvPr/>
        </p:nvSpPr>
        <p:spPr>
          <a:xfrm>
            <a:off x="5181600" y="4723257"/>
            <a:ext cx="1019936"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rlito"/>
                <a:cs typeface="Carlito"/>
              </a:rPr>
              <a:t>Data</a:t>
            </a:r>
            <a:endParaRPr sz="1800" dirty="0">
              <a:latin typeface="Carlito"/>
              <a:cs typeface="Carlito"/>
            </a:endParaRPr>
          </a:p>
        </p:txBody>
      </p:sp>
      <p:grpSp>
        <p:nvGrpSpPr>
          <p:cNvPr id="8" name="object 8"/>
          <p:cNvGrpSpPr/>
          <p:nvPr/>
        </p:nvGrpSpPr>
        <p:grpSpPr>
          <a:xfrm>
            <a:off x="2201490" y="2222947"/>
            <a:ext cx="6141240" cy="3063240"/>
            <a:chOff x="2772918" y="2204465"/>
            <a:chExt cx="5904741" cy="3063240"/>
          </a:xfrm>
        </p:grpSpPr>
        <p:pic>
          <p:nvPicPr>
            <p:cNvPr id="9" name="object 9"/>
            <p:cNvPicPr/>
            <p:nvPr/>
          </p:nvPicPr>
          <p:blipFill>
            <a:blip r:embed="rId4" cstate="print"/>
            <a:stretch>
              <a:fillRect/>
            </a:stretch>
          </p:blipFill>
          <p:spPr>
            <a:xfrm>
              <a:off x="2772918" y="2204465"/>
              <a:ext cx="446531" cy="3063239"/>
            </a:xfrm>
            <a:prstGeom prst="rect">
              <a:avLst/>
            </a:prstGeom>
          </p:spPr>
        </p:pic>
        <p:sp>
          <p:nvSpPr>
            <p:cNvPr id="10" name="object 10"/>
            <p:cNvSpPr/>
            <p:nvPr/>
          </p:nvSpPr>
          <p:spPr>
            <a:xfrm>
              <a:off x="2772918" y="2204465"/>
              <a:ext cx="447040" cy="3063240"/>
            </a:xfrm>
            <a:custGeom>
              <a:avLst/>
              <a:gdLst/>
              <a:ahLst/>
              <a:cxnLst/>
              <a:rect l="l" t="t" r="r" b="b"/>
              <a:pathLst>
                <a:path w="447039" h="3063240">
                  <a:moveTo>
                    <a:pt x="0" y="3063239"/>
                  </a:moveTo>
                  <a:lnTo>
                    <a:pt x="446531" y="3063239"/>
                  </a:lnTo>
                  <a:lnTo>
                    <a:pt x="446531" y="0"/>
                  </a:lnTo>
                  <a:lnTo>
                    <a:pt x="0" y="0"/>
                  </a:lnTo>
                  <a:lnTo>
                    <a:pt x="0" y="3063239"/>
                  </a:lnTo>
                  <a:close/>
                </a:path>
              </a:pathLst>
            </a:custGeom>
            <a:ln w="25908">
              <a:solidFill>
                <a:srgbClr val="00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3969260" y="3661105"/>
              <a:ext cx="4708399" cy="888504"/>
            </a:xfrm>
            <a:prstGeom prst="rect">
              <a:avLst/>
            </a:prstGeom>
          </p:spPr>
        </p:pic>
        <p:sp>
          <p:nvSpPr>
            <p:cNvPr id="12" name="object 12"/>
            <p:cNvSpPr/>
            <p:nvPr/>
          </p:nvSpPr>
          <p:spPr>
            <a:xfrm>
              <a:off x="4048826" y="3736312"/>
              <a:ext cx="4520060" cy="760730"/>
            </a:xfrm>
            <a:custGeom>
              <a:avLst/>
              <a:gdLst/>
              <a:ahLst/>
              <a:cxnLst/>
              <a:rect l="l" t="t" r="r" b="b"/>
              <a:pathLst>
                <a:path w="4109084" h="760729">
                  <a:moveTo>
                    <a:pt x="3428365" y="0"/>
                  </a:moveTo>
                  <a:lnTo>
                    <a:pt x="680338" y="0"/>
                  </a:lnTo>
                  <a:lnTo>
                    <a:pt x="0" y="760476"/>
                  </a:lnTo>
                  <a:lnTo>
                    <a:pt x="4108704" y="760476"/>
                  </a:lnTo>
                  <a:lnTo>
                    <a:pt x="3428365" y="0"/>
                  </a:lnTo>
                  <a:close/>
                </a:path>
              </a:pathLst>
            </a:custGeom>
            <a:solidFill>
              <a:srgbClr val="81ACD0"/>
            </a:solidFill>
          </p:spPr>
          <p:txBody>
            <a:bodyPr wrap="square" lIns="0" tIns="0" rIns="0" bIns="0" rtlCol="0"/>
            <a:lstStyle/>
            <a:p>
              <a:endParaRPr/>
            </a:p>
          </p:txBody>
        </p:sp>
        <p:sp>
          <p:nvSpPr>
            <p:cNvPr id="13" name="object 13"/>
            <p:cNvSpPr/>
            <p:nvPr/>
          </p:nvSpPr>
          <p:spPr>
            <a:xfrm>
              <a:off x="4036709" y="3716819"/>
              <a:ext cx="4479569" cy="760730"/>
            </a:xfrm>
            <a:custGeom>
              <a:avLst/>
              <a:gdLst/>
              <a:ahLst/>
              <a:cxnLst/>
              <a:rect l="l" t="t" r="r" b="b"/>
              <a:pathLst>
                <a:path w="4109084" h="760729">
                  <a:moveTo>
                    <a:pt x="680338" y="0"/>
                  </a:moveTo>
                  <a:lnTo>
                    <a:pt x="3428365" y="0"/>
                  </a:lnTo>
                  <a:lnTo>
                    <a:pt x="4108704" y="760476"/>
                  </a:lnTo>
                  <a:lnTo>
                    <a:pt x="0" y="760476"/>
                  </a:lnTo>
                  <a:lnTo>
                    <a:pt x="680338" y="0"/>
                  </a:lnTo>
                  <a:close/>
                </a:path>
              </a:pathLst>
            </a:custGeom>
            <a:ln w="25908">
              <a:solidFill>
                <a:srgbClr val="000000"/>
              </a:solidFill>
            </a:ln>
          </p:spPr>
          <p:txBody>
            <a:bodyPr wrap="square" lIns="0" tIns="0" rIns="0" bIns="0" rtlCol="0"/>
            <a:lstStyle/>
            <a:p>
              <a:endParaRPr/>
            </a:p>
          </p:txBody>
        </p:sp>
      </p:grpSp>
      <p:sp>
        <p:nvSpPr>
          <p:cNvPr id="14" name="object 14"/>
          <p:cNvSpPr txBox="1"/>
          <p:nvPr/>
        </p:nvSpPr>
        <p:spPr>
          <a:xfrm>
            <a:off x="5087500" y="3951478"/>
            <a:ext cx="1449063"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Information</a:t>
            </a:r>
            <a:endParaRPr sz="1800" dirty="0">
              <a:latin typeface="Carlito"/>
              <a:cs typeface="Carlito"/>
            </a:endParaRPr>
          </a:p>
        </p:txBody>
      </p:sp>
      <p:grpSp>
        <p:nvGrpSpPr>
          <p:cNvPr id="15" name="object 15"/>
          <p:cNvGrpSpPr/>
          <p:nvPr/>
        </p:nvGrpSpPr>
        <p:grpSpPr>
          <a:xfrm>
            <a:off x="4172204" y="2815462"/>
            <a:ext cx="3295396" cy="1018922"/>
            <a:chOff x="4532376" y="2942844"/>
            <a:chExt cx="2877820" cy="891540"/>
          </a:xfrm>
        </p:grpSpPr>
        <p:pic>
          <p:nvPicPr>
            <p:cNvPr id="16" name="object 16"/>
            <p:cNvPicPr/>
            <p:nvPr/>
          </p:nvPicPr>
          <p:blipFill>
            <a:blip r:embed="rId6" cstate="print"/>
            <a:stretch>
              <a:fillRect/>
            </a:stretch>
          </p:blipFill>
          <p:spPr>
            <a:xfrm>
              <a:off x="4532376" y="2942844"/>
              <a:ext cx="2877312" cy="891540"/>
            </a:xfrm>
            <a:prstGeom prst="rect">
              <a:avLst/>
            </a:prstGeom>
          </p:spPr>
        </p:pic>
        <p:sp>
          <p:nvSpPr>
            <p:cNvPr id="17" name="object 17"/>
            <p:cNvSpPr/>
            <p:nvPr/>
          </p:nvSpPr>
          <p:spPr>
            <a:xfrm>
              <a:off x="4598670" y="2971038"/>
              <a:ext cx="2749550" cy="763905"/>
            </a:xfrm>
            <a:custGeom>
              <a:avLst/>
              <a:gdLst/>
              <a:ahLst/>
              <a:cxnLst/>
              <a:rect l="l" t="t" r="r" b="b"/>
              <a:pathLst>
                <a:path w="2749550" h="763904">
                  <a:moveTo>
                    <a:pt x="2065401" y="0"/>
                  </a:moveTo>
                  <a:lnTo>
                    <a:pt x="683894" y="0"/>
                  </a:lnTo>
                  <a:lnTo>
                    <a:pt x="0" y="763524"/>
                  </a:lnTo>
                  <a:lnTo>
                    <a:pt x="2749296" y="763524"/>
                  </a:lnTo>
                  <a:lnTo>
                    <a:pt x="2065401" y="0"/>
                  </a:lnTo>
                  <a:close/>
                </a:path>
              </a:pathLst>
            </a:custGeom>
            <a:solidFill>
              <a:srgbClr val="ACC5D9"/>
            </a:solidFill>
          </p:spPr>
          <p:txBody>
            <a:bodyPr wrap="square" lIns="0" tIns="0" rIns="0" bIns="0" rtlCol="0"/>
            <a:lstStyle/>
            <a:p>
              <a:endParaRPr/>
            </a:p>
          </p:txBody>
        </p:sp>
        <p:sp>
          <p:nvSpPr>
            <p:cNvPr id="18" name="object 18"/>
            <p:cNvSpPr/>
            <p:nvPr/>
          </p:nvSpPr>
          <p:spPr>
            <a:xfrm>
              <a:off x="4598670" y="2971038"/>
              <a:ext cx="2749550" cy="763905"/>
            </a:xfrm>
            <a:custGeom>
              <a:avLst/>
              <a:gdLst/>
              <a:ahLst/>
              <a:cxnLst/>
              <a:rect l="l" t="t" r="r" b="b"/>
              <a:pathLst>
                <a:path w="2749550" h="763904">
                  <a:moveTo>
                    <a:pt x="683894" y="0"/>
                  </a:moveTo>
                  <a:lnTo>
                    <a:pt x="2065401" y="0"/>
                  </a:lnTo>
                  <a:lnTo>
                    <a:pt x="2749296" y="763524"/>
                  </a:lnTo>
                  <a:lnTo>
                    <a:pt x="0" y="763524"/>
                  </a:lnTo>
                  <a:lnTo>
                    <a:pt x="683894" y="0"/>
                  </a:lnTo>
                  <a:close/>
                </a:path>
              </a:pathLst>
            </a:custGeom>
            <a:ln w="25908">
              <a:solidFill>
                <a:srgbClr val="000000"/>
              </a:solidFill>
            </a:ln>
          </p:spPr>
          <p:txBody>
            <a:bodyPr wrap="square" lIns="0" tIns="0" rIns="0" bIns="0" rtlCol="0"/>
            <a:lstStyle/>
            <a:p>
              <a:endParaRPr/>
            </a:p>
          </p:txBody>
        </p:sp>
      </p:grpSp>
      <p:sp>
        <p:nvSpPr>
          <p:cNvPr id="19" name="object 19"/>
          <p:cNvSpPr txBox="1"/>
          <p:nvPr/>
        </p:nvSpPr>
        <p:spPr>
          <a:xfrm>
            <a:off x="5181600" y="3187446"/>
            <a:ext cx="1317371"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Knowledge</a:t>
            </a:r>
            <a:endParaRPr sz="1800" dirty="0">
              <a:latin typeface="Carlito"/>
              <a:cs typeface="Carlito"/>
            </a:endParaRPr>
          </a:p>
        </p:txBody>
      </p:sp>
      <p:grpSp>
        <p:nvGrpSpPr>
          <p:cNvPr id="20" name="object 20"/>
          <p:cNvGrpSpPr/>
          <p:nvPr/>
        </p:nvGrpSpPr>
        <p:grpSpPr>
          <a:xfrm>
            <a:off x="4866132" y="1912595"/>
            <a:ext cx="1915668" cy="1166012"/>
            <a:chOff x="5207508" y="2168651"/>
            <a:chExt cx="1508760" cy="909955"/>
          </a:xfrm>
        </p:grpSpPr>
        <p:pic>
          <p:nvPicPr>
            <p:cNvPr id="21" name="object 21"/>
            <p:cNvPicPr/>
            <p:nvPr/>
          </p:nvPicPr>
          <p:blipFill>
            <a:blip r:embed="rId7" cstate="print"/>
            <a:stretch>
              <a:fillRect/>
            </a:stretch>
          </p:blipFill>
          <p:spPr>
            <a:xfrm>
              <a:off x="5207508" y="2168651"/>
              <a:ext cx="1508760" cy="900684"/>
            </a:xfrm>
            <a:prstGeom prst="rect">
              <a:avLst/>
            </a:prstGeom>
          </p:spPr>
        </p:pic>
        <p:pic>
          <p:nvPicPr>
            <p:cNvPr id="22" name="object 22"/>
            <p:cNvPicPr/>
            <p:nvPr/>
          </p:nvPicPr>
          <p:blipFill>
            <a:blip r:embed="rId8" cstate="print"/>
            <a:stretch>
              <a:fillRect/>
            </a:stretch>
          </p:blipFill>
          <p:spPr>
            <a:xfrm>
              <a:off x="5388864" y="2496324"/>
              <a:ext cx="1144536" cy="582155"/>
            </a:xfrm>
            <a:prstGeom prst="rect">
              <a:avLst/>
            </a:prstGeom>
          </p:spPr>
        </p:pic>
        <p:sp>
          <p:nvSpPr>
            <p:cNvPr id="23" name="object 23"/>
            <p:cNvSpPr/>
            <p:nvPr/>
          </p:nvSpPr>
          <p:spPr>
            <a:xfrm>
              <a:off x="5273802" y="2196845"/>
              <a:ext cx="1381125" cy="772795"/>
            </a:xfrm>
            <a:custGeom>
              <a:avLst/>
              <a:gdLst/>
              <a:ahLst/>
              <a:cxnLst/>
              <a:rect l="l" t="t" r="r" b="b"/>
              <a:pathLst>
                <a:path w="1381125" h="772794">
                  <a:moveTo>
                    <a:pt x="690372" y="0"/>
                  </a:moveTo>
                  <a:lnTo>
                    <a:pt x="0" y="772667"/>
                  </a:lnTo>
                  <a:lnTo>
                    <a:pt x="1380744" y="772667"/>
                  </a:lnTo>
                  <a:lnTo>
                    <a:pt x="690372" y="0"/>
                  </a:lnTo>
                  <a:close/>
                </a:path>
              </a:pathLst>
            </a:custGeom>
            <a:solidFill>
              <a:srgbClr val="CFE0F5"/>
            </a:solidFill>
          </p:spPr>
          <p:txBody>
            <a:bodyPr wrap="square" lIns="0" tIns="0" rIns="0" bIns="0" rtlCol="0"/>
            <a:lstStyle/>
            <a:p>
              <a:endParaRPr/>
            </a:p>
          </p:txBody>
        </p:sp>
        <p:sp>
          <p:nvSpPr>
            <p:cNvPr id="24" name="object 24"/>
            <p:cNvSpPr/>
            <p:nvPr/>
          </p:nvSpPr>
          <p:spPr>
            <a:xfrm>
              <a:off x="5273802" y="2196845"/>
              <a:ext cx="1381125" cy="772795"/>
            </a:xfrm>
            <a:custGeom>
              <a:avLst/>
              <a:gdLst/>
              <a:ahLst/>
              <a:cxnLst/>
              <a:rect l="l" t="t" r="r" b="b"/>
              <a:pathLst>
                <a:path w="1381125" h="772794">
                  <a:moveTo>
                    <a:pt x="690372" y="0"/>
                  </a:moveTo>
                  <a:lnTo>
                    <a:pt x="1380744" y="772667"/>
                  </a:lnTo>
                  <a:lnTo>
                    <a:pt x="0" y="772667"/>
                  </a:lnTo>
                  <a:lnTo>
                    <a:pt x="690372" y="0"/>
                  </a:lnTo>
                  <a:close/>
                </a:path>
              </a:pathLst>
            </a:custGeom>
            <a:ln w="25908">
              <a:solidFill>
                <a:srgbClr val="000000"/>
              </a:solidFill>
            </a:ln>
          </p:spPr>
          <p:txBody>
            <a:bodyPr wrap="square" lIns="0" tIns="0" rIns="0" bIns="0" rtlCol="0"/>
            <a:lstStyle/>
            <a:p>
              <a:endParaRPr/>
            </a:p>
          </p:txBody>
        </p:sp>
      </p:grpSp>
      <p:sp>
        <p:nvSpPr>
          <p:cNvPr id="25" name="object 25"/>
          <p:cNvSpPr txBox="1"/>
          <p:nvPr/>
        </p:nvSpPr>
        <p:spPr>
          <a:xfrm>
            <a:off x="5389949" y="2554985"/>
            <a:ext cx="97109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Wisdom</a:t>
            </a:r>
            <a:endParaRPr sz="1800" dirty="0">
              <a:latin typeface="Carlito"/>
              <a:cs typeface="Carlito"/>
            </a:endParaRPr>
          </a:p>
        </p:txBody>
      </p:sp>
      <p:sp>
        <p:nvSpPr>
          <p:cNvPr id="26" name="object 26"/>
          <p:cNvSpPr txBox="1"/>
          <p:nvPr/>
        </p:nvSpPr>
        <p:spPr>
          <a:xfrm>
            <a:off x="1752600" y="1837179"/>
            <a:ext cx="1546606"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Decision</a:t>
            </a:r>
            <a:r>
              <a:rPr sz="1800" spc="-70" dirty="0">
                <a:latin typeface="Carlito"/>
                <a:cs typeface="Carlito"/>
              </a:rPr>
              <a:t> </a:t>
            </a:r>
            <a:r>
              <a:rPr sz="1800" spc="-20" dirty="0">
                <a:latin typeface="Carlito"/>
                <a:cs typeface="Carlito"/>
              </a:rPr>
              <a:t>Risk</a:t>
            </a:r>
            <a:endParaRPr sz="1800" dirty="0">
              <a:latin typeface="Carlito"/>
              <a:cs typeface="Carlito"/>
            </a:endParaRPr>
          </a:p>
        </p:txBody>
      </p:sp>
      <p:grpSp>
        <p:nvGrpSpPr>
          <p:cNvPr id="38" name="object 38"/>
          <p:cNvGrpSpPr/>
          <p:nvPr/>
        </p:nvGrpSpPr>
        <p:grpSpPr>
          <a:xfrm>
            <a:off x="5626480" y="1356004"/>
            <a:ext cx="4127120" cy="4074538"/>
            <a:chOff x="5905500" y="1610867"/>
            <a:chExt cx="3482340" cy="3749040"/>
          </a:xfrm>
        </p:grpSpPr>
        <p:pic>
          <p:nvPicPr>
            <p:cNvPr id="39" name="object 39"/>
            <p:cNvPicPr/>
            <p:nvPr/>
          </p:nvPicPr>
          <p:blipFill>
            <a:blip r:embed="rId9" cstate="print"/>
            <a:stretch>
              <a:fillRect/>
            </a:stretch>
          </p:blipFill>
          <p:spPr>
            <a:xfrm>
              <a:off x="7962900" y="3919727"/>
              <a:ext cx="1424940" cy="1440180"/>
            </a:xfrm>
            <a:prstGeom prst="rect">
              <a:avLst/>
            </a:prstGeom>
          </p:spPr>
        </p:pic>
        <p:sp>
          <p:nvSpPr>
            <p:cNvPr id="40" name="object 40"/>
            <p:cNvSpPr/>
            <p:nvPr/>
          </p:nvSpPr>
          <p:spPr>
            <a:xfrm>
              <a:off x="8029067" y="3947286"/>
              <a:ext cx="1297940" cy="1313815"/>
            </a:xfrm>
            <a:custGeom>
              <a:avLst/>
              <a:gdLst/>
              <a:ahLst/>
              <a:cxnLst/>
              <a:rect l="l" t="t" r="r" b="b"/>
              <a:pathLst>
                <a:path w="1297940" h="1313814">
                  <a:moveTo>
                    <a:pt x="618743" y="0"/>
                  </a:moveTo>
                  <a:lnTo>
                    <a:pt x="0" y="550671"/>
                  </a:lnTo>
                  <a:lnTo>
                    <a:pt x="678814" y="1313307"/>
                  </a:lnTo>
                  <a:lnTo>
                    <a:pt x="1297558" y="762762"/>
                  </a:lnTo>
                  <a:lnTo>
                    <a:pt x="618743" y="0"/>
                  </a:lnTo>
                  <a:close/>
                </a:path>
              </a:pathLst>
            </a:custGeom>
            <a:solidFill>
              <a:srgbClr val="46719F"/>
            </a:solidFill>
          </p:spPr>
          <p:txBody>
            <a:bodyPr wrap="square" lIns="0" tIns="0" rIns="0" bIns="0" rtlCol="0"/>
            <a:lstStyle/>
            <a:p>
              <a:endParaRPr/>
            </a:p>
          </p:txBody>
        </p:sp>
        <p:sp>
          <p:nvSpPr>
            <p:cNvPr id="41" name="object 41"/>
            <p:cNvSpPr/>
            <p:nvPr/>
          </p:nvSpPr>
          <p:spPr>
            <a:xfrm>
              <a:off x="8029067" y="3947286"/>
              <a:ext cx="1297940" cy="1313815"/>
            </a:xfrm>
            <a:custGeom>
              <a:avLst/>
              <a:gdLst/>
              <a:ahLst/>
              <a:cxnLst/>
              <a:rect l="l" t="t" r="r" b="b"/>
              <a:pathLst>
                <a:path w="1297940" h="1313814">
                  <a:moveTo>
                    <a:pt x="0" y="550671"/>
                  </a:moveTo>
                  <a:lnTo>
                    <a:pt x="618743" y="0"/>
                  </a:lnTo>
                  <a:lnTo>
                    <a:pt x="1297558" y="762762"/>
                  </a:lnTo>
                  <a:lnTo>
                    <a:pt x="678814" y="1313307"/>
                  </a:lnTo>
                  <a:lnTo>
                    <a:pt x="0" y="550671"/>
                  </a:lnTo>
                  <a:close/>
                </a:path>
              </a:pathLst>
            </a:custGeom>
            <a:ln w="25400">
              <a:solidFill>
                <a:srgbClr val="000000"/>
              </a:solidFill>
            </a:ln>
          </p:spPr>
          <p:txBody>
            <a:bodyPr wrap="square" lIns="0" tIns="0" rIns="0" bIns="0" rtlCol="0"/>
            <a:lstStyle/>
            <a:p>
              <a:endParaRPr/>
            </a:p>
          </p:txBody>
        </p:sp>
        <p:sp>
          <p:nvSpPr>
            <p:cNvPr id="42" name="object 42"/>
            <p:cNvSpPr/>
            <p:nvPr/>
          </p:nvSpPr>
          <p:spPr>
            <a:xfrm>
              <a:off x="8475726" y="4307585"/>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FFFFFF"/>
            </a:solidFill>
          </p:spPr>
          <p:txBody>
            <a:bodyPr wrap="square" lIns="0" tIns="0" rIns="0" bIns="0" rtlCol="0"/>
            <a:lstStyle/>
            <a:p>
              <a:endParaRPr/>
            </a:p>
          </p:txBody>
        </p:sp>
        <p:sp>
          <p:nvSpPr>
            <p:cNvPr id="43" name="object 43"/>
            <p:cNvSpPr/>
            <p:nvPr/>
          </p:nvSpPr>
          <p:spPr>
            <a:xfrm>
              <a:off x="8475726" y="4307585"/>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44" name="object 44"/>
            <p:cNvSpPr/>
            <p:nvPr/>
          </p:nvSpPr>
          <p:spPr>
            <a:xfrm>
              <a:off x="8455914" y="4496561"/>
              <a:ext cx="180340" cy="96520"/>
            </a:xfrm>
            <a:custGeom>
              <a:avLst/>
              <a:gdLst/>
              <a:ahLst/>
              <a:cxnLst/>
              <a:rect l="l" t="t" r="r" b="b"/>
              <a:pathLst>
                <a:path w="180340" h="96520">
                  <a:moveTo>
                    <a:pt x="89915" y="0"/>
                  </a:moveTo>
                  <a:lnTo>
                    <a:pt x="54917" y="3768"/>
                  </a:lnTo>
                  <a:lnTo>
                    <a:pt x="26336" y="14049"/>
                  </a:lnTo>
                  <a:lnTo>
                    <a:pt x="7066" y="29307"/>
                  </a:lnTo>
                  <a:lnTo>
                    <a:pt x="0" y="48006"/>
                  </a:lnTo>
                  <a:lnTo>
                    <a:pt x="7066" y="66704"/>
                  </a:lnTo>
                  <a:lnTo>
                    <a:pt x="26336" y="81962"/>
                  </a:lnTo>
                  <a:lnTo>
                    <a:pt x="54917" y="92243"/>
                  </a:lnTo>
                  <a:lnTo>
                    <a:pt x="89915" y="96012"/>
                  </a:lnTo>
                  <a:lnTo>
                    <a:pt x="124914" y="92243"/>
                  </a:lnTo>
                  <a:lnTo>
                    <a:pt x="153495" y="81962"/>
                  </a:lnTo>
                  <a:lnTo>
                    <a:pt x="172765" y="66704"/>
                  </a:lnTo>
                  <a:lnTo>
                    <a:pt x="179831" y="48006"/>
                  </a:lnTo>
                  <a:lnTo>
                    <a:pt x="172765" y="29307"/>
                  </a:lnTo>
                  <a:lnTo>
                    <a:pt x="153495" y="14049"/>
                  </a:lnTo>
                  <a:lnTo>
                    <a:pt x="124914" y="3768"/>
                  </a:lnTo>
                  <a:lnTo>
                    <a:pt x="89915" y="0"/>
                  </a:lnTo>
                  <a:close/>
                </a:path>
              </a:pathLst>
            </a:custGeom>
            <a:solidFill>
              <a:srgbClr val="FFFFFF"/>
            </a:solidFill>
          </p:spPr>
          <p:txBody>
            <a:bodyPr wrap="square" lIns="0" tIns="0" rIns="0" bIns="0" rtlCol="0"/>
            <a:lstStyle/>
            <a:p>
              <a:endParaRPr/>
            </a:p>
          </p:txBody>
        </p:sp>
        <p:sp>
          <p:nvSpPr>
            <p:cNvPr id="45" name="object 45"/>
            <p:cNvSpPr/>
            <p:nvPr/>
          </p:nvSpPr>
          <p:spPr>
            <a:xfrm>
              <a:off x="8455914" y="4496561"/>
              <a:ext cx="180340" cy="96520"/>
            </a:xfrm>
            <a:custGeom>
              <a:avLst/>
              <a:gdLst/>
              <a:ahLst/>
              <a:cxnLst/>
              <a:rect l="l" t="t" r="r" b="b"/>
              <a:pathLst>
                <a:path w="180340" h="96520">
                  <a:moveTo>
                    <a:pt x="0" y="48006"/>
                  </a:moveTo>
                  <a:lnTo>
                    <a:pt x="7066" y="29307"/>
                  </a:lnTo>
                  <a:lnTo>
                    <a:pt x="26336" y="14049"/>
                  </a:lnTo>
                  <a:lnTo>
                    <a:pt x="54917" y="3768"/>
                  </a:lnTo>
                  <a:lnTo>
                    <a:pt x="89915" y="0"/>
                  </a:lnTo>
                  <a:lnTo>
                    <a:pt x="124914" y="3768"/>
                  </a:lnTo>
                  <a:lnTo>
                    <a:pt x="153495" y="14049"/>
                  </a:lnTo>
                  <a:lnTo>
                    <a:pt x="172765" y="29307"/>
                  </a:lnTo>
                  <a:lnTo>
                    <a:pt x="179831" y="48006"/>
                  </a:lnTo>
                  <a:lnTo>
                    <a:pt x="172765" y="66704"/>
                  </a:lnTo>
                  <a:lnTo>
                    <a:pt x="153495" y="81962"/>
                  </a:lnTo>
                  <a:lnTo>
                    <a:pt x="124914" y="92243"/>
                  </a:lnTo>
                  <a:lnTo>
                    <a:pt x="89915" y="96012"/>
                  </a:lnTo>
                  <a:lnTo>
                    <a:pt x="54917" y="92243"/>
                  </a:lnTo>
                  <a:lnTo>
                    <a:pt x="26336" y="81962"/>
                  </a:lnTo>
                  <a:lnTo>
                    <a:pt x="7066" y="66704"/>
                  </a:lnTo>
                  <a:lnTo>
                    <a:pt x="0" y="48006"/>
                  </a:lnTo>
                  <a:close/>
                </a:path>
              </a:pathLst>
            </a:custGeom>
            <a:ln w="25908">
              <a:solidFill>
                <a:srgbClr val="000000"/>
              </a:solidFill>
            </a:ln>
          </p:spPr>
          <p:txBody>
            <a:bodyPr wrap="square" lIns="0" tIns="0" rIns="0" bIns="0" rtlCol="0"/>
            <a:lstStyle/>
            <a:p>
              <a:endParaRPr/>
            </a:p>
          </p:txBody>
        </p:sp>
        <p:sp>
          <p:nvSpPr>
            <p:cNvPr id="46" name="object 46"/>
            <p:cNvSpPr/>
            <p:nvPr/>
          </p:nvSpPr>
          <p:spPr>
            <a:xfrm>
              <a:off x="8637270" y="4402073"/>
              <a:ext cx="180340" cy="96520"/>
            </a:xfrm>
            <a:custGeom>
              <a:avLst/>
              <a:gdLst/>
              <a:ahLst/>
              <a:cxnLst/>
              <a:rect l="l" t="t" r="r" b="b"/>
              <a:pathLst>
                <a:path w="180340" h="96520">
                  <a:moveTo>
                    <a:pt x="89915" y="0"/>
                  </a:moveTo>
                  <a:lnTo>
                    <a:pt x="54917" y="3768"/>
                  </a:lnTo>
                  <a:lnTo>
                    <a:pt x="26336" y="14049"/>
                  </a:lnTo>
                  <a:lnTo>
                    <a:pt x="7066" y="29307"/>
                  </a:lnTo>
                  <a:lnTo>
                    <a:pt x="0" y="48006"/>
                  </a:lnTo>
                  <a:lnTo>
                    <a:pt x="7066" y="66704"/>
                  </a:lnTo>
                  <a:lnTo>
                    <a:pt x="26336" y="81962"/>
                  </a:lnTo>
                  <a:lnTo>
                    <a:pt x="54917" y="92243"/>
                  </a:lnTo>
                  <a:lnTo>
                    <a:pt x="89915" y="96012"/>
                  </a:lnTo>
                  <a:lnTo>
                    <a:pt x="124914" y="92243"/>
                  </a:lnTo>
                  <a:lnTo>
                    <a:pt x="153495" y="81962"/>
                  </a:lnTo>
                  <a:lnTo>
                    <a:pt x="172765" y="66704"/>
                  </a:lnTo>
                  <a:lnTo>
                    <a:pt x="179831" y="48006"/>
                  </a:lnTo>
                  <a:lnTo>
                    <a:pt x="172765" y="29307"/>
                  </a:lnTo>
                  <a:lnTo>
                    <a:pt x="153495" y="14049"/>
                  </a:lnTo>
                  <a:lnTo>
                    <a:pt x="124914" y="3768"/>
                  </a:lnTo>
                  <a:lnTo>
                    <a:pt x="89915" y="0"/>
                  </a:lnTo>
                  <a:close/>
                </a:path>
              </a:pathLst>
            </a:custGeom>
            <a:solidFill>
              <a:srgbClr val="FFFFFF"/>
            </a:solidFill>
          </p:spPr>
          <p:txBody>
            <a:bodyPr wrap="square" lIns="0" tIns="0" rIns="0" bIns="0" rtlCol="0"/>
            <a:lstStyle/>
            <a:p>
              <a:endParaRPr/>
            </a:p>
          </p:txBody>
        </p:sp>
        <p:sp>
          <p:nvSpPr>
            <p:cNvPr id="47" name="object 47"/>
            <p:cNvSpPr/>
            <p:nvPr/>
          </p:nvSpPr>
          <p:spPr>
            <a:xfrm>
              <a:off x="8637270" y="4402073"/>
              <a:ext cx="180340" cy="96520"/>
            </a:xfrm>
            <a:custGeom>
              <a:avLst/>
              <a:gdLst/>
              <a:ahLst/>
              <a:cxnLst/>
              <a:rect l="l" t="t" r="r" b="b"/>
              <a:pathLst>
                <a:path w="180340" h="96520">
                  <a:moveTo>
                    <a:pt x="0" y="48006"/>
                  </a:moveTo>
                  <a:lnTo>
                    <a:pt x="7066" y="29307"/>
                  </a:lnTo>
                  <a:lnTo>
                    <a:pt x="26336" y="14049"/>
                  </a:lnTo>
                  <a:lnTo>
                    <a:pt x="54917" y="3768"/>
                  </a:lnTo>
                  <a:lnTo>
                    <a:pt x="89915" y="0"/>
                  </a:lnTo>
                  <a:lnTo>
                    <a:pt x="124914" y="3768"/>
                  </a:lnTo>
                  <a:lnTo>
                    <a:pt x="153495" y="14049"/>
                  </a:lnTo>
                  <a:lnTo>
                    <a:pt x="172765" y="29307"/>
                  </a:lnTo>
                  <a:lnTo>
                    <a:pt x="179831" y="48006"/>
                  </a:lnTo>
                  <a:lnTo>
                    <a:pt x="172765" y="66704"/>
                  </a:lnTo>
                  <a:lnTo>
                    <a:pt x="153495" y="81962"/>
                  </a:lnTo>
                  <a:lnTo>
                    <a:pt x="124914" y="92243"/>
                  </a:lnTo>
                  <a:lnTo>
                    <a:pt x="89915" y="96012"/>
                  </a:lnTo>
                  <a:lnTo>
                    <a:pt x="54917" y="92243"/>
                  </a:lnTo>
                  <a:lnTo>
                    <a:pt x="26336" y="81962"/>
                  </a:lnTo>
                  <a:lnTo>
                    <a:pt x="7066" y="66704"/>
                  </a:lnTo>
                  <a:lnTo>
                    <a:pt x="0" y="48006"/>
                  </a:lnTo>
                  <a:close/>
                </a:path>
              </a:pathLst>
            </a:custGeom>
            <a:ln w="25908">
              <a:solidFill>
                <a:srgbClr val="000000"/>
              </a:solidFill>
            </a:ln>
          </p:spPr>
          <p:txBody>
            <a:bodyPr wrap="square" lIns="0" tIns="0" rIns="0" bIns="0" rtlCol="0"/>
            <a:lstStyle/>
            <a:p>
              <a:endParaRPr/>
            </a:p>
          </p:txBody>
        </p:sp>
        <p:sp>
          <p:nvSpPr>
            <p:cNvPr id="48" name="object 48"/>
            <p:cNvSpPr/>
            <p:nvPr/>
          </p:nvSpPr>
          <p:spPr>
            <a:xfrm>
              <a:off x="8748522" y="4284725"/>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49" name="object 49"/>
            <p:cNvSpPr/>
            <p:nvPr/>
          </p:nvSpPr>
          <p:spPr>
            <a:xfrm>
              <a:off x="8748522" y="4284725"/>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50" name="object 50"/>
            <p:cNvSpPr/>
            <p:nvPr/>
          </p:nvSpPr>
          <p:spPr>
            <a:xfrm>
              <a:off x="8900922" y="4459985"/>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FFFFFF"/>
            </a:solidFill>
          </p:spPr>
          <p:txBody>
            <a:bodyPr wrap="square" lIns="0" tIns="0" rIns="0" bIns="0" rtlCol="0"/>
            <a:lstStyle/>
            <a:p>
              <a:endParaRPr/>
            </a:p>
          </p:txBody>
        </p:sp>
        <p:sp>
          <p:nvSpPr>
            <p:cNvPr id="51" name="object 51"/>
            <p:cNvSpPr/>
            <p:nvPr/>
          </p:nvSpPr>
          <p:spPr>
            <a:xfrm>
              <a:off x="8900922" y="4459985"/>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52" name="object 52"/>
            <p:cNvSpPr/>
            <p:nvPr/>
          </p:nvSpPr>
          <p:spPr>
            <a:xfrm>
              <a:off x="8394954" y="4152138"/>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53" name="object 53"/>
            <p:cNvSpPr/>
            <p:nvPr/>
          </p:nvSpPr>
          <p:spPr>
            <a:xfrm>
              <a:off x="8394954" y="4152138"/>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54" name="object 54"/>
            <p:cNvSpPr/>
            <p:nvPr/>
          </p:nvSpPr>
          <p:spPr>
            <a:xfrm>
              <a:off x="8292845" y="4327397"/>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55" name="object 55"/>
            <p:cNvSpPr/>
            <p:nvPr/>
          </p:nvSpPr>
          <p:spPr>
            <a:xfrm>
              <a:off x="8292845" y="4327397"/>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56" name="object 56"/>
            <p:cNvSpPr/>
            <p:nvPr/>
          </p:nvSpPr>
          <p:spPr>
            <a:xfrm>
              <a:off x="8603742" y="4193285"/>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57" name="object 57"/>
            <p:cNvSpPr/>
            <p:nvPr/>
          </p:nvSpPr>
          <p:spPr>
            <a:xfrm>
              <a:off x="8603742" y="4193285"/>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58" name="object 58"/>
            <p:cNvSpPr/>
            <p:nvPr/>
          </p:nvSpPr>
          <p:spPr>
            <a:xfrm>
              <a:off x="8379714" y="4677917"/>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FFFFFF"/>
            </a:solidFill>
          </p:spPr>
          <p:txBody>
            <a:bodyPr wrap="square" lIns="0" tIns="0" rIns="0" bIns="0" rtlCol="0"/>
            <a:lstStyle/>
            <a:p>
              <a:endParaRPr/>
            </a:p>
          </p:txBody>
        </p:sp>
        <p:sp>
          <p:nvSpPr>
            <p:cNvPr id="59" name="object 59"/>
            <p:cNvSpPr/>
            <p:nvPr/>
          </p:nvSpPr>
          <p:spPr>
            <a:xfrm>
              <a:off x="8379714" y="4677917"/>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60" name="object 60"/>
            <p:cNvSpPr/>
            <p:nvPr/>
          </p:nvSpPr>
          <p:spPr>
            <a:xfrm>
              <a:off x="8533638" y="4786122"/>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FFFFFF"/>
            </a:solidFill>
          </p:spPr>
          <p:txBody>
            <a:bodyPr wrap="square" lIns="0" tIns="0" rIns="0" bIns="0" rtlCol="0"/>
            <a:lstStyle/>
            <a:p>
              <a:endParaRPr/>
            </a:p>
          </p:txBody>
        </p:sp>
        <p:sp>
          <p:nvSpPr>
            <p:cNvPr id="61" name="object 61"/>
            <p:cNvSpPr/>
            <p:nvPr/>
          </p:nvSpPr>
          <p:spPr>
            <a:xfrm>
              <a:off x="8533638" y="4786122"/>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62" name="object 62"/>
            <p:cNvSpPr/>
            <p:nvPr/>
          </p:nvSpPr>
          <p:spPr>
            <a:xfrm>
              <a:off x="8631173" y="4632197"/>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63" name="object 63"/>
            <p:cNvSpPr/>
            <p:nvPr/>
          </p:nvSpPr>
          <p:spPr>
            <a:xfrm>
              <a:off x="8631173" y="4632197"/>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64" name="object 64"/>
            <p:cNvSpPr/>
            <p:nvPr/>
          </p:nvSpPr>
          <p:spPr>
            <a:xfrm>
              <a:off x="8740901" y="4516373"/>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FFFFFF"/>
            </a:solidFill>
          </p:spPr>
          <p:txBody>
            <a:bodyPr wrap="square" lIns="0" tIns="0" rIns="0" bIns="0" rtlCol="0"/>
            <a:lstStyle/>
            <a:p>
              <a:endParaRPr/>
            </a:p>
          </p:txBody>
        </p:sp>
        <p:sp>
          <p:nvSpPr>
            <p:cNvPr id="65" name="object 65"/>
            <p:cNvSpPr/>
            <p:nvPr/>
          </p:nvSpPr>
          <p:spPr>
            <a:xfrm>
              <a:off x="8740901" y="4516373"/>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66" name="object 66"/>
            <p:cNvSpPr/>
            <p:nvPr/>
          </p:nvSpPr>
          <p:spPr>
            <a:xfrm>
              <a:off x="8894826" y="4690110"/>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67" name="object 67"/>
            <p:cNvSpPr/>
            <p:nvPr/>
          </p:nvSpPr>
          <p:spPr>
            <a:xfrm>
              <a:off x="8894826" y="4690110"/>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68" name="object 68"/>
            <p:cNvSpPr/>
            <p:nvPr/>
          </p:nvSpPr>
          <p:spPr>
            <a:xfrm>
              <a:off x="9048750" y="4624577"/>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69" name="object 69"/>
            <p:cNvSpPr/>
            <p:nvPr/>
          </p:nvSpPr>
          <p:spPr>
            <a:xfrm>
              <a:off x="9048750" y="4624577"/>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70" name="object 70"/>
            <p:cNvSpPr/>
            <p:nvPr/>
          </p:nvSpPr>
          <p:spPr>
            <a:xfrm>
              <a:off x="8780526" y="4815077"/>
              <a:ext cx="181610" cy="96520"/>
            </a:xfrm>
            <a:custGeom>
              <a:avLst/>
              <a:gdLst/>
              <a:ahLst/>
              <a:cxnLst/>
              <a:rect l="l" t="t" r="r" b="b"/>
              <a:pathLst>
                <a:path w="181609" h="96520">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FFFFFF"/>
            </a:solidFill>
          </p:spPr>
          <p:txBody>
            <a:bodyPr wrap="square" lIns="0" tIns="0" rIns="0" bIns="0" rtlCol="0"/>
            <a:lstStyle/>
            <a:p>
              <a:endParaRPr/>
            </a:p>
          </p:txBody>
        </p:sp>
        <p:sp>
          <p:nvSpPr>
            <p:cNvPr id="71" name="object 71"/>
            <p:cNvSpPr/>
            <p:nvPr/>
          </p:nvSpPr>
          <p:spPr>
            <a:xfrm>
              <a:off x="8780526" y="4815077"/>
              <a:ext cx="181610" cy="96520"/>
            </a:xfrm>
            <a:custGeom>
              <a:avLst/>
              <a:gdLst/>
              <a:ahLst/>
              <a:cxnLst/>
              <a:rect l="l" t="t" r="r" b="b"/>
              <a:pathLst>
                <a:path w="181609" h="96520">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72" name="object 72"/>
            <p:cNvSpPr/>
            <p:nvPr/>
          </p:nvSpPr>
          <p:spPr>
            <a:xfrm>
              <a:off x="8689085" y="4950714"/>
              <a:ext cx="181610" cy="96520"/>
            </a:xfrm>
            <a:custGeom>
              <a:avLst/>
              <a:gdLst/>
              <a:ahLst/>
              <a:cxnLst/>
              <a:rect l="l" t="t" r="r" b="b"/>
              <a:pathLst>
                <a:path w="181609" h="96520">
                  <a:moveTo>
                    <a:pt x="90678" y="0"/>
                  </a:moveTo>
                  <a:lnTo>
                    <a:pt x="55399" y="3768"/>
                  </a:lnTo>
                  <a:lnTo>
                    <a:pt x="26574" y="14049"/>
                  </a:lnTo>
                  <a:lnTo>
                    <a:pt x="7131" y="29307"/>
                  </a:lnTo>
                  <a:lnTo>
                    <a:pt x="0" y="48006"/>
                  </a:lnTo>
                  <a:lnTo>
                    <a:pt x="7131" y="66704"/>
                  </a:lnTo>
                  <a:lnTo>
                    <a:pt x="26574" y="81962"/>
                  </a:lnTo>
                  <a:lnTo>
                    <a:pt x="55399" y="92243"/>
                  </a:lnTo>
                  <a:lnTo>
                    <a:pt x="90678" y="96012"/>
                  </a:lnTo>
                  <a:lnTo>
                    <a:pt x="125956" y="92243"/>
                  </a:lnTo>
                  <a:lnTo>
                    <a:pt x="154781" y="81962"/>
                  </a:lnTo>
                  <a:lnTo>
                    <a:pt x="174224" y="66704"/>
                  </a:lnTo>
                  <a:lnTo>
                    <a:pt x="181356" y="48006"/>
                  </a:lnTo>
                  <a:lnTo>
                    <a:pt x="174224" y="29307"/>
                  </a:lnTo>
                  <a:lnTo>
                    <a:pt x="154781" y="14049"/>
                  </a:lnTo>
                  <a:lnTo>
                    <a:pt x="125956" y="3768"/>
                  </a:lnTo>
                  <a:lnTo>
                    <a:pt x="90678" y="0"/>
                  </a:lnTo>
                  <a:close/>
                </a:path>
              </a:pathLst>
            </a:custGeom>
            <a:solidFill>
              <a:srgbClr val="FFFFFF"/>
            </a:solidFill>
          </p:spPr>
          <p:txBody>
            <a:bodyPr wrap="square" lIns="0" tIns="0" rIns="0" bIns="0" rtlCol="0"/>
            <a:lstStyle/>
            <a:p>
              <a:endParaRPr/>
            </a:p>
          </p:txBody>
        </p:sp>
        <p:sp>
          <p:nvSpPr>
            <p:cNvPr id="73" name="object 73"/>
            <p:cNvSpPr/>
            <p:nvPr/>
          </p:nvSpPr>
          <p:spPr>
            <a:xfrm>
              <a:off x="8689085" y="4950714"/>
              <a:ext cx="181610" cy="96520"/>
            </a:xfrm>
            <a:custGeom>
              <a:avLst/>
              <a:gdLst/>
              <a:ahLst/>
              <a:cxnLst/>
              <a:rect l="l" t="t" r="r" b="b"/>
              <a:pathLst>
                <a:path w="181609" h="96520">
                  <a:moveTo>
                    <a:pt x="0" y="48006"/>
                  </a:moveTo>
                  <a:lnTo>
                    <a:pt x="7131" y="29307"/>
                  </a:lnTo>
                  <a:lnTo>
                    <a:pt x="26574" y="14049"/>
                  </a:lnTo>
                  <a:lnTo>
                    <a:pt x="55399" y="3768"/>
                  </a:lnTo>
                  <a:lnTo>
                    <a:pt x="90678" y="0"/>
                  </a:lnTo>
                  <a:lnTo>
                    <a:pt x="125956" y="3768"/>
                  </a:lnTo>
                  <a:lnTo>
                    <a:pt x="154781" y="14049"/>
                  </a:lnTo>
                  <a:lnTo>
                    <a:pt x="174224" y="29307"/>
                  </a:lnTo>
                  <a:lnTo>
                    <a:pt x="181356" y="48006"/>
                  </a:lnTo>
                  <a:lnTo>
                    <a:pt x="174224" y="66704"/>
                  </a:lnTo>
                  <a:lnTo>
                    <a:pt x="154781" y="81962"/>
                  </a:lnTo>
                  <a:lnTo>
                    <a:pt x="125956" y="92243"/>
                  </a:lnTo>
                  <a:lnTo>
                    <a:pt x="90678" y="96012"/>
                  </a:lnTo>
                  <a:lnTo>
                    <a:pt x="55399" y="92243"/>
                  </a:lnTo>
                  <a:lnTo>
                    <a:pt x="26574" y="81962"/>
                  </a:lnTo>
                  <a:lnTo>
                    <a:pt x="7131" y="66704"/>
                  </a:lnTo>
                  <a:lnTo>
                    <a:pt x="0" y="48006"/>
                  </a:lnTo>
                  <a:close/>
                </a:path>
              </a:pathLst>
            </a:custGeom>
            <a:ln w="25907">
              <a:solidFill>
                <a:srgbClr val="000000"/>
              </a:solidFill>
            </a:ln>
          </p:spPr>
          <p:txBody>
            <a:bodyPr wrap="square" lIns="0" tIns="0" rIns="0" bIns="0" rtlCol="0"/>
            <a:lstStyle/>
            <a:p>
              <a:endParaRPr/>
            </a:p>
          </p:txBody>
        </p:sp>
        <p:pic>
          <p:nvPicPr>
            <p:cNvPr id="74" name="object 74"/>
            <p:cNvPicPr/>
            <p:nvPr/>
          </p:nvPicPr>
          <p:blipFill>
            <a:blip r:embed="rId10" cstate="print"/>
            <a:stretch>
              <a:fillRect/>
            </a:stretch>
          </p:blipFill>
          <p:spPr>
            <a:xfrm>
              <a:off x="7283196" y="3148583"/>
              <a:ext cx="1431036" cy="1447800"/>
            </a:xfrm>
            <a:prstGeom prst="rect">
              <a:avLst/>
            </a:prstGeom>
          </p:spPr>
        </p:pic>
        <p:sp>
          <p:nvSpPr>
            <p:cNvPr id="75" name="object 75"/>
            <p:cNvSpPr/>
            <p:nvPr/>
          </p:nvSpPr>
          <p:spPr>
            <a:xfrm>
              <a:off x="7349236" y="3177285"/>
              <a:ext cx="1303655" cy="1320165"/>
            </a:xfrm>
            <a:custGeom>
              <a:avLst/>
              <a:gdLst/>
              <a:ahLst/>
              <a:cxnLst/>
              <a:rect l="l" t="t" r="r" b="b"/>
              <a:pathLst>
                <a:path w="1303654" h="1320164">
                  <a:moveTo>
                    <a:pt x="618744" y="0"/>
                  </a:moveTo>
                  <a:lnTo>
                    <a:pt x="0" y="550671"/>
                  </a:lnTo>
                  <a:lnTo>
                    <a:pt x="684403" y="1319657"/>
                  </a:lnTo>
                  <a:lnTo>
                    <a:pt x="1303147" y="768984"/>
                  </a:lnTo>
                  <a:lnTo>
                    <a:pt x="618744" y="0"/>
                  </a:lnTo>
                  <a:close/>
                </a:path>
              </a:pathLst>
            </a:custGeom>
            <a:solidFill>
              <a:srgbClr val="81ACD0"/>
            </a:solidFill>
          </p:spPr>
          <p:txBody>
            <a:bodyPr wrap="square" lIns="0" tIns="0" rIns="0" bIns="0" rtlCol="0"/>
            <a:lstStyle/>
            <a:p>
              <a:endParaRPr/>
            </a:p>
          </p:txBody>
        </p:sp>
        <p:sp>
          <p:nvSpPr>
            <p:cNvPr id="76" name="object 76"/>
            <p:cNvSpPr/>
            <p:nvPr/>
          </p:nvSpPr>
          <p:spPr>
            <a:xfrm>
              <a:off x="7349236" y="3177285"/>
              <a:ext cx="1303655" cy="1320165"/>
            </a:xfrm>
            <a:custGeom>
              <a:avLst/>
              <a:gdLst/>
              <a:ahLst/>
              <a:cxnLst/>
              <a:rect l="l" t="t" r="r" b="b"/>
              <a:pathLst>
                <a:path w="1303654" h="1320164">
                  <a:moveTo>
                    <a:pt x="0" y="550671"/>
                  </a:moveTo>
                  <a:lnTo>
                    <a:pt x="618744" y="0"/>
                  </a:lnTo>
                  <a:lnTo>
                    <a:pt x="1303147" y="768984"/>
                  </a:lnTo>
                  <a:lnTo>
                    <a:pt x="684403" y="1319657"/>
                  </a:lnTo>
                  <a:lnTo>
                    <a:pt x="0" y="550671"/>
                  </a:lnTo>
                  <a:close/>
                </a:path>
              </a:pathLst>
            </a:custGeom>
            <a:ln w="25400">
              <a:solidFill>
                <a:srgbClr val="000000"/>
              </a:solidFill>
            </a:ln>
          </p:spPr>
          <p:txBody>
            <a:bodyPr wrap="square" lIns="0" tIns="0" rIns="0" bIns="0" rtlCol="0"/>
            <a:lstStyle/>
            <a:p>
              <a:endParaRPr/>
            </a:p>
          </p:txBody>
        </p:sp>
        <p:pic>
          <p:nvPicPr>
            <p:cNvPr id="77" name="object 77"/>
            <p:cNvPicPr/>
            <p:nvPr/>
          </p:nvPicPr>
          <p:blipFill>
            <a:blip r:embed="rId11" cstate="print"/>
            <a:stretch>
              <a:fillRect/>
            </a:stretch>
          </p:blipFill>
          <p:spPr>
            <a:xfrm>
              <a:off x="6612636" y="2395727"/>
              <a:ext cx="1412748" cy="1426464"/>
            </a:xfrm>
            <a:prstGeom prst="rect">
              <a:avLst/>
            </a:prstGeom>
          </p:spPr>
        </p:pic>
        <p:sp>
          <p:nvSpPr>
            <p:cNvPr id="78" name="object 78"/>
            <p:cNvSpPr/>
            <p:nvPr/>
          </p:nvSpPr>
          <p:spPr>
            <a:xfrm>
              <a:off x="6678930" y="2424048"/>
              <a:ext cx="1284605" cy="1299210"/>
            </a:xfrm>
            <a:custGeom>
              <a:avLst/>
              <a:gdLst/>
              <a:ahLst/>
              <a:cxnLst/>
              <a:rect l="l" t="t" r="r" b="b"/>
              <a:pathLst>
                <a:path w="1284604" h="1299210">
                  <a:moveTo>
                    <a:pt x="618744" y="0"/>
                  </a:moveTo>
                  <a:lnTo>
                    <a:pt x="0" y="550672"/>
                  </a:lnTo>
                  <a:lnTo>
                    <a:pt x="665861" y="1298956"/>
                  </a:lnTo>
                  <a:lnTo>
                    <a:pt x="1284604" y="748284"/>
                  </a:lnTo>
                  <a:lnTo>
                    <a:pt x="618744" y="0"/>
                  </a:lnTo>
                  <a:close/>
                </a:path>
              </a:pathLst>
            </a:custGeom>
            <a:solidFill>
              <a:srgbClr val="ACC5D9"/>
            </a:solidFill>
          </p:spPr>
          <p:txBody>
            <a:bodyPr wrap="square" lIns="0" tIns="0" rIns="0" bIns="0" rtlCol="0"/>
            <a:lstStyle/>
            <a:p>
              <a:endParaRPr/>
            </a:p>
          </p:txBody>
        </p:sp>
        <p:sp>
          <p:nvSpPr>
            <p:cNvPr id="79" name="object 79"/>
            <p:cNvSpPr/>
            <p:nvPr/>
          </p:nvSpPr>
          <p:spPr>
            <a:xfrm>
              <a:off x="6678930" y="2424048"/>
              <a:ext cx="1284605" cy="1299210"/>
            </a:xfrm>
            <a:custGeom>
              <a:avLst/>
              <a:gdLst/>
              <a:ahLst/>
              <a:cxnLst/>
              <a:rect l="l" t="t" r="r" b="b"/>
              <a:pathLst>
                <a:path w="1284604" h="1299210">
                  <a:moveTo>
                    <a:pt x="0" y="550672"/>
                  </a:moveTo>
                  <a:lnTo>
                    <a:pt x="618744" y="0"/>
                  </a:lnTo>
                  <a:lnTo>
                    <a:pt x="1284604" y="748284"/>
                  </a:lnTo>
                  <a:lnTo>
                    <a:pt x="665861" y="1298956"/>
                  </a:lnTo>
                  <a:lnTo>
                    <a:pt x="0" y="550672"/>
                  </a:lnTo>
                  <a:close/>
                </a:path>
              </a:pathLst>
            </a:custGeom>
            <a:ln w="25400">
              <a:solidFill>
                <a:srgbClr val="000000"/>
              </a:solidFill>
            </a:ln>
          </p:spPr>
          <p:txBody>
            <a:bodyPr wrap="square" lIns="0" tIns="0" rIns="0" bIns="0" rtlCol="0"/>
            <a:lstStyle/>
            <a:p>
              <a:endParaRPr/>
            </a:p>
          </p:txBody>
        </p:sp>
        <p:pic>
          <p:nvPicPr>
            <p:cNvPr id="80" name="object 80"/>
            <p:cNvPicPr/>
            <p:nvPr/>
          </p:nvPicPr>
          <p:blipFill>
            <a:blip r:embed="rId12" cstate="print"/>
            <a:stretch>
              <a:fillRect/>
            </a:stretch>
          </p:blipFill>
          <p:spPr>
            <a:xfrm>
              <a:off x="5905500" y="1610867"/>
              <a:ext cx="1449324" cy="1467612"/>
            </a:xfrm>
            <a:prstGeom prst="rect">
              <a:avLst/>
            </a:prstGeom>
          </p:spPr>
        </p:pic>
        <p:sp>
          <p:nvSpPr>
            <p:cNvPr id="81" name="object 81"/>
            <p:cNvSpPr/>
            <p:nvPr/>
          </p:nvSpPr>
          <p:spPr>
            <a:xfrm>
              <a:off x="5971413" y="1639061"/>
              <a:ext cx="1322705" cy="1339215"/>
            </a:xfrm>
            <a:custGeom>
              <a:avLst/>
              <a:gdLst/>
              <a:ahLst/>
              <a:cxnLst/>
              <a:rect l="l" t="t" r="r" b="b"/>
              <a:pathLst>
                <a:path w="1322704" h="1339214">
                  <a:moveTo>
                    <a:pt x="628268" y="0"/>
                  </a:moveTo>
                  <a:lnTo>
                    <a:pt x="0" y="559180"/>
                  </a:lnTo>
                  <a:lnTo>
                    <a:pt x="694309" y="1339214"/>
                  </a:lnTo>
                  <a:lnTo>
                    <a:pt x="1322578" y="780034"/>
                  </a:lnTo>
                  <a:lnTo>
                    <a:pt x="628268" y="0"/>
                  </a:lnTo>
                  <a:close/>
                </a:path>
              </a:pathLst>
            </a:custGeom>
            <a:solidFill>
              <a:srgbClr val="CFE0F5"/>
            </a:solidFill>
          </p:spPr>
          <p:txBody>
            <a:bodyPr wrap="square" lIns="0" tIns="0" rIns="0" bIns="0" rtlCol="0"/>
            <a:lstStyle/>
            <a:p>
              <a:endParaRPr/>
            </a:p>
          </p:txBody>
        </p:sp>
        <p:sp>
          <p:nvSpPr>
            <p:cNvPr id="82" name="object 82"/>
            <p:cNvSpPr/>
            <p:nvPr/>
          </p:nvSpPr>
          <p:spPr>
            <a:xfrm>
              <a:off x="5971413" y="1639061"/>
              <a:ext cx="1322705" cy="1339215"/>
            </a:xfrm>
            <a:custGeom>
              <a:avLst/>
              <a:gdLst/>
              <a:ahLst/>
              <a:cxnLst/>
              <a:rect l="l" t="t" r="r" b="b"/>
              <a:pathLst>
                <a:path w="1322704" h="1339214">
                  <a:moveTo>
                    <a:pt x="0" y="559180"/>
                  </a:moveTo>
                  <a:lnTo>
                    <a:pt x="628268" y="0"/>
                  </a:lnTo>
                  <a:lnTo>
                    <a:pt x="1322578" y="780034"/>
                  </a:lnTo>
                  <a:lnTo>
                    <a:pt x="694309" y="1339214"/>
                  </a:lnTo>
                  <a:lnTo>
                    <a:pt x="0" y="559180"/>
                  </a:lnTo>
                  <a:close/>
                </a:path>
              </a:pathLst>
            </a:custGeom>
            <a:ln w="25400">
              <a:solidFill>
                <a:srgbClr val="000000"/>
              </a:solidFill>
            </a:ln>
          </p:spPr>
          <p:txBody>
            <a:bodyPr wrap="square" lIns="0" tIns="0" rIns="0" bIns="0" rtlCol="0"/>
            <a:lstStyle/>
            <a:p>
              <a:endParaRPr/>
            </a:p>
          </p:txBody>
        </p:sp>
        <p:sp>
          <p:nvSpPr>
            <p:cNvPr id="83" name="object 83"/>
            <p:cNvSpPr/>
            <p:nvPr/>
          </p:nvSpPr>
          <p:spPr>
            <a:xfrm>
              <a:off x="7980426" y="3510533"/>
              <a:ext cx="181610" cy="96520"/>
            </a:xfrm>
            <a:custGeom>
              <a:avLst/>
              <a:gdLst/>
              <a:ahLst/>
              <a:cxnLst/>
              <a:rect l="l" t="t" r="r" b="b"/>
              <a:pathLst>
                <a:path w="181609" h="96520">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84" name="object 84"/>
            <p:cNvSpPr/>
            <p:nvPr/>
          </p:nvSpPr>
          <p:spPr>
            <a:xfrm>
              <a:off x="7980426" y="3510533"/>
              <a:ext cx="181610" cy="96520"/>
            </a:xfrm>
            <a:custGeom>
              <a:avLst/>
              <a:gdLst/>
              <a:ahLst/>
              <a:cxnLst/>
              <a:rect l="l" t="t" r="r" b="b"/>
              <a:pathLst>
                <a:path w="181609" h="96520">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85" name="object 85"/>
            <p:cNvSpPr/>
            <p:nvPr/>
          </p:nvSpPr>
          <p:spPr>
            <a:xfrm>
              <a:off x="7791450" y="3373373"/>
              <a:ext cx="181610" cy="94615"/>
            </a:xfrm>
            <a:custGeom>
              <a:avLst/>
              <a:gdLst/>
              <a:ahLst/>
              <a:cxnLst/>
              <a:rect l="l" t="t" r="r" b="b"/>
              <a:pathLst>
                <a:path w="181609" h="94614">
                  <a:moveTo>
                    <a:pt x="90677" y="0"/>
                  </a:moveTo>
                  <a:lnTo>
                    <a:pt x="55399" y="3720"/>
                  </a:lnTo>
                  <a:lnTo>
                    <a:pt x="26574" y="13858"/>
                  </a:lnTo>
                  <a:lnTo>
                    <a:pt x="7131" y="28878"/>
                  </a:lnTo>
                  <a:lnTo>
                    <a:pt x="0" y="47243"/>
                  </a:lnTo>
                  <a:lnTo>
                    <a:pt x="7131" y="65609"/>
                  </a:lnTo>
                  <a:lnTo>
                    <a:pt x="26574" y="80629"/>
                  </a:lnTo>
                  <a:lnTo>
                    <a:pt x="55399" y="90767"/>
                  </a:lnTo>
                  <a:lnTo>
                    <a:pt x="90677" y="94487"/>
                  </a:lnTo>
                  <a:lnTo>
                    <a:pt x="125956" y="90767"/>
                  </a:lnTo>
                  <a:lnTo>
                    <a:pt x="154781" y="80629"/>
                  </a:lnTo>
                  <a:lnTo>
                    <a:pt x="174224" y="65609"/>
                  </a:lnTo>
                  <a:lnTo>
                    <a:pt x="181355" y="47243"/>
                  </a:lnTo>
                  <a:lnTo>
                    <a:pt x="174224" y="28878"/>
                  </a:lnTo>
                  <a:lnTo>
                    <a:pt x="154781" y="13858"/>
                  </a:lnTo>
                  <a:lnTo>
                    <a:pt x="125956" y="3720"/>
                  </a:lnTo>
                  <a:lnTo>
                    <a:pt x="90677" y="0"/>
                  </a:lnTo>
                  <a:close/>
                </a:path>
              </a:pathLst>
            </a:custGeom>
            <a:solidFill>
              <a:srgbClr val="B799FA"/>
            </a:solidFill>
          </p:spPr>
          <p:txBody>
            <a:bodyPr wrap="square" lIns="0" tIns="0" rIns="0" bIns="0" rtlCol="0"/>
            <a:lstStyle/>
            <a:p>
              <a:endParaRPr/>
            </a:p>
          </p:txBody>
        </p:sp>
        <p:sp>
          <p:nvSpPr>
            <p:cNvPr id="86" name="object 86"/>
            <p:cNvSpPr/>
            <p:nvPr/>
          </p:nvSpPr>
          <p:spPr>
            <a:xfrm>
              <a:off x="7791450" y="3373373"/>
              <a:ext cx="181610" cy="94615"/>
            </a:xfrm>
            <a:custGeom>
              <a:avLst/>
              <a:gdLst/>
              <a:ahLst/>
              <a:cxnLst/>
              <a:rect l="l" t="t" r="r" b="b"/>
              <a:pathLst>
                <a:path w="181609" h="94614">
                  <a:moveTo>
                    <a:pt x="0" y="47243"/>
                  </a:moveTo>
                  <a:lnTo>
                    <a:pt x="7131" y="28878"/>
                  </a:lnTo>
                  <a:lnTo>
                    <a:pt x="26574" y="13858"/>
                  </a:lnTo>
                  <a:lnTo>
                    <a:pt x="55399" y="3720"/>
                  </a:lnTo>
                  <a:lnTo>
                    <a:pt x="90677" y="0"/>
                  </a:lnTo>
                  <a:lnTo>
                    <a:pt x="125956" y="3720"/>
                  </a:lnTo>
                  <a:lnTo>
                    <a:pt x="154781" y="13858"/>
                  </a:lnTo>
                  <a:lnTo>
                    <a:pt x="174224" y="28878"/>
                  </a:lnTo>
                  <a:lnTo>
                    <a:pt x="181355" y="47243"/>
                  </a:lnTo>
                  <a:lnTo>
                    <a:pt x="174224" y="65609"/>
                  </a:lnTo>
                  <a:lnTo>
                    <a:pt x="154781" y="80629"/>
                  </a:lnTo>
                  <a:lnTo>
                    <a:pt x="125956" y="90767"/>
                  </a:lnTo>
                  <a:lnTo>
                    <a:pt x="90677" y="94487"/>
                  </a:lnTo>
                  <a:lnTo>
                    <a:pt x="55399" y="90767"/>
                  </a:lnTo>
                  <a:lnTo>
                    <a:pt x="26574" y="80629"/>
                  </a:lnTo>
                  <a:lnTo>
                    <a:pt x="7131" y="65609"/>
                  </a:lnTo>
                  <a:lnTo>
                    <a:pt x="0" y="47243"/>
                  </a:lnTo>
                  <a:close/>
                </a:path>
              </a:pathLst>
            </a:custGeom>
            <a:ln w="25908">
              <a:solidFill>
                <a:srgbClr val="000000"/>
              </a:solidFill>
            </a:ln>
          </p:spPr>
          <p:txBody>
            <a:bodyPr wrap="square" lIns="0" tIns="0" rIns="0" bIns="0" rtlCol="0"/>
            <a:lstStyle/>
            <a:p>
              <a:endParaRPr/>
            </a:p>
          </p:txBody>
        </p:sp>
        <p:sp>
          <p:nvSpPr>
            <p:cNvPr id="87" name="object 87"/>
            <p:cNvSpPr/>
            <p:nvPr/>
          </p:nvSpPr>
          <p:spPr>
            <a:xfrm>
              <a:off x="7084313" y="2841497"/>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88" name="object 88"/>
            <p:cNvSpPr/>
            <p:nvPr/>
          </p:nvSpPr>
          <p:spPr>
            <a:xfrm>
              <a:off x="7084313" y="2841497"/>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89" name="object 89"/>
            <p:cNvSpPr/>
            <p:nvPr/>
          </p:nvSpPr>
          <p:spPr>
            <a:xfrm>
              <a:off x="7003541" y="3146297"/>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90" name="object 90"/>
            <p:cNvSpPr/>
            <p:nvPr/>
          </p:nvSpPr>
          <p:spPr>
            <a:xfrm>
              <a:off x="7003541" y="3146297"/>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91" name="object 91"/>
            <p:cNvSpPr/>
            <p:nvPr/>
          </p:nvSpPr>
          <p:spPr>
            <a:xfrm>
              <a:off x="7157466" y="3254501"/>
              <a:ext cx="181610" cy="94615"/>
            </a:xfrm>
            <a:custGeom>
              <a:avLst/>
              <a:gdLst/>
              <a:ahLst/>
              <a:cxnLst/>
              <a:rect l="l" t="t" r="r" b="b"/>
              <a:pathLst>
                <a:path w="181609" h="94614">
                  <a:moveTo>
                    <a:pt x="90677" y="0"/>
                  </a:moveTo>
                  <a:lnTo>
                    <a:pt x="55399" y="3720"/>
                  </a:lnTo>
                  <a:lnTo>
                    <a:pt x="26574" y="13858"/>
                  </a:lnTo>
                  <a:lnTo>
                    <a:pt x="7131" y="28878"/>
                  </a:lnTo>
                  <a:lnTo>
                    <a:pt x="0" y="47244"/>
                  </a:lnTo>
                  <a:lnTo>
                    <a:pt x="7131" y="65609"/>
                  </a:lnTo>
                  <a:lnTo>
                    <a:pt x="26574" y="80629"/>
                  </a:lnTo>
                  <a:lnTo>
                    <a:pt x="55399" y="90767"/>
                  </a:lnTo>
                  <a:lnTo>
                    <a:pt x="90677" y="94487"/>
                  </a:lnTo>
                  <a:lnTo>
                    <a:pt x="125956" y="90767"/>
                  </a:lnTo>
                  <a:lnTo>
                    <a:pt x="154781" y="80629"/>
                  </a:lnTo>
                  <a:lnTo>
                    <a:pt x="174224" y="65609"/>
                  </a:lnTo>
                  <a:lnTo>
                    <a:pt x="181355" y="47244"/>
                  </a:lnTo>
                  <a:lnTo>
                    <a:pt x="174224" y="28878"/>
                  </a:lnTo>
                  <a:lnTo>
                    <a:pt x="154781" y="13858"/>
                  </a:lnTo>
                  <a:lnTo>
                    <a:pt x="125956" y="3720"/>
                  </a:lnTo>
                  <a:lnTo>
                    <a:pt x="90677" y="0"/>
                  </a:lnTo>
                  <a:close/>
                </a:path>
              </a:pathLst>
            </a:custGeom>
            <a:solidFill>
              <a:srgbClr val="B799FA"/>
            </a:solidFill>
          </p:spPr>
          <p:txBody>
            <a:bodyPr wrap="square" lIns="0" tIns="0" rIns="0" bIns="0" rtlCol="0"/>
            <a:lstStyle/>
            <a:p>
              <a:endParaRPr/>
            </a:p>
          </p:txBody>
        </p:sp>
        <p:sp>
          <p:nvSpPr>
            <p:cNvPr id="92" name="object 92"/>
            <p:cNvSpPr/>
            <p:nvPr/>
          </p:nvSpPr>
          <p:spPr>
            <a:xfrm>
              <a:off x="7157466" y="3254501"/>
              <a:ext cx="181610" cy="94615"/>
            </a:xfrm>
            <a:custGeom>
              <a:avLst/>
              <a:gdLst/>
              <a:ahLst/>
              <a:cxnLst/>
              <a:rect l="l" t="t" r="r" b="b"/>
              <a:pathLst>
                <a:path w="181609" h="94614">
                  <a:moveTo>
                    <a:pt x="0" y="47244"/>
                  </a:moveTo>
                  <a:lnTo>
                    <a:pt x="7131" y="28878"/>
                  </a:lnTo>
                  <a:lnTo>
                    <a:pt x="26574" y="13858"/>
                  </a:lnTo>
                  <a:lnTo>
                    <a:pt x="55399" y="3720"/>
                  </a:lnTo>
                  <a:lnTo>
                    <a:pt x="90677" y="0"/>
                  </a:lnTo>
                  <a:lnTo>
                    <a:pt x="125956" y="3720"/>
                  </a:lnTo>
                  <a:lnTo>
                    <a:pt x="154781" y="13858"/>
                  </a:lnTo>
                  <a:lnTo>
                    <a:pt x="174224" y="28878"/>
                  </a:lnTo>
                  <a:lnTo>
                    <a:pt x="181355" y="47244"/>
                  </a:lnTo>
                  <a:lnTo>
                    <a:pt x="174224" y="65609"/>
                  </a:lnTo>
                  <a:lnTo>
                    <a:pt x="154781" y="80629"/>
                  </a:lnTo>
                  <a:lnTo>
                    <a:pt x="125956" y="90767"/>
                  </a:lnTo>
                  <a:lnTo>
                    <a:pt x="90677" y="94487"/>
                  </a:lnTo>
                  <a:lnTo>
                    <a:pt x="55399" y="90767"/>
                  </a:lnTo>
                  <a:lnTo>
                    <a:pt x="26574" y="80629"/>
                  </a:lnTo>
                  <a:lnTo>
                    <a:pt x="7131" y="65609"/>
                  </a:lnTo>
                  <a:lnTo>
                    <a:pt x="0" y="47244"/>
                  </a:lnTo>
                  <a:close/>
                </a:path>
              </a:pathLst>
            </a:custGeom>
            <a:ln w="25908">
              <a:solidFill>
                <a:srgbClr val="000000"/>
              </a:solidFill>
            </a:ln>
          </p:spPr>
          <p:txBody>
            <a:bodyPr wrap="square" lIns="0" tIns="0" rIns="0" bIns="0" rtlCol="0"/>
            <a:lstStyle/>
            <a:p>
              <a:endParaRPr/>
            </a:p>
          </p:txBody>
        </p:sp>
        <p:sp>
          <p:nvSpPr>
            <p:cNvPr id="93" name="object 93"/>
            <p:cNvSpPr/>
            <p:nvPr/>
          </p:nvSpPr>
          <p:spPr>
            <a:xfrm>
              <a:off x="7672577" y="3092957"/>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94" name="object 94"/>
            <p:cNvSpPr/>
            <p:nvPr/>
          </p:nvSpPr>
          <p:spPr>
            <a:xfrm>
              <a:off x="7672577" y="3092957"/>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95" name="object 95"/>
            <p:cNvSpPr/>
            <p:nvPr/>
          </p:nvSpPr>
          <p:spPr>
            <a:xfrm>
              <a:off x="7479030" y="3246882"/>
              <a:ext cx="180340" cy="94615"/>
            </a:xfrm>
            <a:custGeom>
              <a:avLst/>
              <a:gdLst/>
              <a:ahLst/>
              <a:cxnLst/>
              <a:rect l="l" t="t" r="r" b="b"/>
              <a:pathLst>
                <a:path w="180340" h="94614">
                  <a:moveTo>
                    <a:pt x="89916" y="0"/>
                  </a:moveTo>
                  <a:lnTo>
                    <a:pt x="54917" y="3720"/>
                  </a:lnTo>
                  <a:lnTo>
                    <a:pt x="26336" y="13858"/>
                  </a:lnTo>
                  <a:lnTo>
                    <a:pt x="7066" y="28878"/>
                  </a:lnTo>
                  <a:lnTo>
                    <a:pt x="0" y="47243"/>
                  </a:lnTo>
                  <a:lnTo>
                    <a:pt x="7066" y="65609"/>
                  </a:lnTo>
                  <a:lnTo>
                    <a:pt x="26336" y="80629"/>
                  </a:lnTo>
                  <a:lnTo>
                    <a:pt x="54917" y="90767"/>
                  </a:lnTo>
                  <a:lnTo>
                    <a:pt x="89916" y="94487"/>
                  </a:lnTo>
                  <a:lnTo>
                    <a:pt x="124914" y="90767"/>
                  </a:lnTo>
                  <a:lnTo>
                    <a:pt x="153495" y="80629"/>
                  </a:lnTo>
                  <a:lnTo>
                    <a:pt x="172765" y="65609"/>
                  </a:lnTo>
                  <a:lnTo>
                    <a:pt x="179831" y="47243"/>
                  </a:lnTo>
                  <a:lnTo>
                    <a:pt x="172765" y="28878"/>
                  </a:lnTo>
                  <a:lnTo>
                    <a:pt x="153495" y="13858"/>
                  </a:lnTo>
                  <a:lnTo>
                    <a:pt x="124914" y="3720"/>
                  </a:lnTo>
                  <a:lnTo>
                    <a:pt x="89916" y="0"/>
                  </a:lnTo>
                  <a:close/>
                </a:path>
              </a:pathLst>
            </a:custGeom>
            <a:solidFill>
              <a:srgbClr val="2CD9B0"/>
            </a:solidFill>
          </p:spPr>
          <p:txBody>
            <a:bodyPr wrap="square" lIns="0" tIns="0" rIns="0" bIns="0" rtlCol="0"/>
            <a:lstStyle/>
            <a:p>
              <a:endParaRPr/>
            </a:p>
          </p:txBody>
        </p:sp>
        <p:sp>
          <p:nvSpPr>
            <p:cNvPr id="96" name="object 96"/>
            <p:cNvSpPr/>
            <p:nvPr/>
          </p:nvSpPr>
          <p:spPr>
            <a:xfrm>
              <a:off x="7479030" y="3246882"/>
              <a:ext cx="180340" cy="94615"/>
            </a:xfrm>
            <a:custGeom>
              <a:avLst/>
              <a:gdLst/>
              <a:ahLst/>
              <a:cxnLst/>
              <a:rect l="l" t="t" r="r" b="b"/>
              <a:pathLst>
                <a:path w="180340" h="94614">
                  <a:moveTo>
                    <a:pt x="0" y="47243"/>
                  </a:moveTo>
                  <a:lnTo>
                    <a:pt x="7066" y="28878"/>
                  </a:lnTo>
                  <a:lnTo>
                    <a:pt x="26336" y="13858"/>
                  </a:lnTo>
                  <a:lnTo>
                    <a:pt x="54917" y="3720"/>
                  </a:lnTo>
                  <a:lnTo>
                    <a:pt x="89916" y="0"/>
                  </a:lnTo>
                  <a:lnTo>
                    <a:pt x="124914" y="3720"/>
                  </a:lnTo>
                  <a:lnTo>
                    <a:pt x="153495" y="13858"/>
                  </a:lnTo>
                  <a:lnTo>
                    <a:pt x="172765" y="28878"/>
                  </a:lnTo>
                  <a:lnTo>
                    <a:pt x="179831" y="47243"/>
                  </a:lnTo>
                  <a:lnTo>
                    <a:pt x="172765" y="65609"/>
                  </a:lnTo>
                  <a:lnTo>
                    <a:pt x="153495" y="80629"/>
                  </a:lnTo>
                  <a:lnTo>
                    <a:pt x="124914" y="90767"/>
                  </a:lnTo>
                  <a:lnTo>
                    <a:pt x="89916" y="94487"/>
                  </a:lnTo>
                  <a:lnTo>
                    <a:pt x="54917" y="90767"/>
                  </a:lnTo>
                  <a:lnTo>
                    <a:pt x="26336" y="80629"/>
                  </a:lnTo>
                  <a:lnTo>
                    <a:pt x="7066" y="65609"/>
                  </a:lnTo>
                  <a:lnTo>
                    <a:pt x="0" y="47243"/>
                  </a:lnTo>
                  <a:close/>
                </a:path>
              </a:pathLst>
            </a:custGeom>
            <a:ln w="25908">
              <a:solidFill>
                <a:srgbClr val="000000"/>
              </a:solidFill>
            </a:ln>
          </p:spPr>
          <p:txBody>
            <a:bodyPr wrap="square" lIns="0" tIns="0" rIns="0" bIns="0" rtlCol="0"/>
            <a:lstStyle/>
            <a:p>
              <a:endParaRPr/>
            </a:p>
          </p:txBody>
        </p:sp>
        <p:sp>
          <p:nvSpPr>
            <p:cNvPr id="97" name="object 97"/>
            <p:cNvSpPr/>
            <p:nvPr/>
          </p:nvSpPr>
          <p:spPr>
            <a:xfrm>
              <a:off x="7312913" y="3419094"/>
              <a:ext cx="181610" cy="96520"/>
            </a:xfrm>
            <a:custGeom>
              <a:avLst/>
              <a:gdLst/>
              <a:ahLst/>
              <a:cxnLst/>
              <a:rect l="l" t="t" r="r" b="b"/>
              <a:pathLst>
                <a:path w="181609" h="96520">
                  <a:moveTo>
                    <a:pt x="90677" y="0"/>
                  </a:moveTo>
                  <a:lnTo>
                    <a:pt x="55399" y="3768"/>
                  </a:lnTo>
                  <a:lnTo>
                    <a:pt x="26574" y="14049"/>
                  </a:lnTo>
                  <a:lnTo>
                    <a:pt x="7131" y="29307"/>
                  </a:lnTo>
                  <a:lnTo>
                    <a:pt x="0" y="48005"/>
                  </a:lnTo>
                  <a:lnTo>
                    <a:pt x="7131" y="66704"/>
                  </a:lnTo>
                  <a:lnTo>
                    <a:pt x="26574" y="81962"/>
                  </a:lnTo>
                  <a:lnTo>
                    <a:pt x="55399" y="92243"/>
                  </a:lnTo>
                  <a:lnTo>
                    <a:pt x="90677" y="96011"/>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98" name="object 98"/>
            <p:cNvSpPr/>
            <p:nvPr/>
          </p:nvSpPr>
          <p:spPr>
            <a:xfrm>
              <a:off x="7312913" y="3419094"/>
              <a:ext cx="181610" cy="96520"/>
            </a:xfrm>
            <a:custGeom>
              <a:avLst/>
              <a:gdLst/>
              <a:ahLst/>
              <a:cxnLst/>
              <a:rect l="l" t="t" r="r" b="b"/>
              <a:pathLst>
                <a:path w="181609" h="96520">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1"/>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99" name="object 99"/>
            <p:cNvSpPr/>
            <p:nvPr/>
          </p:nvSpPr>
          <p:spPr>
            <a:xfrm>
              <a:off x="7381494" y="3118865"/>
              <a:ext cx="180340" cy="96520"/>
            </a:xfrm>
            <a:custGeom>
              <a:avLst/>
              <a:gdLst/>
              <a:ahLst/>
              <a:cxnLst/>
              <a:rect l="l" t="t" r="r" b="b"/>
              <a:pathLst>
                <a:path w="180340" h="96519">
                  <a:moveTo>
                    <a:pt x="89915" y="0"/>
                  </a:moveTo>
                  <a:lnTo>
                    <a:pt x="54917" y="3768"/>
                  </a:lnTo>
                  <a:lnTo>
                    <a:pt x="26336" y="14049"/>
                  </a:lnTo>
                  <a:lnTo>
                    <a:pt x="7066" y="29307"/>
                  </a:lnTo>
                  <a:lnTo>
                    <a:pt x="0" y="48006"/>
                  </a:lnTo>
                  <a:lnTo>
                    <a:pt x="7066" y="66704"/>
                  </a:lnTo>
                  <a:lnTo>
                    <a:pt x="26336" y="81962"/>
                  </a:lnTo>
                  <a:lnTo>
                    <a:pt x="54917" y="92243"/>
                  </a:lnTo>
                  <a:lnTo>
                    <a:pt x="89915" y="96012"/>
                  </a:lnTo>
                  <a:lnTo>
                    <a:pt x="124914" y="92243"/>
                  </a:lnTo>
                  <a:lnTo>
                    <a:pt x="153495" y="81962"/>
                  </a:lnTo>
                  <a:lnTo>
                    <a:pt x="172765" y="66704"/>
                  </a:lnTo>
                  <a:lnTo>
                    <a:pt x="179831" y="48006"/>
                  </a:lnTo>
                  <a:lnTo>
                    <a:pt x="172765" y="29307"/>
                  </a:lnTo>
                  <a:lnTo>
                    <a:pt x="153495" y="14049"/>
                  </a:lnTo>
                  <a:lnTo>
                    <a:pt x="124914" y="3768"/>
                  </a:lnTo>
                  <a:lnTo>
                    <a:pt x="89915" y="0"/>
                  </a:lnTo>
                  <a:close/>
                </a:path>
              </a:pathLst>
            </a:custGeom>
            <a:solidFill>
              <a:srgbClr val="B799FA"/>
            </a:solidFill>
          </p:spPr>
          <p:txBody>
            <a:bodyPr wrap="square" lIns="0" tIns="0" rIns="0" bIns="0" rtlCol="0"/>
            <a:lstStyle/>
            <a:p>
              <a:endParaRPr/>
            </a:p>
          </p:txBody>
        </p:sp>
        <p:sp>
          <p:nvSpPr>
            <p:cNvPr id="100" name="object 100"/>
            <p:cNvSpPr/>
            <p:nvPr/>
          </p:nvSpPr>
          <p:spPr>
            <a:xfrm>
              <a:off x="7381494" y="3118865"/>
              <a:ext cx="180340" cy="96520"/>
            </a:xfrm>
            <a:custGeom>
              <a:avLst/>
              <a:gdLst/>
              <a:ahLst/>
              <a:cxnLst/>
              <a:rect l="l" t="t" r="r" b="b"/>
              <a:pathLst>
                <a:path w="180340" h="96519">
                  <a:moveTo>
                    <a:pt x="0" y="48006"/>
                  </a:moveTo>
                  <a:lnTo>
                    <a:pt x="7066" y="29307"/>
                  </a:lnTo>
                  <a:lnTo>
                    <a:pt x="26336" y="14049"/>
                  </a:lnTo>
                  <a:lnTo>
                    <a:pt x="54917" y="3768"/>
                  </a:lnTo>
                  <a:lnTo>
                    <a:pt x="89915" y="0"/>
                  </a:lnTo>
                  <a:lnTo>
                    <a:pt x="124914" y="3768"/>
                  </a:lnTo>
                  <a:lnTo>
                    <a:pt x="153495" y="14049"/>
                  </a:lnTo>
                  <a:lnTo>
                    <a:pt x="172765" y="29307"/>
                  </a:lnTo>
                  <a:lnTo>
                    <a:pt x="179831" y="48006"/>
                  </a:lnTo>
                  <a:lnTo>
                    <a:pt x="172765" y="66704"/>
                  </a:lnTo>
                  <a:lnTo>
                    <a:pt x="153495" y="81962"/>
                  </a:lnTo>
                  <a:lnTo>
                    <a:pt x="124914" y="92243"/>
                  </a:lnTo>
                  <a:lnTo>
                    <a:pt x="89915" y="96012"/>
                  </a:lnTo>
                  <a:lnTo>
                    <a:pt x="54917" y="92243"/>
                  </a:lnTo>
                  <a:lnTo>
                    <a:pt x="26336" y="81962"/>
                  </a:lnTo>
                  <a:lnTo>
                    <a:pt x="7066" y="66704"/>
                  </a:lnTo>
                  <a:lnTo>
                    <a:pt x="0" y="48006"/>
                  </a:lnTo>
                  <a:close/>
                </a:path>
              </a:pathLst>
            </a:custGeom>
            <a:ln w="25908">
              <a:solidFill>
                <a:srgbClr val="000000"/>
              </a:solidFill>
            </a:ln>
          </p:spPr>
          <p:txBody>
            <a:bodyPr wrap="square" lIns="0" tIns="0" rIns="0" bIns="0" rtlCol="0"/>
            <a:lstStyle/>
            <a:p>
              <a:endParaRPr/>
            </a:p>
          </p:txBody>
        </p:sp>
        <p:sp>
          <p:nvSpPr>
            <p:cNvPr id="101" name="object 101"/>
            <p:cNvSpPr/>
            <p:nvPr/>
          </p:nvSpPr>
          <p:spPr>
            <a:xfrm>
              <a:off x="7297674" y="2777489"/>
              <a:ext cx="180340" cy="94615"/>
            </a:xfrm>
            <a:custGeom>
              <a:avLst/>
              <a:gdLst/>
              <a:ahLst/>
              <a:cxnLst/>
              <a:rect l="l" t="t" r="r" b="b"/>
              <a:pathLst>
                <a:path w="180340" h="94614">
                  <a:moveTo>
                    <a:pt x="89916" y="0"/>
                  </a:moveTo>
                  <a:lnTo>
                    <a:pt x="54917" y="3720"/>
                  </a:lnTo>
                  <a:lnTo>
                    <a:pt x="26336" y="13858"/>
                  </a:lnTo>
                  <a:lnTo>
                    <a:pt x="7066" y="28878"/>
                  </a:lnTo>
                  <a:lnTo>
                    <a:pt x="0" y="47244"/>
                  </a:lnTo>
                  <a:lnTo>
                    <a:pt x="7066" y="65609"/>
                  </a:lnTo>
                  <a:lnTo>
                    <a:pt x="26336" y="80629"/>
                  </a:lnTo>
                  <a:lnTo>
                    <a:pt x="54917" y="90767"/>
                  </a:lnTo>
                  <a:lnTo>
                    <a:pt x="89916" y="94487"/>
                  </a:lnTo>
                  <a:lnTo>
                    <a:pt x="124914" y="90767"/>
                  </a:lnTo>
                  <a:lnTo>
                    <a:pt x="153495" y="80629"/>
                  </a:lnTo>
                  <a:lnTo>
                    <a:pt x="172765" y="65609"/>
                  </a:lnTo>
                  <a:lnTo>
                    <a:pt x="179831" y="47244"/>
                  </a:lnTo>
                  <a:lnTo>
                    <a:pt x="172765" y="28878"/>
                  </a:lnTo>
                  <a:lnTo>
                    <a:pt x="153495" y="13858"/>
                  </a:lnTo>
                  <a:lnTo>
                    <a:pt x="124914" y="3720"/>
                  </a:lnTo>
                  <a:lnTo>
                    <a:pt x="89916" y="0"/>
                  </a:lnTo>
                  <a:close/>
                </a:path>
              </a:pathLst>
            </a:custGeom>
            <a:solidFill>
              <a:srgbClr val="B799FA"/>
            </a:solidFill>
          </p:spPr>
          <p:txBody>
            <a:bodyPr wrap="square" lIns="0" tIns="0" rIns="0" bIns="0" rtlCol="0"/>
            <a:lstStyle/>
            <a:p>
              <a:endParaRPr/>
            </a:p>
          </p:txBody>
        </p:sp>
        <p:sp>
          <p:nvSpPr>
            <p:cNvPr id="102" name="object 102"/>
            <p:cNvSpPr/>
            <p:nvPr/>
          </p:nvSpPr>
          <p:spPr>
            <a:xfrm>
              <a:off x="7297674" y="2777489"/>
              <a:ext cx="180340" cy="94615"/>
            </a:xfrm>
            <a:custGeom>
              <a:avLst/>
              <a:gdLst/>
              <a:ahLst/>
              <a:cxnLst/>
              <a:rect l="l" t="t" r="r" b="b"/>
              <a:pathLst>
                <a:path w="180340" h="94614">
                  <a:moveTo>
                    <a:pt x="0" y="47244"/>
                  </a:moveTo>
                  <a:lnTo>
                    <a:pt x="7066" y="28878"/>
                  </a:lnTo>
                  <a:lnTo>
                    <a:pt x="26336" y="13858"/>
                  </a:lnTo>
                  <a:lnTo>
                    <a:pt x="54917" y="3720"/>
                  </a:lnTo>
                  <a:lnTo>
                    <a:pt x="89916" y="0"/>
                  </a:lnTo>
                  <a:lnTo>
                    <a:pt x="124914" y="3720"/>
                  </a:lnTo>
                  <a:lnTo>
                    <a:pt x="153495" y="13858"/>
                  </a:lnTo>
                  <a:lnTo>
                    <a:pt x="172765" y="28878"/>
                  </a:lnTo>
                  <a:lnTo>
                    <a:pt x="179831" y="47244"/>
                  </a:lnTo>
                  <a:lnTo>
                    <a:pt x="172765" y="65609"/>
                  </a:lnTo>
                  <a:lnTo>
                    <a:pt x="153495" y="80629"/>
                  </a:lnTo>
                  <a:lnTo>
                    <a:pt x="124914" y="90767"/>
                  </a:lnTo>
                  <a:lnTo>
                    <a:pt x="89916" y="94487"/>
                  </a:lnTo>
                  <a:lnTo>
                    <a:pt x="54917" y="90767"/>
                  </a:lnTo>
                  <a:lnTo>
                    <a:pt x="26336" y="80629"/>
                  </a:lnTo>
                  <a:lnTo>
                    <a:pt x="7066" y="65609"/>
                  </a:lnTo>
                  <a:lnTo>
                    <a:pt x="0" y="47244"/>
                  </a:lnTo>
                  <a:close/>
                </a:path>
              </a:pathLst>
            </a:custGeom>
            <a:ln w="25908">
              <a:solidFill>
                <a:srgbClr val="000000"/>
              </a:solidFill>
            </a:ln>
          </p:spPr>
          <p:txBody>
            <a:bodyPr wrap="square" lIns="0" tIns="0" rIns="0" bIns="0" rtlCol="0"/>
            <a:lstStyle/>
            <a:p>
              <a:endParaRPr/>
            </a:p>
          </p:txBody>
        </p:sp>
        <p:sp>
          <p:nvSpPr>
            <p:cNvPr id="103" name="object 103"/>
            <p:cNvSpPr/>
            <p:nvPr/>
          </p:nvSpPr>
          <p:spPr>
            <a:xfrm>
              <a:off x="7099553" y="3016757"/>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104" name="object 104"/>
            <p:cNvSpPr/>
            <p:nvPr/>
          </p:nvSpPr>
          <p:spPr>
            <a:xfrm>
              <a:off x="7099553" y="3016757"/>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105" name="object 105"/>
            <p:cNvSpPr/>
            <p:nvPr/>
          </p:nvSpPr>
          <p:spPr>
            <a:xfrm>
              <a:off x="7376922" y="2943605"/>
              <a:ext cx="181610" cy="96520"/>
            </a:xfrm>
            <a:custGeom>
              <a:avLst/>
              <a:gdLst/>
              <a:ahLst/>
              <a:cxnLst/>
              <a:rect l="l" t="t" r="r" b="b"/>
              <a:pathLst>
                <a:path w="181609" h="96519">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106" name="object 106"/>
            <p:cNvSpPr/>
            <p:nvPr/>
          </p:nvSpPr>
          <p:spPr>
            <a:xfrm>
              <a:off x="7376922" y="2943605"/>
              <a:ext cx="181610" cy="96520"/>
            </a:xfrm>
            <a:custGeom>
              <a:avLst/>
              <a:gdLst/>
              <a:ahLst/>
              <a:cxnLst/>
              <a:rect l="l" t="t" r="r" b="b"/>
              <a:pathLst>
                <a:path w="181609" h="96519">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sp>
          <p:nvSpPr>
            <p:cNvPr id="107" name="object 107"/>
            <p:cNvSpPr/>
            <p:nvPr/>
          </p:nvSpPr>
          <p:spPr>
            <a:xfrm>
              <a:off x="7108697" y="2638805"/>
              <a:ext cx="180340" cy="96520"/>
            </a:xfrm>
            <a:custGeom>
              <a:avLst/>
              <a:gdLst/>
              <a:ahLst/>
              <a:cxnLst/>
              <a:rect l="l" t="t" r="r" b="b"/>
              <a:pathLst>
                <a:path w="180340" h="96519">
                  <a:moveTo>
                    <a:pt x="89916" y="0"/>
                  </a:moveTo>
                  <a:lnTo>
                    <a:pt x="54917" y="3768"/>
                  </a:lnTo>
                  <a:lnTo>
                    <a:pt x="26336" y="14049"/>
                  </a:lnTo>
                  <a:lnTo>
                    <a:pt x="7066" y="29307"/>
                  </a:lnTo>
                  <a:lnTo>
                    <a:pt x="0" y="48006"/>
                  </a:lnTo>
                  <a:lnTo>
                    <a:pt x="7066" y="66704"/>
                  </a:lnTo>
                  <a:lnTo>
                    <a:pt x="26336" y="81962"/>
                  </a:lnTo>
                  <a:lnTo>
                    <a:pt x="54917" y="92243"/>
                  </a:lnTo>
                  <a:lnTo>
                    <a:pt x="89916" y="96012"/>
                  </a:lnTo>
                  <a:lnTo>
                    <a:pt x="124914" y="92243"/>
                  </a:lnTo>
                  <a:lnTo>
                    <a:pt x="153495" y="81962"/>
                  </a:lnTo>
                  <a:lnTo>
                    <a:pt x="172765" y="66704"/>
                  </a:lnTo>
                  <a:lnTo>
                    <a:pt x="179831" y="48006"/>
                  </a:lnTo>
                  <a:lnTo>
                    <a:pt x="172765" y="29307"/>
                  </a:lnTo>
                  <a:lnTo>
                    <a:pt x="153495" y="14049"/>
                  </a:lnTo>
                  <a:lnTo>
                    <a:pt x="124914" y="3768"/>
                  </a:lnTo>
                  <a:lnTo>
                    <a:pt x="89916" y="0"/>
                  </a:lnTo>
                  <a:close/>
                </a:path>
              </a:pathLst>
            </a:custGeom>
            <a:solidFill>
              <a:srgbClr val="B799FA"/>
            </a:solidFill>
          </p:spPr>
          <p:txBody>
            <a:bodyPr wrap="square" lIns="0" tIns="0" rIns="0" bIns="0" rtlCol="0"/>
            <a:lstStyle/>
            <a:p>
              <a:endParaRPr/>
            </a:p>
          </p:txBody>
        </p:sp>
        <p:sp>
          <p:nvSpPr>
            <p:cNvPr id="108" name="object 108"/>
            <p:cNvSpPr/>
            <p:nvPr/>
          </p:nvSpPr>
          <p:spPr>
            <a:xfrm>
              <a:off x="7108697" y="2638805"/>
              <a:ext cx="180340" cy="96520"/>
            </a:xfrm>
            <a:custGeom>
              <a:avLst/>
              <a:gdLst/>
              <a:ahLst/>
              <a:cxnLst/>
              <a:rect l="l" t="t" r="r" b="b"/>
              <a:pathLst>
                <a:path w="180340" h="96519">
                  <a:moveTo>
                    <a:pt x="0" y="48006"/>
                  </a:moveTo>
                  <a:lnTo>
                    <a:pt x="7066" y="29307"/>
                  </a:lnTo>
                  <a:lnTo>
                    <a:pt x="26336" y="14049"/>
                  </a:lnTo>
                  <a:lnTo>
                    <a:pt x="54917" y="3768"/>
                  </a:lnTo>
                  <a:lnTo>
                    <a:pt x="89916" y="0"/>
                  </a:lnTo>
                  <a:lnTo>
                    <a:pt x="124914" y="3768"/>
                  </a:lnTo>
                  <a:lnTo>
                    <a:pt x="153495" y="14049"/>
                  </a:lnTo>
                  <a:lnTo>
                    <a:pt x="172765" y="29307"/>
                  </a:lnTo>
                  <a:lnTo>
                    <a:pt x="179831" y="48006"/>
                  </a:lnTo>
                  <a:lnTo>
                    <a:pt x="172765" y="66704"/>
                  </a:lnTo>
                  <a:lnTo>
                    <a:pt x="153495" y="81962"/>
                  </a:lnTo>
                  <a:lnTo>
                    <a:pt x="124914" y="92243"/>
                  </a:lnTo>
                  <a:lnTo>
                    <a:pt x="89916" y="96012"/>
                  </a:lnTo>
                  <a:lnTo>
                    <a:pt x="54917" y="92243"/>
                  </a:lnTo>
                  <a:lnTo>
                    <a:pt x="26336" y="81962"/>
                  </a:lnTo>
                  <a:lnTo>
                    <a:pt x="7066" y="66704"/>
                  </a:lnTo>
                  <a:lnTo>
                    <a:pt x="0" y="48006"/>
                  </a:lnTo>
                  <a:close/>
                </a:path>
              </a:pathLst>
            </a:custGeom>
            <a:ln w="25908">
              <a:solidFill>
                <a:srgbClr val="000000"/>
              </a:solidFill>
            </a:ln>
          </p:spPr>
          <p:txBody>
            <a:bodyPr wrap="square" lIns="0" tIns="0" rIns="0" bIns="0" rtlCol="0"/>
            <a:lstStyle/>
            <a:p>
              <a:endParaRPr/>
            </a:p>
          </p:txBody>
        </p:sp>
        <p:sp>
          <p:nvSpPr>
            <p:cNvPr id="109" name="object 109"/>
            <p:cNvSpPr/>
            <p:nvPr/>
          </p:nvSpPr>
          <p:spPr>
            <a:xfrm>
              <a:off x="6820661" y="3003041"/>
              <a:ext cx="180340" cy="94615"/>
            </a:xfrm>
            <a:custGeom>
              <a:avLst/>
              <a:gdLst/>
              <a:ahLst/>
              <a:cxnLst/>
              <a:rect l="l" t="t" r="r" b="b"/>
              <a:pathLst>
                <a:path w="180340" h="94614">
                  <a:moveTo>
                    <a:pt x="89916" y="0"/>
                  </a:moveTo>
                  <a:lnTo>
                    <a:pt x="54917" y="3720"/>
                  </a:lnTo>
                  <a:lnTo>
                    <a:pt x="26336" y="13858"/>
                  </a:lnTo>
                  <a:lnTo>
                    <a:pt x="7066" y="28878"/>
                  </a:lnTo>
                  <a:lnTo>
                    <a:pt x="0" y="47244"/>
                  </a:lnTo>
                  <a:lnTo>
                    <a:pt x="7066" y="65609"/>
                  </a:lnTo>
                  <a:lnTo>
                    <a:pt x="26336" y="80629"/>
                  </a:lnTo>
                  <a:lnTo>
                    <a:pt x="54917" y="90767"/>
                  </a:lnTo>
                  <a:lnTo>
                    <a:pt x="89916" y="94487"/>
                  </a:lnTo>
                  <a:lnTo>
                    <a:pt x="124914" y="90767"/>
                  </a:lnTo>
                  <a:lnTo>
                    <a:pt x="153495" y="80629"/>
                  </a:lnTo>
                  <a:lnTo>
                    <a:pt x="172765" y="65609"/>
                  </a:lnTo>
                  <a:lnTo>
                    <a:pt x="179832" y="47244"/>
                  </a:lnTo>
                  <a:lnTo>
                    <a:pt x="172765" y="28878"/>
                  </a:lnTo>
                  <a:lnTo>
                    <a:pt x="153495" y="13858"/>
                  </a:lnTo>
                  <a:lnTo>
                    <a:pt x="124914" y="3720"/>
                  </a:lnTo>
                  <a:lnTo>
                    <a:pt x="89916" y="0"/>
                  </a:lnTo>
                  <a:close/>
                </a:path>
              </a:pathLst>
            </a:custGeom>
            <a:solidFill>
              <a:srgbClr val="2CD9B0"/>
            </a:solidFill>
          </p:spPr>
          <p:txBody>
            <a:bodyPr wrap="square" lIns="0" tIns="0" rIns="0" bIns="0" rtlCol="0"/>
            <a:lstStyle/>
            <a:p>
              <a:endParaRPr/>
            </a:p>
          </p:txBody>
        </p:sp>
        <p:sp>
          <p:nvSpPr>
            <p:cNvPr id="110" name="object 110"/>
            <p:cNvSpPr/>
            <p:nvPr/>
          </p:nvSpPr>
          <p:spPr>
            <a:xfrm>
              <a:off x="6820661" y="3003041"/>
              <a:ext cx="180340" cy="94615"/>
            </a:xfrm>
            <a:custGeom>
              <a:avLst/>
              <a:gdLst/>
              <a:ahLst/>
              <a:cxnLst/>
              <a:rect l="l" t="t" r="r" b="b"/>
              <a:pathLst>
                <a:path w="180340" h="94614">
                  <a:moveTo>
                    <a:pt x="0" y="47244"/>
                  </a:moveTo>
                  <a:lnTo>
                    <a:pt x="7066" y="28878"/>
                  </a:lnTo>
                  <a:lnTo>
                    <a:pt x="26336" y="13858"/>
                  </a:lnTo>
                  <a:lnTo>
                    <a:pt x="54917" y="3720"/>
                  </a:lnTo>
                  <a:lnTo>
                    <a:pt x="89916" y="0"/>
                  </a:lnTo>
                  <a:lnTo>
                    <a:pt x="124914" y="3720"/>
                  </a:lnTo>
                  <a:lnTo>
                    <a:pt x="153495" y="13858"/>
                  </a:lnTo>
                  <a:lnTo>
                    <a:pt x="172765" y="28878"/>
                  </a:lnTo>
                  <a:lnTo>
                    <a:pt x="179832" y="47244"/>
                  </a:lnTo>
                  <a:lnTo>
                    <a:pt x="172765" y="65609"/>
                  </a:lnTo>
                  <a:lnTo>
                    <a:pt x="153495" y="80629"/>
                  </a:lnTo>
                  <a:lnTo>
                    <a:pt x="124914" y="90767"/>
                  </a:lnTo>
                  <a:lnTo>
                    <a:pt x="89916" y="94487"/>
                  </a:lnTo>
                  <a:lnTo>
                    <a:pt x="54917" y="90767"/>
                  </a:lnTo>
                  <a:lnTo>
                    <a:pt x="26336" y="80629"/>
                  </a:lnTo>
                  <a:lnTo>
                    <a:pt x="7066" y="65609"/>
                  </a:lnTo>
                  <a:lnTo>
                    <a:pt x="0" y="47244"/>
                  </a:lnTo>
                  <a:close/>
                </a:path>
              </a:pathLst>
            </a:custGeom>
            <a:ln w="25907">
              <a:solidFill>
                <a:srgbClr val="000000"/>
              </a:solidFill>
            </a:ln>
          </p:spPr>
          <p:txBody>
            <a:bodyPr wrap="square" lIns="0" tIns="0" rIns="0" bIns="0" rtlCol="0"/>
            <a:lstStyle/>
            <a:p>
              <a:endParaRPr/>
            </a:p>
          </p:txBody>
        </p:sp>
        <p:sp>
          <p:nvSpPr>
            <p:cNvPr id="111" name="object 111"/>
            <p:cNvSpPr/>
            <p:nvPr/>
          </p:nvSpPr>
          <p:spPr>
            <a:xfrm>
              <a:off x="6999732" y="2734055"/>
              <a:ext cx="762635" cy="699135"/>
            </a:xfrm>
            <a:custGeom>
              <a:avLst/>
              <a:gdLst/>
              <a:ahLst/>
              <a:cxnLst/>
              <a:rect l="l" t="t" r="r" b="b"/>
              <a:pathLst>
                <a:path w="762634" h="699135">
                  <a:moveTo>
                    <a:pt x="467868" y="698881"/>
                  </a:moveTo>
                  <a:lnTo>
                    <a:pt x="504698" y="592836"/>
                  </a:lnTo>
                </a:path>
                <a:path w="762634" h="699135">
                  <a:moveTo>
                    <a:pt x="339090" y="697992"/>
                  </a:moveTo>
                  <a:lnTo>
                    <a:pt x="246888" y="614172"/>
                  </a:lnTo>
                </a:path>
                <a:path w="762634" h="699135">
                  <a:moveTo>
                    <a:pt x="310896" y="534162"/>
                  </a:moveTo>
                  <a:lnTo>
                    <a:pt x="406526" y="466344"/>
                  </a:lnTo>
                </a:path>
                <a:path w="762634" h="699135">
                  <a:moveTo>
                    <a:pt x="632460" y="525399"/>
                  </a:moveTo>
                  <a:lnTo>
                    <a:pt x="762381" y="454152"/>
                  </a:lnTo>
                </a:path>
                <a:path w="762634" h="699135">
                  <a:moveTo>
                    <a:pt x="560832" y="432435"/>
                  </a:moveTo>
                  <a:lnTo>
                    <a:pt x="671068" y="406908"/>
                  </a:lnTo>
                </a:path>
                <a:path w="762634" h="699135">
                  <a:moveTo>
                    <a:pt x="470789" y="384556"/>
                  </a:moveTo>
                  <a:lnTo>
                    <a:pt x="466344" y="304800"/>
                  </a:lnTo>
                </a:path>
                <a:path w="762634" h="699135">
                  <a:moveTo>
                    <a:pt x="247903" y="519811"/>
                  </a:moveTo>
                  <a:lnTo>
                    <a:pt x="190500" y="377952"/>
                  </a:lnTo>
                </a:path>
                <a:path w="762634" h="699135">
                  <a:moveTo>
                    <a:pt x="181483" y="384048"/>
                  </a:moveTo>
                  <a:lnTo>
                    <a:pt x="92964" y="411353"/>
                  </a:lnTo>
                </a:path>
                <a:path w="762634" h="699135">
                  <a:moveTo>
                    <a:pt x="280416" y="330708"/>
                  </a:moveTo>
                  <a:lnTo>
                    <a:pt x="376047" y="257556"/>
                  </a:lnTo>
                </a:path>
                <a:path w="762634" h="699135">
                  <a:moveTo>
                    <a:pt x="466725" y="208915"/>
                  </a:moveTo>
                  <a:lnTo>
                    <a:pt x="387096" y="137160"/>
                  </a:lnTo>
                </a:path>
                <a:path w="762634" h="699135">
                  <a:moveTo>
                    <a:pt x="466978" y="208534"/>
                  </a:moveTo>
                  <a:lnTo>
                    <a:pt x="265175" y="153924"/>
                  </a:lnTo>
                </a:path>
                <a:path w="762634" h="699135">
                  <a:moveTo>
                    <a:pt x="99060" y="329819"/>
                  </a:moveTo>
                  <a:lnTo>
                    <a:pt x="0" y="315468"/>
                  </a:lnTo>
                </a:path>
                <a:path w="762634" h="699135">
                  <a:moveTo>
                    <a:pt x="173736" y="107696"/>
                  </a:moveTo>
                  <a:lnTo>
                    <a:pt x="197612" y="0"/>
                  </a:lnTo>
                </a:path>
                <a:path w="762634" h="699135">
                  <a:moveTo>
                    <a:pt x="386969" y="42926"/>
                  </a:moveTo>
                  <a:lnTo>
                    <a:pt x="198120" y="0"/>
                  </a:lnTo>
                </a:path>
              </a:pathLst>
            </a:custGeom>
            <a:ln w="9144">
              <a:solidFill>
                <a:srgbClr val="000000"/>
              </a:solidFill>
            </a:ln>
          </p:spPr>
          <p:txBody>
            <a:bodyPr wrap="square" lIns="0" tIns="0" rIns="0" bIns="0" rtlCol="0"/>
            <a:lstStyle/>
            <a:p>
              <a:endParaRPr/>
            </a:p>
          </p:txBody>
        </p:sp>
        <p:sp>
          <p:nvSpPr>
            <p:cNvPr id="112" name="object 112"/>
            <p:cNvSpPr/>
            <p:nvPr/>
          </p:nvSpPr>
          <p:spPr>
            <a:xfrm>
              <a:off x="6387845" y="2081021"/>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113" name="object 113"/>
            <p:cNvSpPr/>
            <p:nvPr/>
          </p:nvSpPr>
          <p:spPr>
            <a:xfrm>
              <a:off x="6387845" y="2081021"/>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sp>
          <p:nvSpPr>
            <p:cNvPr id="114" name="object 114"/>
            <p:cNvSpPr/>
            <p:nvPr/>
          </p:nvSpPr>
          <p:spPr>
            <a:xfrm>
              <a:off x="6307074" y="2385821"/>
              <a:ext cx="181610" cy="96520"/>
            </a:xfrm>
            <a:custGeom>
              <a:avLst/>
              <a:gdLst/>
              <a:ahLst/>
              <a:cxnLst/>
              <a:rect l="l" t="t" r="r" b="b"/>
              <a:pathLst>
                <a:path w="181610"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5" y="48005"/>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115" name="object 115"/>
            <p:cNvSpPr/>
            <p:nvPr/>
          </p:nvSpPr>
          <p:spPr>
            <a:xfrm>
              <a:off x="6307074" y="2385821"/>
              <a:ext cx="181610" cy="96520"/>
            </a:xfrm>
            <a:custGeom>
              <a:avLst/>
              <a:gdLst/>
              <a:ahLst/>
              <a:cxnLst/>
              <a:rect l="l" t="t" r="r" b="b"/>
              <a:pathLst>
                <a:path w="181610" h="96519">
                  <a:moveTo>
                    <a:pt x="0" y="48005"/>
                  </a:moveTo>
                  <a:lnTo>
                    <a:pt x="7131" y="29307"/>
                  </a:lnTo>
                  <a:lnTo>
                    <a:pt x="26574" y="14049"/>
                  </a:lnTo>
                  <a:lnTo>
                    <a:pt x="55399" y="3768"/>
                  </a:lnTo>
                  <a:lnTo>
                    <a:pt x="90677" y="0"/>
                  </a:lnTo>
                  <a:lnTo>
                    <a:pt x="125956" y="3768"/>
                  </a:lnTo>
                  <a:lnTo>
                    <a:pt x="154781" y="14049"/>
                  </a:lnTo>
                  <a:lnTo>
                    <a:pt x="174224" y="29307"/>
                  </a:lnTo>
                  <a:lnTo>
                    <a:pt x="181355"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pic>
          <p:nvPicPr>
            <p:cNvPr id="116" name="object 116"/>
            <p:cNvPicPr/>
            <p:nvPr/>
          </p:nvPicPr>
          <p:blipFill>
            <a:blip r:embed="rId13" cstate="print"/>
            <a:stretch>
              <a:fillRect/>
            </a:stretch>
          </p:blipFill>
          <p:spPr>
            <a:xfrm>
              <a:off x="6394704" y="2389606"/>
              <a:ext cx="309321" cy="222529"/>
            </a:xfrm>
            <a:prstGeom prst="rect">
              <a:avLst/>
            </a:prstGeom>
          </p:spPr>
        </p:pic>
        <p:sp>
          <p:nvSpPr>
            <p:cNvPr id="117" name="object 117"/>
            <p:cNvSpPr/>
            <p:nvPr/>
          </p:nvSpPr>
          <p:spPr>
            <a:xfrm>
              <a:off x="6460998" y="2494025"/>
              <a:ext cx="181610" cy="94615"/>
            </a:xfrm>
            <a:custGeom>
              <a:avLst/>
              <a:gdLst/>
              <a:ahLst/>
              <a:cxnLst/>
              <a:rect l="l" t="t" r="r" b="b"/>
              <a:pathLst>
                <a:path w="181609" h="94614">
                  <a:moveTo>
                    <a:pt x="90677" y="0"/>
                  </a:moveTo>
                  <a:lnTo>
                    <a:pt x="55399" y="3720"/>
                  </a:lnTo>
                  <a:lnTo>
                    <a:pt x="26574" y="13858"/>
                  </a:lnTo>
                  <a:lnTo>
                    <a:pt x="7131" y="28878"/>
                  </a:lnTo>
                  <a:lnTo>
                    <a:pt x="0" y="47244"/>
                  </a:lnTo>
                  <a:lnTo>
                    <a:pt x="7131" y="65609"/>
                  </a:lnTo>
                  <a:lnTo>
                    <a:pt x="26574" y="80629"/>
                  </a:lnTo>
                  <a:lnTo>
                    <a:pt x="55399" y="90767"/>
                  </a:lnTo>
                  <a:lnTo>
                    <a:pt x="90677" y="94487"/>
                  </a:lnTo>
                  <a:lnTo>
                    <a:pt x="125956" y="90767"/>
                  </a:lnTo>
                  <a:lnTo>
                    <a:pt x="154781" y="80629"/>
                  </a:lnTo>
                  <a:lnTo>
                    <a:pt x="174224" y="65609"/>
                  </a:lnTo>
                  <a:lnTo>
                    <a:pt x="181355" y="47244"/>
                  </a:lnTo>
                  <a:lnTo>
                    <a:pt x="174224" y="28878"/>
                  </a:lnTo>
                  <a:lnTo>
                    <a:pt x="154781" y="13858"/>
                  </a:lnTo>
                  <a:lnTo>
                    <a:pt x="125956" y="3720"/>
                  </a:lnTo>
                  <a:lnTo>
                    <a:pt x="90677" y="0"/>
                  </a:lnTo>
                  <a:close/>
                </a:path>
              </a:pathLst>
            </a:custGeom>
            <a:solidFill>
              <a:srgbClr val="B799FA"/>
            </a:solidFill>
          </p:spPr>
          <p:txBody>
            <a:bodyPr wrap="square" lIns="0" tIns="0" rIns="0" bIns="0" rtlCol="0"/>
            <a:lstStyle/>
            <a:p>
              <a:endParaRPr/>
            </a:p>
          </p:txBody>
        </p:sp>
        <p:sp>
          <p:nvSpPr>
            <p:cNvPr id="118" name="object 118"/>
            <p:cNvSpPr/>
            <p:nvPr/>
          </p:nvSpPr>
          <p:spPr>
            <a:xfrm>
              <a:off x="6460998" y="2494025"/>
              <a:ext cx="181610" cy="94615"/>
            </a:xfrm>
            <a:custGeom>
              <a:avLst/>
              <a:gdLst/>
              <a:ahLst/>
              <a:cxnLst/>
              <a:rect l="l" t="t" r="r" b="b"/>
              <a:pathLst>
                <a:path w="181609" h="94614">
                  <a:moveTo>
                    <a:pt x="0" y="47244"/>
                  </a:moveTo>
                  <a:lnTo>
                    <a:pt x="7131" y="28878"/>
                  </a:lnTo>
                  <a:lnTo>
                    <a:pt x="26574" y="13858"/>
                  </a:lnTo>
                  <a:lnTo>
                    <a:pt x="55399" y="3720"/>
                  </a:lnTo>
                  <a:lnTo>
                    <a:pt x="90677" y="0"/>
                  </a:lnTo>
                  <a:lnTo>
                    <a:pt x="125956" y="3720"/>
                  </a:lnTo>
                  <a:lnTo>
                    <a:pt x="154781" y="13858"/>
                  </a:lnTo>
                  <a:lnTo>
                    <a:pt x="174224" y="28878"/>
                  </a:lnTo>
                  <a:lnTo>
                    <a:pt x="181355" y="47244"/>
                  </a:lnTo>
                  <a:lnTo>
                    <a:pt x="174224" y="65609"/>
                  </a:lnTo>
                  <a:lnTo>
                    <a:pt x="154781" y="80629"/>
                  </a:lnTo>
                  <a:lnTo>
                    <a:pt x="125956" y="90767"/>
                  </a:lnTo>
                  <a:lnTo>
                    <a:pt x="90677" y="94487"/>
                  </a:lnTo>
                  <a:lnTo>
                    <a:pt x="55399" y="90767"/>
                  </a:lnTo>
                  <a:lnTo>
                    <a:pt x="26574" y="80629"/>
                  </a:lnTo>
                  <a:lnTo>
                    <a:pt x="7131" y="65609"/>
                  </a:lnTo>
                  <a:lnTo>
                    <a:pt x="0" y="47244"/>
                  </a:lnTo>
                  <a:close/>
                </a:path>
              </a:pathLst>
            </a:custGeom>
            <a:ln w="25908">
              <a:solidFill>
                <a:srgbClr val="FFFF00"/>
              </a:solidFill>
            </a:ln>
          </p:spPr>
          <p:txBody>
            <a:bodyPr wrap="square" lIns="0" tIns="0" rIns="0" bIns="0" rtlCol="0"/>
            <a:lstStyle/>
            <a:p>
              <a:endParaRPr/>
            </a:p>
          </p:txBody>
        </p:sp>
        <p:sp>
          <p:nvSpPr>
            <p:cNvPr id="119" name="object 119"/>
            <p:cNvSpPr/>
            <p:nvPr/>
          </p:nvSpPr>
          <p:spPr>
            <a:xfrm>
              <a:off x="6976110" y="2332481"/>
              <a:ext cx="181610" cy="96520"/>
            </a:xfrm>
            <a:custGeom>
              <a:avLst/>
              <a:gdLst/>
              <a:ahLst/>
              <a:cxnLst/>
              <a:rect l="l" t="t" r="r" b="b"/>
              <a:pathLst>
                <a:path w="181609" h="96519">
                  <a:moveTo>
                    <a:pt x="90678" y="0"/>
                  </a:moveTo>
                  <a:lnTo>
                    <a:pt x="55399" y="3768"/>
                  </a:lnTo>
                  <a:lnTo>
                    <a:pt x="26574" y="14049"/>
                  </a:lnTo>
                  <a:lnTo>
                    <a:pt x="7131" y="29307"/>
                  </a:lnTo>
                  <a:lnTo>
                    <a:pt x="0" y="48005"/>
                  </a:lnTo>
                  <a:lnTo>
                    <a:pt x="7131" y="66704"/>
                  </a:lnTo>
                  <a:lnTo>
                    <a:pt x="26574" y="81962"/>
                  </a:lnTo>
                  <a:lnTo>
                    <a:pt x="55399" y="92243"/>
                  </a:lnTo>
                  <a:lnTo>
                    <a:pt x="90678" y="96012"/>
                  </a:lnTo>
                  <a:lnTo>
                    <a:pt x="125956" y="92243"/>
                  </a:lnTo>
                  <a:lnTo>
                    <a:pt x="154781" y="81962"/>
                  </a:lnTo>
                  <a:lnTo>
                    <a:pt x="174224" y="66704"/>
                  </a:lnTo>
                  <a:lnTo>
                    <a:pt x="181356" y="48005"/>
                  </a:lnTo>
                  <a:lnTo>
                    <a:pt x="174224" y="29307"/>
                  </a:lnTo>
                  <a:lnTo>
                    <a:pt x="154781" y="14049"/>
                  </a:lnTo>
                  <a:lnTo>
                    <a:pt x="125956" y="3768"/>
                  </a:lnTo>
                  <a:lnTo>
                    <a:pt x="90678" y="0"/>
                  </a:lnTo>
                  <a:close/>
                </a:path>
              </a:pathLst>
            </a:custGeom>
            <a:solidFill>
              <a:srgbClr val="2CD9B0"/>
            </a:solidFill>
          </p:spPr>
          <p:txBody>
            <a:bodyPr wrap="square" lIns="0" tIns="0" rIns="0" bIns="0" rtlCol="0"/>
            <a:lstStyle/>
            <a:p>
              <a:endParaRPr/>
            </a:p>
          </p:txBody>
        </p:sp>
        <p:sp>
          <p:nvSpPr>
            <p:cNvPr id="120" name="object 120"/>
            <p:cNvSpPr/>
            <p:nvPr/>
          </p:nvSpPr>
          <p:spPr>
            <a:xfrm>
              <a:off x="6976110" y="2332481"/>
              <a:ext cx="181610" cy="96520"/>
            </a:xfrm>
            <a:custGeom>
              <a:avLst/>
              <a:gdLst/>
              <a:ahLst/>
              <a:cxnLst/>
              <a:rect l="l" t="t" r="r" b="b"/>
              <a:pathLst>
                <a:path w="181609" h="96519">
                  <a:moveTo>
                    <a:pt x="0" y="48005"/>
                  </a:moveTo>
                  <a:lnTo>
                    <a:pt x="7131" y="29307"/>
                  </a:lnTo>
                  <a:lnTo>
                    <a:pt x="26574" y="14049"/>
                  </a:lnTo>
                  <a:lnTo>
                    <a:pt x="55399" y="3768"/>
                  </a:lnTo>
                  <a:lnTo>
                    <a:pt x="90678" y="0"/>
                  </a:lnTo>
                  <a:lnTo>
                    <a:pt x="125956" y="3768"/>
                  </a:lnTo>
                  <a:lnTo>
                    <a:pt x="154781" y="14049"/>
                  </a:lnTo>
                  <a:lnTo>
                    <a:pt x="174224" y="29307"/>
                  </a:lnTo>
                  <a:lnTo>
                    <a:pt x="181356" y="48005"/>
                  </a:lnTo>
                  <a:lnTo>
                    <a:pt x="174224" y="66704"/>
                  </a:lnTo>
                  <a:lnTo>
                    <a:pt x="154781" y="81962"/>
                  </a:lnTo>
                  <a:lnTo>
                    <a:pt x="125956" y="92243"/>
                  </a:lnTo>
                  <a:lnTo>
                    <a:pt x="90678" y="96012"/>
                  </a:lnTo>
                  <a:lnTo>
                    <a:pt x="55399" y="92243"/>
                  </a:lnTo>
                  <a:lnTo>
                    <a:pt x="26574" y="81962"/>
                  </a:lnTo>
                  <a:lnTo>
                    <a:pt x="7131" y="66704"/>
                  </a:lnTo>
                  <a:lnTo>
                    <a:pt x="0" y="48005"/>
                  </a:lnTo>
                  <a:close/>
                </a:path>
              </a:pathLst>
            </a:custGeom>
            <a:ln w="25907">
              <a:solidFill>
                <a:srgbClr val="000000"/>
              </a:solidFill>
            </a:ln>
          </p:spPr>
          <p:txBody>
            <a:bodyPr wrap="square" lIns="0" tIns="0" rIns="0" bIns="0" rtlCol="0"/>
            <a:lstStyle/>
            <a:p>
              <a:endParaRPr/>
            </a:p>
          </p:txBody>
        </p:sp>
        <p:sp>
          <p:nvSpPr>
            <p:cNvPr id="121" name="object 121"/>
            <p:cNvSpPr/>
            <p:nvPr/>
          </p:nvSpPr>
          <p:spPr>
            <a:xfrm>
              <a:off x="6782561" y="2484881"/>
              <a:ext cx="181610" cy="96520"/>
            </a:xfrm>
            <a:custGeom>
              <a:avLst/>
              <a:gdLst/>
              <a:ahLst/>
              <a:cxnLst/>
              <a:rect l="l" t="t" r="r" b="b"/>
              <a:pathLst>
                <a:path w="181609" h="96519">
                  <a:moveTo>
                    <a:pt x="90678" y="0"/>
                  </a:moveTo>
                  <a:lnTo>
                    <a:pt x="55399" y="3768"/>
                  </a:lnTo>
                  <a:lnTo>
                    <a:pt x="26574" y="14049"/>
                  </a:lnTo>
                  <a:lnTo>
                    <a:pt x="7131" y="29307"/>
                  </a:lnTo>
                  <a:lnTo>
                    <a:pt x="0" y="48005"/>
                  </a:lnTo>
                  <a:lnTo>
                    <a:pt x="7131" y="66704"/>
                  </a:lnTo>
                  <a:lnTo>
                    <a:pt x="26574" y="81962"/>
                  </a:lnTo>
                  <a:lnTo>
                    <a:pt x="55399" y="92243"/>
                  </a:lnTo>
                  <a:lnTo>
                    <a:pt x="90678" y="96012"/>
                  </a:lnTo>
                  <a:lnTo>
                    <a:pt x="125956" y="92243"/>
                  </a:lnTo>
                  <a:lnTo>
                    <a:pt x="154781" y="81962"/>
                  </a:lnTo>
                  <a:lnTo>
                    <a:pt x="174224" y="66704"/>
                  </a:lnTo>
                  <a:lnTo>
                    <a:pt x="181356" y="48005"/>
                  </a:lnTo>
                  <a:lnTo>
                    <a:pt x="174224" y="29307"/>
                  </a:lnTo>
                  <a:lnTo>
                    <a:pt x="154781" y="14049"/>
                  </a:lnTo>
                  <a:lnTo>
                    <a:pt x="125956" y="3768"/>
                  </a:lnTo>
                  <a:lnTo>
                    <a:pt x="90678" y="0"/>
                  </a:lnTo>
                  <a:close/>
                </a:path>
              </a:pathLst>
            </a:custGeom>
            <a:solidFill>
              <a:srgbClr val="2CD9B0"/>
            </a:solidFill>
          </p:spPr>
          <p:txBody>
            <a:bodyPr wrap="square" lIns="0" tIns="0" rIns="0" bIns="0" rtlCol="0"/>
            <a:lstStyle/>
            <a:p>
              <a:endParaRPr/>
            </a:p>
          </p:txBody>
        </p:sp>
        <p:sp>
          <p:nvSpPr>
            <p:cNvPr id="122" name="object 122"/>
            <p:cNvSpPr/>
            <p:nvPr/>
          </p:nvSpPr>
          <p:spPr>
            <a:xfrm>
              <a:off x="6782561" y="2484881"/>
              <a:ext cx="181610" cy="96520"/>
            </a:xfrm>
            <a:custGeom>
              <a:avLst/>
              <a:gdLst/>
              <a:ahLst/>
              <a:cxnLst/>
              <a:rect l="l" t="t" r="r" b="b"/>
              <a:pathLst>
                <a:path w="181609" h="96519">
                  <a:moveTo>
                    <a:pt x="0" y="48005"/>
                  </a:moveTo>
                  <a:lnTo>
                    <a:pt x="7131" y="29307"/>
                  </a:lnTo>
                  <a:lnTo>
                    <a:pt x="26574" y="14049"/>
                  </a:lnTo>
                  <a:lnTo>
                    <a:pt x="55399" y="3768"/>
                  </a:lnTo>
                  <a:lnTo>
                    <a:pt x="90678" y="0"/>
                  </a:lnTo>
                  <a:lnTo>
                    <a:pt x="125956" y="3768"/>
                  </a:lnTo>
                  <a:lnTo>
                    <a:pt x="154781" y="14049"/>
                  </a:lnTo>
                  <a:lnTo>
                    <a:pt x="174224" y="29307"/>
                  </a:lnTo>
                  <a:lnTo>
                    <a:pt x="181356" y="48005"/>
                  </a:lnTo>
                  <a:lnTo>
                    <a:pt x="174224" y="66704"/>
                  </a:lnTo>
                  <a:lnTo>
                    <a:pt x="154781" y="81962"/>
                  </a:lnTo>
                  <a:lnTo>
                    <a:pt x="125956" y="92243"/>
                  </a:lnTo>
                  <a:lnTo>
                    <a:pt x="90678" y="96012"/>
                  </a:lnTo>
                  <a:lnTo>
                    <a:pt x="55399" y="92243"/>
                  </a:lnTo>
                  <a:lnTo>
                    <a:pt x="26574" y="81962"/>
                  </a:lnTo>
                  <a:lnTo>
                    <a:pt x="7131" y="66704"/>
                  </a:lnTo>
                  <a:lnTo>
                    <a:pt x="0" y="48005"/>
                  </a:lnTo>
                  <a:close/>
                </a:path>
              </a:pathLst>
            </a:custGeom>
            <a:ln w="25907">
              <a:solidFill>
                <a:srgbClr val="000000"/>
              </a:solidFill>
            </a:ln>
          </p:spPr>
          <p:txBody>
            <a:bodyPr wrap="square" lIns="0" tIns="0" rIns="0" bIns="0" rtlCol="0"/>
            <a:lstStyle/>
            <a:p>
              <a:endParaRPr/>
            </a:p>
          </p:txBody>
        </p:sp>
        <p:sp>
          <p:nvSpPr>
            <p:cNvPr id="123" name="object 123"/>
            <p:cNvSpPr/>
            <p:nvPr/>
          </p:nvSpPr>
          <p:spPr>
            <a:xfrm>
              <a:off x="6617969" y="2658617"/>
              <a:ext cx="181610" cy="96520"/>
            </a:xfrm>
            <a:custGeom>
              <a:avLst/>
              <a:gdLst/>
              <a:ahLst/>
              <a:cxnLst/>
              <a:rect l="l" t="t" r="r" b="b"/>
              <a:pathLst>
                <a:path w="181609" h="96519">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124" name="object 124"/>
            <p:cNvSpPr/>
            <p:nvPr/>
          </p:nvSpPr>
          <p:spPr>
            <a:xfrm>
              <a:off x="6617969" y="2658617"/>
              <a:ext cx="181610" cy="96520"/>
            </a:xfrm>
            <a:custGeom>
              <a:avLst/>
              <a:gdLst/>
              <a:ahLst/>
              <a:cxnLst/>
              <a:rect l="l" t="t" r="r" b="b"/>
              <a:pathLst>
                <a:path w="181609" h="96519">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000000"/>
              </a:solidFill>
            </a:ln>
          </p:spPr>
          <p:txBody>
            <a:bodyPr wrap="square" lIns="0" tIns="0" rIns="0" bIns="0" rtlCol="0"/>
            <a:lstStyle/>
            <a:p>
              <a:endParaRPr/>
            </a:p>
          </p:txBody>
        </p:sp>
        <p:pic>
          <p:nvPicPr>
            <p:cNvPr id="125" name="object 125"/>
            <p:cNvPicPr/>
            <p:nvPr/>
          </p:nvPicPr>
          <p:blipFill>
            <a:blip r:embed="rId14" cstate="print"/>
            <a:stretch>
              <a:fillRect/>
            </a:stretch>
          </p:blipFill>
          <p:spPr>
            <a:xfrm>
              <a:off x="6618731" y="2253995"/>
              <a:ext cx="309321" cy="224027"/>
            </a:xfrm>
            <a:prstGeom prst="rect">
              <a:avLst/>
            </a:prstGeom>
          </p:spPr>
        </p:pic>
        <p:sp>
          <p:nvSpPr>
            <p:cNvPr id="126" name="object 126"/>
            <p:cNvSpPr/>
            <p:nvPr/>
          </p:nvSpPr>
          <p:spPr>
            <a:xfrm>
              <a:off x="6685026" y="2358389"/>
              <a:ext cx="181610" cy="96520"/>
            </a:xfrm>
            <a:custGeom>
              <a:avLst/>
              <a:gdLst/>
              <a:ahLst/>
              <a:cxnLst/>
              <a:rect l="l" t="t" r="r" b="b"/>
              <a:pathLst>
                <a:path w="181609" h="96519">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127" name="object 127"/>
            <p:cNvSpPr/>
            <p:nvPr/>
          </p:nvSpPr>
          <p:spPr>
            <a:xfrm>
              <a:off x="6685026" y="2358389"/>
              <a:ext cx="181610" cy="96520"/>
            </a:xfrm>
            <a:custGeom>
              <a:avLst/>
              <a:gdLst/>
              <a:ahLst/>
              <a:cxnLst/>
              <a:rect l="l" t="t" r="r" b="b"/>
              <a:pathLst>
                <a:path w="181609" h="96519">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FFFF00"/>
              </a:solidFill>
            </a:ln>
          </p:spPr>
          <p:txBody>
            <a:bodyPr wrap="square" lIns="0" tIns="0" rIns="0" bIns="0" rtlCol="0"/>
            <a:lstStyle/>
            <a:p>
              <a:endParaRPr/>
            </a:p>
          </p:txBody>
        </p:sp>
        <p:pic>
          <p:nvPicPr>
            <p:cNvPr id="128" name="object 128"/>
            <p:cNvPicPr/>
            <p:nvPr/>
          </p:nvPicPr>
          <p:blipFill>
            <a:blip r:embed="rId13" cstate="print"/>
            <a:stretch>
              <a:fillRect/>
            </a:stretch>
          </p:blipFill>
          <p:spPr>
            <a:xfrm>
              <a:off x="6534912" y="1912594"/>
              <a:ext cx="309321" cy="222529"/>
            </a:xfrm>
            <a:prstGeom prst="rect">
              <a:avLst/>
            </a:prstGeom>
          </p:spPr>
        </p:pic>
        <p:sp>
          <p:nvSpPr>
            <p:cNvPr id="129" name="object 129"/>
            <p:cNvSpPr/>
            <p:nvPr/>
          </p:nvSpPr>
          <p:spPr>
            <a:xfrm>
              <a:off x="6601205" y="2017013"/>
              <a:ext cx="181610" cy="94615"/>
            </a:xfrm>
            <a:custGeom>
              <a:avLst/>
              <a:gdLst/>
              <a:ahLst/>
              <a:cxnLst/>
              <a:rect l="l" t="t" r="r" b="b"/>
              <a:pathLst>
                <a:path w="181609" h="94614">
                  <a:moveTo>
                    <a:pt x="90677" y="0"/>
                  </a:moveTo>
                  <a:lnTo>
                    <a:pt x="55399" y="3720"/>
                  </a:lnTo>
                  <a:lnTo>
                    <a:pt x="26574" y="13858"/>
                  </a:lnTo>
                  <a:lnTo>
                    <a:pt x="7131" y="28878"/>
                  </a:lnTo>
                  <a:lnTo>
                    <a:pt x="0" y="47244"/>
                  </a:lnTo>
                  <a:lnTo>
                    <a:pt x="7131" y="65609"/>
                  </a:lnTo>
                  <a:lnTo>
                    <a:pt x="26574" y="80629"/>
                  </a:lnTo>
                  <a:lnTo>
                    <a:pt x="55399" y="90767"/>
                  </a:lnTo>
                  <a:lnTo>
                    <a:pt x="90677" y="94487"/>
                  </a:lnTo>
                  <a:lnTo>
                    <a:pt x="125956" y="90767"/>
                  </a:lnTo>
                  <a:lnTo>
                    <a:pt x="154781" y="80629"/>
                  </a:lnTo>
                  <a:lnTo>
                    <a:pt x="174224" y="65609"/>
                  </a:lnTo>
                  <a:lnTo>
                    <a:pt x="181355" y="47244"/>
                  </a:lnTo>
                  <a:lnTo>
                    <a:pt x="174224" y="28878"/>
                  </a:lnTo>
                  <a:lnTo>
                    <a:pt x="154781" y="13858"/>
                  </a:lnTo>
                  <a:lnTo>
                    <a:pt x="125956" y="3720"/>
                  </a:lnTo>
                  <a:lnTo>
                    <a:pt x="90677" y="0"/>
                  </a:lnTo>
                  <a:close/>
                </a:path>
              </a:pathLst>
            </a:custGeom>
            <a:solidFill>
              <a:srgbClr val="B799FA"/>
            </a:solidFill>
          </p:spPr>
          <p:txBody>
            <a:bodyPr wrap="square" lIns="0" tIns="0" rIns="0" bIns="0" rtlCol="0"/>
            <a:lstStyle/>
            <a:p>
              <a:endParaRPr/>
            </a:p>
          </p:txBody>
        </p:sp>
        <p:sp>
          <p:nvSpPr>
            <p:cNvPr id="130" name="object 130"/>
            <p:cNvSpPr/>
            <p:nvPr/>
          </p:nvSpPr>
          <p:spPr>
            <a:xfrm>
              <a:off x="6601205" y="2017013"/>
              <a:ext cx="181610" cy="94615"/>
            </a:xfrm>
            <a:custGeom>
              <a:avLst/>
              <a:gdLst/>
              <a:ahLst/>
              <a:cxnLst/>
              <a:rect l="l" t="t" r="r" b="b"/>
              <a:pathLst>
                <a:path w="181609" h="94614">
                  <a:moveTo>
                    <a:pt x="0" y="47244"/>
                  </a:moveTo>
                  <a:lnTo>
                    <a:pt x="7131" y="28878"/>
                  </a:lnTo>
                  <a:lnTo>
                    <a:pt x="26574" y="13858"/>
                  </a:lnTo>
                  <a:lnTo>
                    <a:pt x="55399" y="3720"/>
                  </a:lnTo>
                  <a:lnTo>
                    <a:pt x="90677" y="0"/>
                  </a:lnTo>
                  <a:lnTo>
                    <a:pt x="125956" y="3720"/>
                  </a:lnTo>
                  <a:lnTo>
                    <a:pt x="154781" y="13858"/>
                  </a:lnTo>
                  <a:lnTo>
                    <a:pt x="174224" y="28878"/>
                  </a:lnTo>
                  <a:lnTo>
                    <a:pt x="181355" y="47244"/>
                  </a:lnTo>
                  <a:lnTo>
                    <a:pt x="174224" y="65609"/>
                  </a:lnTo>
                  <a:lnTo>
                    <a:pt x="154781" y="80629"/>
                  </a:lnTo>
                  <a:lnTo>
                    <a:pt x="125956" y="90767"/>
                  </a:lnTo>
                  <a:lnTo>
                    <a:pt x="90677" y="94487"/>
                  </a:lnTo>
                  <a:lnTo>
                    <a:pt x="55399" y="90767"/>
                  </a:lnTo>
                  <a:lnTo>
                    <a:pt x="26574" y="80629"/>
                  </a:lnTo>
                  <a:lnTo>
                    <a:pt x="7131" y="65609"/>
                  </a:lnTo>
                  <a:lnTo>
                    <a:pt x="0" y="47244"/>
                  </a:lnTo>
                  <a:close/>
                </a:path>
              </a:pathLst>
            </a:custGeom>
            <a:ln w="25908">
              <a:solidFill>
                <a:srgbClr val="FFFF00"/>
              </a:solidFill>
            </a:ln>
          </p:spPr>
          <p:txBody>
            <a:bodyPr wrap="square" lIns="0" tIns="0" rIns="0" bIns="0" rtlCol="0"/>
            <a:lstStyle/>
            <a:p>
              <a:endParaRPr/>
            </a:p>
          </p:txBody>
        </p:sp>
        <p:sp>
          <p:nvSpPr>
            <p:cNvPr id="131" name="object 131"/>
            <p:cNvSpPr/>
            <p:nvPr/>
          </p:nvSpPr>
          <p:spPr>
            <a:xfrm>
              <a:off x="6404609" y="2256281"/>
              <a:ext cx="181610" cy="96520"/>
            </a:xfrm>
            <a:custGeom>
              <a:avLst/>
              <a:gdLst/>
              <a:ahLst/>
              <a:cxnLst/>
              <a:rect l="l" t="t" r="r" b="b"/>
              <a:pathLst>
                <a:path w="181609" h="96519">
                  <a:moveTo>
                    <a:pt x="90677" y="0"/>
                  </a:moveTo>
                  <a:lnTo>
                    <a:pt x="55399" y="3768"/>
                  </a:lnTo>
                  <a:lnTo>
                    <a:pt x="26574" y="14049"/>
                  </a:lnTo>
                  <a:lnTo>
                    <a:pt x="7131" y="29307"/>
                  </a:lnTo>
                  <a:lnTo>
                    <a:pt x="0" y="48005"/>
                  </a:lnTo>
                  <a:lnTo>
                    <a:pt x="7131" y="66704"/>
                  </a:lnTo>
                  <a:lnTo>
                    <a:pt x="26574" y="81962"/>
                  </a:lnTo>
                  <a:lnTo>
                    <a:pt x="55399" y="92243"/>
                  </a:lnTo>
                  <a:lnTo>
                    <a:pt x="90677" y="96012"/>
                  </a:lnTo>
                  <a:lnTo>
                    <a:pt x="125956" y="92243"/>
                  </a:lnTo>
                  <a:lnTo>
                    <a:pt x="154781" y="81962"/>
                  </a:lnTo>
                  <a:lnTo>
                    <a:pt x="174224" y="66704"/>
                  </a:lnTo>
                  <a:lnTo>
                    <a:pt x="181356" y="48005"/>
                  </a:lnTo>
                  <a:lnTo>
                    <a:pt x="174224" y="29307"/>
                  </a:lnTo>
                  <a:lnTo>
                    <a:pt x="154781" y="14049"/>
                  </a:lnTo>
                  <a:lnTo>
                    <a:pt x="125956" y="3768"/>
                  </a:lnTo>
                  <a:lnTo>
                    <a:pt x="90677" y="0"/>
                  </a:lnTo>
                  <a:close/>
                </a:path>
              </a:pathLst>
            </a:custGeom>
            <a:solidFill>
              <a:srgbClr val="B799FA"/>
            </a:solidFill>
          </p:spPr>
          <p:txBody>
            <a:bodyPr wrap="square" lIns="0" tIns="0" rIns="0" bIns="0" rtlCol="0"/>
            <a:lstStyle/>
            <a:p>
              <a:endParaRPr/>
            </a:p>
          </p:txBody>
        </p:sp>
        <p:sp>
          <p:nvSpPr>
            <p:cNvPr id="132" name="object 132"/>
            <p:cNvSpPr/>
            <p:nvPr/>
          </p:nvSpPr>
          <p:spPr>
            <a:xfrm>
              <a:off x="6404609" y="2256281"/>
              <a:ext cx="181610" cy="96520"/>
            </a:xfrm>
            <a:custGeom>
              <a:avLst/>
              <a:gdLst/>
              <a:ahLst/>
              <a:cxnLst/>
              <a:rect l="l" t="t" r="r" b="b"/>
              <a:pathLst>
                <a:path w="181609" h="96519">
                  <a:moveTo>
                    <a:pt x="0" y="48005"/>
                  </a:moveTo>
                  <a:lnTo>
                    <a:pt x="7131" y="29307"/>
                  </a:lnTo>
                  <a:lnTo>
                    <a:pt x="26574" y="14049"/>
                  </a:lnTo>
                  <a:lnTo>
                    <a:pt x="55399" y="3768"/>
                  </a:lnTo>
                  <a:lnTo>
                    <a:pt x="90677" y="0"/>
                  </a:lnTo>
                  <a:lnTo>
                    <a:pt x="125956" y="3768"/>
                  </a:lnTo>
                  <a:lnTo>
                    <a:pt x="154781" y="14049"/>
                  </a:lnTo>
                  <a:lnTo>
                    <a:pt x="174224" y="29307"/>
                  </a:lnTo>
                  <a:lnTo>
                    <a:pt x="181356" y="48005"/>
                  </a:lnTo>
                  <a:lnTo>
                    <a:pt x="174224" y="66704"/>
                  </a:lnTo>
                  <a:lnTo>
                    <a:pt x="154781" y="81962"/>
                  </a:lnTo>
                  <a:lnTo>
                    <a:pt x="125956" y="92243"/>
                  </a:lnTo>
                  <a:lnTo>
                    <a:pt x="90677" y="96012"/>
                  </a:lnTo>
                  <a:lnTo>
                    <a:pt x="55399" y="92243"/>
                  </a:lnTo>
                  <a:lnTo>
                    <a:pt x="26574" y="81962"/>
                  </a:lnTo>
                  <a:lnTo>
                    <a:pt x="7131" y="66704"/>
                  </a:lnTo>
                  <a:lnTo>
                    <a:pt x="0" y="48005"/>
                  </a:lnTo>
                  <a:close/>
                </a:path>
              </a:pathLst>
            </a:custGeom>
            <a:ln w="25908">
              <a:solidFill>
                <a:srgbClr val="000000"/>
              </a:solidFill>
            </a:ln>
          </p:spPr>
          <p:txBody>
            <a:bodyPr wrap="square" lIns="0" tIns="0" rIns="0" bIns="0" rtlCol="0"/>
            <a:lstStyle/>
            <a:p>
              <a:endParaRPr/>
            </a:p>
          </p:txBody>
        </p:sp>
        <p:pic>
          <p:nvPicPr>
            <p:cNvPr id="133" name="object 133"/>
            <p:cNvPicPr/>
            <p:nvPr/>
          </p:nvPicPr>
          <p:blipFill>
            <a:blip r:embed="rId14" cstate="print"/>
            <a:stretch>
              <a:fillRect/>
            </a:stretch>
          </p:blipFill>
          <p:spPr>
            <a:xfrm>
              <a:off x="6614159" y="2078735"/>
              <a:ext cx="309321" cy="224027"/>
            </a:xfrm>
            <a:prstGeom prst="rect">
              <a:avLst/>
            </a:prstGeom>
          </p:spPr>
        </p:pic>
        <p:sp>
          <p:nvSpPr>
            <p:cNvPr id="134" name="object 134"/>
            <p:cNvSpPr/>
            <p:nvPr/>
          </p:nvSpPr>
          <p:spPr>
            <a:xfrm>
              <a:off x="6680454" y="2183129"/>
              <a:ext cx="181610" cy="96520"/>
            </a:xfrm>
            <a:custGeom>
              <a:avLst/>
              <a:gdLst/>
              <a:ahLst/>
              <a:cxnLst/>
              <a:rect l="l" t="t" r="r" b="b"/>
              <a:pathLst>
                <a:path w="181609" h="96519">
                  <a:moveTo>
                    <a:pt x="90677" y="0"/>
                  </a:moveTo>
                  <a:lnTo>
                    <a:pt x="55399" y="3768"/>
                  </a:lnTo>
                  <a:lnTo>
                    <a:pt x="26574" y="14049"/>
                  </a:lnTo>
                  <a:lnTo>
                    <a:pt x="7131" y="29307"/>
                  </a:lnTo>
                  <a:lnTo>
                    <a:pt x="0" y="48006"/>
                  </a:lnTo>
                  <a:lnTo>
                    <a:pt x="7131" y="66704"/>
                  </a:lnTo>
                  <a:lnTo>
                    <a:pt x="26574" y="81962"/>
                  </a:lnTo>
                  <a:lnTo>
                    <a:pt x="55399" y="92243"/>
                  </a:lnTo>
                  <a:lnTo>
                    <a:pt x="90677" y="96012"/>
                  </a:lnTo>
                  <a:lnTo>
                    <a:pt x="125956" y="92243"/>
                  </a:lnTo>
                  <a:lnTo>
                    <a:pt x="154781" y="81962"/>
                  </a:lnTo>
                  <a:lnTo>
                    <a:pt x="174224" y="66704"/>
                  </a:lnTo>
                  <a:lnTo>
                    <a:pt x="181355" y="48006"/>
                  </a:lnTo>
                  <a:lnTo>
                    <a:pt x="174224" y="29307"/>
                  </a:lnTo>
                  <a:lnTo>
                    <a:pt x="154781" y="14049"/>
                  </a:lnTo>
                  <a:lnTo>
                    <a:pt x="125956" y="3768"/>
                  </a:lnTo>
                  <a:lnTo>
                    <a:pt x="90677" y="0"/>
                  </a:lnTo>
                  <a:close/>
                </a:path>
              </a:pathLst>
            </a:custGeom>
            <a:solidFill>
              <a:srgbClr val="2CD9B0"/>
            </a:solidFill>
          </p:spPr>
          <p:txBody>
            <a:bodyPr wrap="square" lIns="0" tIns="0" rIns="0" bIns="0" rtlCol="0"/>
            <a:lstStyle/>
            <a:p>
              <a:endParaRPr/>
            </a:p>
          </p:txBody>
        </p:sp>
        <p:sp>
          <p:nvSpPr>
            <p:cNvPr id="135" name="object 135"/>
            <p:cNvSpPr/>
            <p:nvPr/>
          </p:nvSpPr>
          <p:spPr>
            <a:xfrm>
              <a:off x="6680454" y="2183129"/>
              <a:ext cx="181610" cy="96520"/>
            </a:xfrm>
            <a:custGeom>
              <a:avLst/>
              <a:gdLst/>
              <a:ahLst/>
              <a:cxnLst/>
              <a:rect l="l" t="t" r="r" b="b"/>
              <a:pathLst>
                <a:path w="181609" h="96519">
                  <a:moveTo>
                    <a:pt x="0" y="48006"/>
                  </a:moveTo>
                  <a:lnTo>
                    <a:pt x="7131" y="29307"/>
                  </a:lnTo>
                  <a:lnTo>
                    <a:pt x="26574" y="14049"/>
                  </a:lnTo>
                  <a:lnTo>
                    <a:pt x="55399" y="3768"/>
                  </a:lnTo>
                  <a:lnTo>
                    <a:pt x="90677" y="0"/>
                  </a:lnTo>
                  <a:lnTo>
                    <a:pt x="125956" y="3768"/>
                  </a:lnTo>
                  <a:lnTo>
                    <a:pt x="154781" y="14049"/>
                  </a:lnTo>
                  <a:lnTo>
                    <a:pt x="174224" y="29307"/>
                  </a:lnTo>
                  <a:lnTo>
                    <a:pt x="181355" y="48006"/>
                  </a:lnTo>
                  <a:lnTo>
                    <a:pt x="174224" y="66704"/>
                  </a:lnTo>
                  <a:lnTo>
                    <a:pt x="154781" y="81962"/>
                  </a:lnTo>
                  <a:lnTo>
                    <a:pt x="125956" y="92243"/>
                  </a:lnTo>
                  <a:lnTo>
                    <a:pt x="90677" y="96012"/>
                  </a:lnTo>
                  <a:lnTo>
                    <a:pt x="55399" y="92243"/>
                  </a:lnTo>
                  <a:lnTo>
                    <a:pt x="26574" y="81962"/>
                  </a:lnTo>
                  <a:lnTo>
                    <a:pt x="7131" y="66704"/>
                  </a:lnTo>
                  <a:lnTo>
                    <a:pt x="0" y="48006"/>
                  </a:lnTo>
                  <a:close/>
                </a:path>
              </a:pathLst>
            </a:custGeom>
            <a:ln w="25908">
              <a:solidFill>
                <a:srgbClr val="FFFF00"/>
              </a:solidFill>
            </a:ln>
          </p:spPr>
          <p:txBody>
            <a:bodyPr wrap="square" lIns="0" tIns="0" rIns="0" bIns="0" rtlCol="0"/>
            <a:lstStyle/>
            <a:p>
              <a:endParaRPr/>
            </a:p>
          </p:txBody>
        </p:sp>
        <p:pic>
          <p:nvPicPr>
            <p:cNvPr id="136" name="object 136"/>
            <p:cNvPicPr/>
            <p:nvPr/>
          </p:nvPicPr>
          <p:blipFill>
            <a:blip r:embed="rId15" cstate="print"/>
            <a:stretch>
              <a:fillRect/>
            </a:stretch>
          </p:blipFill>
          <p:spPr>
            <a:xfrm>
              <a:off x="6348983" y="1777022"/>
              <a:ext cx="303326" cy="216369"/>
            </a:xfrm>
            <a:prstGeom prst="rect">
              <a:avLst/>
            </a:prstGeom>
          </p:spPr>
        </p:pic>
        <p:sp>
          <p:nvSpPr>
            <p:cNvPr id="137" name="object 137"/>
            <p:cNvSpPr/>
            <p:nvPr/>
          </p:nvSpPr>
          <p:spPr>
            <a:xfrm>
              <a:off x="6412230" y="1878329"/>
              <a:ext cx="181610" cy="94615"/>
            </a:xfrm>
            <a:custGeom>
              <a:avLst/>
              <a:gdLst/>
              <a:ahLst/>
              <a:cxnLst/>
              <a:rect l="l" t="t" r="r" b="b"/>
              <a:pathLst>
                <a:path w="181609" h="94614">
                  <a:moveTo>
                    <a:pt x="90677" y="0"/>
                  </a:moveTo>
                  <a:lnTo>
                    <a:pt x="55399" y="3720"/>
                  </a:lnTo>
                  <a:lnTo>
                    <a:pt x="26574" y="13858"/>
                  </a:lnTo>
                  <a:lnTo>
                    <a:pt x="7131" y="28878"/>
                  </a:lnTo>
                  <a:lnTo>
                    <a:pt x="0" y="47244"/>
                  </a:lnTo>
                  <a:lnTo>
                    <a:pt x="7131" y="65609"/>
                  </a:lnTo>
                  <a:lnTo>
                    <a:pt x="26574" y="80629"/>
                  </a:lnTo>
                  <a:lnTo>
                    <a:pt x="55399" y="90767"/>
                  </a:lnTo>
                  <a:lnTo>
                    <a:pt x="90677" y="94487"/>
                  </a:lnTo>
                  <a:lnTo>
                    <a:pt x="125956" y="90767"/>
                  </a:lnTo>
                  <a:lnTo>
                    <a:pt x="154781" y="80629"/>
                  </a:lnTo>
                  <a:lnTo>
                    <a:pt x="174224" y="65609"/>
                  </a:lnTo>
                  <a:lnTo>
                    <a:pt x="181355" y="47244"/>
                  </a:lnTo>
                  <a:lnTo>
                    <a:pt x="174224" y="28878"/>
                  </a:lnTo>
                  <a:lnTo>
                    <a:pt x="154781" y="13858"/>
                  </a:lnTo>
                  <a:lnTo>
                    <a:pt x="125956" y="3720"/>
                  </a:lnTo>
                  <a:lnTo>
                    <a:pt x="90677" y="0"/>
                  </a:lnTo>
                  <a:close/>
                </a:path>
              </a:pathLst>
            </a:custGeom>
            <a:solidFill>
              <a:srgbClr val="B799FA"/>
            </a:solidFill>
          </p:spPr>
          <p:txBody>
            <a:bodyPr wrap="square" lIns="0" tIns="0" rIns="0" bIns="0" rtlCol="0"/>
            <a:lstStyle/>
            <a:p>
              <a:endParaRPr/>
            </a:p>
          </p:txBody>
        </p:sp>
        <p:sp>
          <p:nvSpPr>
            <p:cNvPr id="138" name="object 138"/>
            <p:cNvSpPr/>
            <p:nvPr/>
          </p:nvSpPr>
          <p:spPr>
            <a:xfrm>
              <a:off x="6412230" y="1878329"/>
              <a:ext cx="181610" cy="94615"/>
            </a:xfrm>
            <a:custGeom>
              <a:avLst/>
              <a:gdLst/>
              <a:ahLst/>
              <a:cxnLst/>
              <a:rect l="l" t="t" r="r" b="b"/>
              <a:pathLst>
                <a:path w="181609" h="94614">
                  <a:moveTo>
                    <a:pt x="0" y="47244"/>
                  </a:moveTo>
                  <a:lnTo>
                    <a:pt x="7131" y="28878"/>
                  </a:lnTo>
                  <a:lnTo>
                    <a:pt x="26574" y="13858"/>
                  </a:lnTo>
                  <a:lnTo>
                    <a:pt x="55399" y="3720"/>
                  </a:lnTo>
                  <a:lnTo>
                    <a:pt x="90677" y="0"/>
                  </a:lnTo>
                  <a:lnTo>
                    <a:pt x="125956" y="3720"/>
                  </a:lnTo>
                  <a:lnTo>
                    <a:pt x="154781" y="13858"/>
                  </a:lnTo>
                  <a:lnTo>
                    <a:pt x="174224" y="28878"/>
                  </a:lnTo>
                  <a:lnTo>
                    <a:pt x="181355" y="47244"/>
                  </a:lnTo>
                  <a:lnTo>
                    <a:pt x="174224" y="65609"/>
                  </a:lnTo>
                  <a:lnTo>
                    <a:pt x="154781" y="80629"/>
                  </a:lnTo>
                  <a:lnTo>
                    <a:pt x="125956" y="90767"/>
                  </a:lnTo>
                  <a:lnTo>
                    <a:pt x="90677" y="94487"/>
                  </a:lnTo>
                  <a:lnTo>
                    <a:pt x="55399" y="90767"/>
                  </a:lnTo>
                  <a:lnTo>
                    <a:pt x="26574" y="80629"/>
                  </a:lnTo>
                  <a:lnTo>
                    <a:pt x="7131" y="65609"/>
                  </a:lnTo>
                  <a:lnTo>
                    <a:pt x="0" y="47244"/>
                  </a:lnTo>
                  <a:close/>
                </a:path>
              </a:pathLst>
            </a:custGeom>
            <a:ln w="19812">
              <a:solidFill>
                <a:srgbClr val="FFFF00"/>
              </a:solidFill>
            </a:ln>
          </p:spPr>
          <p:txBody>
            <a:bodyPr wrap="square" lIns="0" tIns="0" rIns="0" bIns="0" rtlCol="0"/>
            <a:lstStyle/>
            <a:p>
              <a:endParaRPr/>
            </a:p>
          </p:txBody>
        </p:sp>
        <p:sp>
          <p:nvSpPr>
            <p:cNvPr id="139" name="object 139"/>
            <p:cNvSpPr/>
            <p:nvPr/>
          </p:nvSpPr>
          <p:spPr>
            <a:xfrm>
              <a:off x="6124193" y="2242565"/>
              <a:ext cx="181610" cy="94615"/>
            </a:xfrm>
            <a:custGeom>
              <a:avLst/>
              <a:gdLst/>
              <a:ahLst/>
              <a:cxnLst/>
              <a:rect l="l" t="t" r="r" b="b"/>
              <a:pathLst>
                <a:path w="181610" h="94614">
                  <a:moveTo>
                    <a:pt x="90677" y="0"/>
                  </a:moveTo>
                  <a:lnTo>
                    <a:pt x="55399" y="3720"/>
                  </a:lnTo>
                  <a:lnTo>
                    <a:pt x="26574" y="13858"/>
                  </a:lnTo>
                  <a:lnTo>
                    <a:pt x="7131" y="28878"/>
                  </a:lnTo>
                  <a:lnTo>
                    <a:pt x="0" y="47244"/>
                  </a:lnTo>
                  <a:lnTo>
                    <a:pt x="7131" y="65609"/>
                  </a:lnTo>
                  <a:lnTo>
                    <a:pt x="26574" y="80629"/>
                  </a:lnTo>
                  <a:lnTo>
                    <a:pt x="55399" y="90767"/>
                  </a:lnTo>
                  <a:lnTo>
                    <a:pt x="90677" y="94487"/>
                  </a:lnTo>
                  <a:lnTo>
                    <a:pt x="125956" y="90767"/>
                  </a:lnTo>
                  <a:lnTo>
                    <a:pt x="154781" y="80629"/>
                  </a:lnTo>
                  <a:lnTo>
                    <a:pt x="174224" y="65609"/>
                  </a:lnTo>
                  <a:lnTo>
                    <a:pt x="181355" y="47244"/>
                  </a:lnTo>
                  <a:lnTo>
                    <a:pt x="174224" y="28878"/>
                  </a:lnTo>
                  <a:lnTo>
                    <a:pt x="154781" y="13858"/>
                  </a:lnTo>
                  <a:lnTo>
                    <a:pt x="125956" y="3720"/>
                  </a:lnTo>
                  <a:lnTo>
                    <a:pt x="90677" y="0"/>
                  </a:lnTo>
                  <a:close/>
                </a:path>
              </a:pathLst>
            </a:custGeom>
            <a:solidFill>
              <a:srgbClr val="2CD9B0"/>
            </a:solidFill>
          </p:spPr>
          <p:txBody>
            <a:bodyPr wrap="square" lIns="0" tIns="0" rIns="0" bIns="0" rtlCol="0"/>
            <a:lstStyle/>
            <a:p>
              <a:endParaRPr/>
            </a:p>
          </p:txBody>
        </p:sp>
        <p:sp>
          <p:nvSpPr>
            <p:cNvPr id="140" name="object 140"/>
            <p:cNvSpPr/>
            <p:nvPr/>
          </p:nvSpPr>
          <p:spPr>
            <a:xfrm>
              <a:off x="6124193" y="2242565"/>
              <a:ext cx="181610" cy="94615"/>
            </a:xfrm>
            <a:custGeom>
              <a:avLst/>
              <a:gdLst/>
              <a:ahLst/>
              <a:cxnLst/>
              <a:rect l="l" t="t" r="r" b="b"/>
              <a:pathLst>
                <a:path w="181610" h="94614">
                  <a:moveTo>
                    <a:pt x="0" y="47244"/>
                  </a:moveTo>
                  <a:lnTo>
                    <a:pt x="7131" y="28878"/>
                  </a:lnTo>
                  <a:lnTo>
                    <a:pt x="26574" y="13858"/>
                  </a:lnTo>
                  <a:lnTo>
                    <a:pt x="55399" y="3720"/>
                  </a:lnTo>
                  <a:lnTo>
                    <a:pt x="90677" y="0"/>
                  </a:lnTo>
                  <a:lnTo>
                    <a:pt x="125956" y="3720"/>
                  </a:lnTo>
                  <a:lnTo>
                    <a:pt x="154781" y="13858"/>
                  </a:lnTo>
                  <a:lnTo>
                    <a:pt x="174224" y="28878"/>
                  </a:lnTo>
                  <a:lnTo>
                    <a:pt x="181355" y="47244"/>
                  </a:lnTo>
                  <a:lnTo>
                    <a:pt x="174224" y="65609"/>
                  </a:lnTo>
                  <a:lnTo>
                    <a:pt x="154781" y="80629"/>
                  </a:lnTo>
                  <a:lnTo>
                    <a:pt x="125956" y="90767"/>
                  </a:lnTo>
                  <a:lnTo>
                    <a:pt x="90677" y="94487"/>
                  </a:lnTo>
                  <a:lnTo>
                    <a:pt x="55399" y="90767"/>
                  </a:lnTo>
                  <a:lnTo>
                    <a:pt x="26574" y="80629"/>
                  </a:lnTo>
                  <a:lnTo>
                    <a:pt x="7131" y="65609"/>
                  </a:lnTo>
                  <a:lnTo>
                    <a:pt x="0" y="47244"/>
                  </a:lnTo>
                  <a:close/>
                </a:path>
              </a:pathLst>
            </a:custGeom>
            <a:ln w="25908">
              <a:solidFill>
                <a:srgbClr val="000000"/>
              </a:solidFill>
            </a:ln>
          </p:spPr>
          <p:txBody>
            <a:bodyPr wrap="square" lIns="0" tIns="0" rIns="0" bIns="0" rtlCol="0"/>
            <a:lstStyle/>
            <a:p>
              <a:endParaRPr/>
            </a:p>
          </p:txBody>
        </p:sp>
        <p:sp>
          <p:nvSpPr>
            <p:cNvPr id="141" name="object 141"/>
            <p:cNvSpPr/>
            <p:nvPr/>
          </p:nvSpPr>
          <p:spPr>
            <a:xfrm>
              <a:off x="6771132" y="2566415"/>
              <a:ext cx="36830" cy="106045"/>
            </a:xfrm>
            <a:custGeom>
              <a:avLst/>
              <a:gdLst/>
              <a:ahLst/>
              <a:cxnLst/>
              <a:rect l="l" t="t" r="r" b="b"/>
              <a:pathLst>
                <a:path w="36829" h="106044">
                  <a:moveTo>
                    <a:pt x="0" y="106045"/>
                  </a:moveTo>
                  <a:lnTo>
                    <a:pt x="36829" y="0"/>
                  </a:lnTo>
                </a:path>
              </a:pathLst>
            </a:custGeom>
            <a:ln w="9144">
              <a:solidFill>
                <a:srgbClr val="000000"/>
              </a:solidFill>
            </a:ln>
          </p:spPr>
          <p:txBody>
            <a:bodyPr wrap="square" lIns="0" tIns="0" rIns="0" bIns="0" rtlCol="0"/>
            <a:lstStyle/>
            <a:p>
              <a:endParaRPr/>
            </a:p>
          </p:txBody>
        </p:sp>
        <p:pic>
          <p:nvPicPr>
            <p:cNvPr id="142" name="object 142"/>
            <p:cNvPicPr/>
            <p:nvPr/>
          </p:nvPicPr>
          <p:blipFill>
            <a:blip r:embed="rId16" cstate="print"/>
            <a:stretch>
              <a:fillRect/>
            </a:stretch>
          </p:blipFill>
          <p:spPr>
            <a:xfrm>
              <a:off x="6557772" y="2337815"/>
              <a:ext cx="213385" cy="187451"/>
            </a:xfrm>
            <a:prstGeom prst="rect">
              <a:avLst/>
            </a:prstGeom>
          </p:spPr>
        </p:pic>
        <p:sp>
          <p:nvSpPr>
            <p:cNvPr id="143" name="object 143"/>
            <p:cNvSpPr/>
            <p:nvPr/>
          </p:nvSpPr>
          <p:spPr>
            <a:xfrm>
              <a:off x="6616445" y="2439161"/>
              <a:ext cx="95885" cy="67945"/>
            </a:xfrm>
            <a:custGeom>
              <a:avLst/>
              <a:gdLst/>
              <a:ahLst/>
              <a:cxnLst/>
              <a:rect l="l" t="t" r="r" b="b"/>
              <a:pathLst>
                <a:path w="95884" h="67944">
                  <a:moveTo>
                    <a:pt x="0" y="67817"/>
                  </a:moveTo>
                  <a:lnTo>
                    <a:pt x="95630" y="0"/>
                  </a:lnTo>
                </a:path>
              </a:pathLst>
            </a:custGeom>
            <a:ln w="19812">
              <a:solidFill>
                <a:srgbClr val="FFFF00"/>
              </a:solidFill>
            </a:ln>
          </p:spPr>
          <p:txBody>
            <a:bodyPr wrap="square" lIns="0" tIns="0" rIns="0" bIns="0" rtlCol="0"/>
            <a:lstStyle/>
            <a:p>
              <a:endParaRPr/>
            </a:p>
          </p:txBody>
        </p:sp>
        <p:sp>
          <p:nvSpPr>
            <p:cNvPr id="144" name="object 144"/>
            <p:cNvSpPr/>
            <p:nvPr/>
          </p:nvSpPr>
          <p:spPr>
            <a:xfrm>
              <a:off x="6865619" y="2380487"/>
              <a:ext cx="200025" cy="118745"/>
            </a:xfrm>
            <a:custGeom>
              <a:avLst/>
              <a:gdLst/>
              <a:ahLst/>
              <a:cxnLst/>
              <a:rect l="l" t="t" r="r" b="b"/>
              <a:pathLst>
                <a:path w="200025" h="118744">
                  <a:moveTo>
                    <a:pt x="70103" y="118490"/>
                  </a:moveTo>
                  <a:lnTo>
                    <a:pt x="200025" y="47244"/>
                  </a:lnTo>
                </a:path>
                <a:path w="200025" h="118744">
                  <a:moveTo>
                    <a:pt x="0" y="25526"/>
                  </a:moveTo>
                  <a:lnTo>
                    <a:pt x="110235" y="0"/>
                  </a:lnTo>
                </a:path>
              </a:pathLst>
            </a:custGeom>
            <a:ln w="9144">
              <a:solidFill>
                <a:srgbClr val="000000"/>
              </a:solidFill>
            </a:ln>
          </p:spPr>
          <p:txBody>
            <a:bodyPr wrap="square" lIns="0" tIns="0" rIns="0" bIns="0" rtlCol="0"/>
            <a:lstStyle/>
            <a:p>
              <a:endParaRPr/>
            </a:p>
          </p:txBody>
        </p:sp>
        <p:pic>
          <p:nvPicPr>
            <p:cNvPr id="145" name="object 145"/>
            <p:cNvPicPr/>
            <p:nvPr/>
          </p:nvPicPr>
          <p:blipFill>
            <a:blip r:embed="rId17" cstate="print"/>
            <a:stretch>
              <a:fillRect/>
            </a:stretch>
          </p:blipFill>
          <p:spPr>
            <a:xfrm>
              <a:off x="6708648" y="2177821"/>
              <a:ext cx="126382" cy="192125"/>
            </a:xfrm>
            <a:prstGeom prst="rect">
              <a:avLst/>
            </a:prstGeom>
          </p:spPr>
        </p:pic>
        <p:sp>
          <p:nvSpPr>
            <p:cNvPr id="146" name="object 146"/>
            <p:cNvSpPr/>
            <p:nvPr/>
          </p:nvSpPr>
          <p:spPr>
            <a:xfrm>
              <a:off x="6771894" y="2279141"/>
              <a:ext cx="4445" cy="80010"/>
            </a:xfrm>
            <a:custGeom>
              <a:avLst/>
              <a:gdLst/>
              <a:ahLst/>
              <a:cxnLst/>
              <a:rect l="l" t="t" r="r" b="b"/>
              <a:pathLst>
                <a:path w="4445" h="80010">
                  <a:moveTo>
                    <a:pt x="4445" y="79756"/>
                  </a:moveTo>
                  <a:lnTo>
                    <a:pt x="0" y="0"/>
                  </a:lnTo>
                </a:path>
              </a:pathLst>
            </a:custGeom>
            <a:ln w="19811">
              <a:solidFill>
                <a:srgbClr val="FFFF00"/>
              </a:solidFill>
            </a:ln>
          </p:spPr>
          <p:txBody>
            <a:bodyPr wrap="square" lIns="0" tIns="0" rIns="0" bIns="0" rtlCol="0"/>
            <a:lstStyle/>
            <a:p>
              <a:endParaRPr/>
            </a:p>
          </p:txBody>
        </p:sp>
        <p:sp>
          <p:nvSpPr>
            <p:cNvPr id="147" name="object 147"/>
            <p:cNvSpPr/>
            <p:nvPr/>
          </p:nvSpPr>
          <p:spPr>
            <a:xfrm>
              <a:off x="6397751" y="2229611"/>
              <a:ext cx="283210" cy="264160"/>
            </a:xfrm>
            <a:custGeom>
              <a:avLst/>
              <a:gdLst/>
              <a:ahLst/>
              <a:cxnLst/>
              <a:rect l="l" t="t" r="r" b="b"/>
              <a:pathLst>
                <a:path w="283209" h="264160">
                  <a:moveTo>
                    <a:pt x="153416" y="263778"/>
                  </a:moveTo>
                  <a:lnTo>
                    <a:pt x="96012" y="121920"/>
                  </a:lnTo>
                </a:path>
                <a:path w="283209" h="264160">
                  <a:moveTo>
                    <a:pt x="88519" y="128015"/>
                  </a:moveTo>
                  <a:lnTo>
                    <a:pt x="0" y="155321"/>
                  </a:lnTo>
                </a:path>
                <a:path w="283209" h="264160">
                  <a:moveTo>
                    <a:pt x="187451" y="73151"/>
                  </a:moveTo>
                  <a:lnTo>
                    <a:pt x="283082" y="0"/>
                  </a:lnTo>
                </a:path>
              </a:pathLst>
            </a:custGeom>
            <a:ln w="9144">
              <a:solidFill>
                <a:srgbClr val="000000"/>
              </a:solidFill>
            </a:ln>
          </p:spPr>
          <p:txBody>
            <a:bodyPr wrap="square" lIns="0" tIns="0" rIns="0" bIns="0" rtlCol="0"/>
            <a:lstStyle/>
            <a:p>
              <a:endParaRPr/>
            </a:p>
          </p:txBody>
        </p:sp>
        <p:pic>
          <p:nvPicPr>
            <p:cNvPr id="148" name="object 148"/>
            <p:cNvPicPr/>
            <p:nvPr/>
          </p:nvPicPr>
          <p:blipFill>
            <a:blip r:embed="rId18" cstate="print"/>
            <a:stretch>
              <a:fillRect/>
            </a:stretch>
          </p:blipFill>
          <p:spPr>
            <a:xfrm>
              <a:off x="6627876" y="2010105"/>
              <a:ext cx="198081" cy="190423"/>
            </a:xfrm>
            <a:prstGeom prst="rect">
              <a:avLst/>
            </a:prstGeom>
          </p:spPr>
        </p:pic>
        <p:sp>
          <p:nvSpPr>
            <p:cNvPr id="149" name="object 149"/>
            <p:cNvSpPr/>
            <p:nvPr/>
          </p:nvSpPr>
          <p:spPr>
            <a:xfrm>
              <a:off x="6691122" y="2111501"/>
              <a:ext cx="80010" cy="71755"/>
            </a:xfrm>
            <a:custGeom>
              <a:avLst/>
              <a:gdLst/>
              <a:ahLst/>
              <a:cxnLst/>
              <a:rect l="l" t="t" r="r" b="b"/>
              <a:pathLst>
                <a:path w="80009" h="71755">
                  <a:moveTo>
                    <a:pt x="79628" y="71755"/>
                  </a:moveTo>
                  <a:lnTo>
                    <a:pt x="0" y="0"/>
                  </a:lnTo>
                </a:path>
              </a:pathLst>
            </a:custGeom>
            <a:ln w="19812">
              <a:solidFill>
                <a:srgbClr val="FFFF00"/>
              </a:solidFill>
            </a:ln>
          </p:spPr>
          <p:txBody>
            <a:bodyPr wrap="square" lIns="0" tIns="0" rIns="0" bIns="0" rtlCol="0"/>
            <a:lstStyle/>
            <a:p>
              <a:endParaRPr/>
            </a:p>
          </p:txBody>
        </p:sp>
        <p:sp>
          <p:nvSpPr>
            <p:cNvPr id="150" name="object 150"/>
            <p:cNvSpPr/>
            <p:nvPr/>
          </p:nvSpPr>
          <p:spPr>
            <a:xfrm>
              <a:off x="6304788" y="2127503"/>
              <a:ext cx="465455" cy="175895"/>
            </a:xfrm>
            <a:custGeom>
              <a:avLst/>
              <a:gdLst/>
              <a:ahLst/>
              <a:cxnLst/>
              <a:rect l="l" t="t" r="r" b="b"/>
              <a:pathLst>
                <a:path w="465454" h="175894">
                  <a:moveTo>
                    <a:pt x="465455" y="54610"/>
                  </a:moveTo>
                  <a:lnTo>
                    <a:pt x="263652" y="0"/>
                  </a:lnTo>
                </a:path>
                <a:path w="465454" h="175894">
                  <a:moveTo>
                    <a:pt x="99060" y="175895"/>
                  </a:moveTo>
                  <a:lnTo>
                    <a:pt x="0" y="161544"/>
                  </a:lnTo>
                </a:path>
              </a:pathLst>
            </a:custGeom>
            <a:ln w="9144">
              <a:solidFill>
                <a:srgbClr val="000000"/>
              </a:solidFill>
            </a:ln>
          </p:spPr>
          <p:txBody>
            <a:bodyPr wrap="square" lIns="0" tIns="0" rIns="0" bIns="0" rtlCol="0"/>
            <a:lstStyle/>
            <a:p>
              <a:endParaRPr/>
            </a:p>
          </p:txBody>
        </p:sp>
        <p:pic>
          <p:nvPicPr>
            <p:cNvPr id="151" name="object 151"/>
            <p:cNvPicPr/>
            <p:nvPr/>
          </p:nvPicPr>
          <p:blipFill>
            <a:blip r:embed="rId19" cstate="print"/>
            <a:stretch>
              <a:fillRect/>
            </a:stretch>
          </p:blipFill>
          <p:spPr>
            <a:xfrm>
              <a:off x="6440423" y="1871484"/>
              <a:ext cx="303326" cy="164706"/>
            </a:xfrm>
            <a:prstGeom prst="rect">
              <a:avLst/>
            </a:prstGeom>
          </p:spPr>
        </p:pic>
        <p:sp>
          <p:nvSpPr>
            <p:cNvPr id="152" name="object 152"/>
            <p:cNvSpPr/>
            <p:nvPr/>
          </p:nvSpPr>
          <p:spPr>
            <a:xfrm>
              <a:off x="6503669" y="1972817"/>
              <a:ext cx="189230" cy="43180"/>
            </a:xfrm>
            <a:custGeom>
              <a:avLst/>
              <a:gdLst/>
              <a:ahLst/>
              <a:cxnLst/>
              <a:rect l="l" t="t" r="r" b="b"/>
              <a:pathLst>
                <a:path w="189229" h="43180">
                  <a:moveTo>
                    <a:pt x="188849" y="42926"/>
                  </a:moveTo>
                  <a:lnTo>
                    <a:pt x="0" y="0"/>
                  </a:lnTo>
                </a:path>
              </a:pathLst>
            </a:custGeom>
            <a:ln w="19812">
              <a:solidFill>
                <a:srgbClr val="FFFF00"/>
              </a:solidFill>
            </a:ln>
          </p:spPr>
          <p:txBody>
            <a:bodyPr wrap="square" lIns="0" tIns="0" rIns="0" bIns="0" rtlCol="0"/>
            <a:lstStyle/>
            <a:p>
              <a:endParaRPr/>
            </a:p>
          </p:txBody>
        </p:sp>
        <p:sp>
          <p:nvSpPr>
            <p:cNvPr id="153" name="object 153"/>
            <p:cNvSpPr/>
            <p:nvPr/>
          </p:nvSpPr>
          <p:spPr>
            <a:xfrm>
              <a:off x="6478523" y="1972055"/>
              <a:ext cx="165735" cy="699770"/>
            </a:xfrm>
            <a:custGeom>
              <a:avLst/>
              <a:gdLst/>
              <a:ahLst/>
              <a:cxnLst/>
              <a:rect l="l" t="t" r="r" b="b"/>
              <a:pathLst>
                <a:path w="165734" h="699769">
                  <a:moveTo>
                    <a:pt x="23875" y="0"/>
                  </a:moveTo>
                  <a:lnTo>
                    <a:pt x="0" y="107696"/>
                  </a:lnTo>
                </a:path>
                <a:path w="165734" h="699769">
                  <a:moveTo>
                    <a:pt x="73151" y="615696"/>
                  </a:moveTo>
                  <a:lnTo>
                    <a:pt x="165353" y="699516"/>
                  </a:lnTo>
                </a:path>
              </a:pathLst>
            </a:custGeom>
            <a:ln w="9144">
              <a:solidFill>
                <a:srgbClr val="000000"/>
              </a:solidFill>
            </a:ln>
          </p:spPr>
          <p:txBody>
            <a:bodyPr wrap="square" lIns="0" tIns="0" rIns="0" bIns="0" rtlCol="0"/>
            <a:lstStyle/>
            <a:p>
              <a:endParaRPr/>
            </a:p>
          </p:txBody>
        </p:sp>
      </p:grpSp>
      <p:sp>
        <p:nvSpPr>
          <p:cNvPr id="154" name="object 154"/>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5</a:t>
            </a:fld>
            <a:endParaRPr spc="-50" dirty="0"/>
          </a:p>
        </p:txBody>
      </p:sp>
      <p:grpSp>
        <p:nvGrpSpPr>
          <p:cNvPr id="27" name="object 27"/>
          <p:cNvGrpSpPr/>
          <p:nvPr/>
        </p:nvGrpSpPr>
        <p:grpSpPr>
          <a:xfrm>
            <a:off x="7446200" y="3496599"/>
            <a:ext cx="1059180" cy="1018540"/>
            <a:chOff x="7490459" y="3563111"/>
            <a:chExt cx="1059180" cy="1018540"/>
          </a:xfrm>
        </p:grpSpPr>
        <p:pic>
          <p:nvPicPr>
            <p:cNvPr id="28" name="object 28"/>
            <p:cNvPicPr/>
            <p:nvPr/>
          </p:nvPicPr>
          <p:blipFill>
            <a:blip r:embed="rId20" cstate="print"/>
            <a:stretch>
              <a:fillRect/>
            </a:stretch>
          </p:blipFill>
          <p:spPr>
            <a:xfrm>
              <a:off x="8185403" y="4460747"/>
              <a:ext cx="207264" cy="120396"/>
            </a:xfrm>
            <a:prstGeom prst="rect">
              <a:avLst/>
            </a:prstGeom>
          </p:spPr>
        </p:pic>
        <p:pic>
          <p:nvPicPr>
            <p:cNvPr id="29" name="object 29"/>
            <p:cNvPicPr/>
            <p:nvPr/>
          </p:nvPicPr>
          <p:blipFill>
            <a:blip r:embed="rId21" cstate="print"/>
            <a:stretch>
              <a:fillRect/>
            </a:stretch>
          </p:blipFill>
          <p:spPr>
            <a:xfrm>
              <a:off x="7754111" y="3563111"/>
              <a:ext cx="207263" cy="120396"/>
            </a:xfrm>
            <a:prstGeom prst="rect">
              <a:avLst/>
            </a:prstGeom>
          </p:spPr>
        </p:pic>
        <p:pic>
          <p:nvPicPr>
            <p:cNvPr id="30" name="object 30"/>
            <p:cNvPicPr/>
            <p:nvPr/>
          </p:nvPicPr>
          <p:blipFill>
            <a:blip r:embed="rId22" cstate="print"/>
            <a:stretch>
              <a:fillRect/>
            </a:stretch>
          </p:blipFill>
          <p:spPr>
            <a:xfrm>
              <a:off x="7673339" y="3867911"/>
              <a:ext cx="361187" cy="228600"/>
            </a:xfrm>
            <a:prstGeom prst="rect">
              <a:avLst/>
            </a:prstGeom>
          </p:spPr>
        </p:pic>
        <p:pic>
          <p:nvPicPr>
            <p:cNvPr id="31" name="object 31"/>
            <p:cNvPicPr/>
            <p:nvPr/>
          </p:nvPicPr>
          <p:blipFill>
            <a:blip r:embed="rId23" cstate="print"/>
            <a:stretch>
              <a:fillRect/>
            </a:stretch>
          </p:blipFill>
          <p:spPr>
            <a:xfrm>
              <a:off x="8342375" y="3814571"/>
              <a:ext cx="207263" cy="120396"/>
            </a:xfrm>
            <a:prstGeom prst="rect">
              <a:avLst/>
            </a:prstGeom>
          </p:spPr>
        </p:pic>
        <p:pic>
          <p:nvPicPr>
            <p:cNvPr id="32" name="object 32"/>
            <p:cNvPicPr/>
            <p:nvPr/>
          </p:nvPicPr>
          <p:blipFill>
            <a:blip r:embed="rId24" cstate="print"/>
            <a:stretch>
              <a:fillRect/>
            </a:stretch>
          </p:blipFill>
          <p:spPr>
            <a:xfrm>
              <a:off x="8148827" y="3966971"/>
              <a:ext cx="207264" cy="121920"/>
            </a:xfrm>
            <a:prstGeom prst="rect">
              <a:avLst/>
            </a:prstGeom>
          </p:spPr>
        </p:pic>
        <p:pic>
          <p:nvPicPr>
            <p:cNvPr id="33" name="object 33"/>
            <p:cNvPicPr/>
            <p:nvPr/>
          </p:nvPicPr>
          <p:blipFill>
            <a:blip r:embed="rId25" cstate="print"/>
            <a:stretch>
              <a:fillRect/>
            </a:stretch>
          </p:blipFill>
          <p:spPr>
            <a:xfrm>
              <a:off x="7984235" y="4140707"/>
              <a:ext cx="207263" cy="120396"/>
            </a:xfrm>
            <a:prstGeom prst="rect">
              <a:avLst/>
            </a:prstGeom>
          </p:spPr>
        </p:pic>
        <p:pic>
          <p:nvPicPr>
            <p:cNvPr id="34" name="object 34"/>
            <p:cNvPicPr/>
            <p:nvPr/>
          </p:nvPicPr>
          <p:blipFill>
            <a:blip r:embed="rId26" cstate="print"/>
            <a:stretch>
              <a:fillRect/>
            </a:stretch>
          </p:blipFill>
          <p:spPr>
            <a:xfrm>
              <a:off x="8051291" y="3840479"/>
              <a:ext cx="207263" cy="120396"/>
            </a:xfrm>
            <a:prstGeom prst="rect">
              <a:avLst/>
            </a:prstGeom>
          </p:spPr>
        </p:pic>
        <p:pic>
          <p:nvPicPr>
            <p:cNvPr id="35" name="object 35"/>
            <p:cNvPicPr/>
            <p:nvPr/>
          </p:nvPicPr>
          <p:blipFill>
            <a:blip r:embed="rId27" cstate="print"/>
            <a:stretch>
              <a:fillRect/>
            </a:stretch>
          </p:blipFill>
          <p:spPr>
            <a:xfrm>
              <a:off x="7770875" y="3738371"/>
              <a:ext cx="205739" cy="120396"/>
            </a:xfrm>
            <a:prstGeom prst="rect">
              <a:avLst/>
            </a:prstGeom>
          </p:spPr>
        </p:pic>
        <p:pic>
          <p:nvPicPr>
            <p:cNvPr id="36" name="object 36"/>
            <p:cNvPicPr/>
            <p:nvPr/>
          </p:nvPicPr>
          <p:blipFill>
            <a:blip r:embed="rId23" cstate="print"/>
            <a:stretch>
              <a:fillRect/>
            </a:stretch>
          </p:blipFill>
          <p:spPr>
            <a:xfrm>
              <a:off x="8046719" y="3665219"/>
              <a:ext cx="207263" cy="120396"/>
            </a:xfrm>
            <a:prstGeom prst="rect">
              <a:avLst/>
            </a:prstGeom>
          </p:spPr>
        </p:pic>
        <p:pic>
          <p:nvPicPr>
            <p:cNvPr id="37" name="object 37"/>
            <p:cNvPicPr/>
            <p:nvPr/>
          </p:nvPicPr>
          <p:blipFill>
            <a:blip r:embed="rId28" cstate="print"/>
            <a:stretch>
              <a:fillRect/>
            </a:stretch>
          </p:blipFill>
          <p:spPr>
            <a:xfrm>
              <a:off x="7490459" y="3723131"/>
              <a:ext cx="207263" cy="121920"/>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291846"/>
            <a:ext cx="6195060" cy="756920"/>
          </a:xfrm>
          <a:prstGeom prst="rect">
            <a:avLst/>
          </a:prstGeom>
        </p:spPr>
        <p:txBody>
          <a:bodyPr vert="horz" wrap="square" lIns="0" tIns="12700" rIns="0" bIns="0" rtlCol="0">
            <a:spAutoFit/>
          </a:bodyPr>
          <a:lstStyle/>
          <a:p>
            <a:pPr marL="12700">
              <a:lnSpc>
                <a:spcPct val="100000"/>
              </a:lnSpc>
              <a:spcBef>
                <a:spcPts val="100"/>
              </a:spcBef>
              <a:tabLst>
                <a:tab pos="3672840" algn="l"/>
              </a:tabLst>
            </a:pPr>
            <a:r>
              <a:rPr dirty="0"/>
              <a:t>What</a:t>
            </a:r>
            <a:r>
              <a:rPr spc="-50" dirty="0"/>
              <a:t> </a:t>
            </a:r>
            <a:r>
              <a:rPr dirty="0"/>
              <a:t>is</a:t>
            </a:r>
            <a:r>
              <a:rPr spc="-55" dirty="0"/>
              <a:t> </a:t>
            </a:r>
            <a:r>
              <a:rPr spc="-20" dirty="0"/>
              <a:t>Data</a:t>
            </a:r>
            <a:r>
              <a:rPr dirty="0"/>
              <a:t>	</a:t>
            </a:r>
            <a:r>
              <a:rPr spc="-10" dirty="0"/>
              <a:t>Science?</a:t>
            </a:r>
          </a:p>
        </p:txBody>
      </p:sp>
      <p:sp>
        <p:nvSpPr>
          <p:cNvPr id="3" name="object 3"/>
          <p:cNvSpPr txBox="1"/>
          <p:nvPr/>
        </p:nvSpPr>
        <p:spPr>
          <a:xfrm>
            <a:off x="1514602" y="1603959"/>
            <a:ext cx="5661660" cy="2966720"/>
          </a:xfrm>
          <a:prstGeom prst="rect">
            <a:avLst/>
          </a:prstGeom>
        </p:spPr>
        <p:txBody>
          <a:bodyPr vert="horz" wrap="square" lIns="0" tIns="55244" rIns="0" bIns="0" rtlCol="0">
            <a:spAutoFit/>
          </a:bodyPr>
          <a:lstStyle/>
          <a:p>
            <a:pPr marL="419100" marR="5080" indent="-407034">
              <a:lnSpc>
                <a:spcPct val="90000"/>
              </a:lnSpc>
              <a:spcBef>
                <a:spcPts val="434"/>
              </a:spcBef>
              <a:buChar char="•"/>
              <a:tabLst>
                <a:tab pos="419100" algn="l"/>
              </a:tabLst>
            </a:pPr>
            <a:r>
              <a:rPr sz="2800" dirty="0">
                <a:latin typeface="Arial"/>
                <a:cs typeface="Arial"/>
              </a:rPr>
              <a:t>A</a:t>
            </a:r>
            <a:r>
              <a:rPr sz="2800" spc="-65" dirty="0">
                <a:latin typeface="Arial"/>
                <a:cs typeface="Arial"/>
              </a:rPr>
              <a:t> </a:t>
            </a:r>
            <a:r>
              <a:rPr sz="2800" u="sng" dirty="0">
                <a:uFill>
                  <a:solidFill>
                    <a:srgbClr val="000000"/>
                  </a:solidFill>
                </a:uFill>
                <a:latin typeface="Arial"/>
                <a:cs typeface="Arial"/>
              </a:rPr>
              <a:t>systematic</a:t>
            </a:r>
            <a:r>
              <a:rPr sz="2800" u="none" spc="-50" dirty="0">
                <a:latin typeface="Arial"/>
                <a:cs typeface="Arial"/>
              </a:rPr>
              <a:t> </a:t>
            </a:r>
            <a:r>
              <a:rPr sz="2800" u="none" dirty="0">
                <a:latin typeface="Arial"/>
                <a:cs typeface="Arial"/>
              </a:rPr>
              <a:t>and</a:t>
            </a:r>
            <a:r>
              <a:rPr sz="2800" u="none" spc="-55" dirty="0">
                <a:latin typeface="Arial"/>
                <a:cs typeface="Arial"/>
              </a:rPr>
              <a:t> </a:t>
            </a:r>
            <a:r>
              <a:rPr sz="2800" u="sng" spc="-10" dirty="0">
                <a:uFill>
                  <a:solidFill>
                    <a:srgbClr val="000000"/>
                  </a:solidFill>
                </a:uFill>
                <a:latin typeface="Arial"/>
                <a:cs typeface="Arial"/>
              </a:rPr>
              <a:t>organized</a:t>
            </a:r>
            <a:r>
              <a:rPr sz="2800" u="none" spc="-10" dirty="0">
                <a:latin typeface="Arial"/>
                <a:cs typeface="Arial"/>
              </a:rPr>
              <a:t> </a:t>
            </a:r>
            <a:r>
              <a:rPr sz="2800" u="sng" dirty="0">
                <a:uFill>
                  <a:solidFill>
                    <a:srgbClr val="000000"/>
                  </a:solidFill>
                </a:uFill>
                <a:latin typeface="Arial"/>
                <a:cs typeface="Arial"/>
              </a:rPr>
              <a:t>approach</a:t>
            </a:r>
            <a:r>
              <a:rPr sz="2800" u="none" spc="-65" dirty="0">
                <a:latin typeface="Arial"/>
                <a:cs typeface="Arial"/>
              </a:rPr>
              <a:t> </a:t>
            </a:r>
            <a:r>
              <a:rPr sz="2800" u="none" dirty="0">
                <a:latin typeface="Arial"/>
                <a:cs typeface="Arial"/>
              </a:rPr>
              <a:t>to</a:t>
            </a:r>
            <a:r>
              <a:rPr sz="2800" u="none" spc="-80" dirty="0">
                <a:latin typeface="Arial"/>
                <a:cs typeface="Arial"/>
              </a:rPr>
              <a:t> </a:t>
            </a:r>
            <a:r>
              <a:rPr sz="2800" u="sng" dirty="0">
                <a:uFill>
                  <a:solidFill>
                    <a:srgbClr val="000000"/>
                  </a:solidFill>
                </a:uFill>
                <a:latin typeface="Arial"/>
                <a:cs typeface="Arial"/>
              </a:rPr>
              <a:t>acquiring</a:t>
            </a:r>
            <a:r>
              <a:rPr sz="2800" u="none" spc="-40" dirty="0">
                <a:latin typeface="Arial"/>
                <a:cs typeface="Arial"/>
              </a:rPr>
              <a:t> </a:t>
            </a:r>
            <a:r>
              <a:rPr sz="2800" u="sng" spc="-10" dirty="0">
                <a:uFill>
                  <a:solidFill>
                    <a:srgbClr val="000000"/>
                  </a:solidFill>
                </a:uFill>
                <a:latin typeface="Arial"/>
                <a:cs typeface="Arial"/>
              </a:rPr>
              <a:t>knowledge</a:t>
            </a:r>
            <a:r>
              <a:rPr sz="2800" u="none" spc="-10" dirty="0">
                <a:latin typeface="Arial"/>
                <a:cs typeface="Arial"/>
              </a:rPr>
              <a:t> </a:t>
            </a:r>
            <a:r>
              <a:rPr sz="2800" u="none" dirty="0">
                <a:latin typeface="Arial"/>
                <a:cs typeface="Arial"/>
              </a:rPr>
              <a:t>about</a:t>
            </a:r>
            <a:r>
              <a:rPr sz="2800" u="none" spc="-55" dirty="0">
                <a:latin typeface="Arial"/>
                <a:cs typeface="Arial"/>
              </a:rPr>
              <a:t> </a:t>
            </a:r>
            <a:r>
              <a:rPr sz="2800" u="sng" spc="-20" dirty="0">
                <a:uFill>
                  <a:solidFill>
                    <a:srgbClr val="000000"/>
                  </a:solidFill>
                </a:uFill>
                <a:latin typeface="Arial"/>
                <a:cs typeface="Arial"/>
              </a:rPr>
              <a:t>data</a:t>
            </a:r>
            <a:r>
              <a:rPr sz="2800" u="none" spc="-20" dirty="0">
                <a:latin typeface="Arial"/>
                <a:cs typeface="Arial"/>
              </a:rPr>
              <a:t>.</a:t>
            </a:r>
            <a:endParaRPr sz="2800">
              <a:latin typeface="Arial"/>
              <a:cs typeface="Arial"/>
            </a:endParaRPr>
          </a:p>
          <a:p>
            <a:pPr>
              <a:lnSpc>
                <a:spcPct val="100000"/>
              </a:lnSpc>
              <a:spcBef>
                <a:spcPts val="1470"/>
              </a:spcBef>
              <a:buFont typeface="Arial"/>
              <a:buChar char="•"/>
            </a:pPr>
            <a:endParaRPr sz="2800">
              <a:latin typeface="Arial"/>
              <a:cs typeface="Arial"/>
            </a:endParaRPr>
          </a:p>
          <a:p>
            <a:pPr marL="419100" indent="-406400">
              <a:lnSpc>
                <a:spcPct val="100000"/>
              </a:lnSpc>
              <a:buChar char="•"/>
              <a:tabLst>
                <a:tab pos="419100" algn="l"/>
              </a:tabLst>
            </a:pPr>
            <a:r>
              <a:rPr sz="2800" spc="-10" dirty="0">
                <a:latin typeface="Arial"/>
                <a:cs typeface="Arial"/>
              </a:rPr>
              <a:t>Interdisciplinary</a:t>
            </a:r>
            <a:r>
              <a:rPr sz="2800" spc="-50" dirty="0">
                <a:latin typeface="Arial"/>
                <a:cs typeface="Arial"/>
              </a:rPr>
              <a:t> </a:t>
            </a:r>
            <a:r>
              <a:rPr sz="2800" spc="-10" dirty="0">
                <a:latin typeface="Arial"/>
                <a:cs typeface="Arial"/>
              </a:rPr>
              <a:t>approach</a:t>
            </a:r>
            <a:endParaRPr sz="2800">
              <a:latin typeface="Arial"/>
              <a:cs typeface="Arial"/>
            </a:endParaRPr>
          </a:p>
          <a:p>
            <a:pPr marL="876300" marR="938530" lvl="1" indent="-381000">
              <a:lnSpc>
                <a:spcPts val="2590"/>
              </a:lnSpc>
              <a:spcBef>
                <a:spcPts val="550"/>
              </a:spcBef>
              <a:buChar char="•"/>
              <a:tabLst>
                <a:tab pos="876300" algn="l"/>
              </a:tabLst>
            </a:pPr>
            <a:r>
              <a:rPr sz="2400" dirty="0">
                <a:latin typeface="Arial"/>
                <a:cs typeface="Arial"/>
              </a:rPr>
              <a:t>Stats</a:t>
            </a:r>
            <a:r>
              <a:rPr sz="2400" spc="-2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Math</a:t>
            </a:r>
            <a:r>
              <a:rPr sz="2400" spc="-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CS</a:t>
            </a:r>
            <a:r>
              <a:rPr sz="2400" spc="5" dirty="0">
                <a:latin typeface="Arial"/>
                <a:cs typeface="Arial"/>
              </a:rPr>
              <a:t> </a:t>
            </a:r>
            <a:r>
              <a:rPr sz="2400" dirty="0">
                <a:latin typeface="Arial"/>
                <a:cs typeface="Arial"/>
              </a:rPr>
              <a:t>+</a:t>
            </a:r>
            <a:r>
              <a:rPr sz="2400" spc="-25" dirty="0">
                <a:latin typeface="Arial"/>
                <a:cs typeface="Arial"/>
              </a:rPr>
              <a:t> </a:t>
            </a:r>
            <a:r>
              <a:rPr sz="2400" spc="-10" dirty="0">
                <a:latin typeface="Arial"/>
                <a:cs typeface="Arial"/>
              </a:rPr>
              <a:t>domain knowledge</a:t>
            </a:r>
            <a:endParaRPr sz="2400">
              <a:latin typeface="Arial"/>
              <a:cs typeface="Arial"/>
            </a:endParaRPr>
          </a:p>
        </p:txBody>
      </p:sp>
      <p:pic>
        <p:nvPicPr>
          <p:cNvPr id="4" name="object 4"/>
          <p:cNvPicPr/>
          <p:nvPr/>
        </p:nvPicPr>
        <p:blipFill>
          <a:blip r:embed="rId3" cstate="print"/>
          <a:stretch>
            <a:fillRect/>
          </a:stretch>
        </p:blipFill>
        <p:spPr>
          <a:xfrm>
            <a:off x="7679531" y="1580406"/>
            <a:ext cx="3875358" cy="3761132"/>
          </a:xfrm>
          <a:prstGeom prst="rect">
            <a:avLst/>
          </a:prstGeom>
        </p:spPr>
      </p:pic>
      <p:sp>
        <p:nvSpPr>
          <p:cNvPr id="5" name="object 5"/>
          <p:cNvSpPr txBox="1"/>
          <p:nvPr/>
        </p:nvSpPr>
        <p:spPr>
          <a:xfrm>
            <a:off x="7644765" y="5667857"/>
            <a:ext cx="389001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Arial"/>
                <a:cs typeface="Arial"/>
                <a:hlinkClick r:id="rId4"/>
              </a:rPr>
              <a:t>http://drewconway.com/zia/2013/3/26/the-data-science-venn-diagram</a:t>
            </a:r>
            <a:endParaRPr sz="1000" dirty="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6</a:t>
            </a:fld>
            <a:endParaRPr spc="-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291846"/>
            <a:ext cx="5009515" cy="756920"/>
          </a:xfrm>
          <a:prstGeom prst="rect">
            <a:avLst/>
          </a:prstGeom>
        </p:spPr>
        <p:txBody>
          <a:bodyPr vert="horz" wrap="square" lIns="0" tIns="12700" rIns="0" bIns="0" rtlCol="0">
            <a:spAutoFit/>
          </a:bodyPr>
          <a:lstStyle/>
          <a:p>
            <a:pPr marL="12700">
              <a:lnSpc>
                <a:spcPct val="100000"/>
              </a:lnSpc>
              <a:spcBef>
                <a:spcPts val="100"/>
              </a:spcBef>
              <a:tabLst>
                <a:tab pos="1400810" algn="l"/>
              </a:tabLst>
            </a:pPr>
            <a:r>
              <a:rPr spc="-25" dirty="0"/>
              <a:t>How</a:t>
            </a:r>
            <a:r>
              <a:rPr dirty="0"/>
              <a:t>	does</a:t>
            </a:r>
            <a:r>
              <a:rPr spc="-20" dirty="0"/>
              <a:t> </a:t>
            </a:r>
            <a:r>
              <a:rPr dirty="0"/>
              <a:t>it</a:t>
            </a:r>
            <a:r>
              <a:rPr spc="-55" dirty="0"/>
              <a:t> </a:t>
            </a:r>
            <a:r>
              <a:rPr spc="-10" dirty="0"/>
              <a:t>work?</a:t>
            </a:r>
          </a:p>
        </p:txBody>
      </p:sp>
      <p:grpSp>
        <p:nvGrpSpPr>
          <p:cNvPr id="3" name="object 3"/>
          <p:cNvGrpSpPr/>
          <p:nvPr/>
        </p:nvGrpSpPr>
        <p:grpSpPr>
          <a:xfrm>
            <a:off x="176791" y="1053083"/>
            <a:ext cx="8760460" cy="5636260"/>
            <a:chOff x="176791" y="1053083"/>
            <a:chExt cx="8760460" cy="5636260"/>
          </a:xfrm>
        </p:grpSpPr>
        <p:sp>
          <p:nvSpPr>
            <p:cNvPr id="4" name="object 4"/>
            <p:cNvSpPr/>
            <p:nvPr/>
          </p:nvSpPr>
          <p:spPr>
            <a:xfrm>
              <a:off x="1534668" y="1053083"/>
              <a:ext cx="7402195" cy="4627245"/>
            </a:xfrm>
            <a:custGeom>
              <a:avLst/>
              <a:gdLst/>
              <a:ahLst/>
              <a:cxnLst/>
              <a:rect l="l" t="t" r="r" b="b"/>
              <a:pathLst>
                <a:path w="7402195" h="4627245">
                  <a:moveTo>
                    <a:pt x="6180201" y="0"/>
                  </a:moveTo>
                  <a:lnTo>
                    <a:pt x="6245352" y="578357"/>
                  </a:lnTo>
                  <a:lnTo>
                    <a:pt x="6119869" y="602943"/>
                  </a:lnTo>
                  <a:lnTo>
                    <a:pt x="5995583" y="628199"/>
                  </a:lnTo>
                  <a:lnTo>
                    <a:pt x="5872492" y="654127"/>
                  </a:lnTo>
                  <a:lnTo>
                    <a:pt x="5750596" y="680725"/>
                  </a:lnTo>
                  <a:lnTo>
                    <a:pt x="5629896" y="707995"/>
                  </a:lnTo>
                  <a:lnTo>
                    <a:pt x="5510392" y="735936"/>
                  </a:lnTo>
                  <a:lnTo>
                    <a:pt x="5392083" y="764547"/>
                  </a:lnTo>
                  <a:lnTo>
                    <a:pt x="5274969" y="793830"/>
                  </a:lnTo>
                  <a:lnTo>
                    <a:pt x="5159051" y="823784"/>
                  </a:lnTo>
                  <a:lnTo>
                    <a:pt x="5044329" y="854409"/>
                  </a:lnTo>
                  <a:lnTo>
                    <a:pt x="4930802" y="885705"/>
                  </a:lnTo>
                  <a:lnTo>
                    <a:pt x="4818471" y="917672"/>
                  </a:lnTo>
                  <a:lnTo>
                    <a:pt x="4707335" y="950310"/>
                  </a:lnTo>
                  <a:lnTo>
                    <a:pt x="4597395" y="983619"/>
                  </a:lnTo>
                  <a:lnTo>
                    <a:pt x="4488650" y="1017599"/>
                  </a:lnTo>
                  <a:lnTo>
                    <a:pt x="4381101" y="1052251"/>
                  </a:lnTo>
                  <a:lnTo>
                    <a:pt x="4274747" y="1087573"/>
                  </a:lnTo>
                  <a:lnTo>
                    <a:pt x="4222018" y="1105486"/>
                  </a:lnTo>
                  <a:lnTo>
                    <a:pt x="4169589" y="1123566"/>
                  </a:lnTo>
                  <a:lnTo>
                    <a:pt x="4117458" y="1141815"/>
                  </a:lnTo>
                  <a:lnTo>
                    <a:pt x="4065626" y="1160231"/>
                  </a:lnTo>
                  <a:lnTo>
                    <a:pt x="4014093" y="1178815"/>
                  </a:lnTo>
                  <a:lnTo>
                    <a:pt x="3962859" y="1197567"/>
                  </a:lnTo>
                  <a:lnTo>
                    <a:pt x="3911923" y="1216486"/>
                  </a:lnTo>
                  <a:lnTo>
                    <a:pt x="3861287" y="1235573"/>
                  </a:lnTo>
                  <a:lnTo>
                    <a:pt x="3810950" y="1254828"/>
                  </a:lnTo>
                  <a:lnTo>
                    <a:pt x="3760911" y="1274251"/>
                  </a:lnTo>
                  <a:lnTo>
                    <a:pt x="3711171" y="1293841"/>
                  </a:lnTo>
                  <a:lnTo>
                    <a:pt x="3661730" y="1313600"/>
                  </a:lnTo>
                  <a:lnTo>
                    <a:pt x="3612588" y="1333526"/>
                  </a:lnTo>
                  <a:lnTo>
                    <a:pt x="3563745" y="1353619"/>
                  </a:lnTo>
                  <a:lnTo>
                    <a:pt x="3515201" y="1373881"/>
                  </a:lnTo>
                  <a:lnTo>
                    <a:pt x="3466956" y="1394310"/>
                  </a:lnTo>
                  <a:lnTo>
                    <a:pt x="3419009" y="1414907"/>
                  </a:lnTo>
                  <a:lnTo>
                    <a:pt x="3371362" y="1435672"/>
                  </a:lnTo>
                  <a:lnTo>
                    <a:pt x="3324013" y="1456605"/>
                  </a:lnTo>
                  <a:lnTo>
                    <a:pt x="3276963" y="1477705"/>
                  </a:lnTo>
                  <a:lnTo>
                    <a:pt x="3230212" y="1498973"/>
                  </a:lnTo>
                  <a:lnTo>
                    <a:pt x="3183760" y="1520409"/>
                  </a:lnTo>
                  <a:lnTo>
                    <a:pt x="3137607" y="1542013"/>
                  </a:lnTo>
                  <a:lnTo>
                    <a:pt x="3091752" y="1563784"/>
                  </a:lnTo>
                  <a:lnTo>
                    <a:pt x="3046197" y="1585724"/>
                  </a:lnTo>
                  <a:lnTo>
                    <a:pt x="3000941" y="1607831"/>
                  </a:lnTo>
                  <a:lnTo>
                    <a:pt x="2955983" y="1630105"/>
                  </a:lnTo>
                  <a:lnTo>
                    <a:pt x="2911324" y="1652548"/>
                  </a:lnTo>
                  <a:lnTo>
                    <a:pt x="2866964" y="1675158"/>
                  </a:lnTo>
                  <a:lnTo>
                    <a:pt x="2822903" y="1697936"/>
                  </a:lnTo>
                  <a:lnTo>
                    <a:pt x="2779141" y="1720882"/>
                  </a:lnTo>
                  <a:lnTo>
                    <a:pt x="2735678" y="1743996"/>
                  </a:lnTo>
                  <a:lnTo>
                    <a:pt x="2692513" y="1767277"/>
                  </a:lnTo>
                  <a:lnTo>
                    <a:pt x="2649648" y="1790726"/>
                  </a:lnTo>
                  <a:lnTo>
                    <a:pt x="2607081" y="1814343"/>
                  </a:lnTo>
                  <a:lnTo>
                    <a:pt x="2564813" y="1838128"/>
                  </a:lnTo>
                  <a:lnTo>
                    <a:pt x="2522845" y="1862080"/>
                  </a:lnTo>
                  <a:lnTo>
                    <a:pt x="2481175" y="1886200"/>
                  </a:lnTo>
                  <a:lnTo>
                    <a:pt x="2439803" y="1910488"/>
                  </a:lnTo>
                  <a:lnTo>
                    <a:pt x="2398731" y="1934944"/>
                  </a:lnTo>
                  <a:lnTo>
                    <a:pt x="2357958" y="1959567"/>
                  </a:lnTo>
                  <a:lnTo>
                    <a:pt x="2317483" y="1984359"/>
                  </a:lnTo>
                  <a:lnTo>
                    <a:pt x="2277308" y="2009318"/>
                  </a:lnTo>
                  <a:lnTo>
                    <a:pt x="2237431" y="2034444"/>
                  </a:lnTo>
                  <a:lnTo>
                    <a:pt x="2197853" y="2059739"/>
                  </a:lnTo>
                  <a:lnTo>
                    <a:pt x="2158574" y="2085201"/>
                  </a:lnTo>
                  <a:lnTo>
                    <a:pt x="2119594" y="2110831"/>
                  </a:lnTo>
                  <a:lnTo>
                    <a:pt x="2080913" y="2136629"/>
                  </a:lnTo>
                  <a:lnTo>
                    <a:pt x="2042531" y="2162595"/>
                  </a:lnTo>
                  <a:lnTo>
                    <a:pt x="2004447" y="2188728"/>
                  </a:lnTo>
                  <a:lnTo>
                    <a:pt x="1966663" y="2215029"/>
                  </a:lnTo>
                  <a:lnTo>
                    <a:pt x="1929177" y="2241498"/>
                  </a:lnTo>
                  <a:lnTo>
                    <a:pt x="1891990" y="2268135"/>
                  </a:lnTo>
                  <a:lnTo>
                    <a:pt x="1855103" y="2294939"/>
                  </a:lnTo>
                  <a:lnTo>
                    <a:pt x="1818514" y="2321911"/>
                  </a:lnTo>
                  <a:lnTo>
                    <a:pt x="1782223" y="2349051"/>
                  </a:lnTo>
                  <a:lnTo>
                    <a:pt x="1746232" y="2376359"/>
                  </a:lnTo>
                  <a:lnTo>
                    <a:pt x="1710540" y="2403834"/>
                  </a:lnTo>
                  <a:lnTo>
                    <a:pt x="1675146" y="2431478"/>
                  </a:lnTo>
                  <a:lnTo>
                    <a:pt x="1640052" y="2459289"/>
                  </a:lnTo>
                  <a:lnTo>
                    <a:pt x="1605256" y="2487268"/>
                  </a:lnTo>
                  <a:lnTo>
                    <a:pt x="1570759" y="2515414"/>
                  </a:lnTo>
                  <a:lnTo>
                    <a:pt x="1536561" y="2543728"/>
                  </a:lnTo>
                  <a:lnTo>
                    <a:pt x="1502662" y="2572211"/>
                  </a:lnTo>
                  <a:lnTo>
                    <a:pt x="1469062" y="2600860"/>
                  </a:lnTo>
                  <a:lnTo>
                    <a:pt x="1435760" y="2629678"/>
                  </a:lnTo>
                  <a:lnTo>
                    <a:pt x="1402758" y="2658663"/>
                  </a:lnTo>
                  <a:lnTo>
                    <a:pt x="1370054" y="2687817"/>
                  </a:lnTo>
                  <a:lnTo>
                    <a:pt x="1337650" y="2717137"/>
                  </a:lnTo>
                  <a:lnTo>
                    <a:pt x="1305544" y="2746626"/>
                  </a:lnTo>
                  <a:lnTo>
                    <a:pt x="1273737" y="2776283"/>
                  </a:lnTo>
                  <a:lnTo>
                    <a:pt x="1242229" y="2806107"/>
                  </a:lnTo>
                  <a:lnTo>
                    <a:pt x="1211020" y="2836099"/>
                  </a:lnTo>
                  <a:lnTo>
                    <a:pt x="1180109" y="2866259"/>
                  </a:lnTo>
                  <a:lnTo>
                    <a:pt x="1149498" y="2896586"/>
                  </a:lnTo>
                  <a:lnTo>
                    <a:pt x="1119185" y="2927081"/>
                  </a:lnTo>
                  <a:lnTo>
                    <a:pt x="1089172" y="2957744"/>
                  </a:lnTo>
                  <a:lnTo>
                    <a:pt x="1059457" y="2988575"/>
                  </a:lnTo>
                  <a:lnTo>
                    <a:pt x="1030041" y="3019574"/>
                  </a:lnTo>
                  <a:lnTo>
                    <a:pt x="1000924" y="3050740"/>
                  </a:lnTo>
                  <a:lnTo>
                    <a:pt x="972106" y="3082074"/>
                  </a:lnTo>
                  <a:lnTo>
                    <a:pt x="943587" y="3113576"/>
                  </a:lnTo>
                  <a:lnTo>
                    <a:pt x="915366" y="3145246"/>
                  </a:lnTo>
                  <a:lnTo>
                    <a:pt x="887445" y="3177083"/>
                  </a:lnTo>
                  <a:lnTo>
                    <a:pt x="859822" y="3209088"/>
                  </a:lnTo>
                  <a:lnTo>
                    <a:pt x="832498" y="3241261"/>
                  </a:lnTo>
                  <a:lnTo>
                    <a:pt x="805474" y="3273602"/>
                  </a:lnTo>
                  <a:lnTo>
                    <a:pt x="778748" y="3306110"/>
                  </a:lnTo>
                  <a:lnTo>
                    <a:pt x="752321" y="3338787"/>
                  </a:lnTo>
                  <a:lnTo>
                    <a:pt x="726192" y="3371631"/>
                  </a:lnTo>
                  <a:lnTo>
                    <a:pt x="700363" y="3404643"/>
                  </a:lnTo>
                  <a:lnTo>
                    <a:pt x="674833" y="3437822"/>
                  </a:lnTo>
                  <a:lnTo>
                    <a:pt x="649601" y="3471169"/>
                  </a:lnTo>
                  <a:lnTo>
                    <a:pt x="624668" y="3504684"/>
                  </a:lnTo>
                  <a:lnTo>
                    <a:pt x="600034" y="3538367"/>
                  </a:lnTo>
                  <a:lnTo>
                    <a:pt x="575700" y="3572218"/>
                  </a:lnTo>
                  <a:lnTo>
                    <a:pt x="551664" y="3606236"/>
                  </a:lnTo>
                  <a:lnTo>
                    <a:pt x="527926" y="3640422"/>
                  </a:lnTo>
                  <a:lnTo>
                    <a:pt x="504488" y="3674776"/>
                  </a:lnTo>
                  <a:lnTo>
                    <a:pt x="481349" y="3709298"/>
                  </a:lnTo>
                  <a:lnTo>
                    <a:pt x="458508" y="3743987"/>
                  </a:lnTo>
                  <a:lnTo>
                    <a:pt x="435966" y="3778845"/>
                  </a:lnTo>
                  <a:lnTo>
                    <a:pt x="413724" y="3813870"/>
                  </a:lnTo>
                  <a:lnTo>
                    <a:pt x="391780" y="3849062"/>
                  </a:lnTo>
                  <a:lnTo>
                    <a:pt x="370135" y="3884423"/>
                  </a:lnTo>
                  <a:lnTo>
                    <a:pt x="348789" y="3919951"/>
                  </a:lnTo>
                  <a:lnTo>
                    <a:pt x="327741" y="3955647"/>
                  </a:lnTo>
                  <a:lnTo>
                    <a:pt x="306993" y="3991511"/>
                  </a:lnTo>
                  <a:lnTo>
                    <a:pt x="286544" y="4027542"/>
                  </a:lnTo>
                  <a:lnTo>
                    <a:pt x="266393" y="4063742"/>
                  </a:lnTo>
                  <a:lnTo>
                    <a:pt x="246541" y="4100109"/>
                  </a:lnTo>
                  <a:lnTo>
                    <a:pt x="226988" y="4136644"/>
                  </a:lnTo>
                  <a:lnTo>
                    <a:pt x="207734" y="4173346"/>
                  </a:lnTo>
                  <a:lnTo>
                    <a:pt x="188779" y="4210217"/>
                  </a:lnTo>
                  <a:lnTo>
                    <a:pt x="170123" y="4247255"/>
                  </a:lnTo>
                  <a:lnTo>
                    <a:pt x="151766" y="4284461"/>
                  </a:lnTo>
                  <a:lnTo>
                    <a:pt x="133707" y="4321834"/>
                  </a:lnTo>
                  <a:lnTo>
                    <a:pt x="115948" y="4359376"/>
                  </a:lnTo>
                  <a:lnTo>
                    <a:pt x="98487" y="4397085"/>
                  </a:lnTo>
                  <a:lnTo>
                    <a:pt x="81325" y="4434962"/>
                  </a:lnTo>
                  <a:lnTo>
                    <a:pt x="64462" y="4473007"/>
                  </a:lnTo>
                  <a:lnTo>
                    <a:pt x="47898" y="4511219"/>
                  </a:lnTo>
                  <a:lnTo>
                    <a:pt x="31633" y="4549600"/>
                  </a:lnTo>
                  <a:lnTo>
                    <a:pt x="15667" y="4588148"/>
                  </a:lnTo>
                  <a:lnTo>
                    <a:pt x="0" y="4626864"/>
                  </a:lnTo>
                  <a:lnTo>
                    <a:pt x="25475" y="4592631"/>
                  </a:lnTo>
                  <a:lnTo>
                    <a:pt x="51200" y="4558598"/>
                  </a:lnTo>
                  <a:lnTo>
                    <a:pt x="77177" y="4524764"/>
                  </a:lnTo>
                  <a:lnTo>
                    <a:pt x="103405" y="4491128"/>
                  </a:lnTo>
                  <a:lnTo>
                    <a:pt x="129884" y="4457692"/>
                  </a:lnTo>
                  <a:lnTo>
                    <a:pt x="156614" y="4424454"/>
                  </a:lnTo>
                  <a:lnTo>
                    <a:pt x="183595" y="4391416"/>
                  </a:lnTo>
                  <a:lnTo>
                    <a:pt x="210826" y="4358577"/>
                  </a:lnTo>
                  <a:lnTo>
                    <a:pt x="238309" y="4325936"/>
                  </a:lnTo>
                  <a:lnTo>
                    <a:pt x="266042" y="4293495"/>
                  </a:lnTo>
                  <a:lnTo>
                    <a:pt x="294027" y="4261252"/>
                  </a:lnTo>
                  <a:lnTo>
                    <a:pt x="322262" y="4229208"/>
                  </a:lnTo>
                  <a:lnTo>
                    <a:pt x="350749" y="4197364"/>
                  </a:lnTo>
                  <a:lnTo>
                    <a:pt x="379486" y="4165718"/>
                  </a:lnTo>
                  <a:lnTo>
                    <a:pt x="408475" y="4134272"/>
                  </a:lnTo>
                  <a:lnTo>
                    <a:pt x="437714" y="4103024"/>
                  </a:lnTo>
                  <a:lnTo>
                    <a:pt x="467204" y="4071975"/>
                  </a:lnTo>
                  <a:lnTo>
                    <a:pt x="496945" y="4041125"/>
                  </a:lnTo>
                  <a:lnTo>
                    <a:pt x="526937" y="4010475"/>
                  </a:lnTo>
                  <a:lnTo>
                    <a:pt x="557180" y="3980023"/>
                  </a:lnTo>
                  <a:lnTo>
                    <a:pt x="587674" y="3949770"/>
                  </a:lnTo>
                  <a:lnTo>
                    <a:pt x="618419" y="3919716"/>
                  </a:lnTo>
                  <a:lnTo>
                    <a:pt x="649415" y="3889861"/>
                  </a:lnTo>
                  <a:lnTo>
                    <a:pt x="680662" y="3860205"/>
                  </a:lnTo>
                  <a:lnTo>
                    <a:pt x="712160" y="3830748"/>
                  </a:lnTo>
                  <a:lnTo>
                    <a:pt x="743909" y="3801491"/>
                  </a:lnTo>
                  <a:lnTo>
                    <a:pt x="775908" y="3772432"/>
                  </a:lnTo>
                  <a:lnTo>
                    <a:pt x="808159" y="3743572"/>
                  </a:lnTo>
                  <a:lnTo>
                    <a:pt x="840661" y="3714910"/>
                  </a:lnTo>
                  <a:lnTo>
                    <a:pt x="873413" y="3686448"/>
                  </a:lnTo>
                  <a:lnTo>
                    <a:pt x="906417" y="3658185"/>
                  </a:lnTo>
                  <a:lnTo>
                    <a:pt x="939671" y="3630121"/>
                  </a:lnTo>
                  <a:lnTo>
                    <a:pt x="973177" y="3602256"/>
                  </a:lnTo>
                  <a:lnTo>
                    <a:pt x="1006933" y="3574590"/>
                  </a:lnTo>
                  <a:lnTo>
                    <a:pt x="1040940" y="3547123"/>
                  </a:lnTo>
                  <a:lnTo>
                    <a:pt x="1075199" y="3519854"/>
                  </a:lnTo>
                  <a:lnTo>
                    <a:pt x="1109708" y="3492785"/>
                  </a:lnTo>
                  <a:lnTo>
                    <a:pt x="1144468" y="3465915"/>
                  </a:lnTo>
                  <a:lnTo>
                    <a:pt x="1179479" y="3439243"/>
                  </a:lnTo>
                  <a:lnTo>
                    <a:pt x="1214741" y="3412771"/>
                  </a:lnTo>
                  <a:lnTo>
                    <a:pt x="1250254" y="3386498"/>
                  </a:lnTo>
                  <a:lnTo>
                    <a:pt x="1286018" y="3360423"/>
                  </a:lnTo>
                  <a:lnTo>
                    <a:pt x="1322033" y="3334548"/>
                  </a:lnTo>
                  <a:lnTo>
                    <a:pt x="1358299" y="3308871"/>
                  </a:lnTo>
                  <a:lnTo>
                    <a:pt x="1394816" y="3283394"/>
                  </a:lnTo>
                  <a:lnTo>
                    <a:pt x="1431583" y="3258115"/>
                  </a:lnTo>
                  <a:lnTo>
                    <a:pt x="1468602" y="3233036"/>
                  </a:lnTo>
                  <a:lnTo>
                    <a:pt x="1505872" y="3208155"/>
                  </a:lnTo>
                  <a:lnTo>
                    <a:pt x="1543392" y="3183474"/>
                  </a:lnTo>
                  <a:lnTo>
                    <a:pt x="1581164" y="3158991"/>
                  </a:lnTo>
                  <a:lnTo>
                    <a:pt x="1619186" y="3134707"/>
                  </a:lnTo>
                  <a:lnTo>
                    <a:pt x="1657460" y="3110623"/>
                  </a:lnTo>
                  <a:lnTo>
                    <a:pt x="1695984" y="3086737"/>
                  </a:lnTo>
                  <a:lnTo>
                    <a:pt x="1734759" y="3063050"/>
                  </a:lnTo>
                  <a:lnTo>
                    <a:pt x="1773786" y="3039563"/>
                  </a:lnTo>
                  <a:lnTo>
                    <a:pt x="1813063" y="3016274"/>
                  </a:lnTo>
                  <a:lnTo>
                    <a:pt x="1852591" y="2993184"/>
                  </a:lnTo>
                  <a:lnTo>
                    <a:pt x="1892370" y="2970293"/>
                  </a:lnTo>
                  <a:lnTo>
                    <a:pt x="1932400" y="2947601"/>
                  </a:lnTo>
                  <a:lnTo>
                    <a:pt x="1972682" y="2925108"/>
                  </a:lnTo>
                  <a:lnTo>
                    <a:pt x="2013214" y="2902814"/>
                  </a:lnTo>
                  <a:lnTo>
                    <a:pt x="2053996" y="2880719"/>
                  </a:lnTo>
                  <a:lnTo>
                    <a:pt x="2095030" y="2858823"/>
                  </a:lnTo>
                  <a:lnTo>
                    <a:pt x="2136315" y="2837126"/>
                  </a:lnTo>
                  <a:lnTo>
                    <a:pt x="2177851" y="2815628"/>
                  </a:lnTo>
                  <a:lnTo>
                    <a:pt x="2219638" y="2794329"/>
                  </a:lnTo>
                  <a:lnTo>
                    <a:pt x="2261675" y="2773229"/>
                  </a:lnTo>
                  <a:lnTo>
                    <a:pt x="2303964" y="2752328"/>
                  </a:lnTo>
                  <a:lnTo>
                    <a:pt x="2346504" y="2731626"/>
                  </a:lnTo>
                  <a:lnTo>
                    <a:pt x="2389294" y="2711123"/>
                  </a:lnTo>
                  <a:lnTo>
                    <a:pt x="2432336" y="2690819"/>
                  </a:lnTo>
                  <a:lnTo>
                    <a:pt x="2475628" y="2670713"/>
                  </a:lnTo>
                  <a:lnTo>
                    <a:pt x="2519172" y="2650807"/>
                  </a:lnTo>
                  <a:lnTo>
                    <a:pt x="2562966" y="2631100"/>
                  </a:lnTo>
                  <a:lnTo>
                    <a:pt x="2607011" y="2611591"/>
                  </a:lnTo>
                  <a:lnTo>
                    <a:pt x="2651307" y="2592282"/>
                  </a:lnTo>
                  <a:lnTo>
                    <a:pt x="2695855" y="2573172"/>
                  </a:lnTo>
                  <a:lnTo>
                    <a:pt x="2740653" y="2554260"/>
                  </a:lnTo>
                  <a:lnTo>
                    <a:pt x="2785702" y="2535548"/>
                  </a:lnTo>
                  <a:lnTo>
                    <a:pt x="2831002" y="2517034"/>
                  </a:lnTo>
                  <a:lnTo>
                    <a:pt x="2876553" y="2498720"/>
                  </a:lnTo>
                  <a:lnTo>
                    <a:pt x="2922355" y="2480604"/>
                  </a:lnTo>
                  <a:lnTo>
                    <a:pt x="2968408" y="2462688"/>
                  </a:lnTo>
                  <a:lnTo>
                    <a:pt x="3014711" y="2444970"/>
                  </a:lnTo>
                  <a:lnTo>
                    <a:pt x="3061266" y="2427452"/>
                  </a:lnTo>
                  <a:lnTo>
                    <a:pt x="3108072" y="2410132"/>
                  </a:lnTo>
                  <a:lnTo>
                    <a:pt x="3155129" y="2393011"/>
                  </a:lnTo>
                  <a:lnTo>
                    <a:pt x="3202436" y="2376090"/>
                  </a:lnTo>
                  <a:lnTo>
                    <a:pt x="3249995" y="2359367"/>
                  </a:lnTo>
                  <a:lnTo>
                    <a:pt x="3297804" y="2342843"/>
                  </a:lnTo>
                  <a:lnTo>
                    <a:pt x="3345865" y="2326518"/>
                  </a:lnTo>
                  <a:lnTo>
                    <a:pt x="3394176" y="2310393"/>
                  </a:lnTo>
                  <a:lnTo>
                    <a:pt x="3442739" y="2294466"/>
                  </a:lnTo>
                  <a:lnTo>
                    <a:pt x="3491552" y="2278738"/>
                  </a:lnTo>
                  <a:lnTo>
                    <a:pt x="3540616" y="2263209"/>
                  </a:lnTo>
                  <a:lnTo>
                    <a:pt x="3589931" y="2247879"/>
                  </a:lnTo>
                  <a:lnTo>
                    <a:pt x="3639498" y="2232748"/>
                  </a:lnTo>
                  <a:lnTo>
                    <a:pt x="3689315" y="2217816"/>
                  </a:lnTo>
                  <a:lnTo>
                    <a:pt x="3739383" y="2203083"/>
                  </a:lnTo>
                  <a:lnTo>
                    <a:pt x="3789702" y="2188549"/>
                  </a:lnTo>
                  <a:lnTo>
                    <a:pt x="3840272" y="2174214"/>
                  </a:lnTo>
                  <a:lnTo>
                    <a:pt x="3891093" y="2160078"/>
                  </a:lnTo>
                  <a:lnTo>
                    <a:pt x="3942165" y="2146141"/>
                  </a:lnTo>
                  <a:lnTo>
                    <a:pt x="3993487" y="2132403"/>
                  </a:lnTo>
                  <a:lnTo>
                    <a:pt x="4045061" y="2118864"/>
                  </a:lnTo>
                  <a:lnTo>
                    <a:pt x="4096886" y="2105524"/>
                  </a:lnTo>
                  <a:lnTo>
                    <a:pt x="4201288" y="2079440"/>
                  </a:lnTo>
                  <a:lnTo>
                    <a:pt x="4306694" y="2054153"/>
                  </a:lnTo>
                  <a:lnTo>
                    <a:pt x="4413104" y="2029661"/>
                  </a:lnTo>
                  <a:lnTo>
                    <a:pt x="4520518" y="2005965"/>
                  </a:lnTo>
                  <a:lnTo>
                    <a:pt x="4628935" y="1983065"/>
                  </a:lnTo>
                  <a:lnTo>
                    <a:pt x="4738357" y="1960961"/>
                  </a:lnTo>
                  <a:lnTo>
                    <a:pt x="4848782" y="1939653"/>
                  </a:lnTo>
                  <a:lnTo>
                    <a:pt x="4960211" y="1919141"/>
                  </a:lnTo>
                  <a:lnTo>
                    <a:pt x="5072643" y="1899425"/>
                  </a:lnTo>
                  <a:lnTo>
                    <a:pt x="5186080" y="1880504"/>
                  </a:lnTo>
                  <a:lnTo>
                    <a:pt x="5300520" y="1862380"/>
                  </a:lnTo>
                  <a:lnTo>
                    <a:pt x="5415964" y="1845051"/>
                  </a:lnTo>
                  <a:lnTo>
                    <a:pt x="5532412" y="1828518"/>
                  </a:lnTo>
                  <a:lnTo>
                    <a:pt x="5649864" y="1812781"/>
                  </a:lnTo>
                  <a:lnTo>
                    <a:pt x="5768319" y="1797840"/>
                  </a:lnTo>
                  <a:lnTo>
                    <a:pt x="5887778" y="1783695"/>
                  </a:lnTo>
                  <a:lnTo>
                    <a:pt x="6008242" y="1770346"/>
                  </a:lnTo>
                  <a:lnTo>
                    <a:pt x="6129708" y="1757793"/>
                  </a:lnTo>
                  <a:lnTo>
                    <a:pt x="6252179" y="1746035"/>
                  </a:lnTo>
                  <a:lnTo>
                    <a:pt x="6375654" y="1735074"/>
                  </a:lnTo>
                  <a:lnTo>
                    <a:pt x="6440805" y="2313431"/>
                  </a:lnTo>
                  <a:lnTo>
                    <a:pt x="7402067" y="925321"/>
                  </a:lnTo>
                  <a:lnTo>
                    <a:pt x="6180201" y="0"/>
                  </a:lnTo>
                  <a:close/>
                </a:path>
              </a:pathLst>
            </a:custGeom>
            <a:solidFill>
              <a:srgbClr val="CFD4EA"/>
            </a:solidFill>
          </p:spPr>
          <p:txBody>
            <a:bodyPr wrap="square" lIns="0" tIns="0" rIns="0" bIns="0" rtlCol="0"/>
            <a:lstStyle/>
            <a:p>
              <a:endParaRPr/>
            </a:p>
          </p:txBody>
        </p:sp>
        <p:pic>
          <p:nvPicPr>
            <p:cNvPr id="5" name="object 5"/>
            <p:cNvPicPr/>
            <p:nvPr/>
          </p:nvPicPr>
          <p:blipFill>
            <a:blip r:embed="rId3" cstate="print"/>
            <a:stretch>
              <a:fillRect/>
            </a:stretch>
          </p:blipFill>
          <p:spPr>
            <a:xfrm>
              <a:off x="2391155" y="4480560"/>
              <a:ext cx="196596" cy="196596"/>
            </a:xfrm>
            <a:prstGeom prst="rect">
              <a:avLst/>
            </a:prstGeom>
          </p:spPr>
        </p:pic>
        <p:sp>
          <p:nvSpPr>
            <p:cNvPr id="6" name="object 6"/>
            <p:cNvSpPr/>
            <p:nvPr/>
          </p:nvSpPr>
          <p:spPr>
            <a:xfrm>
              <a:off x="3326130" y="3608069"/>
              <a:ext cx="266700" cy="266700"/>
            </a:xfrm>
            <a:custGeom>
              <a:avLst/>
              <a:gdLst/>
              <a:ahLst/>
              <a:cxnLst/>
              <a:rect l="l" t="t" r="r" b="b"/>
              <a:pathLst>
                <a:path w="266700" h="266700">
                  <a:moveTo>
                    <a:pt x="133350" y="0"/>
                  </a:moveTo>
                  <a:lnTo>
                    <a:pt x="91196" y="6797"/>
                  </a:lnTo>
                  <a:lnTo>
                    <a:pt x="54589" y="25725"/>
                  </a:lnTo>
                  <a:lnTo>
                    <a:pt x="25725" y="54589"/>
                  </a:lnTo>
                  <a:lnTo>
                    <a:pt x="6797" y="91196"/>
                  </a:lnTo>
                  <a:lnTo>
                    <a:pt x="0" y="133349"/>
                  </a:lnTo>
                  <a:lnTo>
                    <a:pt x="6797" y="175503"/>
                  </a:lnTo>
                  <a:lnTo>
                    <a:pt x="25725" y="212110"/>
                  </a:lnTo>
                  <a:lnTo>
                    <a:pt x="54589" y="240974"/>
                  </a:lnTo>
                  <a:lnTo>
                    <a:pt x="91196" y="259902"/>
                  </a:lnTo>
                  <a:lnTo>
                    <a:pt x="133350" y="266699"/>
                  </a:lnTo>
                  <a:lnTo>
                    <a:pt x="175503" y="259902"/>
                  </a:lnTo>
                  <a:lnTo>
                    <a:pt x="212110" y="240974"/>
                  </a:lnTo>
                  <a:lnTo>
                    <a:pt x="240974" y="212110"/>
                  </a:lnTo>
                  <a:lnTo>
                    <a:pt x="259902" y="175503"/>
                  </a:lnTo>
                  <a:lnTo>
                    <a:pt x="266700" y="133349"/>
                  </a:lnTo>
                  <a:lnTo>
                    <a:pt x="259902" y="91196"/>
                  </a:lnTo>
                  <a:lnTo>
                    <a:pt x="240974" y="54589"/>
                  </a:lnTo>
                  <a:lnTo>
                    <a:pt x="212110" y="25725"/>
                  </a:lnTo>
                  <a:lnTo>
                    <a:pt x="175503" y="6797"/>
                  </a:lnTo>
                  <a:lnTo>
                    <a:pt x="133350" y="0"/>
                  </a:lnTo>
                  <a:close/>
                </a:path>
              </a:pathLst>
            </a:custGeom>
            <a:solidFill>
              <a:srgbClr val="4471C4"/>
            </a:solidFill>
          </p:spPr>
          <p:txBody>
            <a:bodyPr wrap="square" lIns="0" tIns="0" rIns="0" bIns="0" rtlCol="0"/>
            <a:lstStyle/>
            <a:p>
              <a:endParaRPr/>
            </a:p>
          </p:txBody>
        </p:sp>
        <p:sp>
          <p:nvSpPr>
            <p:cNvPr id="7" name="object 7"/>
            <p:cNvSpPr/>
            <p:nvPr/>
          </p:nvSpPr>
          <p:spPr>
            <a:xfrm>
              <a:off x="3326130" y="3608069"/>
              <a:ext cx="266700" cy="266700"/>
            </a:xfrm>
            <a:custGeom>
              <a:avLst/>
              <a:gdLst/>
              <a:ahLst/>
              <a:cxnLst/>
              <a:rect l="l" t="t" r="r" b="b"/>
              <a:pathLst>
                <a:path w="266700" h="266700">
                  <a:moveTo>
                    <a:pt x="0" y="133349"/>
                  </a:moveTo>
                  <a:lnTo>
                    <a:pt x="6797" y="91196"/>
                  </a:lnTo>
                  <a:lnTo>
                    <a:pt x="25725" y="54589"/>
                  </a:lnTo>
                  <a:lnTo>
                    <a:pt x="54589" y="25725"/>
                  </a:lnTo>
                  <a:lnTo>
                    <a:pt x="91196" y="6797"/>
                  </a:lnTo>
                  <a:lnTo>
                    <a:pt x="133350" y="0"/>
                  </a:lnTo>
                  <a:lnTo>
                    <a:pt x="175503" y="6797"/>
                  </a:lnTo>
                  <a:lnTo>
                    <a:pt x="212110" y="25725"/>
                  </a:lnTo>
                  <a:lnTo>
                    <a:pt x="240974" y="54589"/>
                  </a:lnTo>
                  <a:lnTo>
                    <a:pt x="259902" y="91196"/>
                  </a:lnTo>
                  <a:lnTo>
                    <a:pt x="266700" y="133349"/>
                  </a:lnTo>
                  <a:lnTo>
                    <a:pt x="259902" y="175503"/>
                  </a:lnTo>
                  <a:lnTo>
                    <a:pt x="240974" y="212110"/>
                  </a:lnTo>
                  <a:lnTo>
                    <a:pt x="212110" y="240974"/>
                  </a:lnTo>
                  <a:lnTo>
                    <a:pt x="175503" y="259902"/>
                  </a:lnTo>
                  <a:lnTo>
                    <a:pt x="133350" y="266699"/>
                  </a:lnTo>
                  <a:lnTo>
                    <a:pt x="91196" y="259902"/>
                  </a:lnTo>
                  <a:lnTo>
                    <a:pt x="54589" y="240974"/>
                  </a:lnTo>
                  <a:lnTo>
                    <a:pt x="25725" y="212110"/>
                  </a:lnTo>
                  <a:lnTo>
                    <a:pt x="6797" y="175503"/>
                  </a:lnTo>
                  <a:lnTo>
                    <a:pt x="0" y="133349"/>
                  </a:lnTo>
                  <a:close/>
                </a:path>
              </a:pathLst>
            </a:custGeom>
            <a:ln w="25908">
              <a:solidFill>
                <a:srgbClr val="FFFFFF"/>
              </a:solidFill>
            </a:ln>
          </p:spPr>
          <p:txBody>
            <a:bodyPr wrap="square" lIns="0" tIns="0" rIns="0" bIns="0" rtlCol="0"/>
            <a:lstStyle/>
            <a:p>
              <a:endParaRPr/>
            </a:p>
          </p:txBody>
        </p:sp>
        <p:sp>
          <p:nvSpPr>
            <p:cNvPr id="8" name="object 8"/>
            <p:cNvSpPr/>
            <p:nvPr/>
          </p:nvSpPr>
          <p:spPr>
            <a:xfrm>
              <a:off x="4510277" y="2902457"/>
              <a:ext cx="355600" cy="355600"/>
            </a:xfrm>
            <a:custGeom>
              <a:avLst/>
              <a:gdLst/>
              <a:ahLst/>
              <a:cxnLst/>
              <a:rect l="l" t="t" r="r" b="b"/>
              <a:pathLst>
                <a:path w="355600" h="355600">
                  <a:moveTo>
                    <a:pt x="177546" y="0"/>
                  </a:moveTo>
                  <a:lnTo>
                    <a:pt x="130351" y="6342"/>
                  </a:lnTo>
                  <a:lnTo>
                    <a:pt x="87940" y="24242"/>
                  </a:lnTo>
                  <a:lnTo>
                    <a:pt x="52006" y="52006"/>
                  </a:lnTo>
                  <a:lnTo>
                    <a:pt x="24242" y="87940"/>
                  </a:lnTo>
                  <a:lnTo>
                    <a:pt x="6342" y="130351"/>
                  </a:lnTo>
                  <a:lnTo>
                    <a:pt x="0" y="177545"/>
                  </a:lnTo>
                  <a:lnTo>
                    <a:pt x="6342" y="224740"/>
                  </a:lnTo>
                  <a:lnTo>
                    <a:pt x="24242" y="267151"/>
                  </a:lnTo>
                  <a:lnTo>
                    <a:pt x="52006" y="303085"/>
                  </a:lnTo>
                  <a:lnTo>
                    <a:pt x="87940" y="330849"/>
                  </a:lnTo>
                  <a:lnTo>
                    <a:pt x="130351" y="348749"/>
                  </a:lnTo>
                  <a:lnTo>
                    <a:pt x="177546" y="355091"/>
                  </a:lnTo>
                  <a:lnTo>
                    <a:pt x="224740" y="348749"/>
                  </a:lnTo>
                  <a:lnTo>
                    <a:pt x="267151" y="330849"/>
                  </a:lnTo>
                  <a:lnTo>
                    <a:pt x="303085" y="303085"/>
                  </a:lnTo>
                  <a:lnTo>
                    <a:pt x="330849" y="267151"/>
                  </a:lnTo>
                  <a:lnTo>
                    <a:pt x="348749" y="224740"/>
                  </a:lnTo>
                  <a:lnTo>
                    <a:pt x="355092" y="177545"/>
                  </a:lnTo>
                  <a:lnTo>
                    <a:pt x="348749" y="130351"/>
                  </a:lnTo>
                  <a:lnTo>
                    <a:pt x="330849" y="87940"/>
                  </a:lnTo>
                  <a:lnTo>
                    <a:pt x="303085" y="52006"/>
                  </a:lnTo>
                  <a:lnTo>
                    <a:pt x="267151" y="24242"/>
                  </a:lnTo>
                  <a:lnTo>
                    <a:pt x="224740" y="6342"/>
                  </a:lnTo>
                  <a:lnTo>
                    <a:pt x="177546" y="0"/>
                  </a:lnTo>
                  <a:close/>
                </a:path>
              </a:pathLst>
            </a:custGeom>
            <a:solidFill>
              <a:srgbClr val="4471C4"/>
            </a:solidFill>
          </p:spPr>
          <p:txBody>
            <a:bodyPr wrap="square" lIns="0" tIns="0" rIns="0" bIns="0" rtlCol="0"/>
            <a:lstStyle/>
            <a:p>
              <a:endParaRPr/>
            </a:p>
          </p:txBody>
        </p:sp>
        <p:sp>
          <p:nvSpPr>
            <p:cNvPr id="9" name="object 9"/>
            <p:cNvSpPr/>
            <p:nvPr/>
          </p:nvSpPr>
          <p:spPr>
            <a:xfrm>
              <a:off x="4510277" y="2902457"/>
              <a:ext cx="355600" cy="355600"/>
            </a:xfrm>
            <a:custGeom>
              <a:avLst/>
              <a:gdLst/>
              <a:ahLst/>
              <a:cxnLst/>
              <a:rect l="l" t="t" r="r" b="b"/>
              <a:pathLst>
                <a:path w="355600" h="355600">
                  <a:moveTo>
                    <a:pt x="0" y="177545"/>
                  </a:moveTo>
                  <a:lnTo>
                    <a:pt x="6342" y="130351"/>
                  </a:lnTo>
                  <a:lnTo>
                    <a:pt x="24242" y="87940"/>
                  </a:lnTo>
                  <a:lnTo>
                    <a:pt x="52006" y="52006"/>
                  </a:lnTo>
                  <a:lnTo>
                    <a:pt x="87940" y="24242"/>
                  </a:lnTo>
                  <a:lnTo>
                    <a:pt x="130351" y="6342"/>
                  </a:lnTo>
                  <a:lnTo>
                    <a:pt x="177546" y="0"/>
                  </a:lnTo>
                  <a:lnTo>
                    <a:pt x="224740" y="6342"/>
                  </a:lnTo>
                  <a:lnTo>
                    <a:pt x="267151" y="24242"/>
                  </a:lnTo>
                  <a:lnTo>
                    <a:pt x="303085" y="52006"/>
                  </a:lnTo>
                  <a:lnTo>
                    <a:pt x="330849" y="87940"/>
                  </a:lnTo>
                  <a:lnTo>
                    <a:pt x="348749" y="130351"/>
                  </a:lnTo>
                  <a:lnTo>
                    <a:pt x="355092" y="177545"/>
                  </a:lnTo>
                  <a:lnTo>
                    <a:pt x="348749" y="224740"/>
                  </a:lnTo>
                  <a:lnTo>
                    <a:pt x="330849" y="267151"/>
                  </a:lnTo>
                  <a:lnTo>
                    <a:pt x="303085" y="303085"/>
                  </a:lnTo>
                  <a:lnTo>
                    <a:pt x="267151" y="330849"/>
                  </a:lnTo>
                  <a:lnTo>
                    <a:pt x="224740" y="348749"/>
                  </a:lnTo>
                  <a:lnTo>
                    <a:pt x="177546" y="355091"/>
                  </a:lnTo>
                  <a:lnTo>
                    <a:pt x="130351" y="348749"/>
                  </a:lnTo>
                  <a:lnTo>
                    <a:pt x="87940" y="330849"/>
                  </a:lnTo>
                  <a:lnTo>
                    <a:pt x="52006" y="303085"/>
                  </a:lnTo>
                  <a:lnTo>
                    <a:pt x="24242" y="267151"/>
                  </a:lnTo>
                  <a:lnTo>
                    <a:pt x="6342" y="224740"/>
                  </a:lnTo>
                  <a:lnTo>
                    <a:pt x="0" y="177545"/>
                  </a:lnTo>
                  <a:close/>
                </a:path>
              </a:pathLst>
            </a:custGeom>
            <a:ln w="25908">
              <a:solidFill>
                <a:srgbClr val="FFFFFF"/>
              </a:solidFill>
            </a:ln>
          </p:spPr>
          <p:txBody>
            <a:bodyPr wrap="square" lIns="0" tIns="0" rIns="0" bIns="0" rtlCol="0"/>
            <a:lstStyle/>
            <a:p>
              <a:endParaRPr/>
            </a:p>
          </p:txBody>
        </p:sp>
        <p:sp>
          <p:nvSpPr>
            <p:cNvPr id="10" name="object 10"/>
            <p:cNvSpPr/>
            <p:nvPr/>
          </p:nvSpPr>
          <p:spPr>
            <a:xfrm>
              <a:off x="5886450" y="2350769"/>
              <a:ext cx="460375" cy="459105"/>
            </a:xfrm>
            <a:custGeom>
              <a:avLst/>
              <a:gdLst/>
              <a:ahLst/>
              <a:cxnLst/>
              <a:rect l="l" t="t" r="r" b="b"/>
              <a:pathLst>
                <a:path w="460375" h="459105">
                  <a:moveTo>
                    <a:pt x="230124" y="0"/>
                  </a:moveTo>
                  <a:lnTo>
                    <a:pt x="183736" y="4662"/>
                  </a:lnTo>
                  <a:lnTo>
                    <a:pt x="140535" y="18032"/>
                  </a:lnTo>
                  <a:lnTo>
                    <a:pt x="101444" y="39185"/>
                  </a:lnTo>
                  <a:lnTo>
                    <a:pt x="67389" y="67198"/>
                  </a:lnTo>
                  <a:lnTo>
                    <a:pt x="39292" y="101147"/>
                  </a:lnTo>
                  <a:lnTo>
                    <a:pt x="18079" y="140106"/>
                  </a:lnTo>
                  <a:lnTo>
                    <a:pt x="4673" y="183153"/>
                  </a:lnTo>
                  <a:lnTo>
                    <a:pt x="0" y="229362"/>
                  </a:lnTo>
                  <a:lnTo>
                    <a:pt x="4673" y="275570"/>
                  </a:lnTo>
                  <a:lnTo>
                    <a:pt x="18079" y="318617"/>
                  </a:lnTo>
                  <a:lnTo>
                    <a:pt x="39292" y="357576"/>
                  </a:lnTo>
                  <a:lnTo>
                    <a:pt x="67389" y="391525"/>
                  </a:lnTo>
                  <a:lnTo>
                    <a:pt x="101444" y="419538"/>
                  </a:lnTo>
                  <a:lnTo>
                    <a:pt x="140535" y="440691"/>
                  </a:lnTo>
                  <a:lnTo>
                    <a:pt x="183736" y="454061"/>
                  </a:lnTo>
                  <a:lnTo>
                    <a:pt x="230124" y="458724"/>
                  </a:lnTo>
                  <a:lnTo>
                    <a:pt x="276511" y="454061"/>
                  </a:lnTo>
                  <a:lnTo>
                    <a:pt x="319712" y="440691"/>
                  </a:lnTo>
                  <a:lnTo>
                    <a:pt x="358803" y="419538"/>
                  </a:lnTo>
                  <a:lnTo>
                    <a:pt x="392858" y="391525"/>
                  </a:lnTo>
                  <a:lnTo>
                    <a:pt x="420955" y="357576"/>
                  </a:lnTo>
                  <a:lnTo>
                    <a:pt x="442168" y="318617"/>
                  </a:lnTo>
                  <a:lnTo>
                    <a:pt x="455574" y="275570"/>
                  </a:lnTo>
                  <a:lnTo>
                    <a:pt x="460248" y="229362"/>
                  </a:lnTo>
                  <a:lnTo>
                    <a:pt x="455574" y="183153"/>
                  </a:lnTo>
                  <a:lnTo>
                    <a:pt x="442168" y="140106"/>
                  </a:lnTo>
                  <a:lnTo>
                    <a:pt x="420955" y="101147"/>
                  </a:lnTo>
                  <a:lnTo>
                    <a:pt x="392858" y="67198"/>
                  </a:lnTo>
                  <a:lnTo>
                    <a:pt x="358803" y="39185"/>
                  </a:lnTo>
                  <a:lnTo>
                    <a:pt x="319712" y="18032"/>
                  </a:lnTo>
                  <a:lnTo>
                    <a:pt x="276511" y="4662"/>
                  </a:lnTo>
                  <a:lnTo>
                    <a:pt x="230124" y="0"/>
                  </a:lnTo>
                  <a:close/>
                </a:path>
              </a:pathLst>
            </a:custGeom>
            <a:solidFill>
              <a:srgbClr val="4471C4"/>
            </a:solidFill>
          </p:spPr>
          <p:txBody>
            <a:bodyPr wrap="square" lIns="0" tIns="0" rIns="0" bIns="0" rtlCol="0"/>
            <a:lstStyle/>
            <a:p>
              <a:endParaRPr/>
            </a:p>
          </p:txBody>
        </p:sp>
        <p:sp>
          <p:nvSpPr>
            <p:cNvPr id="11" name="object 11"/>
            <p:cNvSpPr/>
            <p:nvPr/>
          </p:nvSpPr>
          <p:spPr>
            <a:xfrm>
              <a:off x="5886450" y="2350769"/>
              <a:ext cx="460375" cy="459105"/>
            </a:xfrm>
            <a:custGeom>
              <a:avLst/>
              <a:gdLst/>
              <a:ahLst/>
              <a:cxnLst/>
              <a:rect l="l" t="t" r="r" b="b"/>
              <a:pathLst>
                <a:path w="460375" h="459105">
                  <a:moveTo>
                    <a:pt x="0" y="229362"/>
                  </a:moveTo>
                  <a:lnTo>
                    <a:pt x="4673" y="183153"/>
                  </a:lnTo>
                  <a:lnTo>
                    <a:pt x="18079" y="140106"/>
                  </a:lnTo>
                  <a:lnTo>
                    <a:pt x="39292" y="101147"/>
                  </a:lnTo>
                  <a:lnTo>
                    <a:pt x="67389" y="67198"/>
                  </a:lnTo>
                  <a:lnTo>
                    <a:pt x="101444" y="39185"/>
                  </a:lnTo>
                  <a:lnTo>
                    <a:pt x="140535" y="18032"/>
                  </a:lnTo>
                  <a:lnTo>
                    <a:pt x="183736" y="4662"/>
                  </a:lnTo>
                  <a:lnTo>
                    <a:pt x="230124" y="0"/>
                  </a:lnTo>
                  <a:lnTo>
                    <a:pt x="276511" y="4662"/>
                  </a:lnTo>
                  <a:lnTo>
                    <a:pt x="319712" y="18032"/>
                  </a:lnTo>
                  <a:lnTo>
                    <a:pt x="358803" y="39185"/>
                  </a:lnTo>
                  <a:lnTo>
                    <a:pt x="392858" y="67198"/>
                  </a:lnTo>
                  <a:lnTo>
                    <a:pt x="420955" y="101147"/>
                  </a:lnTo>
                  <a:lnTo>
                    <a:pt x="442168" y="140106"/>
                  </a:lnTo>
                  <a:lnTo>
                    <a:pt x="455574" y="183153"/>
                  </a:lnTo>
                  <a:lnTo>
                    <a:pt x="460248" y="229362"/>
                  </a:lnTo>
                  <a:lnTo>
                    <a:pt x="455574" y="275570"/>
                  </a:lnTo>
                  <a:lnTo>
                    <a:pt x="442168" y="318617"/>
                  </a:lnTo>
                  <a:lnTo>
                    <a:pt x="420955" y="357576"/>
                  </a:lnTo>
                  <a:lnTo>
                    <a:pt x="392858" y="391525"/>
                  </a:lnTo>
                  <a:lnTo>
                    <a:pt x="358803" y="419538"/>
                  </a:lnTo>
                  <a:lnTo>
                    <a:pt x="319712" y="440691"/>
                  </a:lnTo>
                  <a:lnTo>
                    <a:pt x="276511" y="454061"/>
                  </a:lnTo>
                  <a:lnTo>
                    <a:pt x="230124" y="458724"/>
                  </a:lnTo>
                  <a:lnTo>
                    <a:pt x="183736" y="454061"/>
                  </a:lnTo>
                  <a:lnTo>
                    <a:pt x="140535" y="440691"/>
                  </a:lnTo>
                  <a:lnTo>
                    <a:pt x="101444" y="419538"/>
                  </a:lnTo>
                  <a:lnTo>
                    <a:pt x="67389" y="391525"/>
                  </a:lnTo>
                  <a:lnTo>
                    <a:pt x="39292" y="357576"/>
                  </a:lnTo>
                  <a:lnTo>
                    <a:pt x="18079" y="318617"/>
                  </a:lnTo>
                  <a:lnTo>
                    <a:pt x="4673" y="275570"/>
                  </a:lnTo>
                  <a:lnTo>
                    <a:pt x="0" y="229362"/>
                  </a:lnTo>
                  <a:close/>
                </a:path>
              </a:pathLst>
            </a:custGeom>
            <a:ln w="25908">
              <a:solidFill>
                <a:srgbClr val="FFFFFF"/>
              </a:solidFill>
            </a:ln>
          </p:spPr>
          <p:txBody>
            <a:bodyPr wrap="square" lIns="0" tIns="0" rIns="0" bIns="0" rtlCol="0"/>
            <a:lstStyle/>
            <a:p>
              <a:endParaRPr/>
            </a:p>
          </p:txBody>
        </p:sp>
        <p:sp>
          <p:nvSpPr>
            <p:cNvPr id="12" name="object 12"/>
            <p:cNvSpPr/>
            <p:nvPr/>
          </p:nvSpPr>
          <p:spPr>
            <a:xfrm>
              <a:off x="7305293" y="1983486"/>
              <a:ext cx="584200" cy="584200"/>
            </a:xfrm>
            <a:custGeom>
              <a:avLst/>
              <a:gdLst/>
              <a:ahLst/>
              <a:cxnLst/>
              <a:rect l="l" t="t" r="r" b="b"/>
              <a:pathLst>
                <a:path w="584200" h="584200">
                  <a:moveTo>
                    <a:pt x="291846" y="0"/>
                  </a:moveTo>
                  <a:lnTo>
                    <a:pt x="244511" y="3820"/>
                  </a:lnTo>
                  <a:lnTo>
                    <a:pt x="199607" y="14880"/>
                  </a:lnTo>
                  <a:lnTo>
                    <a:pt x="157734" y="32578"/>
                  </a:lnTo>
                  <a:lnTo>
                    <a:pt x="119493" y="56314"/>
                  </a:lnTo>
                  <a:lnTo>
                    <a:pt x="85486" y="85486"/>
                  </a:lnTo>
                  <a:lnTo>
                    <a:pt x="56314" y="119493"/>
                  </a:lnTo>
                  <a:lnTo>
                    <a:pt x="32578" y="157734"/>
                  </a:lnTo>
                  <a:lnTo>
                    <a:pt x="14880" y="199607"/>
                  </a:lnTo>
                  <a:lnTo>
                    <a:pt x="3820" y="244511"/>
                  </a:lnTo>
                  <a:lnTo>
                    <a:pt x="0" y="291846"/>
                  </a:lnTo>
                  <a:lnTo>
                    <a:pt x="3820" y="339180"/>
                  </a:lnTo>
                  <a:lnTo>
                    <a:pt x="14880" y="384084"/>
                  </a:lnTo>
                  <a:lnTo>
                    <a:pt x="32578" y="425957"/>
                  </a:lnTo>
                  <a:lnTo>
                    <a:pt x="56314" y="464198"/>
                  </a:lnTo>
                  <a:lnTo>
                    <a:pt x="85486" y="498205"/>
                  </a:lnTo>
                  <a:lnTo>
                    <a:pt x="119493" y="527377"/>
                  </a:lnTo>
                  <a:lnTo>
                    <a:pt x="157734" y="551113"/>
                  </a:lnTo>
                  <a:lnTo>
                    <a:pt x="199607" y="568811"/>
                  </a:lnTo>
                  <a:lnTo>
                    <a:pt x="244511" y="579871"/>
                  </a:lnTo>
                  <a:lnTo>
                    <a:pt x="291846" y="583691"/>
                  </a:lnTo>
                  <a:lnTo>
                    <a:pt x="339180" y="579871"/>
                  </a:lnTo>
                  <a:lnTo>
                    <a:pt x="384084" y="568811"/>
                  </a:lnTo>
                  <a:lnTo>
                    <a:pt x="425957" y="551113"/>
                  </a:lnTo>
                  <a:lnTo>
                    <a:pt x="464198" y="527377"/>
                  </a:lnTo>
                  <a:lnTo>
                    <a:pt x="498205" y="498205"/>
                  </a:lnTo>
                  <a:lnTo>
                    <a:pt x="527377" y="464198"/>
                  </a:lnTo>
                  <a:lnTo>
                    <a:pt x="551113" y="425957"/>
                  </a:lnTo>
                  <a:lnTo>
                    <a:pt x="568811" y="384084"/>
                  </a:lnTo>
                  <a:lnTo>
                    <a:pt x="579871" y="339180"/>
                  </a:lnTo>
                  <a:lnTo>
                    <a:pt x="583691" y="291846"/>
                  </a:lnTo>
                  <a:lnTo>
                    <a:pt x="579871" y="244511"/>
                  </a:lnTo>
                  <a:lnTo>
                    <a:pt x="568811" y="199607"/>
                  </a:lnTo>
                  <a:lnTo>
                    <a:pt x="551113" y="157734"/>
                  </a:lnTo>
                  <a:lnTo>
                    <a:pt x="527377" y="119493"/>
                  </a:lnTo>
                  <a:lnTo>
                    <a:pt x="498205" y="85486"/>
                  </a:lnTo>
                  <a:lnTo>
                    <a:pt x="464198" y="56314"/>
                  </a:lnTo>
                  <a:lnTo>
                    <a:pt x="425957" y="32578"/>
                  </a:lnTo>
                  <a:lnTo>
                    <a:pt x="384084" y="14880"/>
                  </a:lnTo>
                  <a:lnTo>
                    <a:pt x="339180" y="3820"/>
                  </a:lnTo>
                  <a:lnTo>
                    <a:pt x="291846" y="0"/>
                  </a:lnTo>
                  <a:close/>
                </a:path>
              </a:pathLst>
            </a:custGeom>
            <a:solidFill>
              <a:srgbClr val="4471C4"/>
            </a:solidFill>
          </p:spPr>
          <p:txBody>
            <a:bodyPr wrap="square" lIns="0" tIns="0" rIns="0" bIns="0" rtlCol="0"/>
            <a:lstStyle/>
            <a:p>
              <a:endParaRPr/>
            </a:p>
          </p:txBody>
        </p:sp>
        <p:sp>
          <p:nvSpPr>
            <p:cNvPr id="13" name="object 13"/>
            <p:cNvSpPr/>
            <p:nvPr/>
          </p:nvSpPr>
          <p:spPr>
            <a:xfrm>
              <a:off x="7305293" y="1983486"/>
              <a:ext cx="584200" cy="584200"/>
            </a:xfrm>
            <a:custGeom>
              <a:avLst/>
              <a:gdLst/>
              <a:ahLst/>
              <a:cxnLst/>
              <a:rect l="l" t="t" r="r" b="b"/>
              <a:pathLst>
                <a:path w="584200" h="584200">
                  <a:moveTo>
                    <a:pt x="0" y="291846"/>
                  </a:moveTo>
                  <a:lnTo>
                    <a:pt x="3820" y="244511"/>
                  </a:lnTo>
                  <a:lnTo>
                    <a:pt x="14880" y="199607"/>
                  </a:lnTo>
                  <a:lnTo>
                    <a:pt x="32578" y="157734"/>
                  </a:lnTo>
                  <a:lnTo>
                    <a:pt x="56314" y="119493"/>
                  </a:lnTo>
                  <a:lnTo>
                    <a:pt x="85486" y="85486"/>
                  </a:lnTo>
                  <a:lnTo>
                    <a:pt x="119493" y="56314"/>
                  </a:lnTo>
                  <a:lnTo>
                    <a:pt x="157734" y="32578"/>
                  </a:lnTo>
                  <a:lnTo>
                    <a:pt x="199607" y="14880"/>
                  </a:lnTo>
                  <a:lnTo>
                    <a:pt x="244511" y="3820"/>
                  </a:lnTo>
                  <a:lnTo>
                    <a:pt x="291846" y="0"/>
                  </a:lnTo>
                  <a:lnTo>
                    <a:pt x="339180" y="3820"/>
                  </a:lnTo>
                  <a:lnTo>
                    <a:pt x="384084" y="14880"/>
                  </a:lnTo>
                  <a:lnTo>
                    <a:pt x="425957" y="32578"/>
                  </a:lnTo>
                  <a:lnTo>
                    <a:pt x="464198" y="56314"/>
                  </a:lnTo>
                  <a:lnTo>
                    <a:pt x="498205" y="85486"/>
                  </a:lnTo>
                  <a:lnTo>
                    <a:pt x="527377" y="119493"/>
                  </a:lnTo>
                  <a:lnTo>
                    <a:pt x="551113" y="157734"/>
                  </a:lnTo>
                  <a:lnTo>
                    <a:pt x="568811" y="199607"/>
                  </a:lnTo>
                  <a:lnTo>
                    <a:pt x="579871" y="244511"/>
                  </a:lnTo>
                  <a:lnTo>
                    <a:pt x="583691" y="291846"/>
                  </a:lnTo>
                  <a:lnTo>
                    <a:pt x="579871" y="339180"/>
                  </a:lnTo>
                  <a:lnTo>
                    <a:pt x="568811" y="384084"/>
                  </a:lnTo>
                  <a:lnTo>
                    <a:pt x="551113" y="425957"/>
                  </a:lnTo>
                  <a:lnTo>
                    <a:pt x="527377" y="464198"/>
                  </a:lnTo>
                  <a:lnTo>
                    <a:pt x="498205" y="498205"/>
                  </a:lnTo>
                  <a:lnTo>
                    <a:pt x="464198" y="527377"/>
                  </a:lnTo>
                  <a:lnTo>
                    <a:pt x="425957" y="551113"/>
                  </a:lnTo>
                  <a:lnTo>
                    <a:pt x="384084" y="568811"/>
                  </a:lnTo>
                  <a:lnTo>
                    <a:pt x="339180" y="579871"/>
                  </a:lnTo>
                  <a:lnTo>
                    <a:pt x="291846" y="583691"/>
                  </a:lnTo>
                  <a:lnTo>
                    <a:pt x="244511" y="579871"/>
                  </a:lnTo>
                  <a:lnTo>
                    <a:pt x="199607" y="568811"/>
                  </a:lnTo>
                  <a:lnTo>
                    <a:pt x="157734" y="551113"/>
                  </a:lnTo>
                  <a:lnTo>
                    <a:pt x="119493" y="527377"/>
                  </a:lnTo>
                  <a:lnTo>
                    <a:pt x="85486" y="498205"/>
                  </a:lnTo>
                  <a:lnTo>
                    <a:pt x="56314" y="464198"/>
                  </a:lnTo>
                  <a:lnTo>
                    <a:pt x="32578" y="425957"/>
                  </a:lnTo>
                  <a:lnTo>
                    <a:pt x="14880" y="384084"/>
                  </a:lnTo>
                  <a:lnTo>
                    <a:pt x="3820" y="339180"/>
                  </a:lnTo>
                  <a:lnTo>
                    <a:pt x="0" y="291846"/>
                  </a:lnTo>
                  <a:close/>
                </a:path>
              </a:pathLst>
            </a:custGeom>
            <a:ln w="25907">
              <a:solidFill>
                <a:srgbClr val="FFFFFF"/>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176791" y="5679948"/>
              <a:ext cx="2720332" cy="1008888"/>
            </a:xfrm>
            <a:prstGeom prst="rect">
              <a:avLst/>
            </a:prstGeom>
          </p:spPr>
        </p:pic>
      </p:grpSp>
      <p:pic>
        <p:nvPicPr>
          <p:cNvPr id="15" name="object 15"/>
          <p:cNvPicPr/>
          <p:nvPr/>
        </p:nvPicPr>
        <p:blipFill>
          <a:blip r:embed="rId5" cstate="print"/>
          <a:stretch>
            <a:fillRect/>
          </a:stretch>
        </p:blipFill>
        <p:spPr>
          <a:xfrm>
            <a:off x="9244750" y="1522642"/>
            <a:ext cx="1711118" cy="1711118"/>
          </a:xfrm>
          <a:prstGeom prst="rect">
            <a:avLst/>
          </a:prstGeom>
        </p:spPr>
      </p:pic>
      <p:sp>
        <p:nvSpPr>
          <p:cNvPr id="16" name="object 16"/>
          <p:cNvSpPr txBox="1"/>
          <p:nvPr/>
        </p:nvSpPr>
        <p:spPr>
          <a:xfrm>
            <a:off x="2566161" y="2216657"/>
            <a:ext cx="7983220" cy="2635250"/>
          </a:xfrm>
          <a:prstGeom prst="rect">
            <a:avLst/>
          </a:prstGeom>
        </p:spPr>
        <p:txBody>
          <a:bodyPr vert="horz" wrap="square" lIns="0" tIns="13335" rIns="0" bIns="0" rtlCol="0">
            <a:spAutoFit/>
          </a:bodyPr>
          <a:lstStyle/>
          <a:p>
            <a:pPr marL="3463925" algn="ctr">
              <a:lnSpc>
                <a:spcPct val="100000"/>
              </a:lnSpc>
              <a:spcBef>
                <a:spcPts val="105"/>
              </a:spcBef>
            </a:pPr>
            <a:r>
              <a:rPr sz="2000" spc="-10" dirty="0">
                <a:latin typeface="Arial"/>
                <a:cs typeface="Arial"/>
              </a:rPr>
              <a:t>Report</a:t>
            </a:r>
            <a:endParaRPr sz="2000">
              <a:latin typeface="Arial"/>
              <a:cs typeface="Arial"/>
            </a:endParaRPr>
          </a:p>
          <a:p>
            <a:pPr marL="508000" algn="ctr">
              <a:lnSpc>
                <a:spcPct val="100000"/>
              </a:lnSpc>
            </a:pPr>
            <a:r>
              <a:rPr sz="2000" spc="-10" dirty="0">
                <a:latin typeface="Arial"/>
                <a:cs typeface="Arial"/>
              </a:rPr>
              <a:t>Analyze</a:t>
            </a:r>
            <a:endParaRPr sz="2000">
              <a:latin typeface="Arial"/>
              <a:cs typeface="Arial"/>
            </a:endParaRPr>
          </a:p>
          <a:p>
            <a:pPr marL="2309495">
              <a:lnSpc>
                <a:spcPct val="100000"/>
              </a:lnSpc>
              <a:spcBef>
                <a:spcPts val="1535"/>
              </a:spcBef>
            </a:pPr>
            <a:r>
              <a:rPr sz="2000" spc="-10" dirty="0">
                <a:latin typeface="Arial"/>
                <a:cs typeface="Arial"/>
              </a:rPr>
              <a:t>Process</a:t>
            </a:r>
            <a:endParaRPr sz="2000">
              <a:latin typeface="Arial"/>
              <a:cs typeface="Arial"/>
            </a:endParaRPr>
          </a:p>
          <a:p>
            <a:pPr marR="5080" algn="r">
              <a:lnSpc>
                <a:spcPct val="100000"/>
              </a:lnSpc>
              <a:spcBef>
                <a:spcPts val="535"/>
              </a:spcBef>
            </a:pPr>
            <a:r>
              <a:rPr sz="1400" spc="-10" dirty="0">
                <a:latin typeface="Arial"/>
                <a:cs typeface="Arial"/>
              </a:rPr>
              <a:t>Knowledge</a:t>
            </a:r>
            <a:endParaRPr sz="1400">
              <a:latin typeface="Arial"/>
              <a:cs typeface="Arial"/>
            </a:endParaRPr>
          </a:p>
          <a:p>
            <a:pPr marL="1033144">
              <a:lnSpc>
                <a:spcPct val="100000"/>
              </a:lnSpc>
              <a:spcBef>
                <a:spcPts val="595"/>
              </a:spcBef>
            </a:pPr>
            <a:r>
              <a:rPr sz="2000" spc="-10" dirty="0">
                <a:latin typeface="Arial"/>
                <a:cs typeface="Arial"/>
              </a:rPr>
              <a:t>Maintain</a:t>
            </a:r>
            <a:endParaRPr sz="2000">
              <a:latin typeface="Arial"/>
              <a:cs typeface="Arial"/>
            </a:endParaRPr>
          </a:p>
          <a:p>
            <a:pPr>
              <a:lnSpc>
                <a:spcPct val="100000"/>
              </a:lnSpc>
              <a:spcBef>
                <a:spcPts val="1895"/>
              </a:spcBef>
            </a:pPr>
            <a:endParaRPr sz="2000">
              <a:latin typeface="Arial"/>
              <a:cs typeface="Arial"/>
            </a:endParaRPr>
          </a:p>
          <a:p>
            <a:pPr marL="12700">
              <a:lnSpc>
                <a:spcPct val="100000"/>
              </a:lnSpc>
            </a:pPr>
            <a:r>
              <a:rPr sz="2000" spc="-10" dirty="0">
                <a:latin typeface="Arial"/>
                <a:cs typeface="Arial"/>
              </a:rPr>
              <a:t>Acquire</a:t>
            </a:r>
            <a:endParaRPr sz="20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No,</a:t>
            </a:r>
            <a:r>
              <a:rPr spc="-60" dirty="0"/>
              <a:t> </a:t>
            </a:r>
            <a:r>
              <a:rPr dirty="0"/>
              <a:t>How</a:t>
            </a:r>
            <a:r>
              <a:rPr spc="-45" dirty="0"/>
              <a:t> </a:t>
            </a:r>
            <a:r>
              <a:rPr dirty="0"/>
              <a:t>does</a:t>
            </a:r>
            <a:r>
              <a:rPr spc="-25" dirty="0"/>
              <a:t> </a:t>
            </a:r>
            <a:r>
              <a:rPr dirty="0"/>
              <a:t>it</a:t>
            </a:r>
            <a:r>
              <a:rPr spc="-25" dirty="0"/>
              <a:t> </a:t>
            </a:r>
            <a:r>
              <a:rPr u="sng" spc="-10" dirty="0">
                <a:uFill>
                  <a:solidFill>
                    <a:srgbClr val="1F3863"/>
                  </a:solidFill>
                </a:uFill>
              </a:rPr>
              <a:t>work</a:t>
            </a:r>
            <a:r>
              <a:rPr u="none" spc="-10" dirty="0"/>
              <a:t>?</a:t>
            </a:r>
          </a:p>
        </p:txBody>
      </p:sp>
      <p:sp>
        <p:nvSpPr>
          <p:cNvPr id="3" name="object 3"/>
          <p:cNvSpPr txBox="1"/>
          <p:nvPr/>
        </p:nvSpPr>
        <p:spPr>
          <a:xfrm>
            <a:off x="1514602" y="1603959"/>
            <a:ext cx="4269105" cy="452120"/>
          </a:xfrm>
          <a:prstGeom prst="rect">
            <a:avLst/>
          </a:prstGeom>
        </p:spPr>
        <p:txBody>
          <a:bodyPr vert="horz" wrap="square" lIns="0" tIns="12065" rIns="0" bIns="0" rtlCol="0">
            <a:spAutoFit/>
          </a:bodyPr>
          <a:lstStyle/>
          <a:p>
            <a:pPr marL="419100" indent="-406400">
              <a:lnSpc>
                <a:spcPct val="100000"/>
              </a:lnSpc>
              <a:spcBef>
                <a:spcPts val="95"/>
              </a:spcBef>
              <a:buChar char="•"/>
              <a:tabLst>
                <a:tab pos="419100" algn="l"/>
              </a:tabLst>
            </a:pPr>
            <a:r>
              <a:rPr sz="2800" dirty="0">
                <a:latin typeface="Arial"/>
                <a:cs typeface="Arial"/>
              </a:rPr>
              <a:t>Let’s</a:t>
            </a:r>
            <a:r>
              <a:rPr sz="2800" spc="-40" dirty="0">
                <a:latin typeface="Arial"/>
                <a:cs typeface="Arial"/>
              </a:rPr>
              <a:t> </a:t>
            </a:r>
            <a:r>
              <a:rPr sz="2800" dirty="0">
                <a:latin typeface="Arial"/>
                <a:cs typeface="Arial"/>
              </a:rPr>
              <a:t>look</a:t>
            </a:r>
            <a:r>
              <a:rPr sz="2800" spc="-40" dirty="0">
                <a:latin typeface="Arial"/>
                <a:cs typeface="Arial"/>
              </a:rPr>
              <a:t> </a:t>
            </a:r>
            <a:r>
              <a:rPr sz="2800" dirty="0">
                <a:latin typeface="Arial"/>
                <a:cs typeface="Arial"/>
              </a:rPr>
              <a:t>at</a:t>
            </a:r>
            <a:r>
              <a:rPr sz="2800" spc="-40" dirty="0">
                <a:latin typeface="Arial"/>
                <a:cs typeface="Arial"/>
              </a:rPr>
              <a:t> </a:t>
            </a:r>
            <a:r>
              <a:rPr sz="2800" dirty="0">
                <a:latin typeface="Arial"/>
                <a:cs typeface="Arial"/>
              </a:rPr>
              <a:t>an</a:t>
            </a:r>
            <a:r>
              <a:rPr sz="2800" spc="-45" dirty="0">
                <a:latin typeface="Arial"/>
                <a:cs typeface="Arial"/>
              </a:rPr>
              <a:t> </a:t>
            </a:r>
            <a:r>
              <a:rPr sz="2800" spc="-10" dirty="0">
                <a:latin typeface="Arial"/>
                <a:cs typeface="Arial"/>
              </a:rPr>
              <a:t>example</a:t>
            </a:r>
            <a:endParaRPr sz="2800">
              <a:latin typeface="Arial"/>
              <a:cs typeface="Arial"/>
            </a:endParaRPr>
          </a:p>
        </p:txBody>
      </p:sp>
      <p:sp>
        <p:nvSpPr>
          <p:cNvPr id="4" name="object 4"/>
          <p:cNvSpPr txBox="1"/>
          <p:nvPr/>
        </p:nvSpPr>
        <p:spPr>
          <a:xfrm>
            <a:off x="180594" y="3664458"/>
            <a:ext cx="3075940" cy="1414780"/>
          </a:xfrm>
          <a:prstGeom prst="rect">
            <a:avLst/>
          </a:prstGeom>
          <a:solidFill>
            <a:srgbClr val="4471C4"/>
          </a:solidFill>
          <a:ln w="25907">
            <a:solidFill>
              <a:srgbClr val="2E528F"/>
            </a:solidFill>
          </a:ln>
        </p:spPr>
        <p:txBody>
          <a:bodyPr vert="horz" wrap="square" lIns="0" tIns="61594" rIns="0" bIns="0" rtlCol="0">
            <a:spAutoFit/>
          </a:bodyPr>
          <a:lstStyle/>
          <a:p>
            <a:pPr marL="90805" marR="192405">
              <a:lnSpc>
                <a:spcPct val="100000"/>
              </a:lnSpc>
              <a:spcBef>
                <a:spcPts val="484"/>
              </a:spcBef>
            </a:pPr>
            <a:r>
              <a:rPr sz="1400" spc="-10" dirty="0">
                <a:solidFill>
                  <a:srgbClr val="FFFFFF"/>
                </a:solidFill>
                <a:latin typeface="Arial"/>
                <a:cs typeface="Arial"/>
              </a:rPr>
              <a:t>Year,Province,Grade,Male,Female, 2011,Gilgit-Baltistan,1,199,1, 2011,Gilgit-Baltistan,2,479,0, 2011,Gilgit-Baltistan,3,23,0, 2011,Gilgit-Baltistan,4,51,0,</a:t>
            </a:r>
            <a:endParaRPr sz="1400">
              <a:latin typeface="Arial"/>
              <a:cs typeface="Arial"/>
            </a:endParaRPr>
          </a:p>
        </p:txBody>
      </p:sp>
      <p:sp>
        <p:nvSpPr>
          <p:cNvPr id="5" name="object 5"/>
          <p:cNvSpPr txBox="1"/>
          <p:nvPr/>
        </p:nvSpPr>
        <p:spPr>
          <a:xfrm>
            <a:off x="494487" y="3362705"/>
            <a:ext cx="124460" cy="330835"/>
          </a:xfrm>
          <a:prstGeom prst="rect">
            <a:avLst/>
          </a:prstGeom>
        </p:spPr>
        <p:txBody>
          <a:bodyPr vert="horz" wrap="square" lIns="0" tIns="13335" rIns="0" bIns="0" rtlCol="0">
            <a:spAutoFit/>
          </a:bodyPr>
          <a:lstStyle/>
          <a:p>
            <a:pPr marL="12700">
              <a:lnSpc>
                <a:spcPct val="100000"/>
              </a:lnSpc>
              <a:spcBef>
                <a:spcPts val="105"/>
              </a:spcBef>
            </a:pPr>
            <a:r>
              <a:rPr sz="2000" spc="-50" dirty="0">
                <a:latin typeface="Arial"/>
                <a:cs typeface="Arial"/>
              </a:rPr>
              <a:t>*</a:t>
            </a:r>
            <a:endParaRPr sz="2000">
              <a:latin typeface="Arial"/>
              <a:cs typeface="Arial"/>
            </a:endParaRPr>
          </a:p>
        </p:txBody>
      </p:sp>
      <p:sp>
        <p:nvSpPr>
          <p:cNvPr id="6" name="object 6"/>
          <p:cNvSpPr/>
          <p:nvPr/>
        </p:nvSpPr>
        <p:spPr>
          <a:xfrm>
            <a:off x="3585209" y="4164329"/>
            <a:ext cx="525780" cy="414655"/>
          </a:xfrm>
          <a:custGeom>
            <a:avLst/>
            <a:gdLst/>
            <a:ahLst/>
            <a:cxnLst/>
            <a:rect l="l" t="t" r="r" b="b"/>
            <a:pathLst>
              <a:path w="525779" h="414654">
                <a:moveTo>
                  <a:pt x="0" y="103632"/>
                </a:moveTo>
                <a:lnTo>
                  <a:pt x="318515" y="103632"/>
                </a:lnTo>
                <a:lnTo>
                  <a:pt x="318515" y="0"/>
                </a:lnTo>
                <a:lnTo>
                  <a:pt x="525779" y="207264"/>
                </a:lnTo>
                <a:lnTo>
                  <a:pt x="318515" y="414528"/>
                </a:lnTo>
                <a:lnTo>
                  <a:pt x="318515" y="310896"/>
                </a:lnTo>
                <a:lnTo>
                  <a:pt x="0" y="310896"/>
                </a:lnTo>
                <a:lnTo>
                  <a:pt x="0" y="103632"/>
                </a:lnTo>
                <a:close/>
              </a:path>
            </a:pathLst>
          </a:custGeom>
          <a:ln w="25908">
            <a:solidFill>
              <a:srgbClr val="000000"/>
            </a:solidFill>
          </a:ln>
        </p:spPr>
        <p:txBody>
          <a:bodyPr wrap="square" lIns="0" tIns="0" rIns="0" bIns="0" rtlCol="0"/>
          <a:lstStyle/>
          <a:p>
            <a:endParaRPr/>
          </a:p>
        </p:txBody>
      </p:sp>
      <p:grpSp>
        <p:nvGrpSpPr>
          <p:cNvPr id="7" name="object 7"/>
          <p:cNvGrpSpPr/>
          <p:nvPr/>
        </p:nvGrpSpPr>
        <p:grpSpPr>
          <a:xfrm>
            <a:off x="4425696" y="3521964"/>
            <a:ext cx="2312035" cy="1699260"/>
            <a:chOff x="4425696" y="3521964"/>
            <a:chExt cx="2312035" cy="1699260"/>
          </a:xfrm>
        </p:grpSpPr>
        <p:sp>
          <p:nvSpPr>
            <p:cNvPr id="8" name="object 8"/>
            <p:cNvSpPr/>
            <p:nvPr/>
          </p:nvSpPr>
          <p:spPr>
            <a:xfrm>
              <a:off x="4438650" y="3534918"/>
              <a:ext cx="2286000" cy="1673860"/>
            </a:xfrm>
            <a:custGeom>
              <a:avLst/>
              <a:gdLst/>
              <a:ahLst/>
              <a:cxnLst/>
              <a:rect l="l" t="t" r="r" b="b"/>
              <a:pathLst>
                <a:path w="2286000" h="1673860">
                  <a:moveTo>
                    <a:pt x="1143000" y="0"/>
                  </a:moveTo>
                  <a:lnTo>
                    <a:pt x="873125" y="639191"/>
                  </a:lnTo>
                  <a:lnTo>
                    <a:pt x="0" y="639191"/>
                  </a:lnTo>
                  <a:lnTo>
                    <a:pt x="706374" y="1034161"/>
                  </a:lnTo>
                  <a:lnTo>
                    <a:pt x="436625" y="1673352"/>
                  </a:lnTo>
                  <a:lnTo>
                    <a:pt x="1143000" y="1278255"/>
                  </a:lnTo>
                  <a:lnTo>
                    <a:pt x="1849374" y="1673352"/>
                  </a:lnTo>
                  <a:lnTo>
                    <a:pt x="1579626" y="1034161"/>
                  </a:lnTo>
                  <a:lnTo>
                    <a:pt x="2286000" y="639191"/>
                  </a:lnTo>
                  <a:lnTo>
                    <a:pt x="1412875" y="639191"/>
                  </a:lnTo>
                  <a:lnTo>
                    <a:pt x="1143000" y="0"/>
                  </a:lnTo>
                  <a:close/>
                </a:path>
              </a:pathLst>
            </a:custGeom>
            <a:solidFill>
              <a:srgbClr val="FFD966"/>
            </a:solidFill>
          </p:spPr>
          <p:txBody>
            <a:bodyPr wrap="square" lIns="0" tIns="0" rIns="0" bIns="0" rtlCol="0"/>
            <a:lstStyle/>
            <a:p>
              <a:endParaRPr/>
            </a:p>
          </p:txBody>
        </p:sp>
        <p:sp>
          <p:nvSpPr>
            <p:cNvPr id="9" name="object 9"/>
            <p:cNvSpPr/>
            <p:nvPr/>
          </p:nvSpPr>
          <p:spPr>
            <a:xfrm>
              <a:off x="4438650" y="3534918"/>
              <a:ext cx="2286000" cy="1673860"/>
            </a:xfrm>
            <a:custGeom>
              <a:avLst/>
              <a:gdLst/>
              <a:ahLst/>
              <a:cxnLst/>
              <a:rect l="l" t="t" r="r" b="b"/>
              <a:pathLst>
                <a:path w="2286000" h="1673860">
                  <a:moveTo>
                    <a:pt x="0" y="639191"/>
                  </a:moveTo>
                  <a:lnTo>
                    <a:pt x="873125" y="639191"/>
                  </a:lnTo>
                  <a:lnTo>
                    <a:pt x="1143000" y="0"/>
                  </a:lnTo>
                  <a:lnTo>
                    <a:pt x="1412875" y="639191"/>
                  </a:lnTo>
                  <a:lnTo>
                    <a:pt x="2286000" y="639191"/>
                  </a:lnTo>
                  <a:lnTo>
                    <a:pt x="1579626" y="1034161"/>
                  </a:lnTo>
                  <a:lnTo>
                    <a:pt x="1849374" y="1673352"/>
                  </a:lnTo>
                  <a:lnTo>
                    <a:pt x="1143000" y="1278255"/>
                  </a:lnTo>
                  <a:lnTo>
                    <a:pt x="436625" y="1673352"/>
                  </a:lnTo>
                  <a:lnTo>
                    <a:pt x="706374" y="1034161"/>
                  </a:lnTo>
                  <a:lnTo>
                    <a:pt x="0" y="639191"/>
                  </a:lnTo>
                  <a:close/>
                </a:path>
              </a:pathLst>
            </a:custGeom>
            <a:ln w="25908">
              <a:solidFill>
                <a:srgbClr val="BE9000"/>
              </a:solidFill>
            </a:ln>
          </p:spPr>
          <p:txBody>
            <a:bodyPr wrap="square" lIns="0" tIns="0" rIns="0" bIns="0" rtlCol="0"/>
            <a:lstStyle/>
            <a:p>
              <a:endParaRPr/>
            </a:p>
          </p:txBody>
        </p:sp>
      </p:grpSp>
      <p:sp>
        <p:nvSpPr>
          <p:cNvPr id="10" name="object 10"/>
          <p:cNvSpPr txBox="1"/>
          <p:nvPr/>
        </p:nvSpPr>
        <p:spPr>
          <a:xfrm>
            <a:off x="5331714" y="4261484"/>
            <a:ext cx="501015" cy="453390"/>
          </a:xfrm>
          <a:prstGeom prst="rect">
            <a:avLst/>
          </a:prstGeom>
        </p:spPr>
        <p:txBody>
          <a:bodyPr vert="horz" wrap="square" lIns="0" tIns="12700" rIns="0" bIns="0" rtlCol="0">
            <a:spAutoFit/>
          </a:bodyPr>
          <a:lstStyle/>
          <a:p>
            <a:pPr algn="ctr">
              <a:lnSpc>
                <a:spcPct val="100000"/>
              </a:lnSpc>
              <a:spcBef>
                <a:spcPts val="100"/>
              </a:spcBef>
            </a:pPr>
            <a:r>
              <a:rPr sz="1400" spc="-25" dirty="0">
                <a:latin typeface="Arial"/>
                <a:cs typeface="Arial"/>
              </a:rPr>
              <a:t>DS</a:t>
            </a:r>
            <a:endParaRPr sz="1400">
              <a:latin typeface="Arial"/>
              <a:cs typeface="Arial"/>
            </a:endParaRPr>
          </a:p>
          <a:p>
            <a:pPr algn="ctr">
              <a:lnSpc>
                <a:spcPct val="100000"/>
              </a:lnSpc>
              <a:spcBef>
                <a:spcPts val="5"/>
              </a:spcBef>
            </a:pPr>
            <a:r>
              <a:rPr sz="1400" spc="-10" dirty="0">
                <a:latin typeface="Arial"/>
                <a:cs typeface="Arial"/>
              </a:rPr>
              <a:t>Magic</a:t>
            </a:r>
            <a:endParaRPr sz="1400">
              <a:latin typeface="Arial"/>
              <a:cs typeface="Arial"/>
            </a:endParaRPr>
          </a:p>
        </p:txBody>
      </p:sp>
      <p:grpSp>
        <p:nvGrpSpPr>
          <p:cNvPr id="11" name="object 11"/>
          <p:cNvGrpSpPr/>
          <p:nvPr/>
        </p:nvGrpSpPr>
        <p:grpSpPr>
          <a:xfrm>
            <a:off x="7897368" y="3191255"/>
            <a:ext cx="4170045" cy="2359660"/>
            <a:chOff x="7897368" y="3191255"/>
            <a:chExt cx="4170045" cy="2359660"/>
          </a:xfrm>
        </p:grpSpPr>
        <p:pic>
          <p:nvPicPr>
            <p:cNvPr id="12" name="object 12"/>
            <p:cNvPicPr/>
            <p:nvPr/>
          </p:nvPicPr>
          <p:blipFill>
            <a:blip r:embed="rId3" cstate="print"/>
            <a:stretch>
              <a:fillRect/>
            </a:stretch>
          </p:blipFill>
          <p:spPr>
            <a:xfrm>
              <a:off x="7984240" y="3383997"/>
              <a:ext cx="4073648" cy="1871278"/>
            </a:xfrm>
            <a:prstGeom prst="rect">
              <a:avLst/>
            </a:prstGeom>
          </p:spPr>
        </p:pic>
        <p:sp>
          <p:nvSpPr>
            <p:cNvPr id="13" name="object 13"/>
            <p:cNvSpPr/>
            <p:nvPr/>
          </p:nvSpPr>
          <p:spPr>
            <a:xfrm>
              <a:off x="7901940" y="3195827"/>
              <a:ext cx="4160520" cy="2350135"/>
            </a:xfrm>
            <a:custGeom>
              <a:avLst/>
              <a:gdLst/>
              <a:ahLst/>
              <a:cxnLst/>
              <a:rect l="l" t="t" r="r" b="b"/>
              <a:pathLst>
                <a:path w="4160520" h="2350135">
                  <a:moveTo>
                    <a:pt x="0" y="2350008"/>
                  </a:moveTo>
                  <a:lnTo>
                    <a:pt x="4160520" y="2350008"/>
                  </a:lnTo>
                  <a:lnTo>
                    <a:pt x="4160520" y="0"/>
                  </a:lnTo>
                  <a:lnTo>
                    <a:pt x="0" y="0"/>
                  </a:lnTo>
                  <a:lnTo>
                    <a:pt x="0" y="2350008"/>
                  </a:lnTo>
                  <a:close/>
                </a:path>
              </a:pathLst>
            </a:custGeom>
            <a:ln w="9144">
              <a:solidFill>
                <a:srgbClr val="000000"/>
              </a:solidFill>
            </a:ln>
          </p:spPr>
          <p:txBody>
            <a:bodyPr wrap="square" lIns="0" tIns="0" rIns="0" bIns="0" rtlCol="0"/>
            <a:lstStyle/>
            <a:p>
              <a:endParaRPr/>
            </a:p>
          </p:txBody>
        </p:sp>
      </p:grpSp>
      <p:sp>
        <p:nvSpPr>
          <p:cNvPr id="14" name="object 14"/>
          <p:cNvSpPr/>
          <p:nvPr/>
        </p:nvSpPr>
        <p:spPr>
          <a:xfrm>
            <a:off x="7053833" y="4164329"/>
            <a:ext cx="525780" cy="414655"/>
          </a:xfrm>
          <a:custGeom>
            <a:avLst/>
            <a:gdLst/>
            <a:ahLst/>
            <a:cxnLst/>
            <a:rect l="l" t="t" r="r" b="b"/>
            <a:pathLst>
              <a:path w="525779" h="414654">
                <a:moveTo>
                  <a:pt x="0" y="103632"/>
                </a:moveTo>
                <a:lnTo>
                  <a:pt x="318516" y="103632"/>
                </a:lnTo>
                <a:lnTo>
                  <a:pt x="318516" y="0"/>
                </a:lnTo>
                <a:lnTo>
                  <a:pt x="525780" y="207264"/>
                </a:lnTo>
                <a:lnTo>
                  <a:pt x="318516" y="414528"/>
                </a:lnTo>
                <a:lnTo>
                  <a:pt x="318516" y="310896"/>
                </a:lnTo>
                <a:lnTo>
                  <a:pt x="0" y="310896"/>
                </a:lnTo>
                <a:lnTo>
                  <a:pt x="0" y="103632"/>
                </a:lnTo>
                <a:close/>
              </a:path>
            </a:pathLst>
          </a:custGeom>
          <a:ln w="25908">
            <a:solidFill>
              <a:srgbClr val="000000"/>
            </a:solidFill>
          </a:ln>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8</a:t>
            </a:fld>
            <a:endParaRPr spc="-50" dirty="0"/>
          </a:p>
        </p:txBody>
      </p:sp>
      <p:sp>
        <p:nvSpPr>
          <p:cNvPr id="16" name="object 16"/>
          <p:cNvSpPr txBox="1"/>
          <p:nvPr/>
        </p:nvSpPr>
        <p:spPr>
          <a:xfrm>
            <a:off x="141223" y="6582702"/>
            <a:ext cx="5190490" cy="196215"/>
          </a:xfrm>
          <a:prstGeom prst="rect">
            <a:avLst/>
          </a:prstGeom>
        </p:spPr>
        <p:txBody>
          <a:bodyPr vert="horz" wrap="square" lIns="0" tIns="0" rIns="0" bIns="0" rtlCol="0">
            <a:spAutoFit/>
          </a:bodyPr>
          <a:lstStyle/>
          <a:p>
            <a:pPr marL="12700">
              <a:lnSpc>
                <a:spcPts val="1430"/>
              </a:lnSpc>
            </a:pPr>
            <a:r>
              <a:rPr sz="1200" spc="-10" dirty="0">
                <a:latin typeface="Arial"/>
                <a:cs typeface="Arial"/>
              </a:rPr>
              <a:t>*https://opendata.com.pk/dataset/climate-record-of-gilgit-pakistan-1961-</a:t>
            </a:r>
            <a:r>
              <a:rPr sz="1200" spc="-20" dirty="0">
                <a:latin typeface="Arial"/>
                <a:cs typeface="Arial"/>
              </a:rPr>
              <a:t>2022</a:t>
            </a:r>
            <a:endParaRPr sz="12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291846"/>
            <a:ext cx="3178175" cy="756920"/>
          </a:xfrm>
          <a:prstGeom prst="rect">
            <a:avLst/>
          </a:prstGeom>
        </p:spPr>
        <p:txBody>
          <a:bodyPr vert="horz" wrap="square" lIns="0" tIns="12700" rIns="0" bIns="0" rtlCol="0">
            <a:spAutoFit/>
          </a:bodyPr>
          <a:lstStyle/>
          <a:p>
            <a:pPr marL="12700">
              <a:lnSpc>
                <a:spcPct val="100000"/>
              </a:lnSpc>
              <a:spcBef>
                <a:spcPts val="100"/>
              </a:spcBef>
            </a:pPr>
            <a:r>
              <a:rPr dirty="0"/>
              <a:t>What</a:t>
            </a:r>
            <a:r>
              <a:rPr spc="-50" dirty="0"/>
              <a:t> </a:t>
            </a:r>
            <a:r>
              <a:rPr dirty="0"/>
              <a:t>is</a:t>
            </a:r>
            <a:r>
              <a:rPr spc="-55" dirty="0"/>
              <a:t> </a:t>
            </a:r>
            <a:r>
              <a:rPr spc="-20" dirty="0"/>
              <a:t>this</a:t>
            </a:r>
          </a:p>
        </p:txBody>
      </p:sp>
      <p:sp>
        <p:nvSpPr>
          <p:cNvPr id="3" name="object 3"/>
          <p:cNvSpPr txBox="1"/>
          <p:nvPr/>
        </p:nvSpPr>
        <p:spPr>
          <a:xfrm>
            <a:off x="7162929" y="291846"/>
            <a:ext cx="364490" cy="756920"/>
          </a:xfrm>
          <a:prstGeom prst="rect">
            <a:avLst/>
          </a:prstGeom>
        </p:spPr>
        <p:txBody>
          <a:bodyPr vert="horz" wrap="square" lIns="0" tIns="12700" rIns="0" bIns="0" rtlCol="0">
            <a:spAutoFit/>
          </a:bodyPr>
          <a:lstStyle/>
          <a:p>
            <a:pPr marL="12700">
              <a:lnSpc>
                <a:spcPct val="100000"/>
              </a:lnSpc>
              <a:spcBef>
                <a:spcPts val="100"/>
              </a:spcBef>
            </a:pPr>
            <a:r>
              <a:rPr sz="4800" spc="-50" dirty="0">
                <a:solidFill>
                  <a:srgbClr val="1F3863"/>
                </a:solidFill>
                <a:latin typeface="Arial"/>
                <a:cs typeface="Arial"/>
              </a:rPr>
              <a:t>?</a:t>
            </a:r>
            <a:endParaRPr sz="4800">
              <a:latin typeface="Arial"/>
              <a:cs typeface="Arial"/>
            </a:endParaRPr>
          </a:p>
        </p:txBody>
      </p:sp>
      <p:grpSp>
        <p:nvGrpSpPr>
          <p:cNvPr id="4" name="object 4"/>
          <p:cNvGrpSpPr/>
          <p:nvPr/>
        </p:nvGrpSpPr>
        <p:grpSpPr>
          <a:xfrm>
            <a:off x="4716716" y="-12255"/>
            <a:ext cx="2312035" cy="1697989"/>
            <a:chOff x="4716716" y="-12255"/>
            <a:chExt cx="2312035" cy="1697989"/>
          </a:xfrm>
        </p:grpSpPr>
        <p:sp>
          <p:nvSpPr>
            <p:cNvPr id="5" name="object 5"/>
            <p:cNvSpPr/>
            <p:nvPr/>
          </p:nvSpPr>
          <p:spPr>
            <a:xfrm>
              <a:off x="4729733" y="762"/>
              <a:ext cx="2286000" cy="1671955"/>
            </a:xfrm>
            <a:custGeom>
              <a:avLst/>
              <a:gdLst/>
              <a:ahLst/>
              <a:cxnLst/>
              <a:rect l="l" t="t" r="r" b="b"/>
              <a:pathLst>
                <a:path w="2286000" h="1671955">
                  <a:moveTo>
                    <a:pt x="1143000" y="0"/>
                  </a:moveTo>
                  <a:lnTo>
                    <a:pt x="873125" y="638556"/>
                  </a:lnTo>
                  <a:lnTo>
                    <a:pt x="0" y="638556"/>
                  </a:lnTo>
                  <a:lnTo>
                    <a:pt x="706374" y="1033272"/>
                  </a:lnTo>
                  <a:lnTo>
                    <a:pt x="436625" y="1671828"/>
                  </a:lnTo>
                  <a:lnTo>
                    <a:pt x="1143000" y="1277112"/>
                  </a:lnTo>
                  <a:lnTo>
                    <a:pt x="1849373" y="1671828"/>
                  </a:lnTo>
                  <a:lnTo>
                    <a:pt x="1579626" y="1033272"/>
                  </a:lnTo>
                  <a:lnTo>
                    <a:pt x="2285999" y="638556"/>
                  </a:lnTo>
                  <a:lnTo>
                    <a:pt x="1412875" y="638556"/>
                  </a:lnTo>
                  <a:lnTo>
                    <a:pt x="1143000" y="0"/>
                  </a:lnTo>
                  <a:close/>
                </a:path>
              </a:pathLst>
            </a:custGeom>
            <a:solidFill>
              <a:srgbClr val="FFD966"/>
            </a:solidFill>
          </p:spPr>
          <p:txBody>
            <a:bodyPr wrap="square" lIns="0" tIns="0" rIns="0" bIns="0" rtlCol="0"/>
            <a:lstStyle/>
            <a:p>
              <a:endParaRPr/>
            </a:p>
          </p:txBody>
        </p:sp>
        <p:sp>
          <p:nvSpPr>
            <p:cNvPr id="6" name="object 6"/>
            <p:cNvSpPr/>
            <p:nvPr/>
          </p:nvSpPr>
          <p:spPr>
            <a:xfrm>
              <a:off x="4729733" y="762"/>
              <a:ext cx="2286000" cy="1671955"/>
            </a:xfrm>
            <a:custGeom>
              <a:avLst/>
              <a:gdLst/>
              <a:ahLst/>
              <a:cxnLst/>
              <a:rect l="l" t="t" r="r" b="b"/>
              <a:pathLst>
                <a:path w="2286000" h="1671955">
                  <a:moveTo>
                    <a:pt x="0" y="638556"/>
                  </a:moveTo>
                  <a:lnTo>
                    <a:pt x="873125" y="638556"/>
                  </a:lnTo>
                  <a:lnTo>
                    <a:pt x="1143000" y="0"/>
                  </a:lnTo>
                  <a:lnTo>
                    <a:pt x="1412875" y="638556"/>
                  </a:lnTo>
                  <a:lnTo>
                    <a:pt x="2285999" y="638556"/>
                  </a:lnTo>
                  <a:lnTo>
                    <a:pt x="1579626" y="1033272"/>
                  </a:lnTo>
                  <a:lnTo>
                    <a:pt x="1849373" y="1671828"/>
                  </a:lnTo>
                  <a:lnTo>
                    <a:pt x="1143000" y="1277112"/>
                  </a:lnTo>
                  <a:lnTo>
                    <a:pt x="436625" y="1671828"/>
                  </a:lnTo>
                  <a:lnTo>
                    <a:pt x="706374" y="1033272"/>
                  </a:lnTo>
                  <a:lnTo>
                    <a:pt x="0" y="638556"/>
                  </a:lnTo>
                  <a:close/>
                </a:path>
              </a:pathLst>
            </a:custGeom>
            <a:ln w="25907">
              <a:solidFill>
                <a:srgbClr val="BE9000"/>
              </a:solidFill>
            </a:ln>
          </p:spPr>
          <p:txBody>
            <a:bodyPr wrap="square" lIns="0" tIns="0" rIns="0" bIns="0" rtlCol="0"/>
            <a:lstStyle/>
            <a:p>
              <a:endParaRPr/>
            </a:p>
          </p:txBody>
        </p:sp>
      </p:grpSp>
      <p:sp>
        <p:nvSpPr>
          <p:cNvPr id="7" name="object 7"/>
          <p:cNvSpPr txBox="1"/>
          <p:nvPr/>
        </p:nvSpPr>
        <p:spPr>
          <a:xfrm>
            <a:off x="5622797" y="726186"/>
            <a:ext cx="500380" cy="452755"/>
          </a:xfrm>
          <a:prstGeom prst="rect">
            <a:avLst/>
          </a:prstGeom>
        </p:spPr>
        <p:txBody>
          <a:bodyPr vert="horz" wrap="square" lIns="0" tIns="13335" rIns="0" bIns="0" rtlCol="0">
            <a:spAutoFit/>
          </a:bodyPr>
          <a:lstStyle/>
          <a:p>
            <a:pPr marL="635" algn="ctr">
              <a:lnSpc>
                <a:spcPct val="100000"/>
              </a:lnSpc>
              <a:spcBef>
                <a:spcPts val="105"/>
              </a:spcBef>
            </a:pPr>
            <a:r>
              <a:rPr sz="1400" spc="-25" dirty="0">
                <a:latin typeface="Arial"/>
                <a:cs typeface="Arial"/>
              </a:rPr>
              <a:t>DS</a:t>
            </a:r>
            <a:endParaRPr sz="1400">
              <a:latin typeface="Arial"/>
              <a:cs typeface="Arial"/>
            </a:endParaRPr>
          </a:p>
          <a:p>
            <a:pPr algn="ctr">
              <a:lnSpc>
                <a:spcPct val="100000"/>
              </a:lnSpc>
            </a:pPr>
            <a:r>
              <a:rPr sz="1400" spc="-10" dirty="0">
                <a:latin typeface="Arial"/>
                <a:cs typeface="Arial"/>
              </a:rPr>
              <a:t>Magic</a:t>
            </a:r>
            <a:endParaRPr sz="1400">
              <a:latin typeface="Arial"/>
              <a:cs typeface="Arial"/>
            </a:endParaRPr>
          </a:p>
        </p:txBody>
      </p:sp>
      <p:pic>
        <p:nvPicPr>
          <p:cNvPr id="8" name="object 8"/>
          <p:cNvPicPr/>
          <p:nvPr/>
        </p:nvPicPr>
        <p:blipFill>
          <a:blip r:embed="rId3" cstate="print"/>
          <a:stretch>
            <a:fillRect/>
          </a:stretch>
        </p:blipFill>
        <p:spPr>
          <a:xfrm>
            <a:off x="6411467" y="1726692"/>
            <a:ext cx="5027676" cy="4934711"/>
          </a:xfrm>
          <a:prstGeom prst="rect">
            <a:avLst/>
          </a:prstGeom>
        </p:spPr>
      </p:pic>
      <p:sp>
        <p:nvSpPr>
          <p:cNvPr id="9" name="object 9"/>
          <p:cNvSpPr txBox="1"/>
          <p:nvPr/>
        </p:nvSpPr>
        <p:spPr>
          <a:xfrm>
            <a:off x="8419845" y="3828744"/>
            <a:ext cx="1010285" cy="849630"/>
          </a:xfrm>
          <a:prstGeom prst="rect">
            <a:avLst/>
          </a:prstGeom>
        </p:spPr>
        <p:txBody>
          <a:bodyPr vert="horz" wrap="square" lIns="0" tIns="13335" rIns="0" bIns="0" rtlCol="0">
            <a:spAutoFit/>
          </a:bodyPr>
          <a:lstStyle/>
          <a:p>
            <a:pPr marL="3175" algn="ctr">
              <a:lnSpc>
                <a:spcPts val="3240"/>
              </a:lnSpc>
              <a:spcBef>
                <a:spcPts val="105"/>
              </a:spcBef>
            </a:pPr>
            <a:r>
              <a:rPr sz="2900" spc="-25" dirty="0">
                <a:solidFill>
                  <a:srgbClr val="FFFFFF"/>
                </a:solidFill>
                <a:latin typeface="Arial"/>
                <a:cs typeface="Arial"/>
              </a:rPr>
              <a:t>DS</a:t>
            </a:r>
            <a:endParaRPr sz="2900">
              <a:latin typeface="Arial"/>
              <a:cs typeface="Arial"/>
            </a:endParaRPr>
          </a:p>
          <a:p>
            <a:pPr algn="ctr">
              <a:lnSpc>
                <a:spcPts val="3240"/>
              </a:lnSpc>
            </a:pPr>
            <a:r>
              <a:rPr sz="2900" spc="-10" dirty="0">
                <a:solidFill>
                  <a:srgbClr val="FFFFFF"/>
                </a:solidFill>
                <a:latin typeface="Arial"/>
                <a:cs typeface="Arial"/>
              </a:rPr>
              <a:t>Magic</a:t>
            </a:r>
            <a:endParaRPr sz="2900">
              <a:latin typeface="Arial"/>
              <a:cs typeface="Arial"/>
            </a:endParaRPr>
          </a:p>
        </p:txBody>
      </p:sp>
      <p:sp>
        <p:nvSpPr>
          <p:cNvPr id="10" name="object 10"/>
          <p:cNvSpPr txBox="1"/>
          <p:nvPr/>
        </p:nvSpPr>
        <p:spPr>
          <a:xfrm>
            <a:off x="8443721" y="2149220"/>
            <a:ext cx="966469" cy="424180"/>
          </a:xfrm>
          <a:prstGeom prst="rect">
            <a:avLst/>
          </a:prstGeom>
        </p:spPr>
        <p:txBody>
          <a:bodyPr vert="horz" wrap="square" lIns="0" tIns="13335" rIns="0" bIns="0" rtlCol="0">
            <a:spAutoFit/>
          </a:bodyPr>
          <a:lstStyle/>
          <a:p>
            <a:pPr algn="ctr">
              <a:lnSpc>
                <a:spcPts val="1565"/>
              </a:lnSpc>
              <a:spcBef>
                <a:spcPts val="105"/>
              </a:spcBef>
            </a:pPr>
            <a:r>
              <a:rPr sz="1400" spc="-10" dirty="0">
                <a:solidFill>
                  <a:srgbClr val="FFFFFF"/>
                </a:solidFill>
                <a:latin typeface="Arial"/>
                <a:cs typeface="Arial"/>
              </a:rPr>
              <a:t>Problem</a:t>
            </a:r>
            <a:endParaRPr sz="1400">
              <a:latin typeface="Arial"/>
              <a:cs typeface="Arial"/>
            </a:endParaRPr>
          </a:p>
          <a:p>
            <a:pPr algn="ctr">
              <a:lnSpc>
                <a:spcPts val="1565"/>
              </a:lnSpc>
            </a:pPr>
            <a:r>
              <a:rPr sz="1400" spc="-10" dirty="0">
                <a:solidFill>
                  <a:srgbClr val="FFFFFF"/>
                </a:solidFill>
                <a:latin typeface="Arial"/>
                <a:cs typeface="Arial"/>
              </a:rPr>
              <a:t>Formulation</a:t>
            </a:r>
            <a:endParaRPr sz="1400">
              <a:latin typeface="Arial"/>
              <a:cs typeface="Arial"/>
            </a:endParaRPr>
          </a:p>
        </p:txBody>
      </p:sp>
      <p:sp>
        <p:nvSpPr>
          <p:cNvPr id="11" name="object 11"/>
          <p:cNvSpPr txBox="1"/>
          <p:nvPr/>
        </p:nvSpPr>
        <p:spPr>
          <a:xfrm>
            <a:off x="9975342" y="2868549"/>
            <a:ext cx="890269" cy="424180"/>
          </a:xfrm>
          <a:prstGeom prst="rect">
            <a:avLst/>
          </a:prstGeom>
        </p:spPr>
        <p:txBody>
          <a:bodyPr vert="horz" wrap="square" lIns="0" tIns="13335" rIns="0" bIns="0" rtlCol="0">
            <a:spAutoFit/>
          </a:bodyPr>
          <a:lstStyle/>
          <a:p>
            <a:pPr algn="ctr">
              <a:lnSpc>
                <a:spcPts val="1565"/>
              </a:lnSpc>
              <a:spcBef>
                <a:spcPts val="105"/>
              </a:spcBef>
            </a:pPr>
            <a:r>
              <a:rPr sz="1400" spc="-20" dirty="0">
                <a:solidFill>
                  <a:srgbClr val="FFFFFF"/>
                </a:solidFill>
                <a:latin typeface="Arial"/>
                <a:cs typeface="Arial"/>
              </a:rPr>
              <a:t>Data</a:t>
            </a:r>
            <a:endParaRPr sz="1400">
              <a:latin typeface="Arial"/>
              <a:cs typeface="Arial"/>
            </a:endParaRPr>
          </a:p>
          <a:p>
            <a:pPr algn="ctr">
              <a:lnSpc>
                <a:spcPts val="1565"/>
              </a:lnSpc>
            </a:pPr>
            <a:r>
              <a:rPr sz="1400" spc="-10" dirty="0">
                <a:solidFill>
                  <a:srgbClr val="FFFFFF"/>
                </a:solidFill>
                <a:latin typeface="Arial"/>
                <a:cs typeface="Arial"/>
              </a:rPr>
              <a:t>Acquisition</a:t>
            </a:r>
            <a:endParaRPr sz="1400">
              <a:latin typeface="Arial"/>
              <a:cs typeface="Arial"/>
            </a:endParaRPr>
          </a:p>
        </p:txBody>
      </p:sp>
      <p:sp>
        <p:nvSpPr>
          <p:cNvPr id="12" name="object 12"/>
          <p:cNvSpPr txBox="1"/>
          <p:nvPr/>
        </p:nvSpPr>
        <p:spPr>
          <a:xfrm>
            <a:off x="10205466" y="4484877"/>
            <a:ext cx="1167130" cy="424180"/>
          </a:xfrm>
          <a:prstGeom prst="rect">
            <a:avLst/>
          </a:prstGeom>
        </p:spPr>
        <p:txBody>
          <a:bodyPr vert="horz" wrap="square" lIns="0" tIns="43180" rIns="0" bIns="0" rtlCol="0">
            <a:spAutoFit/>
          </a:bodyPr>
          <a:lstStyle/>
          <a:p>
            <a:pPr marL="12700" marR="5080" indent="382270">
              <a:lnSpc>
                <a:spcPts val="1450"/>
              </a:lnSpc>
              <a:spcBef>
                <a:spcPts val="340"/>
              </a:spcBef>
            </a:pPr>
            <a:r>
              <a:rPr sz="1400" spc="-20" dirty="0">
                <a:solidFill>
                  <a:srgbClr val="FFFFFF"/>
                </a:solidFill>
                <a:latin typeface="Arial"/>
                <a:cs typeface="Arial"/>
              </a:rPr>
              <a:t>Data </a:t>
            </a:r>
            <a:r>
              <a:rPr sz="1400" spc="-10" dirty="0">
                <a:solidFill>
                  <a:srgbClr val="FFFFFF"/>
                </a:solidFill>
                <a:latin typeface="Arial"/>
                <a:cs typeface="Arial"/>
              </a:rPr>
              <a:t>Preprocessing</a:t>
            </a:r>
            <a:endParaRPr sz="1400">
              <a:latin typeface="Arial"/>
              <a:cs typeface="Arial"/>
            </a:endParaRPr>
          </a:p>
        </p:txBody>
      </p:sp>
      <p:sp>
        <p:nvSpPr>
          <p:cNvPr id="13" name="object 13"/>
          <p:cNvSpPr txBox="1"/>
          <p:nvPr/>
        </p:nvSpPr>
        <p:spPr>
          <a:xfrm>
            <a:off x="9203817" y="5781243"/>
            <a:ext cx="1102360" cy="424180"/>
          </a:xfrm>
          <a:prstGeom prst="rect">
            <a:avLst/>
          </a:prstGeom>
        </p:spPr>
        <p:txBody>
          <a:bodyPr vert="horz" wrap="square" lIns="0" tIns="43180" rIns="0" bIns="0" rtlCol="0">
            <a:spAutoFit/>
          </a:bodyPr>
          <a:lstStyle/>
          <a:p>
            <a:pPr marL="12700" marR="5080" indent="89535">
              <a:lnSpc>
                <a:spcPts val="1450"/>
              </a:lnSpc>
              <a:spcBef>
                <a:spcPts val="340"/>
              </a:spcBef>
            </a:pPr>
            <a:r>
              <a:rPr sz="1400" spc="-10" dirty="0">
                <a:solidFill>
                  <a:srgbClr val="FFFFFF"/>
                </a:solidFill>
                <a:latin typeface="Arial"/>
                <a:cs typeface="Arial"/>
              </a:rPr>
              <a:t>Exploratory Data</a:t>
            </a:r>
            <a:r>
              <a:rPr sz="1400" spc="-65" dirty="0">
                <a:solidFill>
                  <a:srgbClr val="FFFFFF"/>
                </a:solidFill>
                <a:latin typeface="Arial"/>
                <a:cs typeface="Arial"/>
              </a:rPr>
              <a:t> </a:t>
            </a:r>
            <a:r>
              <a:rPr sz="1400" spc="-10" dirty="0">
                <a:solidFill>
                  <a:srgbClr val="FFFFFF"/>
                </a:solidFill>
                <a:latin typeface="Arial"/>
                <a:cs typeface="Arial"/>
              </a:rPr>
              <a:t>Analysis</a:t>
            </a:r>
            <a:endParaRPr sz="1400">
              <a:latin typeface="Arial"/>
              <a:cs typeface="Arial"/>
            </a:endParaRPr>
          </a:p>
        </p:txBody>
      </p:sp>
      <p:sp>
        <p:nvSpPr>
          <p:cNvPr id="14" name="object 14"/>
          <p:cNvSpPr txBox="1"/>
          <p:nvPr/>
        </p:nvSpPr>
        <p:spPr>
          <a:xfrm>
            <a:off x="7608569" y="5781243"/>
            <a:ext cx="977900" cy="424180"/>
          </a:xfrm>
          <a:prstGeom prst="rect">
            <a:avLst/>
          </a:prstGeom>
        </p:spPr>
        <p:txBody>
          <a:bodyPr vert="horz" wrap="square" lIns="0" tIns="43180" rIns="0" bIns="0" rtlCol="0">
            <a:spAutoFit/>
          </a:bodyPr>
          <a:lstStyle/>
          <a:p>
            <a:pPr marL="12700" marR="5080" indent="168910">
              <a:lnSpc>
                <a:spcPts val="1450"/>
              </a:lnSpc>
              <a:spcBef>
                <a:spcPts val="340"/>
              </a:spcBef>
            </a:pPr>
            <a:r>
              <a:rPr sz="1400" spc="-10" dirty="0">
                <a:solidFill>
                  <a:srgbClr val="FFFFFF"/>
                </a:solidFill>
                <a:latin typeface="Arial"/>
                <a:cs typeface="Arial"/>
              </a:rPr>
              <a:t>Feature Engineering</a:t>
            </a:r>
            <a:endParaRPr sz="1400">
              <a:latin typeface="Arial"/>
              <a:cs typeface="Arial"/>
            </a:endParaRPr>
          </a:p>
        </p:txBody>
      </p:sp>
      <p:sp>
        <p:nvSpPr>
          <p:cNvPr id="15" name="object 15"/>
          <p:cNvSpPr txBox="1"/>
          <p:nvPr/>
        </p:nvSpPr>
        <p:spPr>
          <a:xfrm>
            <a:off x="6660260" y="4484877"/>
            <a:ext cx="808355" cy="424180"/>
          </a:xfrm>
          <a:prstGeom prst="rect">
            <a:avLst/>
          </a:prstGeom>
        </p:spPr>
        <p:txBody>
          <a:bodyPr vert="horz" wrap="square" lIns="0" tIns="43180" rIns="0" bIns="0" rtlCol="0">
            <a:spAutoFit/>
          </a:bodyPr>
          <a:lstStyle/>
          <a:p>
            <a:pPr marL="41275" marR="5080" indent="-29209">
              <a:lnSpc>
                <a:spcPts val="1450"/>
              </a:lnSpc>
              <a:spcBef>
                <a:spcPts val="340"/>
              </a:spcBef>
            </a:pPr>
            <a:r>
              <a:rPr sz="1400" spc="-10" dirty="0">
                <a:solidFill>
                  <a:srgbClr val="FFFFFF"/>
                </a:solidFill>
                <a:latin typeface="Arial"/>
                <a:cs typeface="Arial"/>
              </a:rPr>
              <a:t>Predictive Modeling</a:t>
            </a:r>
            <a:endParaRPr sz="1400">
              <a:latin typeface="Arial"/>
              <a:cs typeface="Arial"/>
            </a:endParaRPr>
          </a:p>
        </p:txBody>
      </p:sp>
      <p:sp>
        <p:nvSpPr>
          <p:cNvPr id="16" name="object 16"/>
          <p:cNvSpPr txBox="1"/>
          <p:nvPr/>
        </p:nvSpPr>
        <p:spPr>
          <a:xfrm>
            <a:off x="6919721" y="2960624"/>
            <a:ext cx="1025525" cy="239395"/>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FFFFFF"/>
                </a:solidFill>
                <a:latin typeface="Arial"/>
                <a:cs typeface="Arial"/>
              </a:rPr>
              <a:t>Visualization</a:t>
            </a:r>
            <a:endParaRPr sz="1400">
              <a:latin typeface="Arial"/>
              <a:cs typeface="Arial"/>
            </a:endParaRPr>
          </a:p>
        </p:txBody>
      </p:sp>
      <p:grpSp>
        <p:nvGrpSpPr>
          <p:cNvPr id="17" name="object 17"/>
          <p:cNvGrpSpPr/>
          <p:nvPr/>
        </p:nvGrpSpPr>
        <p:grpSpPr>
          <a:xfrm>
            <a:off x="431243" y="4373874"/>
            <a:ext cx="1687195" cy="730250"/>
            <a:chOff x="431243" y="4373874"/>
            <a:chExt cx="1687195" cy="730250"/>
          </a:xfrm>
        </p:grpSpPr>
        <p:pic>
          <p:nvPicPr>
            <p:cNvPr id="18" name="object 18"/>
            <p:cNvPicPr/>
            <p:nvPr/>
          </p:nvPicPr>
          <p:blipFill>
            <a:blip r:embed="rId4" cstate="print"/>
            <a:stretch>
              <a:fillRect/>
            </a:stretch>
          </p:blipFill>
          <p:spPr>
            <a:xfrm>
              <a:off x="431243" y="4373874"/>
              <a:ext cx="1687164" cy="730020"/>
            </a:xfrm>
            <a:prstGeom prst="rect">
              <a:avLst/>
            </a:prstGeom>
          </p:spPr>
        </p:pic>
        <p:pic>
          <p:nvPicPr>
            <p:cNvPr id="19" name="object 19"/>
            <p:cNvPicPr/>
            <p:nvPr/>
          </p:nvPicPr>
          <p:blipFill>
            <a:blip r:embed="rId5" cstate="print"/>
            <a:stretch>
              <a:fillRect/>
            </a:stretch>
          </p:blipFill>
          <p:spPr>
            <a:xfrm>
              <a:off x="766572" y="4495787"/>
              <a:ext cx="1063764" cy="505980"/>
            </a:xfrm>
            <a:prstGeom prst="rect">
              <a:avLst/>
            </a:prstGeom>
          </p:spPr>
        </p:pic>
        <p:sp>
          <p:nvSpPr>
            <p:cNvPr id="20" name="object 20"/>
            <p:cNvSpPr/>
            <p:nvPr/>
          </p:nvSpPr>
          <p:spPr>
            <a:xfrm>
              <a:off x="502158" y="4406646"/>
              <a:ext cx="1569720" cy="629920"/>
            </a:xfrm>
            <a:custGeom>
              <a:avLst/>
              <a:gdLst/>
              <a:ahLst/>
              <a:cxnLst/>
              <a:rect l="l" t="t" r="r" b="b"/>
              <a:pathLst>
                <a:path w="1569720" h="629920">
                  <a:moveTo>
                    <a:pt x="1255014" y="0"/>
                  </a:moveTo>
                  <a:lnTo>
                    <a:pt x="0" y="0"/>
                  </a:lnTo>
                  <a:lnTo>
                    <a:pt x="314705" y="314705"/>
                  </a:lnTo>
                  <a:lnTo>
                    <a:pt x="0" y="629411"/>
                  </a:lnTo>
                  <a:lnTo>
                    <a:pt x="1255014" y="629411"/>
                  </a:lnTo>
                  <a:lnTo>
                    <a:pt x="1569720" y="314705"/>
                  </a:lnTo>
                  <a:lnTo>
                    <a:pt x="1255014" y="0"/>
                  </a:lnTo>
                  <a:close/>
                </a:path>
              </a:pathLst>
            </a:custGeom>
            <a:solidFill>
              <a:srgbClr val="4471C4"/>
            </a:solidFill>
          </p:spPr>
          <p:txBody>
            <a:bodyPr wrap="square" lIns="0" tIns="0" rIns="0" bIns="0" rtlCol="0"/>
            <a:lstStyle/>
            <a:p>
              <a:endParaRPr/>
            </a:p>
          </p:txBody>
        </p:sp>
        <p:sp>
          <p:nvSpPr>
            <p:cNvPr id="21" name="object 21"/>
            <p:cNvSpPr/>
            <p:nvPr/>
          </p:nvSpPr>
          <p:spPr>
            <a:xfrm>
              <a:off x="502158" y="4406646"/>
              <a:ext cx="1569720" cy="629920"/>
            </a:xfrm>
            <a:custGeom>
              <a:avLst/>
              <a:gdLst/>
              <a:ahLst/>
              <a:cxnLst/>
              <a:rect l="l" t="t" r="r" b="b"/>
              <a:pathLst>
                <a:path w="1569720" h="629920">
                  <a:moveTo>
                    <a:pt x="0" y="0"/>
                  </a:moveTo>
                  <a:lnTo>
                    <a:pt x="1255014" y="0"/>
                  </a:lnTo>
                  <a:lnTo>
                    <a:pt x="1569720" y="314705"/>
                  </a:lnTo>
                  <a:lnTo>
                    <a:pt x="1255014" y="629411"/>
                  </a:lnTo>
                  <a:lnTo>
                    <a:pt x="0" y="629411"/>
                  </a:lnTo>
                  <a:lnTo>
                    <a:pt x="314705" y="314705"/>
                  </a:lnTo>
                  <a:lnTo>
                    <a:pt x="0" y="0"/>
                  </a:lnTo>
                  <a:close/>
                </a:path>
              </a:pathLst>
            </a:custGeom>
            <a:ln w="38100">
              <a:solidFill>
                <a:srgbClr val="FFFFFF"/>
              </a:solidFill>
            </a:ln>
          </p:spPr>
          <p:txBody>
            <a:bodyPr wrap="square" lIns="0" tIns="0" rIns="0" bIns="0" rtlCol="0"/>
            <a:lstStyle/>
            <a:p>
              <a:endParaRPr/>
            </a:p>
          </p:txBody>
        </p:sp>
      </p:grpSp>
      <p:sp>
        <p:nvSpPr>
          <p:cNvPr id="22" name="object 22"/>
          <p:cNvSpPr txBox="1"/>
          <p:nvPr/>
        </p:nvSpPr>
        <p:spPr>
          <a:xfrm>
            <a:off x="876706" y="4538217"/>
            <a:ext cx="847725" cy="338455"/>
          </a:xfrm>
          <a:prstGeom prst="rect">
            <a:avLst/>
          </a:prstGeom>
        </p:spPr>
        <p:txBody>
          <a:bodyPr vert="horz" wrap="square" lIns="0" tIns="36830" rIns="0" bIns="0" rtlCol="0">
            <a:spAutoFit/>
          </a:bodyPr>
          <a:lstStyle/>
          <a:p>
            <a:pPr marL="12700" marR="5080" indent="222250">
              <a:lnSpc>
                <a:spcPts val="1140"/>
              </a:lnSpc>
              <a:spcBef>
                <a:spcPts val="290"/>
              </a:spcBef>
            </a:pPr>
            <a:r>
              <a:rPr sz="1100" spc="-10" dirty="0">
                <a:solidFill>
                  <a:srgbClr val="FFFFFF"/>
                </a:solidFill>
                <a:latin typeface="Arial"/>
                <a:cs typeface="Arial"/>
              </a:rPr>
              <a:t>Model Development</a:t>
            </a:r>
            <a:endParaRPr sz="1100">
              <a:latin typeface="Arial"/>
              <a:cs typeface="Arial"/>
            </a:endParaRPr>
          </a:p>
        </p:txBody>
      </p:sp>
      <p:grpSp>
        <p:nvGrpSpPr>
          <p:cNvPr id="23" name="object 23"/>
          <p:cNvGrpSpPr/>
          <p:nvPr/>
        </p:nvGrpSpPr>
        <p:grpSpPr>
          <a:xfrm>
            <a:off x="1825751" y="4364748"/>
            <a:ext cx="1725295" cy="748665"/>
            <a:chOff x="1825751" y="4364748"/>
            <a:chExt cx="1725295" cy="748665"/>
          </a:xfrm>
        </p:grpSpPr>
        <p:pic>
          <p:nvPicPr>
            <p:cNvPr id="24" name="object 24"/>
            <p:cNvPicPr/>
            <p:nvPr/>
          </p:nvPicPr>
          <p:blipFill>
            <a:blip r:embed="rId6" cstate="print"/>
            <a:stretch>
              <a:fillRect/>
            </a:stretch>
          </p:blipFill>
          <p:spPr>
            <a:xfrm>
              <a:off x="1825751" y="4364748"/>
              <a:ext cx="1725168" cy="748271"/>
            </a:xfrm>
            <a:prstGeom prst="rect">
              <a:avLst/>
            </a:prstGeom>
          </p:spPr>
        </p:pic>
        <p:sp>
          <p:nvSpPr>
            <p:cNvPr id="25" name="object 25"/>
            <p:cNvSpPr/>
            <p:nvPr/>
          </p:nvSpPr>
          <p:spPr>
            <a:xfrm>
              <a:off x="1914905" y="4406645"/>
              <a:ext cx="1571625" cy="629920"/>
            </a:xfrm>
            <a:custGeom>
              <a:avLst/>
              <a:gdLst/>
              <a:ahLst/>
              <a:cxnLst/>
              <a:rect l="l" t="t" r="r" b="b"/>
              <a:pathLst>
                <a:path w="1571625" h="629920">
                  <a:moveTo>
                    <a:pt x="1256538" y="0"/>
                  </a:moveTo>
                  <a:lnTo>
                    <a:pt x="0" y="0"/>
                  </a:lnTo>
                  <a:lnTo>
                    <a:pt x="314706" y="314705"/>
                  </a:lnTo>
                  <a:lnTo>
                    <a:pt x="0" y="629411"/>
                  </a:lnTo>
                  <a:lnTo>
                    <a:pt x="1256538" y="629411"/>
                  </a:lnTo>
                  <a:lnTo>
                    <a:pt x="1571244" y="314705"/>
                  </a:lnTo>
                  <a:lnTo>
                    <a:pt x="1256538" y="0"/>
                  </a:lnTo>
                  <a:close/>
                </a:path>
              </a:pathLst>
            </a:custGeom>
            <a:solidFill>
              <a:srgbClr val="4471C4"/>
            </a:solidFill>
          </p:spPr>
          <p:txBody>
            <a:bodyPr wrap="square" lIns="0" tIns="0" rIns="0" bIns="0" rtlCol="0"/>
            <a:lstStyle/>
            <a:p>
              <a:endParaRPr/>
            </a:p>
          </p:txBody>
        </p:sp>
        <p:sp>
          <p:nvSpPr>
            <p:cNvPr id="26" name="object 26"/>
            <p:cNvSpPr/>
            <p:nvPr/>
          </p:nvSpPr>
          <p:spPr>
            <a:xfrm>
              <a:off x="1914905" y="4406645"/>
              <a:ext cx="1571625" cy="629920"/>
            </a:xfrm>
            <a:custGeom>
              <a:avLst/>
              <a:gdLst/>
              <a:ahLst/>
              <a:cxnLst/>
              <a:rect l="l" t="t" r="r" b="b"/>
              <a:pathLst>
                <a:path w="1571625" h="629920">
                  <a:moveTo>
                    <a:pt x="0" y="0"/>
                  </a:moveTo>
                  <a:lnTo>
                    <a:pt x="1256538" y="0"/>
                  </a:lnTo>
                  <a:lnTo>
                    <a:pt x="1571244" y="314705"/>
                  </a:lnTo>
                  <a:lnTo>
                    <a:pt x="1256538" y="629411"/>
                  </a:lnTo>
                  <a:lnTo>
                    <a:pt x="0" y="629411"/>
                  </a:lnTo>
                  <a:lnTo>
                    <a:pt x="314706" y="314705"/>
                  </a:lnTo>
                  <a:lnTo>
                    <a:pt x="0" y="0"/>
                  </a:lnTo>
                  <a:close/>
                </a:path>
              </a:pathLst>
            </a:custGeom>
            <a:ln w="38100">
              <a:solidFill>
                <a:srgbClr val="FFFFFF"/>
              </a:solidFill>
            </a:ln>
          </p:spPr>
          <p:txBody>
            <a:bodyPr wrap="square" lIns="0" tIns="0" rIns="0" bIns="0" rtlCol="0"/>
            <a:lstStyle/>
            <a:p>
              <a:endParaRPr/>
            </a:p>
          </p:txBody>
        </p:sp>
      </p:grpSp>
      <p:sp>
        <p:nvSpPr>
          <p:cNvPr id="27" name="object 27"/>
          <p:cNvSpPr txBox="1"/>
          <p:nvPr/>
        </p:nvSpPr>
        <p:spPr>
          <a:xfrm>
            <a:off x="2376297" y="4538217"/>
            <a:ext cx="676910" cy="338455"/>
          </a:xfrm>
          <a:prstGeom prst="rect">
            <a:avLst/>
          </a:prstGeom>
        </p:spPr>
        <p:txBody>
          <a:bodyPr vert="horz" wrap="square" lIns="0" tIns="36830" rIns="0" bIns="0" rtlCol="0">
            <a:spAutoFit/>
          </a:bodyPr>
          <a:lstStyle/>
          <a:p>
            <a:pPr marL="12700" marR="5080" indent="137160">
              <a:lnSpc>
                <a:spcPts val="1140"/>
              </a:lnSpc>
              <a:spcBef>
                <a:spcPts val="290"/>
              </a:spcBef>
            </a:pPr>
            <a:r>
              <a:rPr sz="1100" spc="-20" dirty="0">
                <a:solidFill>
                  <a:srgbClr val="FFFFFF"/>
                </a:solidFill>
                <a:latin typeface="Arial"/>
                <a:cs typeface="Arial"/>
              </a:rPr>
              <a:t>Model </a:t>
            </a:r>
            <a:r>
              <a:rPr sz="1100" spc="-10" dirty="0">
                <a:solidFill>
                  <a:srgbClr val="FFFFFF"/>
                </a:solidFill>
                <a:latin typeface="Arial"/>
                <a:cs typeface="Arial"/>
              </a:rPr>
              <a:t>Evaluation</a:t>
            </a:r>
            <a:endParaRPr sz="1100">
              <a:latin typeface="Arial"/>
              <a:cs typeface="Arial"/>
            </a:endParaRPr>
          </a:p>
        </p:txBody>
      </p:sp>
      <p:grpSp>
        <p:nvGrpSpPr>
          <p:cNvPr id="28" name="object 28"/>
          <p:cNvGrpSpPr/>
          <p:nvPr/>
        </p:nvGrpSpPr>
        <p:grpSpPr>
          <a:xfrm>
            <a:off x="3240023" y="4364748"/>
            <a:ext cx="1725295" cy="748665"/>
            <a:chOff x="3240023" y="4364748"/>
            <a:chExt cx="1725295" cy="748665"/>
          </a:xfrm>
        </p:grpSpPr>
        <p:pic>
          <p:nvPicPr>
            <p:cNvPr id="29" name="object 29"/>
            <p:cNvPicPr/>
            <p:nvPr/>
          </p:nvPicPr>
          <p:blipFill>
            <a:blip r:embed="rId6" cstate="print"/>
            <a:stretch>
              <a:fillRect/>
            </a:stretch>
          </p:blipFill>
          <p:spPr>
            <a:xfrm>
              <a:off x="3240023" y="4364748"/>
              <a:ext cx="1725168" cy="748271"/>
            </a:xfrm>
            <a:prstGeom prst="rect">
              <a:avLst/>
            </a:prstGeom>
          </p:spPr>
        </p:pic>
        <p:pic>
          <p:nvPicPr>
            <p:cNvPr id="30" name="object 30"/>
            <p:cNvPicPr/>
            <p:nvPr/>
          </p:nvPicPr>
          <p:blipFill>
            <a:blip r:embed="rId7" cstate="print"/>
            <a:stretch>
              <a:fillRect/>
            </a:stretch>
          </p:blipFill>
          <p:spPr>
            <a:xfrm>
              <a:off x="3633215" y="4495787"/>
              <a:ext cx="986015" cy="505980"/>
            </a:xfrm>
            <a:prstGeom prst="rect">
              <a:avLst/>
            </a:prstGeom>
          </p:spPr>
        </p:pic>
        <p:sp>
          <p:nvSpPr>
            <p:cNvPr id="31" name="object 31"/>
            <p:cNvSpPr/>
            <p:nvPr/>
          </p:nvSpPr>
          <p:spPr>
            <a:xfrm>
              <a:off x="3329177" y="4406645"/>
              <a:ext cx="1571625" cy="629920"/>
            </a:xfrm>
            <a:custGeom>
              <a:avLst/>
              <a:gdLst/>
              <a:ahLst/>
              <a:cxnLst/>
              <a:rect l="l" t="t" r="r" b="b"/>
              <a:pathLst>
                <a:path w="1571625" h="629920">
                  <a:moveTo>
                    <a:pt x="1256538" y="0"/>
                  </a:moveTo>
                  <a:lnTo>
                    <a:pt x="0" y="0"/>
                  </a:lnTo>
                  <a:lnTo>
                    <a:pt x="314706" y="314705"/>
                  </a:lnTo>
                  <a:lnTo>
                    <a:pt x="0" y="629411"/>
                  </a:lnTo>
                  <a:lnTo>
                    <a:pt x="1256538" y="629411"/>
                  </a:lnTo>
                  <a:lnTo>
                    <a:pt x="1571244" y="314705"/>
                  </a:lnTo>
                  <a:lnTo>
                    <a:pt x="1256538" y="0"/>
                  </a:lnTo>
                  <a:close/>
                </a:path>
              </a:pathLst>
            </a:custGeom>
            <a:solidFill>
              <a:srgbClr val="4471C4"/>
            </a:solidFill>
          </p:spPr>
          <p:txBody>
            <a:bodyPr wrap="square" lIns="0" tIns="0" rIns="0" bIns="0" rtlCol="0"/>
            <a:lstStyle/>
            <a:p>
              <a:endParaRPr/>
            </a:p>
          </p:txBody>
        </p:sp>
        <p:sp>
          <p:nvSpPr>
            <p:cNvPr id="32" name="object 32"/>
            <p:cNvSpPr/>
            <p:nvPr/>
          </p:nvSpPr>
          <p:spPr>
            <a:xfrm>
              <a:off x="3329177" y="4406645"/>
              <a:ext cx="1571625" cy="629920"/>
            </a:xfrm>
            <a:custGeom>
              <a:avLst/>
              <a:gdLst/>
              <a:ahLst/>
              <a:cxnLst/>
              <a:rect l="l" t="t" r="r" b="b"/>
              <a:pathLst>
                <a:path w="1571625" h="629920">
                  <a:moveTo>
                    <a:pt x="0" y="0"/>
                  </a:moveTo>
                  <a:lnTo>
                    <a:pt x="1256538" y="0"/>
                  </a:lnTo>
                  <a:lnTo>
                    <a:pt x="1571244" y="314705"/>
                  </a:lnTo>
                  <a:lnTo>
                    <a:pt x="1256538" y="629411"/>
                  </a:lnTo>
                  <a:lnTo>
                    <a:pt x="0" y="629411"/>
                  </a:lnTo>
                  <a:lnTo>
                    <a:pt x="314706" y="314705"/>
                  </a:lnTo>
                  <a:lnTo>
                    <a:pt x="0" y="0"/>
                  </a:lnTo>
                  <a:close/>
                </a:path>
              </a:pathLst>
            </a:custGeom>
            <a:ln w="38100">
              <a:solidFill>
                <a:srgbClr val="FFFFFF"/>
              </a:solidFill>
            </a:ln>
          </p:spPr>
          <p:txBody>
            <a:bodyPr wrap="square" lIns="0" tIns="0" rIns="0" bIns="0" rtlCol="0"/>
            <a:lstStyle/>
            <a:p>
              <a:endParaRPr/>
            </a:p>
          </p:txBody>
        </p:sp>
      </p:grpSp>
      <p:sp>
        <p:nvSpPr>
          <p:cNvPr id="33" name="object 33"/>
          <p:cNvSpPr txBox="1"/>
          <p:nvPr/>
        </p:nvSpPr>
        <p:spPr>
          <a:xfrm>
            <a:off x="3743071" y="4538217"/>
            <a:ext cx="770255" cy="338455"/>
          </a:xfrm>
          <a:prstGeom prst="rect">
            <a:avLst/>
          </a:prstGeom>
        </p:spPr>
        <p:txBody>
          <a:bodyPr vert="horz" wrap="square" lIns="0" tIns="36830" rIns="0" bIns="0" rtlCol="0">
            <a:spAutoFit/>
          </a:bodyPr>
          <a:lstStyle/>
          <a:p>
            <a:pPr marL="12700" marR="5080" indent="184150">
              <a:lnSpc>
                <a:spcPts val="1140"/>
              </a:lnSpc>
              <a:spcBef>
                <a:spcPts val="290"/>
              </a:spcBef>
            </a:pPr>
            <a:r>
              <a:rPr sz="1100" spc="-10" dirty="0">
                <a:solidFill>
                  <a:srgbClr val="FFFFFF"/>
                </a:solidFill>
                <a:latin typeface="Arial"/>
                <a:cs typeface="Arial"/>
              </a:rPr>
              <a:t>Model Deployment</a:t>
            </a:r>
            <a:endParaRPr sz="1100">
              <a:latin typeface="Arial"/>
              <a:cs typeface="Arial"/>
            </a:endParaRPr>
          </a:p>
        </p:txBody>
      </p:sp>
      <p:grpSp>
        <p:nvGrpSpPr>
          <p:cNvPr id="34" name="object 34"/>
          <p:cNvGrpSpPr/>
          <p:nvPr/>
        </p:nvGrpSpPr>
        <p:grpSpPr>
          <a:xfrm>
            <a:off x="4654296" y="4350994"/>
            <a:ext cx="1724025" cy="795655"/>
            <a:chOff x="4654296" y="4350994"/>
            <a:chExt cx="1724025" cy="795655"/>
          </a:xfrm>
        </p:grpSpPr>
        <p:pic>
          <p:nvPicPr>
            <p:cNvPr id="35" name="object 35"/>
            <p:cNvPicPr/>
            <p:nvPr/>
          </p:nvPicPr>
          <p:blipFill>
            <a:blip r:embed="rId8" cstate="print"/>
            <a:stretch>
              <a:fillRect/>
            </a:stretch>
          </p:blipFill>
          <p:spPr>
            <a:xfrm>
              <a:off x="4654296" y="4364748"/>
              <a:ext cx="1723644" cy="748271"/>
            </a:xfrm>
            <a:prstGeom prst="rect">
              <a:avLst/>
            </a:prstGeom>
          </p:spPr>
        </p:pic>
        <p:pic>
          <p:nvPicPr>
            <p:cNvPr id="36" name="object 36"/>
            <p:cNvPicPr/>
            <p:nvPr/>
          </p:nvPicPr>
          <p:blipFill>
            <a:blip r:embed="rId9" cstate="print"/>
            <a:stretch>
              <a:fillRect/>
            </a:stretch>
          </p:blipFill>
          <p:spPr>
            <a:xfrm>
              <a:off x="5020056" y="4350994"/>
              <a:ext cx="1039355" cy="795553"/>
            </a:xfrm>
            <a:prstGeom prst="rect">
              <a:avLst/>
            </a:prstGeom>
          </p:spPr>
        </p:pic>
        <p:sp>
          <p:nvSpPr>
            <p:cNvPr id="37" name="object 37"/>
            <p:cNvSpPr/>
            <p:nvPr/>
          </p:nvSpPr>
          <p:spPr>
            <a:xfrm>
              <a:off x="4743450" y="4406645"/>
              <a:ext cx="1569720" cy="629920"/>
            </a:xfrm>
            <a:custGeom>
              <a:avLst/>
              <a:gdLst/>
              <a:ahLst/>
              <a:cxnLst/>
              <a:rect l="l" t="t" r="r" b="b"/>
              <a:pathLst>
                <a:path w="1569720" h="629920">
                  <a:moveTo>
                    <a:pt x="1255014" y="0"/>
                  </a:moveTo>
                  <a:lnTo>
                    <a:pt x="0" y="0"/>
                  </a:lnTo>
                  <a:lnTo>
                    <a:pt x="314705" y="314705"/>
                  </a:lnTo>
                  <a:lnTo>
                    <a:pt x="0" y="629411"/>
                  </a:lnTo>
                  <a:lnTo>
                    <a:pt x="1255014" y="629411"/>
                  </a:lnTo>
                  <a:lnTo>
                    <a:pt x="1569720" y="314705"/>
                  </a:lnTo>
                  <a:lnTo>
                    <a:pt x="1255014" y="0"/>
                  </a:lnTo>
                  <a:close/>
                </a:path>
              </a:pathLst>
            </a:custGeom>
            <a:solidFill>
              <a:srgbClr val="4471C4"/>
            </a:solidFill>
          </p:spPr>
          <p:txBody>
            <a:bodyPr wrap="square" lIns="0" tIns="0" rIns="0" bIns="0" rtlCol="0"/>
            <a:lstStyle/>
            <a:p>
              <a:endParaRPr/>
            </a:p>
          </p:txBody>
        </p:sp>
        <p:sp>
          <p:nvSpPr>
            <p:cNvPr id="38" name="object 38"/>
            <p:cNvSpPr/>
            <p:nvPr/>
          </p:nvSpPr>
          <p:spPr>
            <a:xfrm>
              <a:off x="4743450" y="4406645"/>
              <a:ext cx="1569720" cy="629920"/>
            </a:xfrm>
            <a:custGeom>
              <a:avLst/>
              <a:gdLst/>
              <a:ahLst/>
              <a:cxnLst/>
              <a:rect l="l" t="t" r="r" b="b"/>
              <a:pathLst>
                <a:path w="1569720" h="629920">
                  <a:moveTo>
                    <a:pt x="0" y="0"/>
                  </a:moveTo>
                  <a:lnTo>
                    <a:pt x="1255014" y="0"/>
                  </a:lnTo>
                  <a:lnTo>
                    <a:pt x="1569720" y="314705"/>
                  </a:lnTo>
                  <a:lnTo>
                    <a:pt x="1255014" y="629411"/>
                  </a:lnTo>
                  <a:lnTo>
                    <a:pt x="0" y="629411"/>
                  </a:lnTo>
                  <a:lnTo>
                    <a:pt x="314705" y="314705"/>
                  </a:lnTo>
                  <a:lnTo>
                    <a:pt x="0" y="0"/>
                  </a:lnTo>
                  <a:close/>
                </a:path>
              </a:pathLst>
            </a:custGeom>
            <a:ln w="38100">
              <a:solidFill>
                <a:srgbClr val="FFFFFF"/>
              </a:solidFill>
            </a:ln>
          </p:spPr>
          <p:txBody>
            <a:bodyPr wrap="square" lIns="0" tIns="0" rIns="0" bIns="0" rtlCol="0"/>
            <a:lstStyle/>
            <a:p>
              <a:endParaRPr/>
            </a:p>
          </p:txBody>
        </p:sp>
      </p:grpSp>
      <p:sp>
        <p:nvSpPr>
          <p:cNvPr id="39" name="object 39"/>
          <p:cNvSpPr txBox="1"/>
          <p:nvPr/>
        </p:nvSpPr>
        <p:spPr>
          <a:xfrm>
            <a:off x="5131053" y="4393438"/>
            <a:ext cx="824230" cy="628015"/>
          </a:xfrm>
          <a:prstGeom prst="rect">
            <a:avLst/>
          </a:prstGeom>
        </p:spPr>
        <p:txBody>
          <a:bodyPr vert="horz" wrap="square" lIns="0" tIns="36830" rIns="0" bIns="0" rtlCol="0">
            <a:spAutoFit/>
          </a:bodyPr>
          <a:lstStyle/>
          <a:p>
            <a:pPr marL="12700" marR="5080" indent="635" algn="ctr">
              <a:lnSpc>
                <a:spcPts val="1140"/>
              </a:lnSpc>
              <a:spcBef>
                <a:spcPts val="290"/>
              </a:spcBef>
            </a:pPr>
            <a:r>
              <a:rPr sz="1100" spc="-10" dirty="0">
                <a:solidFill>
                  <a:srgbClr val="FFFFFF"/>
                </a:solidFill>
                <a:latin typeface="Arial"/>
                <a:cs typeface="Arial"/>
              </a:rPr>
              <a:t>Model Monitoring </a:t>
            </a:r>
            <a:r>
              <a:rPr sz="1100" spc="-25" dirty="0">
                <a:solidFill>
                  <a:srgbClr val="FFFFFF"/>
                </a:solidFill>
                <a:latin typeface="Arial"/>
                <a:cs typeface="Arial"/>
              </a:rPr>
              <a:t>and </a:t>
            </a:r>
            <a:r>
              <a:rPr sz="1100" spc="-10" dirty="0">
                <a:solidFill>
                  <a:srgbClr val="FFFFFF"/>
                </a:solidFill>
                <a:latin typeface="Arial"/>
                <a:cs typeface="Arial"/>
              </a:rPr>
              <a:t>Maintenance</a:t>
            </a:r>
            <a:endParaRPr sz="1100">
              <a:latin typeface="Arial"/>
              <a:cs typeface="Arial"/>
            </a:endParaRPr>
          </a:p>
        </p:txBody>
      </p:sp>
      <p:grpSp>
        <p:nvGrpSpPr>
          <p:cNvPr id="40" name="object 40"/>
          <p:cNvGrpSpPr/>
          <p:nvPr/>
        </p:nvGrpSpPr>
        <p:grpSpPr>
          <a:xfrm>
            <a:off x="996834" y="3851147"/>
            <a:ext cx="4727575" cy="457200"/>
            <a:chOff x="996834" y="3851147"/>
            <a:chExt cx="4727575" cy="457200"/>
          </a:xfrm>
        </p:grpSpPr>
        <p:pic>
          <p:nvPicPr>
            <p:cNvPr id="41" name="object 41"/>
            <p:cNvPicPr/>
            <p:nvPr/>
          </p:nvPicPr>
          <p:blipFill>
            <a:blip r:embed="rId10" cstate="print"/>
            <a:stretch>
              <a:fillRect/>
            </a:stretch>
          </p:blipFill>
          <p:spPr>
            <a:xfrm>
              <a:off x="996834" y="3855766"/>
              <a:ext cx="429490" cy="447963"/>
            </a:xfrm>
            <a:prstGeom prst="rect">
              <a:avLst/>
            </a:prstGeom>
          </p:spPr>
        </p:pic>
        <p:pic>
          <p:nvPicPr>
            <p:cNvPr id="42" name="object 42"/>
            <p:cNvPicPr/>
            <p:nvPr/>
          </p:nvPicPr>
          <p:blipFill>
            <a:blip r:embed="rId11" cstate="print"/>
            <a:stretch>
              <a:fillRect/>
            </a:stretch>
          </p:blipFill>
          <p:spPr>
            <a:xfrm>
              <a:off x="2426207" y="3851147"/>
              <a:ext cx="457200" cy="457200"/>
            </a:xfrm>
            <a:prstGeom prst="rect">
              <a:avLst/>
            </a:prstGeom>
          </p:spPr>
        </p:pic>
        <p:pic>
          <p:nvPicPr>
            <p:cNvPr id="43" name="object 43"/>
            <p:cNvPicPr/>
            <p:nvPr/>
          </p:nvPicPr>
          <p:blipFill>
            <a:blip r:embed="rId12" cstate="print"/>
            <a:stretch>
              <a:fillRect/>
            </a:stretch>
          </p:blipFill>
          <p:spPr>
            <a:xfrm>
              <a:off x="3869528" y="3865002"/>
              <a:ext cx="438727" cy="429490"/>
            </a:xfrm>
            <a:prstGeom prst="rect">
              <a:avLst/>
            </a:prstGeom>
          </p:spPr>
        </p:pic>
        <p:pic>
          <p:nvPicPr>
            <p:cNvPr id="44" name="object 44"/>
            <p:cNvPicPr/>
            <p:nvPr/>
          </p:nvPicPr>
          <p:blipFill>
            <a:blip r:embed="rId13" cstate="print"/>
            <a:stretch>
              <a:fillRect/>
            </a:stretch>
          </p:blipFill>
          <p:spPr>
            <a:xfrm>
              <a:off x="5303704" y="3851147"/>
              <a:ext cx="420254" cy="457200"/>
            </a:xfrm>
            <a:prstGeom prst="rect">
              <a:avLst/>
            </a:prstGeom>
          </p:spPr>
        </p:pic>
      </p:gr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9</a:t>
            </a:fld>
            <a:endParaRPr spc="-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2373</Words>
  <Application>Microsoft Office PowerPoint</Application>
  <PresentationFormat>Widescreen</PresentationFormat>
  <Paragraphs>308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Carlito</vt:lpstr>
      <vt:lpstr>Wingdings</vt:lpstr>
      <vt:lpstr>Office Theme</vt:lpstr>
      <vt:lpstr>High Impact Skills Development Program in Artificial Intelligence, Data Science, and Blockchain</vt:lpstr>
      <vt:lpstr>What is data?</vt:lpstr>
      <vt:lpstr>What does data look like?</vt:lpstr>
      <vt:lpstr>What is Big Data?</vt:lpstr>
      <vt:lpstr>Why does it matter?</vt:lpstr>
      <vt:lpstr>What is Data Science?</vt:lpstr>
      <vt:lpstr>How does it work?</vt:lpstr>
      <vt:lpstr>No, How does it work?</vt:lpstr>
      <vt:lpstr>What is this</vt:lpstr>
      <vt:lpstr>What’s in it for me?</vt:lpstr>
      <vt:lpstr>What’s in it for me?</vt:lpstr>
      <vt:lpstr>What’s in it for me?</vt:lpstr>
      <vt:lpstr>What’s in it for me?</vt:lpstr>
      <vt:lpstr>What should be my role?</vt:lpstr>
      <vt:lpstr>How is it different from Big Data Analyst?</vt:lpstr>
      <vt:lpstr>What skills do I need?</vt:lpstr>
      <vt:lpstr>What tools should I learn?</vt:lpstr>
      <vt:lpstr>Happy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Shekhani Laptop</cp:lastModifiedBy>
  <cp:revision>11</cp:revision>
  <dcterms:created xsi:type="dcterms:W3CDTF">2024-08-12T04:24:35Z</dcterms:created>
  <dcterms:modified xsi:type="dcterms:W3CDTF">2024-08-12T15:12:12Z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2023-07-03T00:00:00Z</vt:filetime>
  </property>
  <property fmtid="{D5CDD505-2E9C-101B-9397-08002B2CF9AE}" pid="3" name="Creator">
    <vt:lpwstr>Microsoft® PowerPoint® 2016</vt:lpwstr>
  </property>
  <property fmtid="{D5CDD505-2E9C-101B-9397-08002B2CF9AE}" pid="4" name="LastSaved">
    <vt:filetime>2024-08-12T00:00:00Z</vt:filetime>
  </property>
  <property fmtid="{D5CDD505-2E9C-101B-9397-08002B2CF9AE}" pid="5" name="Producer">
    <vt:lpwstr>3-Heights(TM) PDF Security Shell 4.8.25.2 (http://www.pdf-tools.com)</vt:lpwstr>
  </property>
</Properties>
</file>