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306" r:id="rId3"/>
    <p:sldId id="293" r:id="rId4"/>
    <p:sldId id="307" r:id="rId5"/>
    <p:sldId id="295" r:id="rId6"/>
    <p:sldId id="299" r:id="rId7"/>
    <p:sldId id="300" r:id="rId8"/>
    <p:sldId id="301" r:id="rId9"/>
    <p:sldId id="302" r:id="rId10"/>
    <p:sldId id="303" r:id="rId11"/>
    <p:sldId id="310" r:id="rId12"/>
    <p:sldId id="309" r:id="rId13"/>
    <p:sldId id="311" r:id="rId14"/>
    <p:sldId id="312" r:id="rId15"/>
    <p:sldId id="294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F1705"/>
    <a:srgbClr val="1A1A1A"/>
    <a:srgbClr val="ECE4CD"/>
    <a:srgbClr val="F4ECD4"/>
    <a:srgbClr val="000000"/>
    <a:srgbClr val="21241B"/>
    <a:srgbClr val="98002E"/>
    <a:srgbClr val="FFFFFF"/>
    <a:srgbClr val="F6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6953" autoAdjust="0"/>
  </p:normalViewPr>
  <p:slideViewPr>
    <p:cSldViewPr>
      <p:cViewPr varScale="1">
        <p:scale>
          <a:sx n="68" d="100"/>
          <a:sy n="68" d="100"/>
        </p:scale>
        <p:origin x="-13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481C-0D19-4BC8-B237-350CD698D662}" type="datetimeFigureOut">
              <a:rPr lang="en-AU" smtClean="0"/>
              <a:pPr/>
              <a:t>2/08/2024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25A9-84B2-4894-A4B9-FBD34EC99A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20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F71A-5489-4EA7-BBF1-E5E3C68B48BA}" type="datetimeFigureOut">
              <a:rPr lang="en-AU" smtClean="0"/>
              <a:pPr/>
              <a:t>2/08/2024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A0BE-BADB-406B-831E-38B6FB77CD9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2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A0BE-BADB-406B-831E-38B6FB77CD9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32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A0BE-BADB-406B-831E-38B6FB77CD98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32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24" indent="-263778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13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59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204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49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95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40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86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72625F-53DA-4068-A6A9-28EDB7F65FEF}" type="slidenum">
              <a:rPr kumimoji="0" lang="de-DE" altLang="en-US" sz="1100">
                <a:latin typeface="Arial" charset="0"/>
              </a:rPr>
              <a:pPr/>
              <a:t>11</a:t>
            </a:fld>
            <a:endParaRPr kumimoji="0" lang="de-DE" altLang="en-US" sz="110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1962" cy="32035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181" y="4345776"/>
            <a:ext cx="5195640" cy="38465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24" indent="-263778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13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59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204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49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95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40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86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72625F-53DA-4068-A6A9-28EDB7F65FEF}" type="slidenum">
              <a:rPr kumimoji="0" lang="de-DE" altLang="en-US" sz="1100">
                <a:latin typeface="Arial" charset="0"/>
              </a:rPr>
              <a:pPr/>
              <a:t>12</a:t>
            </a:fld>
            <a:endParaRPr kumimoji="0" lang="de-DE" altLang="en-US" sz="110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1962" cy="32035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181" y="4345776"/>
            <a:ext cx="5195640" cy="38465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1pPr>
            <a:lvl2pPr marL="685824" indent="-263778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2pPr>
            <a:lvl3pPr marL="1055113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3pPr>
            <a:lvl4pPr marL="1477159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4pPr>
            <a:lvl5pPr marL="1899204" indent="-211023" defTabSz="874865">
              <a:defRPr kumimoji="1" sz="1300">
                <a:solidFill>
                  <a:schemeClr val="tx1"/>
                </a:solidFill>
                <a:latin typeface="Verdana" pitchFamily="34" charset="0"/>
              </a:defRPr>
            </a:lvl5pPr>
            <a:lvl6pPr marL="2321249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6pPr>
            <a:lvl7pPr marL="2743295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7pPr>
            <a:lvl8pPr marL="3165340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8pPr>
            <a:lvl9pPr marL="3587386" indent="-211023" defTabSz="874865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72625F-53DA-4068-A6A9-28EDB7F65FEF}" type="slidenum">
              <a:rPr kumimoji="0" lang="de-DE" altLang="en-US" sz="1100">
                <a:latin typeface="Arial" charset="0"/>
              </a:rPr>
              <a:pPr/>
              <a:t>13</a:t>
            </a:fld>
            <a:endParaRPr kumimoji="0" lang="de-DE" altLang="en-US" sz="110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1962" cy="320357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181" y="4345776"/>
            <a:ext cx="5195640" cy="38465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039901"/>
            <a:ext cx="9144000" cy="5824800"/>
          </a:xfr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8" y="1342800"/>
            <a:ext cx="4716000" cy="1656000"/>
          </a:xfrm>
          <a:solidFill>
            <a:srgbClr val="ECE4CD">
              <a:alpha val="89804"/>
            </a:srgbClr>
          </a:solidFill>
          <a:ln>
            <a:noFill/>
          </a:ln>
        </p:spPr>
        <p:txBody>
          <a:bodyPr tIns="0" bIns="252000">
            <a:normAutofit/>
          </a:bodyPr>
          <a:lstStyle>
            <a:lvl1pPr marL="444500" indent="0" algn="l">
              <a:defRPr sz="3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36" y="2714400"/>
            <a:ext cx="4212000" cy="288000"/>
          </a:xfrm>
          <a:solidFill>
            <a:srgbClr val="000000">
              <a:alpha val="65098"/>
            </a:srgbClr>
          </a:solidFill>
          <a:ln>
            <a:noFill/>
          </a:ln>
        </p:spPr>
        <p:txBody>
          <a:bodyPr tIns="0" bIns="0" anchor="ctr" anchorCtr="0">
            <a:normAutofit/>
          </a:bodyPr>
          <a:lstStyle>
            <a:lvl1pPr marL="104775" indent="0" algn="l">
              <a:buNone/>
              <a:defRPr sz="850" b="1" cap="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36970"/>
            <a:ext cx="9144000" cy="306000"/>
          </a:xfrm>
          <a:solidFill>
            <a:srgbClr val="ECE4CD">
              <a:alpha val="89804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850" b="1" kern="1200" cap="all" baseline="0" dirty="0" smtClean="0">
                <a:solidFill>
                  <a:srgbClr val="1A1A1A"/>
                </a:solidFill>
                <a:latin typeface="+mj-lt"/>
                <a:ea typeface="+mj-ea"/>
                <a:cs typeface="Arial" pitchFamily="34" charset="0"/>
              </a:defRPr>
            </a:lvl1pPr>
            <a:lvl2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2pPr>
            <a:lvl3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3pPr>
            <a:lvl4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4pPr>
            <a:lvl5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AU" sz="1000" b="0" kern="1200" cap="all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                   </a:t>
            </a:r>
            <a:endParaRPr lang="en-AU" dirty="0"/>
          </a:p>
        </p:txBody>
      </p:sp>
      <p:grpSp>
        <p:nvGrpSpPr>
          <p:cNvPr id="3186" name="Group 3185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3185" name="Rectangle 3184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Ban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444500" indent="0" algn="l" defTabSz="914400" rtl="0" eaLnBrk="1" latinLnBrk="0" hangingPunct="1">
              <a:spcBef>
                <a:spcPct val="0"/>
              </a:spcBef>
              <a:buNone/>
            </a:pPr>
            <a:endParaRPr lang="en-AU" sz="3400" b="1" kern="120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4340A97-E7A2-344F-B60A-05FC96A02192}" type="datetime1">
              <a:rPr lang="en-US" smtClean="0"/>
              <a:t>8/2/2024</a:t>
            </a:fld>
            <a:endParaRPr lang="en-AU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tr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79C88851-DD09-0643-B398-10DF6763EC55}" type="datetime1">
              <a:rPr lang="en-US" smtClean="0"/>
              <a:t>8/2/2024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Shafait: Nearest Neighbor Classifier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2006"/>
            <a:ext cx="4040188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2006"/>
            <a:ext cx="4041775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1D62E9F2-3EF6-264C-9FDB-0E8E110259A3}" type="datetime1">
              <a:rPr lang="en-US" smtClean="0"/>
              <a:t>8/2/2024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F737D318-D767-8940-B8F7-5D6D4A2E5102}" type="datetime1">
              <a:rPr lang="en-US" smtClean="0"/>
              <a:t>8/2/2024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715B3-FE4C-B361-6F2C-8D77DE5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5893C65-18FD-F8B7-A85B-B1CD3CDF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28F8E2-6420-D766-F50F-363AF8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0E47-0BCC-44B1-87F8-60043C44388A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8/2/2024 10:41 AM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FA4CA4-AF02-74AB-68F8-923DD1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17F1C1-DB70-D609-BD11-61AF24D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81DE4-9743-BA80-AE9C-2E9CDA876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052" y="94658"/>
            <a:ext cx="887648" cy="132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0234D6-A0D0-D91A-5921-EB4C23C3E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107" y="90376"/>
            <a:ext cx="991842" cy="13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D92A1-3AAB-2FEA-381E-B83CEC4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60617"/>
            <a:ext cx="6975764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AA07B1-3E99-862B-E19E-3C63827D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1" y="1496291"/>
            <a:ext cx="6975764" cy="468067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AE566-379A-EC50-7A4D-38896D6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9C5-D8C8-41CB-A69D-455A8A6EC13F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8/2/2024 10:41 AM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2AD93A-7771-F60E-0A8A-B110D2E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07C618-0F64-36F4-469C-28DC3A2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BCFE8-13DA-BBBA-7551-BCB0EE563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350" y="232405"/>
            <a:ext cx="659051" cy="98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9502FE0-7E0A-1787-C1FF-539323589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823" y="230815"/>
            <a:ext cx="736410" cy="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1475656" y="6473827"/>
            <a:ext cx="63367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51291" y="6525344"/>
            <a:ext cx="432047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⎪ </a:t>
            </a:r>
            <a:fld id="{00000000-1234-1234-1234-123412341234}" type="slidenum">
              <a:rPr lang="en-US" b="0">
                <a:solidFill>
                  <a:prstClr val="black"/>
                </a:solidFill>
              </a:rPr>
              <a:pPr/>
              <a:t>‹#›</a:t>
            </a:fld>
            <a:endParaRPr b="0">
              <a:solidFill>
                <a:prstClr val="black"/>
              </a:solidFill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467544" y="6473827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69" y="6544394"/>
            <a:ext cx="9162000" cy="324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46875" indent="0" algn="l"/>
            <a:endParaRPr lang="en-AU" sz="8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41277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62000" cy="108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62750" indent="0" algn="l"/>
            <a:endParaRPr lang="en-AU" sz="850" dirty="0"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A2930751-F471-4C4B-B624-3A5C60CB3CE9}" type="datetime1">
              <a:rPr lang="en-US" smtClean="0"/>
              <a:t>8/2/2024</a:t>
            </a:fld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File:NUST Vector.sv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3" r:id="rId4"/>
    <p:sldLayoutId id="2147483655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1A1A1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A1A1A"/>
        </a:buClr>
        <a:buFont typeface="Wingdings" pitchFamily="2" charset="2"/>
        <a:buChar char="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•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B5110DF-066A-4B2C-E3A7-6D4D3D88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3591A-EC15-58CE-F422-C92015C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EEBF50-48D2-CA37-54DE-F8F5131A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326-76EA-4948-AB32-D226EBBC4794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8/2/2024 10:41 AM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983972-0C00-F1E7-BC54-0FF2345E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CD2378-18C1-7B87-A7EF-482059F1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7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C12A8F-46BA-E4AF-C378-A09DE987D1C9}"/>
              </a:ext>
            </a:extLst>
          </p:cNvPr>
          <p:cNvSpPr txBox="1"/>
          <p:nvPr/>
        </p:nvSpPr>
        <p:spPr>
          <a:xfrm>
            <a:off x="88608" y="1800950"/>
            <a:ext cx="8966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>
                <a:solidFill>
                  <a:prstClr val="black"/>
                </a:solidFill>
              </a:rPr>
              <a:t>in Artificial Intelligence, Data Science, and Blockchain</a:t>
            </a:r>
            <a:endParaRPr lang="en-AU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92577E-9A45-3F11-D6DA-328E4757A354}"/>
              </a:ext>
            </a:extLst>
          </p:cNvPr>
          <p:cNvSpPr txBox="1"/>
          <p:nvPr/>
        </p:nvSpPr>
        <p:spPr>
          <a:xfrm>
            <a:off x="2422447" y="3554693"/>
            <a:ext cx="42991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prstClr val="black"/>
                </a:solidFill>
              </a:rPr>
              <a:t>Module 1: AI Fundamentals</a:t>
            </a:r>
          </a:p>
          <a:p>
            <a:pPr algn="ctr"/>
            <a:r>
              <a:rPr lang="en-AU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Nearest Neighbour Classifier</a:t>
            </a:r>
            <a:endParaRPr lang="en-AU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875D5F4-1F36-E06E-32C1-FB4E0B6812F8}"/>
              </a:ext>
            </a:extLst>
          </p:cNvPr>
          <p:cNvSpPr/>
          <p:nvPr/>
        </p:nvSpPr>
        <p:spPr>
          <a:xfrm flipV="1">
            <a:off x="2232903" y="2995982"/>
            <a:ext cx="467820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94D008-C041-EC14-5186-A2DAEC2CD8B7}"/>
              </a:ext>
            </a:extLst>
          </p:cNvPr>
          <p:cNvSpPr txBox="1"/>
          <p:nvPr/>
        </p:nvSpPr>
        <p:spPr>
          <a:xfrm>
            <a:off x="2892573" y="5263560"/>
            <a:ext cx="3358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>
                <a:solidFill>
                  <a:prstClr val="black"/>
                </a:solidFill>
              </a:rPr>
              <a:t>Instructor: Dr </a:t>
            </a:r>
            <a:r>
              <a:rPr lang="en-AU" sz="2400" dirty="0" smtClean="0">
                <a:solidFill>
                  <a:prstClr val="black"/>
                </a:solidFill>
              </a:rPr>
              <a:t>Latif </a:t>
            </a:r>
            <a:r>
              <a:rPr lang="en-AU" sz="2400" dirty="0" err="1" smtClean="0">
                <a:solidFill>
                  <a:prstClr val="black"/>
                </a:solidFill>
              </a:rPr>
              <a:t>Anjum</a:t>
            </a:r>
            <a:endParaRPr lang="en-AU" sz="2400" dirty="0">
              <a:solidFill>
                <a:prstClr val="black"/>
              </a:solidFill>
            </a:endParaRPr>
          </a:p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NUST – SEECS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0370C-4663-4442-9E0E-E9FD1BB3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 (HD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DEEECE-D6F8-EA4B-B547-3BBE107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96DD98-2952-DC49-AA70-6E6D1598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10</a:t>
            </a:fld>
            <a:endParaRPr lang="en-AU" dirty="0"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46244"/>
            <a:ext cx="7162053" cy="44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1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56"/>
    </mc:Choice>
    <mc:Fallback xmlns="">
      <p:transition spd="slow" advTm="7025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en-US" dirty="0" smtClean="0"/>
                  <a:t> Norms</a:t>
                </a:r>
              </a:p>
            </p:txBody>
          </p:sp>
        </mc:Choice>
        <mc:Fallback xmlns="">
          <p:sp>
            <p:nvSpPr>
              <p:cNvPr id="1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  <a:blipFill rotWithShape="1">
                <a:blip r:embed="rId3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55" y="1556792"/>
            <a:ext cx="6564123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5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en-US" dirty="0" smtClean="0"/>
                  <a:t> Norms</a:t>
                </a:r>
              </a:p>
            </p:txBody>
          </p:sp>
        </mc:Choice>
        <mc:Fallback xmlns="">
          <p:sp>
            <p:nvSpPr>
              <p:cNvPr id="1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  <a:blipFill rotWithShape="1">
                <a:blip r:embed="rId3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067118" cy="226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8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en-US" sz="2800" b="1" i="1" smtClean="0"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en-US" dirty="0" smtClean="0"/>
                  <a:t> Norms</a:t>
                </a:r>
              </a:p>
            </p:txBody>
          </p:sp>
        </mc:Choice>
        <mc:Fallback xmlns="">
          <p:sp>
            <p:nvSpPr>
              <p:cNvPr id="10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1" y="1052736"/>
                <a:ext cx="8242146" cy="5112568"/>
              </a:xfrm>
              <a:blipFill rotWithShape="1">
                <a:blip r:embed="rId3"/>
                <a:stretch>
                  <a:fillRect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662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 of 1NN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input vector to one of two or more classes</a:t>
            </a:r>
          </a:p>
          <a:p>
            <a:r>
              <a:rPr lang="en-US" dirty="0"/>
              <a:t>Any </a:t>
            </a:r>
            <a:r>
              <a:rPr lang="en-US" dirty="0">
                <a:solidFill>
                  <a:srgbClr val="FF0000"/>
                </a:solidFill>
              </a:rPr>
              <a:t>decision rule </a:t>
            </a:r>
            <a:r>
              <a:rPr lang="en-US" dirty="0"/>
              <a:t>divides input space into </a:t>
            </a:r>
            <a:r>
              <a:rPr lang="en-US" i="1" dirty="0"/>
              <a:t>decision regions </a:t>
            </a:r>
            <a:r>
              <a:rPr lang="en-US" dirty="0"/>
              <a:t>separated by </a:t>
            </a:r>
            <a:r>
              <a:rPr lang="en-US" i="1" dirty="0"/>
              <a:t>decision boundaries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31" y="3496022"/>
            <a:ext cx="3618503" cy="274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14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29"/>
    </mc:Choice>
    <mc:Fallback xmlns="">
      <p:transition spd="slow" advTm="5472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Diagram for 1NN Decision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4" y="1988840"/>
            <a:ext cx="8444806" cy="4248472"/>
          </a:xfrm>
        </p:spPr>
        <p:txBody>
          <a:bodyPr/>
          <a:lstStyle/>
          <a:p>
            <a:r>
              <a:rPr lang="en-US" dirty="0"/>
              <a:t>Partitioning of feature space for two-category 2D data using 1-nearest-neighbor is achieved using Voronoi Diagram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15727"/>
            <a:ext cx="3744416" cy="37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15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8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41"/>
    </mc:Choice>
    <mc:Fallback xmlns="">
      <p:transition spd="slow" advTm="12714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-nearest-neighbor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5" y="1988840"/>
                <a:ext cx="4268341" cy="424847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measure – Euclidean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1-nearest-neighbour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3-nearest-neighbour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∗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5-nearest-neighbour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o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1988840"/>
                <a:ext cx="4268341" cy="4248472"/>
              </a:xfrm>
              <a:blipFill rotWithShape="1">
                <a:blip r:embed="rId3"/>
                <a:stretch>
                  <a:fillRect l="-1141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324422" y="5127575"/>
            <a:ext cx="3240360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12400" y="2535287"/>
            <a:ext cx="12022" cy="25922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49704" y="512757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3010520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2494" y="35730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9588" y="3898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3888" y="35027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99700" y="3687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947" y="4195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0947" y="4660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3794" y="456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0976" y="30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9588" y="4010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0646" y="31951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8518" y="311374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5446" y="349998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38256" y="386736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6456" y="420447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2606" y="354250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93046" y="3149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7842" y="303934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4058" y="378504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4010" y="331167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17713" y="308366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2034" y="365779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29969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+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7047" y="3023148"/>
            <a:ext cx="320848" cy="320965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04010" y="2780928"/>
            <a:ext cx="831615" cy="830259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80112" y="2564904"/>
            <a:ext cx="1289304" cy="128685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16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8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797"/>
    </mc:Choice>
    <mc:Fallback xmlns="">
      <p:transition spd="slow" advTm="34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-NN Practical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Choosing the value of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If too small, sensitive to noise points</a:t>
            </a:r>
          </a:p>
          <a:p>
            <a:pPr lvl="1"/>
            <a:r>
              <a:rPr lang="en-US" dirty="0"/>
              <a:t>If too large, neighborhood may include points from other classes</a:t>
            </a:r>
          </a:p>
          <a:p>
            <a:pPr lvl="1"/>
            <a:r>
              <a:rPr lang="en-US" dirty="0"/>
              <a:t>Solution: cross-validation</a:t>
            </a:r>
          </a:p>
          <a:p>
            <a:r>
              <a:rPr lang="en-US" dirty="0"/>
              <a:t>Can produce counter-intuitive results</a:t>
            </a:r>
          </a:p>
          <a:p>
            <a:pPr lvl="1"/>
            <a:r>
              <a:rPr lang="en-US" dirty="0"/>
              <a:t>Each feature may have a different scale</a:t>
            </a:r>
          </a:p>
          <a:p>
            <a:pPr lvl="1"/>
            <a:r>
              <a:rPr lang="en-US" dirty="0"/>
              <a:t>Solution: normalize each feature to zero mean, unit variance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Solution: no good solution exists so far</a:t>
            </a:r>
          </a:p>
          <a:p>
            <a:pPr lvl="1"/>
            <a:endParaRPr lang="en-US" dirty="0"/>
          </a:p>
          <a:p>
            <a:r>
              <a:rPr lang="en-US" dirty="0"/>
              <a:t>This classifier works well provided there are </a:t>
            </a:r>
            <a:r>
              <a:rPr lang="en-US" b="1" dirty="0">
                <a:solidFill>
                  <a:srgbClr val="0070C0"/>
                </a:solidFill>
              </a:rPr>
              <a:t>lots of training data </a:t>
            </a:r>
            <a:r>
              <a:rPr lang="en-US" dirty="0"/>
              <a:t>and the </a:t>
            </a:r>
            <a:r>
              <a:rPr lang="en-US" b="1" dirty="0">
                <a:solidFill>
                  <a:srgbClr val="0070C0"/>
                </a:solidFill>
              </a:rPr>
              <a:t>distance function is good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17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6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 Learning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Training data</a:t>
                </a:r>
                <a:r>
                  <a:rPr lang="en-US" dirty="0"/>
                  <a:t> consists of </a:t>
                </a:r>
                <a:r>
                  <a:rPr lang="en-US" i="1" dirty="0"/>
                  <a:t>data samples</a:t>
                </a:r>
                <a:r>
                  <a:rPr lang="en-US" dirty="0"/>
                  <a:t> and the </a:t>
                </a:r>
                <a:r>
                  <a:rPr lang="en-US" i="1" dirty="0"/>
                  <a:t>target vectors</a:t>
                </a:r>
              </a:p>
              <a:p>
                <a:r>
                  <a:rPr lang="en-US" b="1" dirty="0"/>
                  <a:t>Learning / Training: </a:t>
                </a:r>
                <a:r>
                  <a:rPr lang="en-US" dirty="0"/>
                  <a:t>Machine takes training data and automatically learns mapping from data samples to target 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Test data</a:t>
                </a:r>
              </a:p>
              <a:p>
                <a:pPr lvl="1"/>
                <a:r>
                  <a:rPr lang="en-US" dirty="0"/>
                  <a:t>Target vectors are concealed from the machine</a:t>
                </a:r>
              </a:p>
              <a:p>
                <a:pPr lvl="1"/>
                <a:r>
                  <a:rPr lang="en-US" dirty="0"/>
                  <a:t>Machine predicts the target vectors based on previously learned model</a:t>
                </a:r>
              </a:p>
              <a:p>
                <a:pPr lvl="1"/>
                <a:r>
                  <a:rPr lang="en-US" dirty="0"/>
                  <a:t>Accuracy can be evaluated by comparing the predicted vectors to the actual vectors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667" t="-204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81110" y="346965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872" y="396236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34696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19872" y="3284984"/>
            <a:ext cx="432048" cy="184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99655" y="3377317"/>
            <a:ext cx="72345" cy="5850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76056" y="3212976"/>
            <a:ext cx="698522" cy="2566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2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9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3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4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label of nearest training data point to each test data point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9" y="3028528"/>
            <a:ext cx="7363141" cy="328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4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7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59"/>
    </mc:Choice>
    <mc:Fallback xmlns="">
      <p:transition spd="slow" advTm="631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35968-FE26-ED49-8168-6376F8D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MNIST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5503862-75D1-8C45-8EE5-FFE1E9995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5" y="2060848"/>
                <a:ext cx="4772397" cy="41764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hlinkClick r:id="rId3"/>
                  </a:rPr>
                  <a:t>http://yann.lecun.com/exdb/mnist/</a:t>
                </a:r>
                <a:endParaRPr lang="en-US" dirty="0"/>
              </a:p>
              <a:p>
                <a:r>
                  <a:rPr lang="en-US" dirty="0"/>
                  <a:t>Handwritten Digits</a:t>
                </a:r>
              </a:p>
              <a:p>
                <a:pPr lvl="1"/>
                <a:r>
                  <a:rPr lang="en-US" dirty="0"/>
                  <a:t>10 Classes </a:t>
                </a:r>
              </a:p>
              <a:p>
                <a:pPr lvl="1"/>
                <a:r>
                  <a:rPr lang="en-US" dirty="0"/>
                  <a:t>60,000 training samples</a:t>
                </a:r>
              </a:p>
              <a:p>
                <a:pPr lvl="1"/>
                <a:r>
                  <a:rPr lang="en-US" dirty="0"/>
                  <a:t>10,000 test samples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28 ×28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image is a 28x28 matrix</a:t>
                </a:r>
              </a:p>
              <a:p>
                <a:pPr lvl="1"/>
                <a:r>
                  <a:rPr lang="en-US" dirty="0"/>
                  <a:t>Each pixel is binary</a:t>
                </a:r>
              </a:p>
              <a:p>
                <a:pPr lvl="2"/>
                <a:r>
                  <a:rPr lang="en-US" dirty="0"/>
                  <a:t>0 for black pixel (background)</a:t>
                </a:r>
              </a:p>
              <a:p>
                <a:pPr lvl="2"/>
                <a:r>
                  <a:rPr lang="en-US" dirty="0"/>
                  <a:t>1 for white pixel (foreground)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03862-75D1-8C45-8EE5-FFE1E9995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5" y="2060848"/>
                <a:ext cx="4772397" cy="4176464"/>
              </a:xfrm>
              <a:blipFill>
                <a:blip r:embed="rId6"/>
                <a:stretch>
                  <a:fillRect l="-106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AB0499-ED51-1542-AC72-BBBDAA40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2360DA-9114-4444-B9AF-C4E8C1FCF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5</a:t>
            </a:fld>
            <a:endParaRPr lang="en-AU" dirty="0"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0D3E7A-78A3-AA48-BE95-0F595650B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576" y="2409944"/>
            <a:ext cx="3498761" cy="34987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74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066"/>
    </mc:Choice>
    <mc:Fallback xmlns="">
      <p:transition spd="slow" advTm="266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4333D-5319-864E-A13F-A79B606A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Image to a Feature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68ABF9D-74DE-E64F-9F2E-5C2AFD14D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Vectorize the image matrix (column wise concatenation)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0 1 1 ⋯0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may represent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ABF9D-74DE-E64F-9F2E-5C2AFD14D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9324A9-A4CD-0B4F-B98A-BE852AA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1717E5-4B1B-384D-BFF1-7058D526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6</a:t>
            </a:fld>
            <a:endParaRPr lang="en-AU" dirty="0">
              <a:cs typeface="Times New Roman" pitchFamily="18" charset="0"/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252B0B3A-18CA-7C4D-BEAE-9758E0180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13743"/>
            <a:ext cx="504056" cy="5152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2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10"/>
    </mc:Choice>
    <mc:Fallback xmlns="">
      <p:transition spd="slow" advTm="91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A45E2-C6C5-9340-9147-D5C0DC03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13160C3-F095-3C41-B9E7-149E03CBA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your training images: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their corresponding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160C3-F095-3C41-B9E7-149E03CBA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B30304B-F60F-2D42-8671-82C355EA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7578FF-4C4E-6C45-8DD5-D1720F0E9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7</a:t>
            </a:fld>
            <a:endParaRPr lang="en-AU" dirty="0"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B06592B-F460-7345-A55E-3DBCED10C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60365"/>
            <a:ext cx="7200900" cy="685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8B838BB9-008A-DE49-829E-8711BF640638}"/>
              </a:ext>
            </a:extLst>
          </p:cNvPr>
          <p:cNvGrpSpPr/>
          <p:nvPr/>
        </p:nvGrpSpPr>
        <p:grpSpPr>
          <a:xfrm>
            <a:off x="2339752" y="4259932"/>
            <a:ext cx="3326201" cy="571500"/>
            <a:chOff x="2308655" y="3789040"/>
            <a:chExt cx="3326201" cy="571500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74C32C29-5815-3A46-9A46-B086A15B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3789040"/>
              <a:ext cx="558800" cy="571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091F6A66-E31A-2541-A75E-66BBD6CC372A}"/>
                    </a:ext>
                  </a:extLst>
                </p:cNvPr>
                <p:cNvSpPr txBox="1"/>
                <p:nvPr/>
              </p:nvSpPr>
              <p:spPr>
                <a:xfrm>
                  <a:off x="2308655" y="3843957"/>
                  <a:ext cx="19472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Test Image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1F6A66-E31A-2541-A75E-66BBD6CC3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655" y="3843957"/>
                  <a:ext cx="19472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516" t="-8108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2F93F5B0-44C3-2647-BD61-04C0AB73F1CD}"/>
                </a:ext>
              </a:extLst>
            </p:cNvPr>
            <p:cNvCxnSpPr>
              <a:cxnSpLocks/>
            </p:cNvCxnSpPr>
            <p:nvPr/>
          </p:nvCxnSpPr>
          <p:spPr>
            <a:xfrm>
              <a:off x="4312167" y="4074790"/>
              <a:ext cx="76388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F3FC35F-B794-504D-ACFC-3A35723527B4}"/>
                  </a:ext>
                </a:extLst>
              </p:cNvPr>
              <p:cNvSpPr txBox="1"/>
              <p:nvPr/>
            </p:nvSpPr>
            <p:spPr>
              <a:xfrm>
                <a:off x="2371363" y="5448666"/>
                <a:ext cx="38311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How to find the label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3FC35F-B794-504D-ACFC-3A3572352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63" y="5448666"/>
                <a:ext cx="3831177" cy="461665"/>
              </a:xfrm>
              <a:prstGeom prst="rect">
                <a:avLst/>
              </a:prstGeom>
              <a:blipFill>
                <a:blip r:embed="rId9"/>
                <a:stretch>
                  <a:fillRect l="-2318" t="-8108" r="-132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10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0"/>
    </mc:Choice>
    <mc:Fallback xmlns="">
      <p:transition spd="slow" advTm="48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B50B0-AFAC-AE4A-9428-149A216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Distance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032F6AC-4C73-B14A-943A-B17A3B916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binary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Hamming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real-numbered 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Th</a:t>
                </a:r>
                <a:r>
                  <a:rPr lang="en-US" dirty="0"/>
                  <a:t>is classification scheme is known as</a:t>
                </a:r>
                <a:br>
                  <a:rPr lang="en-US" dirty="0"/>
                </a:br>
                <a:r>
                  <a:rPr lang="en-US" dirty="0"/>
                  <a:t>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Nearest Neighbor Classification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2F6AC-4C73-B14A-943A-B17A3B916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4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36E6F4-4D2C-A345-B881-2CBD7D12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A8C5B6-6DC6-1E4F-B292-D214F2963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8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9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70"/>
    </mc:Choice>
    <mc:Fallback xmlns="">
      <p:transition spd="slow" advTm="124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0370C-4663-4442-9E0E-E9FD1BB3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 (HD)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4DE3CDB-176D-8747-8864-FF8EA0F78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674" y="2060848"/>
                <a:ext cx="8516813" cy="4176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HD between two binary vectors is the number of elements that are different between the two</a:t>
                </a:r>
              </a:p>
              <a:p>
                <a:pPr lvl="1"/>
                <a:r>
                  <a:rPr lang="en-US" dirty="0"/>
                  <a:t>HD of a vector with itself is zero: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HD of a vector with its orthogonal vector is maximum and equals the length of the vector</a:t>
                </a:r>
              </a:p>
              <a:p>
                <a:r>
                  <a:rPr lang="en-US" dirty="0"/>
                  <a:t>For instance, HD between </a:t>
                </a:r>
                <a:r>
                  <a:rPr lang="en-US" b="1" dirty="0"/>
                  <a:t>10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/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/>
                  <a:t>01</a:t>
                </a:r>
                <a:r>
                  <a:rPr lang="en-US" dirty="0"/>
                  <a:t> and </a:t>
                </a:r>
                <a:r>
                  <a:rPr lang="en-US" b="1" dirty="0"/>
                  <a:t>10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b="1" dirty="0"/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b="1" dirty="0"/>
                  <a:t>01</a:t>
                </a:r>
                <a:r>
                  <a:rPr lang="en-US" dirty="0"/>
                  <a:t> is 2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DE3CDB-176D-8747-8864-FF8EA0F78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4" y="2060848"/>
                <a:ext cx="8516813" cy="4176464"/>
              </a:xfrm>
              <a:blipFill rotWithShape="1">
                <a:blip r:embed="rId3"/>
                <a:stretch>
                  <a:fillRect l="-930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DEEECE-D6F8-EA4B-B547-3BBE107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Shafait: Nearest Neighbor Classifier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96DD98-2952-DC49-AA70-6E6D1598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9</a:t>
            </a:fld>
            <a:endParaRPr lang="en-AU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9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56"/>
    </mc:Choice>
    <mc:Fallback xmlns="">
      <p:transition spd="slow" advTm="70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74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4|259.1|-1709.5|8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74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7.2|43.1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1|8.9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0.8|9.8|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6.3|29.8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6.3|29.8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5|38.1|20.9|74.4|23.4|65.4|14.9"/>
</p:tagLst>
</file>

<file path=ppt/theme/theme1.xml><?xml version="1.0" encoding="utf-8"?>
<a:theme xmlns:a="http://schemas.openxmlformats.org/drawingml/2006/main" name="UWA template">
  <a:themeElements>
    <a:clrScheme name="UWA">
      <a:dk1>
        <a:sysClr val="windowText" lastClr="000000"/>
      </a:dk1>
      <a:lt1>
        <a:sysClr val="window" lastClr="FFFFFF"/>
      </a:lt1>
      <a:dk2>
        <a:srgbClr val="3F4231"/>
      </a:dk2>
      <a:lt2>
        <a:srgbClr val="EEECE1"/>
      </a:lt2>
      <a:accent1>
        <a:srgbClr val="64BCC1"/>
      </a:accent1>
      <a:accent2>
        <a:srgbClr val="C3F97B"/>
      </a:accent2>
      <a:accent3>
        <a:srgbClr val="918071"/>
      </a:accent3>
      <a:accent4>
        <a:srgbClr val="F0E4C6"/>
      </a:accent4>
      <a:accent5>
        <a:srgbClr val="304C87"/>
      </a:accent5>
      <a:accent6>
        <a:srgbClr val="D7AA29"/>
      </a:accent6>
      <a:hlink>
        <a:srgbClr val="0000FF"/>
      </a:hlink>
      <a:folHlink>
        <a:srgbClr val="21241B"/>
      </a:folHlink>
    </a:clrScheme>
    <a:fontScheme name="UW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UWA template</Template>
  <TotalTime>12902</TotalTime>
  <Words>706</Words>
  <Application>Microsoft Office PowerPoint</Application>
  <PresentationFormat>On-screen Show (4:3)</PresentationFormat>
  <Paragraphs>146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UWA template</vt:lpstr>
      <vt:lpstr>Office Theme</vt:lpstr>
      <vt:lpstr>PowerPoint Presentation</vt:lpstr>
      <vt:lpstr>The Machine Learning Framework</vt:lpstr>
      <vt:lpstr>Supervised Learning</vt:lpstr>
      <vt:lpstr>Nearest Neighbour Classifier</vt:lpstr>
      <vt:lpstr>THE MNIST DATABASE</vt:lpstr>
      <vt:lpstr>Converting an Image to a Feature Vector</vt:lpstr>
      <vt:lpstr>Image Classification</vt:lpstr>
      <vt:lpstr>Minimum Distance Classification</vt:lpstr>
      <vt:lpstr>Hamming Distance (HD) Revisited</vt:lpstr>
      <vt:lpstr>Hamming Distance (HD)</vt:lpstr>
      <vt:lpstr>PowerPoint Presentation</vt:lpstr>
      <vt:lpstr>PowerPoint Presentation</vt:lpstr>
      <vt:lpstr>PowerPoint Presentation</vt:lpstr>
      <vt:lpstr>Decision Boundaries of 1NN Classifier</vt:lpstr>
      <vt:lpstr>Voronoi Diagram for 1NN Decision Boundaries</vt:lpstr>
      <vt:lpstr>K-nearest-neighbor Classification</vt:lpstr>
      <vt:lpstr>K-NN Practical 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seecs</cp:lastModifiedBy>
  <cp:revision>378</cp:revision>
  <dcterms:created xsi:type="dcterms:W3CDTF">2014-08-19T00:39:23Z</dcterms:created>
  <dcterms:modified xsi:type="dcterms:W3CDTF">2024-08-02T06:55:22Z</dcterms:modified>
</cp:coreProperties>
</file>