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1"/>
  </p:notesMasterIdLst>
  <p:handoutMasterIdLst>
    <p:handoutMasterId r:id="rId42"/>
  </p:handoutMasterIdLst>
  <p:sldIdLst>
    <p:sldId id="380" r:id="rId3"/>
    <p:sldId id="357" r:id="rId4"/>
    <p:sldId id="356" r:id="rId5"/>
    <p:sldId id="297" r:id="rId6"/>
    <p:sldId id="296" r:id="rId7"/>
    <p:sldId id="355" r:id="rId8"/>
    <p:sldId id="299" r:id="rId9"/>
    <p:sldId id="300" r:id="rId10"/>
    <p:sldId id="301" r:id="rId11"/>
    <p:sldId id="302" r:id="rId12"/>
    <p:sldId id="304" r:id="rId13"/>
    <p:sldId id="35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78" r:id="rId29"/>
    <p:sldId id="358" r:id="rId30"/>
    <p:sldId id="359" r:id="rId31"/>
    <p:sldId id="360" r:id="rId32"/>
    <p:sldId id="361" r:id="rId33"/>
    <p:sldId id="362" r:id="rId34"/>
    <p:sldId id="365" r:id="rId35"/>
    <p:sldId id="366" r:id="rId36"/>
    <p:sldId id="368" r:id="rId37"/>
    <p:sldId id="375" r:id="rId38"/>
    <p:sldId id="376" r:id="rId39"/>
    <p:sldId id="3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F1705"/>
    <a:srgbClr val="1A1A1A"/>
    <a:srgbClr val="ECE4CD"/>
    <a:srgbClr val="F4ECD4"/>
    <a:srgbClr val="000000"/>
    <a:srgbClr val="21241B"/>
    <a:srgbClr val="98002E"/>
    <a:srgbClr val="FFFFFF"/>
    <a:srgbClr val="F6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53" autoAdjust="0"/>
  </p:normalViewPr>
  <p:slideViewPr>
    <p:cSldViewPr>
      <p:cViewPr varScale="1">
        <p:scale>
          <a:sx n="103" d="100"/>
          <a:sy n="103" d="100"/>
        </p:scale>
        <p:origin x="13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2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Good MPG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7-41EB-8BEB-8BF7699126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 MPG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7-41EB-8BEB-8BF769912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910208"/>
        <c:axId val="206911744"/>
      </c:barChart>
      <c:catAx>
        <c:axId val="20691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911744"/>
        <c:crosses val="autoZero"/>
        <c:auto val="1"/>
        <c:lblAlgn val="ctr"/>
        <c:lblOffset val="100"/>
        <c:noMultiLvlLbl val="0"/>
      </c:catAx>
      <c:valAx>
        <c:axId val="20691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910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Good MPG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F-4D57-A426-98C9B4A0CF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 MPG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3F-4D57-A426-98C9B4A0C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7264000"/>
        <c:axId val="207269888"/>
      </c:barChart>
      <c:catAx>
        <c:axId val="20726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269888"/>
        <c:crosses val="autoZero"/>
        <c:auto val="1"/>
        <c:lblAlgn val="ctr"/>
        <c:lblOffset val="100"/>
        <c:noMultiLvlLbl val="0"/>
      </c:catAx>
      <c:valAx>
        <c:axId val="2072698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7264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481C-0D19-4BC8-B237-350CD698D662}" type="datetimeFigureOut">
              <a:rPr lang="en-AU" smtClean="0"/>
              <a:pPr/>
              <a:t>9/08/2024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25A9-84B2-4894-A4B9-FBD34EC99A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20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F71A-5489-4EA7-BBF1-E5E3C68B48BA}" type="datetimeFigureOut">
              <a:rPr lang="en-AU" smtClean="0"/>
              <a:pPr/>
              <a:t>9/08/2024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A0BE-BADB-406B-831E-38B6FB77CD9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2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A0BE-BADB-406B-831E-38B6FB77CD9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38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9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F0678-BF22-F24E-B696-14CF4C11FA0E}" type="slidenum">
              <a:rPr lang="de-DE">
                <a:latin typeface="Times New Roman" pitchFamily="-112" charset="0"/>
              </a:rPr>
              <a:pPr/>
              <a:t>34</a:t>
            </a:fld>
            <a:endParaRPr lang="de-DE">
              <a:latin typeface="Times New Roman" pitchFamily="-112" charset="0"/>
            </a:endParaRPr>
          </a:p>
        </p:txBody>
      </p:sp>
      <p:sp>
        <p:nvSpPr>
          <p:cNvPr id="165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solidFill>
            <a:srgbClr val="FFFFFF"/>
          </a:solidFill>
          <a:ln/>
        </p:spPr>
      </p:sp>
      <p:sp>
        <p:nvSpPr>
          <p:cNvPr id="165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70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F0678-BF22-F24E-B696-14CF4C11FA0E}" type="slidenum">
              <a:rPr lang="de-DE">
                <a:latin typeface="Times New Roman" pitchFamily="-112" charset="0"/>
              </a:rPr>
              <a:pPr/>
              <a:t>5</a:t>
            </a:fld>
            <a:endParaRPr lang="de-DE">
              <a:latin typeface="Times New Roman" pitchFamily="-112" charset="0"/>
            </a:endParaRPr>
          </a:p>
        </p:txBody>
      </p:sp>
      <p:sp>
        <p:nvSpPr>
          <p:cNvPr id="165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solidFill>
            <a:srgbClr val="FFFFFF"/>
          </a:solidFill>
          <a:ln/>
        </p:spPr>
      </p:sp>
      <p:sp>
        <p:nvSpPr>
          <p:cNvPr id="165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83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A0BE-BADB-406B-831E-38B6FB77CD98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08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F0678-BF22-F24E-B696-14CF4C11FA0E}" type="slidenum">
              <a:rPr lang="de-DE">
                <a:latin typeface="Times New Roman" pitchFamily="-112" charset="0"/>
              </a:rPr>
              <a:pPr/>
              <a:t>13</a:t>
            </a:fld>
            <a:endParaRPr lang="de-DE">
              <a:latin typeface="Times New Roman" pitchFamily="-112" charset="0"/>
            </a:endParaRPr>
          </a:p>
        </p:txBody>
      </p:sp>
      <p:sp>
        <p:nvSpPr>
          <p:cNvPr id="165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solidFill>
            <a:srgbClr val="FFFFFF"/>
          </a:solidFill>
          <a:ln/>
        </p:spPr>
      </p:sp>
      <p:sp>
        <p:nvSpPr>
          <p:cNvPr id="165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07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F0678-BF22-F24E-B696-14CF4C11FA0E}" type="slidenum">
              <a:rPr lang="de-DE">
                <a:latin typeface="Times New Roman" pitchFamily="-112" charset="0"/>
              </a:rPr>
              <a:pPr/>
              <a:t>20</a:t>
            </a:fld>
            <a:endParaRPr lang="de-DE">
              <a:latin typeface="Times New Roman" pitchFamily="-112" charset="0"/>
            </a:endParaRPr>
          </a:p>
        </p:txBody>
      </p:sp>
      <p:sp>
        <p:nvSpPr>
          <p:cNvPr id="165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solidFill>
            <a:srgbClr val="FFFFFF"/>
          </a:solidFill>
          <a:ln/>
        </p:spPr>
      </p:sp>
      <p:sp>
        <p:nvSpPr>
          <p:cNvPr id="165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91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F0678-BF22-F24E-B696-14CF4C11FA0E}" type="slidenum">
              <a:rPr lang="de-DE">
                <a:latin typeface="Times New Roman" pitchFamily="-112" charset="0"/>
              </a:rPr>
              <a:pPr/>
              <a:t>28</a:t>
            </a:fld>
            <a:endParaRPr lang="de-DE">
              <a:latin typeface="Times New Roman" pitchFamily="-112" charset="0"/>
            </a:endParaRPr>
          </a:p>
        </p:txBody>
      </p:sp>
      <p:sp>
        <p:nvSpPr>
          <p:cNvPr id="165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solidFill>
            <a:srgbClr val="FFFFFF"/>
          </a:solidFill>
          <a:ln/>
        </p:spPr>
      </p:sp>
      <p:sp>
        <p:nvSpPr>
          <p:cNvPr id="165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46574" y="4862237"/>
            <a:ext cx="5206153" cy="460632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92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6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7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2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039901"/>
            <a:ext cx="9144000" cy="5824800"/>
          </a:xfr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8" y="1342800"/>
            <a:ext cx="4716000" cy="1656000"/>
          </a:xfrm>
          <a:solidFill>
            <a:srgbClr val="ECE4CD">
              <a:alpha val="89804"/>
            </a:srgbClr>
          </a:solidFill>
          <a:ln>
            <a:noFill/>
          </a:ln>
        </p:spPr>
        <p:txBody>
          <a:bodyPr tIns="0" bIns="252000">
            <a:normAutofit/>
          </a:bodyPr>
          <a:lstStyle>
            <a:lvl1pPr marL="444500" indent="0" algn="l">
              <a:defRPr sz="3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36" y="2714400"/>
            <a:ext cx="4212000" cy="288000"/>
          </a:xfrm>
          <a:solidFill>
            <a:srgbClr val="000000">
              <a:alpha val="65098"/>
            </a:srgbClr>
          </a:solidFill>
          <a:ln>
            <a:noFill/>
          </a:ln>
        </p:spPr>
        <p:txBody>
          <a:bodyPr tIns="0" bIns="0" anchor="ctr" anchorCtr="0">
            <a:normAutofit/>
          </a:bodyPr>
          <a:lstStyle>
            <a:lvl1pPr marL="104775" indent="0" algn="l">
              <a:buNone/>
              <a:defRPr sz="850" b="1" cap="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36970"/>
            <a:ext cx="9144000" cy="306000"/>
          </a:xfrm>
          <a:solidFill>
            <a:srgbClr val="ECE4CD">
              <a:alpha val="89804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850" b="1" kern="1200" cap="all" baseline="0" dirty="0" smtClean="0">
                <a:solidFill>
                  <a:srgbClr val="1A1A1A"/>
                </a:solidFill>
                <a:latin typeface="+mj-lt"/>
                <a:ea typeface="+mj-ea"/>
                <a:cs typeface="Arial" pitchFamily="34" charset="0"/>
              </a:defRPr>
            </a:lvl1pPr>
            <a:lvl2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2pPr>
            <a:lvl3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3pPr>
            <a:lvl4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4pPr>
            <a:lvl5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AU" sz="1000" b="0" kern="1200" cap="all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                   </a:t>
            </a:r>
            <a:endParaRPr lang="en-AU" dirty="0"/>
          </a:p>
        </p:txBody>
      </p:sp>
      <p:grpSp>
        <p:nvGrpSpPr>
          <p:cNvPr id="3186" name="Group 3185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3185" name="Rectangle 3184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1475656" y="6473827"/>
            <a:ext cx="63367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51291" y="6525344"/>
            <a:ext cx="432047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⎪ </a:t>
            </a:r>
            <a:fld id="{00000000-1234-1234-1234-123412341234}" type="slidenum">
              <a:rPr lang="en-US" b="0">
                <a:solidFill>
                  <a:prstClr val="black"/>
                </a:solidFill>
              </a:rPr>
              <a:pPr/>
              <a:t>‹#›</a:t>
            </a:fld>
            <a:endParaRPr b="0">
              <a:solidFill>
                <a:prstClr val="black"/>
              </a:solidFill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467544" y="6473827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Ban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444500" indent="0" algn="l" defTabSz="914400" rtl="0" eaLnBrk="1" latinLnBrk="0" hangingPunct="1">
              <a:spcBef>
                <a:spcPct val="0"/>
              </a:spcBef>
              <a:buNone/>
            </a:pPr>
            <a:endParaRPr lang="en-AU" sz="3400" b="1" kern="120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CB5D8D6A-36B0-421B-A183-C31787BDF922}" type="datetime1">
              <a:rPr lang="en-US" smtClean="0"/>
              <a:t>8/9/2024</a:t>
            </a:fld>
            <a:endParaRPr lang="en-AU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tr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7E07555F-F25E-40FD-954E-C9B6D6F95607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2006"/>
            <a:ext cx="4040188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2006"/>
            <a:ext cx="4041775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44EFCFC8-9662-4C07-9127-E0B778E5FC03}" type="datetime1">
              <a:rPr lang="en-US" smtClean="0"/>
              <a:t>8/9/2024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FA8E3CF6-49A4-468B-9B14-8C23056BC9DD}" type="datetime1">
              <a:rPr lang="en-US" smtClean="0"/>
              <a:t>8/9/2024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3"/>
            <a:ext cx="4038601" cy="471830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3353"/>
            <a:ext cx="4038601" cy="471830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A378-6A6E-4659-82CD-B07E69C102A2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Shafait: AI &amp;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F3D4-2186-4942-93ED-179B0FF14D86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15B3-FE4C-B361-6F2C-8D77DE5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3C65-18FD-F8B7-A85B-B1CD3CDF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F8E2-6420-D766-F50F-363AF8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0E47-0BCC-44B1-87F8-60043C44388A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4:46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4CA4-AF02-74AB-68F8-923DD1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F1C1-DB70-D609-BD11-61AF24D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81DE4-9743-BA80-AE9C-2E9CDA876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052" y="94658"/>
            <a:ext cx="887648" cy="132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234D6-A0D0-D91A-5921-EB4C23C3E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107" y="90376"/>
            <a:ext cx="991842" cy="13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92A1-3AAB-2FEA-381E-B83CEC4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60617"/>
            <a:ext cx="6975764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07B1-3E99-862B-E19E-3C63827D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1" y="1496291"/>
            <a:ext cx="6975764" cy="468067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E566-379A-EC50-7A4D-38896D6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9C5-D8C8-41CB-A69D-455A8A6EC13F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4:46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93A-7771-F60E-0A8A-B110D2E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C618-0F64-36F4-469C-28DC3A2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BCFE8-13DA-BBBA-7551-BCB0EE563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350" y="232405"/>
            <a:ext cx="659051" cy="98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02FE0-7E0A-1787-C1FF-539323589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823" y="230815"/>
            <a:ext cx="736410" cy="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69" y="6544394"/>
            <a:ext cx="9162000" cy="324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46875" indent="0" algn="l"/>
            <a:endParaRPr lang="en-AU" sz="8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41277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62000" cy="108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62750" indent="0" algn="l"/>
            <a:endParaRPr lang="en-AU" sz="850" dirty="0"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A710FC87-F570-47BE-A0A2-B65544B4A03C}" type="datetime1">
              <a:rPr lang="en-US" smtClean="0"/>
              <a:t>8/9/2024</a:t>
            </a:fld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File:NUST Vector.sv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3" r:id="rId4"/>
    <p:sldLayoutId id="2147483655" r:id="rId5"/>
    <p:sldLayoutId id="2147483661" r:id="rId6"/>
    <p:sldLayoutId id="214748366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1A1A1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A1A1A"/>
        </a:buClr>
        <a:buFont typeface="Wingdings" pitchFamily="2" charset="2"/>
        <a:buChar char="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•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10DF-066A-4B2C-E3A7-6D4D3D88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591A-EC15-58CE-F422-C92015C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F50-48D2-CA37-54DE-F8F5131A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326-76EA-4948-AB32-D226EBBC4794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4:46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3972-0C00-F1E7-BC54-0FF2345E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378-18C1-7B87-A7EF-482059F1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2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26.png"/><Relationship Id="rId5" Type="http://schemas.openxmlformats.org/officeDocument/2006/relationships/tags" Target="../tags/tag10.xml"/><Relationship Id="rId10" Type="http://schemas.openxmlformats.org/officeDocument/2006/relationships/image" Target="../media/image25.png"/><Relationship Id="rId4" Type="http://schemas.openxmlformats.org/officeDocument/2006/relationships/tags" Target="../tags/tag9.xm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3.xml"/><Relationship Id="rId7" Type="http://schemas.openxmlformats.org/officeDocument/2006/relationships/image" Target="../media/image3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12A8F-46BA-E4AF-C378-A09DE987D1C9}"/>
              </a:ext>
            </a:extLst>
          </p:cNvPr>
          <p:cNvSpPr txBox="1"/>
          <p:nvPr/>
        </p:nvSpPr>
        <p:spPr>
          <a:xfrm>
            <a:off x="88608" y="1800950"/>
            <a:ext cx="8966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>
                <a:solidFill>
                  <a:prstClr val="black"/>
                </a:solidFill>
              </a:rPr>
              <a:t>in Artificial Intelligence, Data Science, and Blockchain</a:t>
            </a:r>
            <a:endParaRPr lang="en-AU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577E-9A45-3F11-D6DA-328E4757A354}"/>
              </a:ext>
            </a:extLst>
          </p:cNvPr>
          <p:cNvSpPr txBox="1"/>
          <p:nvPr/>
        </p:nvSpPr>
        <p:spPr>
          <a:xfrm>
            <a:off x="2422447" y="3554693"/>
            <a:ext cx="42991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prstClr val="black"/>
                </a:solidFill>
              </a:rPr>
              <a:t>Module 1: AI Fundamentals</a:t>
            </a:r>
          </a:p>
          <a:p>
            <a:pPr algn="ctr"/>
            <a:r>
              <a:rPr lang="en-AU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  <a:endParaRPr lang="en-AU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5D5F4-1F36-E06E-32C1-FB4E0B6812F8}"/>
              </a:ext>
            </a:extLst>
          </p:cNvPr>
          <p:cNvSpPr/>
          <p:nvPr/>
        </p:nvSpPr>
        <p:spPr>
          <a:xfrm flipV="1">
            <a:off x="2232903" y="2995982"/>
            <a:ext cx="467820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D008-C041-EC14-5186-A2DAEC2CD8B7}"/>
              </a:ext>
            </a:extLst>
          </p:cNvPr>
          <p:cNvSpPr txBox="1"/>
          <p:nvPr/>
        </p:nvSpPr>
        <p:spPr>
          <a:xfrm>
            <a:off x="1683336" y="5263560"/>
            <a:ext cx="5777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prstClr val="black"/>
                </a:solidFill>
              </a:rPr>
              <a:t>Instructors: Dr </a:t>
            </a:r>
            <a:r>
              <a:rPr lang="en-AU" sz="2400" dirty="0" err="1" smtClean="0">
                <a:solidFill>
                  <a:prstClr val="black"/>
                </a:solidFill>
              </a:rPr>
              <a:t>Riaz</a:t>
            </a:r>
            <a:r>
              <a:rPr lang="en-AU" sz="2400" dirty="0" smtClean="0">
                <a:solidFill>
                  <a:prstClr val="black"/>
                </a:solidFill>
              </a:rPr>
              <a:t> </a:t>
            </a:r>
            <a:r>
              <a:rPr lang="en-AU" sz="2400" dirty="0" err="1" smtClean="0">
                <a:solidFill>
                  <a:prstClr val="black"/>
                </a:solidFill>
              </a:rPr>
              <a:t>Ud</a:t>
            </a:r>
            <a:r>
              <a:rPr lang="en-AU" sz="2400" dirty="0" smtClean="0">
                <a:solidFill>
                  <a:prstClr val="black"/>
                </a:solidFill>
              </a:rPr>
              <a:t> Din / </a:t>
            </a:r>
            <a:r>
              <a:rPr lang="en-AU" sz="2400" dirty="0">
                <a:solidFill>
                  <a:prstClr val="black"/>
                </a:solidFill>
              </a:rPr>
              <a:t>Dr Latif </a:t>
            </a:r>
            <a:r>
              <a:rPr lang="en-AU" sz="2400" dirty="0" err="1">
                <a:solidFill>
                  <a:prstClr val="black"/>
                </a:solidFill>
              </a:rPr>
              <a:t>Anjum</a:t>
            </a:r>
            <a:r>
              <a:rPr lang="en-AU" sz="2400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NUST – SEECS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8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 Contingency Table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see patterns if we stretch out the histogram bars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66259404"/>
              </p:ext>
            </p:extLst>
          </p:nvPr>
        </p:nvGraphicFramePr>
        <p:xfrm>
          <a:off x="1835696" y="2708920"/>
          <a:ext cx="6720407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F65BA8-A11D-4E36-84DF-0773D7B858E0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10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5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Contingency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584"/>
            <a:ext cx="8363273" cy="4228728"/>
          </a:xfrm>
        </p:spPr>
        <p:txBody>
          <a:bodyPr/>
          <a:lstStyle/>
          <a:p>
            <a:r>
              <a:rPr lang="en-US" dirty="0"/>
              <a:t>With 7 attributes, how many 1-D contingency tables are there?</a:t>
            </a:r>
            <a:endParaRPr lang="en-US" b="1" dirty="0">
              <a:solidFill>
                <a:srgbClr val="A53926"/>
              </a:solidFill>
            </a:endParaRPr>
          </a:p>
          <a:p>
            <a:r>
              <a:rPr lang="en-US" dirty="0"/>
              <a:t>How many 2-D contingency tables? </a:t>
            </a:r>
            <a:br>
              <a:rPr lang="en-US" dirty="0"/>
            </a:br>
            <a:endParaRPr lang="en-US" b="1" dirty="0">
              <a:solidFill>
                <a:srgbClr val="A53926"/>
              </a:solidFill>
            </a:endParaRPr>
          </a:p>
          <a:p>
            <a:r>
              <a:rPr lang="en-US" dirty="0"/>
              <a:t>How many 3-D contingency tables?           </a:t>
            </a:r>
            <a:br>
              <a:rPr lang="en-US" dirty="0"/>
            </a:br>
            <a:r>
              <a:rPr lang="en-US" dirty="0"/>
              <a:t>  </a:t>
            </a:r>
          </a:p>
          <a:p>
            <a:r>
              <a:rPr lang="en-US" dirty="0"/>
              <a:t>With 100 attributes how many 3-D contingency tables are there?  </a:t>
            </a:r>
            <a:endParaRPr lang="en-US" dirty="0">
              <a:solidFill>
                <a:srgbClr val="A539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536122-C256-496A-A670-BC94C6AA9FA9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11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4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Contingency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08584"/>
            <a:ext cx="8363273" cy="4228728"/>
          </a:xfrm>
        </p:spPr>
        <p:txBody>
          <a:bodyPr/>
          <a:lstStyle/>
          <a:p>
            <a:r>
              <a:rPr lang="en-US" dirty="0"/>
              <a:t>With 7 attributes, how many 1-D contingency tables are there? </a:t>
            </a:r>
            <a:r>
              <a:rPr lang="en-US" b="1" dirty="0">
                <a:solidFill>
                  <a:srgbClr val="A53926"/>
                </a:solidFill>
              </a:rPr>
              <a:t>7</a:t>
            </a:r>
          </a:p>
          <a:p>
            <a:r>
              <a:rPr lang="en-US" dirty="0"/>
              <a:t>How many 2-D contingency tables? </a:t>
            </a:r>
            <a:br>
              <a:rPr lang="en-US" dirty="0"/>
            </a:br>
            <a:r>
              <a:rPr lang="en-US" b="1" dirty="0">
                <a:solidFill>
                  <a:srgbClr val="A53926"/>
                </a:solidFill>
              </a:rPr>
              <a:t>7-choose-2 = 7*6/2 = 21</a:t>
            </a:r>
          </a:p>
          <a:p>
            <a:r>
              <a:rPr lang="en-US" dirty="0"/>
              <a:t>How many 3-D contingency tables? </a:t>
            </a:r>
            <a:r>
              <a:rPr lang="en-US" b="1" dirty="0">
                <a:solidFill>
                  <a:srgbClr val="A53926"/>
                </a:solidFill>
              </a:rPr>
              <a:t>35</a:t>
            </a:r>
            <a:r>
              <a:rPr lang="en-US" dirty="0"/>
              <a:t>           </a:t>
            </a:r>
            <a:br>
              <a:rPr lang="en-US" dirty="0"/>
            </a:br>
            <a:r>
              <a:rPr lang="en-US" dirty="0"/>
              <a:t>  </a:t>
            </a:r>
          </a:p>
          <a:p>
            <a:r>
              <a:rPr lang="en-US" dirty="0"/>
              <a:t>With 100 attributes how many 3-D contingency tables are there?  </a:t>
            </a:r>
            <a:r>
              <a:rPr lang="en-US" b="1" dirty="0">
                <a:solidFill>
                  <a:srgbClr val="A53926"/>
                </a:solidFill>
              </a:rPr>
              <a:t>161,700</a:t>
            </a:r>
            <a:endParaRPr lang="en-US" dirty="0">
              <a:solidFill>
                <a:srgbClr val="A53926"/>
              </a:solidFill>
            </a:endParaRPr>
          </a:p>
          <a:p>
            <a:r>
              <a:rPr lang="en-US" dirty="0"/>
              <a:t>Which patterns are interesting?</a:t>
            </a:r>
          </a:p>
          <a:p>
            <a:pPr lvl="1"/>
            <a:r>
              <a:rPr lang="en-US" dirty="0"/>
              <a:t>Data mining!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F8220B-2230-4672-84C5-A5FACFA02714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12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026"/>
          <p:cNvPicPr>
            <a:picLocks noChangeAspect="1" noChangeArrowheads="1"/>
          </p:cNvPicPr>
          <p:nvPr/>
        </p:nvPicPr>
        <p:blipFill>
          <a:blip r:embed="rId3">
            <a:lum bright="70000"/>
            <a:grayscl/>
          </a:blip>
          <a:srcRect/>
          <a:stretch>
            <a:fillRect/>
          </a:stretch>
        </p:blipFill>
        <p:spPr bwMode="auto">
          <a:xfrm>
            <a:off x="639763" y="2500314"/>
            <a:ext cx="5618161" cy="33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7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324225" y="5270507"/>
            <a:ext cx="2490788" cy="231776"/>
            <a:chOff x="219" y="779"/>
            <a:chExt cx="1569" cy="146"/>
          </a:xfrm>
        </p:grpSpPr>
        <p:sp>
          <p:nvSpPr>
            <p:cNvPr id="164870" name="Rectangle 1029"/>
            <p:cNvSpPr>
              <a:spLocks noChangeArrowheads="1"/>
            </p:cNvSpPr>
            <p:nvPr/>
          </p:nvSpPr>
          <p:spPr bwMode="auto">
            <a:xfrm>
              <a:off x="219" y="779"/>
              <a:ext cx="1569" cy="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700" b="1">
                <a:solidFill>
                  <a:srgbClr val="0019A8"/>
                </a:solidFill>
              </a:endParaRPr>
            </a:p>
          </p:txBody>
        </p:sp>
        <p:sp>
          <p:nvSpPr>
            <p:cNvPr id="164871" name="Rectangle 1030"/>
            <p:cNvSpPr>
              <a:spLocks noChangeArrowheads="1"/>
            </p:cNvSpPr>
            <p:nvPr/>
          </p:nvSpPr>
          <p:spPr bwMode="auto">
            <a:xfrm>
              <a:off x="1564" y="780"/>
              <a:ext cx="144" cy="1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900" b="1">
                <a:solidFill>
                  <a:srgbClr val="0019A8"/>
                </a:solidFill>
              </a:endParaRPr>
            </a:p>
          </p:txBody>
        </p:sp>
      </p:grpSp>
      <p:sp>
        <p:nvSpPr>
          <p:cNvPr id="164869" name="Rectangle 1031"/>
          <p:cNvSpPr>
            <a:spLocks noChangeArrowheads="1"/>
          </p:cNvSpPr>
          <p:nvPr/>
        </p:nvSpPr>
        <p:spPr bwMode="auto">
          <a:xfrm>
            <a:off x="1019174" y="2661916"/>
            <a:ext cx="8124826" cy="1055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1" tIns="27089" rIns="19121" bIns="27089">
            <a:prstTxWarp prst="textNoShape">
              <a:avLst/>
            </a:prstTxWarp>
          </a:bodyPr>
          <a:lstStyle/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r>
              <a:rPr lang="en-US" sz="5500" b="1" dirty="0">
                <a:solidFill>
                  <a:schemeClr val="bg1">
                    <a:lumMod val="50000"/>
                  </a:schemeClr>
                </a:solidFill>
              </a:rPr>
              <a:t>Information Gain</a:t>
            </a:r>
            <a:endParaRPr lang="en-US" sz="5500" b="1" dirty="0">
              <a:solidFill>
                <a:schemeClr val="bg2"/>
              </a:solidFill>
            </a:endParaRP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08ACC9-E846-47E0-A4AC-E1B7EE2932FD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13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244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Entropy Revisited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libri" charset="0"/>
            </a:endParaRPr>
          </a:p>
          <a:p>
            <a:endParaRPr lang="en-GB" dirty="0">
              <a:latin typeface="Calibri" charset="0"/>
            </a:endParaRPr>
          </a:p>
          <a:p>
            <a:r>
              <a:rPr lang="en-GB" dirty="0"/>
              <a:t>Important quantity in coding theory,  statistical physics,  machine learning</a:t>
            </a:r>
          </a:p>
          <a:p>
            <a:r>
              <a:rPr lang="en-GB" dirty="0"/>
              <a:t>Coding theory: x discrete with 8 possible states; how many bits to transmit the state of x?</a:t>
            </a:r>
          </a:p>
          <a:p>
            <a:endParaRPr lang="en-GB" dirty="0"/>
          </a:p>
          <a:p>
            <a:r>
              <a:rPr lang="en-GB" dirty="0"/>
              <a:t>All states equally likely</a:t>
            </a:r>
          </a:p>
          <a:p>
            <a:endParaRPr lang="en-US" dirty="0"/>
          </a:p>
        </p:txBody>
      </p:sp>
      <p:pic>
        <p:nvPicPr>
          <p:cNvPr id="59395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414999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89240"/>
            <a:ext cx="480217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1A9D9E-1CD1-4764-8DF9-DD15A1269057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14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0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Entropy Revisited</a:t>
            </a:r>
          </a:p>
        </p:txBody>
      </p:sp>
      <p:pic>
        <p:nvPicPr>
          <p:cNvPr id="61443" name="Picture 1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37804"/>
            <a:ext cx="7696201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2" y="3766740"/>
            <a:ext cx="75961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918868"/>
            <a:ext cx="792638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BBC4E9-A2BD-4D01-91F1-B21842B4B252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15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0847"/>
            <a:ext cx="8363273" cy="44161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does high entropy imply?</a:t>
            </a:r>
          </a:p>
          <a:p>
            <a:pPr lvl="1"/>
            <a:r>
              <a:rPr lang="en-US" dirty="0"/>
              <a:t>X is from a uniform (boring) distribution</a:t>
            </a:r>
          </a:p>
          <a:p>
            <a:pPr lvl="1"/>
            <a:r>
              <a:rPr lang="en-US" dirty="0"/>
              <a:t>A histogram of the frequency distribution of values of X would be flat</a:t>
            </a:r>
          </a:p>
          <a:p>
            <a:pPr marL="274280" lvl="1" indent="0">
              <a:buNone/>
            </a:pPr>
            <a:r>
              <a:rPr lang="en-US" b="1" dirty="0">
                <a:solidFill>
                  <a:srgbClr val="A53926"/>
                </a:solidFill>
              </a:rPr>
              <a:t>…. and so the values sampled from it would be all over the place</a:t>
            </a:r>
          </a:p>
          <a:p>
            <a:r>
              <a:rPr lang="en-US" dirty="0"/>
              <a:t>What does low entropy imply?</a:t>
            </a:r>
          </a:p>
          <a:p>
            <a:pPr lvl="1"/>
            <a:r>
              <a:rPr lang="en-US" dirty="0"/>
              <a:t>X is from a varied (peaks and valleys) distribution</a:t>
            </a:r>
          </a:p>
          <a:p>
            <a:pPr lvl="1"/>
            <a:r>
              <a:rPr lang="en-US" dirty="0"/>
              <a:t>A histogram of the frequency distribution of values of X would have many lows and one or two highs</a:t>
            </a:r>
          </a:p>
          <a:p>
            <a:pPr marL="274280" lvl="1" indent="0">
              <a:buNone/>
            </a:pPr>
            <a:r>
              <a:rPr lang="en-US" b="1" dirty="0">
                <a:solidFill>
                  <a:srgbClr val="A53926"/>
                </a:solidFill>
              </a:rPr>
              <a:t>…. and so the values sampled from it would be more predictable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80DA23-FDDB-4F01-B2DD-7AF1C8020F3F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16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Conditional Entropy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2204863"/>
            <a:ext cx="4038601" cy="41867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we want to predict output Y given input X</a:t>
            </a:r>
          </a:p>
          <a:p>
            <a:r>
              <a:rPr lang="en-US" dirty="0"/>
              <a:t>H[Y] = 1</a:t>
            </a:r>
          </a:p>
          <a:p>
            <a:r>
              <a:rPr lang="en-US" b="1" dirty="0">
                <a:solidFill>
                  <a:srgbClr val="A53926"/>
                </a:solidFill>
              </a:rPr>
              <a:t>H[Y|X=v] </a:t>
            </a:r>
            <a:r>
              <a:rPr lang="en-US" dirty="0"/>
              <a:t>= The entropy of Y among only those records in which X has value v</a:t>
            </a:r>
          </a:p>
          <a:p>
            <a:r>
              <a:rPr lang="en-US" dirty="0"/>
              <a:t>H[Y|X=5] = 1</a:t>
            </a:r>
          </a:p>
          <a:p>
            <a:r>
              <a:rPr lang="en-US" dirty="0"/>
              <a:t>H[Y|X=8] = 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1" y="2204863"/>
            <a:ext cx="4038601" cy="4186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    X = No. of cylinders</a:t>
            </a:r>
          </a:p>
          <a:p>
            <a:pPr marL="0" indent="0">
              <a:buNone/>
            </a:pPr>
            <a:r>
              <a:rPr lang="en-US" sz="2000" dirty="0"/>
              <a:t>    Y = MPG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68138"/>
              </p:ext>
            </p:extLst>
          </p:nvPr>
        </p:nvGraphicFramePr>
        <p:xfrm>
          <a:off x="5107496" y="2924944"/>
          <a:ext cx="3120010" cy="333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E896-2274-4C4C-B633-0D05D380E233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Shafait: AI &amp;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entropy H[Y|X] is the average specific conditional entropy of 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Information Gain IG(Y|X) measures reduction in entropy of Y as a result of knowing the value of X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94838"/>
              </p:ext>
            </p:extLst>
          </p:nvPr>
        </p:nvGraphicFramePr>
        <p:xfrm>
          <a:off x="1187625" y="3140967"/>
          <a:ext cx="6937200" cy="9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ocument" r:id="rId3" imgW="5270500" imgH="711200" progId="Word.Document.12">
                  <p:embed/>
                </p:oleObj>
              </mc:Choice>
              <mc:Fallback>
                <p:oleObj name="Document" r:id="rId3" imgW="5270500" imgH="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5" y="3140967"/>
                        <a:ext cx="6937200" cy="93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81564"/>
              </p:ext>
            </p:extLst>
          </p:nvPr>
        </p:nvGraphicFramePr>
        <p:xfrm>
          <a:off x="556075" y="5371182"/>
          <a:ext cx="7832349" cy="43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Document" r:id="rId5" imgW="5270500" imgH="292100" progId="Word.Document.12">
                  <p:embed/>
                </p:oleObj>
              </mc:Choice>
              <mc:Fallback>
                <p:oleObj name="Document" r:id="rId5" imgW="5270500" imgH="29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075" y="5371182"/>
                        <a:ext cx="7832349" cy="434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4EC22B-8C7F-4F3F-B205-1E0587893272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18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Gain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are trying to predict whether someone is going to live past 80 years.</a:t>
            </a:r>
          </a:p>
          <a:p>
            <a:r>
              <a:rPr lang="en-US" dirty="0"/>
              <a:t>From historical data we might find</a:t>
            </a:r>
          </a:p>
          <a:p>
            <a:pPr lvl="1"/>
            <a:r>
              <a:rPr lang="en-US" dirty="0"/>
              <a:t>IG(</a:t>
            </a:r>
            <a:r>
              <a:rPr lang="en-US" dirty="0" err="1"/>
              <a:t>LongLife</a:t>
            </a:r>
            <a:r>
              <a:rPr lang="en-US" dirty="0"/>
              <a:t> | </a:t>
            </a:r>
            <a:r>
              <a:rPr lang="en-US" dirty="0" err="1"/>
              <a:t>HairColor</a:t>
            </a:r>
            <a:r>
              <a:rPr lang="en-US" dirty="0"/>
              <a:t>) = 0.01</a:t>
            </a:r>
          </a:p>
          <a:p>
            <a:pPr lvl="1"/>
            <a:r>
              <a:rPr lang="en-US" dirty="0"/>
              <a:t>IG(</a:t>
            </a:r>
            <a:r>
              <a:rPr lang="en-US" dirty="0" err="1"/>
              <a:t>LongLife</a:t>
            </a:r>
            <a:r>
              <a:rPr lang="en-US" dirty="0"/>
              <a:t> | Smoker) = 0.2</a:t>
            </a:r>
          </a:p>
          <a:p>
            <a:pPr lvl="1"/>
            <a:r>
              <a:rPr lang="en-US" dirty="0"/>
              <a:t>IG(</a:t>
            </a:r>
            <a:r>
              <a:rPr lang="en-US" dirty="0" err="1"/>
              <a:t>LongLife</a:t>
            </a:r>
            <a:r>
              <a:rPr lang="en-US" dirty="0"/>
              <a:t> | Gender) = 0.25</a:t>
            </a:r>
          </a:p>
          <a:p>
            <a:pPr lvl="1"/>
            <a:r>
              <a:rPr lang="en-US" dirty="0"/>
              <a:t>IG(</a:t>
            </a:r>
            <a:r>
              <a:rPr lang="en-US" dirty="0" err="1"/>
              <a:t>LongLife</a:t>
            </a:r>
            <a:r>
              <a:rPr lang="en-US" dirty="0"/>
              <a:t> | </a:t>
            </a:r>
            <a:r>
              <a:rPr lang="en-US" dirty="0" err="1"/>
              <a:t>DayOfBirth</a:t>
            </a:r>
            <a:r>
              <a:rPr lang="en-US" dirty="0"/>
              <a:t>) = 0.00001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IG tells how interesting a 2-D contingency table is going to be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1A6E26-88D8-4DA0-832B-3F920A68F16F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19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by Andrew 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https://www.coursera.org/learn/machine-learning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2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D8D6A-36B0-421B-A183-C31787BDF922}" type="datetime1">
              <a:rPr lang="en-US" smtClean="0"/>
              <a:t>8/9/2024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08920"/>
            <a:ext cx="8039100" cy="3171825"/>
          </a:xfrm>
          <a:prstGeom prst="rect">
            <a:avLst/>
          </a:prstGeom>
        </p:spPr>
      </p:pic>
      <p:sp>
        <p:nvSpPr>
          <p:cNvPr id="8" name="Double Wave 7"/>
          <p:cNvSpPr/>
          <p:nvPr/>
        </p:nvSpPr>
        <p:spPr>
          <a:xfrm>
            <a:off x="3707904" y="3140968"/>
            <a:ext cx="4536504" cy="1224136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Announced Quiz: Weeks 1-3 of the Andrew’s lectures</a:t>
            </a:r>
          </a:p>
          <a:p>
            <a:pPr algn="ctr"/>
            <a:r>
              <a:rPr lang="en-US" dirty="0"/>
              <a:t>Date/Time: Mon 13</a:t>
            </a:r>
            <a:r>
              <a:rPr lang="en-US" baseline="30000" dirty="0"/>
              <a:t>th</a:t>
            </a:r>
            <a:r>
              <a:rPr lang="en-US" dirty="0"/>
              <a:t> March</a:t>
            </a:r>
          </a:p>
        </p:txBody>
      </p:sp>
    </p:spTree>
    <p:extLst>
      <p:ext uri="{BB962C8B-B14F-4D97-AF65-F5344CB8AC3E}">
        <p14:creationId xmlns:p14="http://schemas.microsoft.com/office/powerpoint/2010/main" val="23048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026"/>
          <p:cNvPicPr>
            <a:picLocks noChangeAspect="1" noChangeArrowheads="1"/>
          </p:cNvPicPr>
          <p:nvPr/>
        </p:nvPicPr>
        <p:blipFill>
          <a:blip r:embed="rId3">
            <a:lum bright="70000"/>
            <a:grayscl/>
          </a:blip>
          <a:srcRect/>
          <a:stretch>
            <a:fillRect/>
          </a:stretch>
        </p:blipFill>
        <p:spPr bwMode="auto">
          <a:xfrm>
            <a:off x="639763" y="2500314"/>
            <a:ext cx="5618161" cy="33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7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324225" y="5270507"/>
            <a:ext cx="2490788" cy="231776"/>
            <a:chOff x="219" y="779"/>
            <a:chExt cx="1569" cy="146"/>
          </a:xfrm>
        </p:grpSpPr>
        <p:sp>
          <p:nvSpPr>
            <p:cNvPr id="164870" name="Rectangle 1029"/>
            <p:cNvSpPr>
              <a:spLocks noChangeArrowheads="1"/>
            </p:cNvSpPr>
            <p:nvPr/>
          </p:nvSpPr>
          <p:spPr bwMode="auto">
            <a:xfrm>
              <a:off x="219" y="779"/>
              <a:ext cx="1569" cy="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700" b="1">
                <a:solidFill>
                  <a:srgbClr val="0019A8"/>
                </a:solidFill>
              </a:endParaRPr>
            </a:p>
          </p:txBody>
        </p:sp>
        <p:sp>
          <p:nvSpPr>
            <p:cNvPr id="164871" name="Rectangle 1030"/>
            <p:cNvSpPr>
              <a:spLocks noChangeArrowheads="1"/>
            </p:cNvSpPr>
            <p:nvPr/>
          </p:nvSpPr>
          <p:spPr bwMode="auto">
            <a:xfrm>
              <a:off x="1564" y="780"/>
              <a:ext cx="144" cy="1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900" b="1">
                <a:solidFill>
                  <a:srgbClr val="0019A8"/>
                </a:solidFill>
              </a:endParaRPr>
            </a:p>
          </p:txBody>
        </p:sp>
      </p:grpSp>
      <p:sp>
        <p:nvSpPr>
          <p:cNvPr id="164869" name="Rectangle 1031"/>
          <p:cNvSpPr>
            <a:spLocks noChangeArrowheads="1"/>
          </p:cNvSpPr>
          <p:nvPr/>
        </p:nvSpPr>
        <p:spPr bwMode="auto">
          <a:xfrm>
            <a:off x="1019174" y="2661916"/>
            <a:ext cx="8124826" cy="1055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1" tIns="27089" rIns="19121" bIns="27089">
            <a:prstTxWarp prst="textNoShape">
              <a:avLst/>
            </a:prstTxWarp>
          </a:bodyPr>
          <a:lstStyle/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r>
              <a:rPr lang="en-US" sz="5500" b="1" dirty="0">
                <a:solidFill>
                  <a:schemeClr val="bg1">
                    <a:lumMod val="50000"/>
                  </a:schemeClr>
                </a:solidFill>
              </a:rPr>
              <a:t>Learning a Decision Tree</a:t>
            </a: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FCAB2C-7EE1-45DC-93CB-889FF1DD691E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20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3261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Decision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a tree-structured plan of a set of attributes to test in order to predict the output.</a:t>
            </a:r>
          </a:p>
          <a:p>
            <a:r>
              <a:rPr lang="en-US" dirty="0"/>
              <a:t>Which attribute should be tested first?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solidFill>
                  <a:srgbClr val="A53926"/>
                </a:solidFill>
              </a:rPr>
              <a:t>The one with the highest information gain</a:t>
            </a:r>
          </a:p>
          <a:p>
            <a:r>
              <a:rPr lang="en-US" dirty="0"/>
              <a:t>Then </a:t>
            </a:r>
            <a:r>
              <a:rPr lang="en-US" dirty="0" err="1"/>
              <a:t>recurse</a:t>
            </a:r>
            <a:r>
              <a:rPr lang="en-US" dirty="0"/>
              <a:t> ….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35EE17-309D-4AFC-AB79-0AAE53529BDB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21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MPG dataset from UCI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archive.ics.uci.edu</a:t>
            </a:r>
            <a:r>
              <a:rPr lang="en-US" dirty="0">
                <a:hlinkClick r:id="rId2"/>
              </a:rPr>
              <a:t>/ml/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Predict miles per gallon (MPG) given different attributes of a car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5607"/>
          <a:stretch/>
        </p:blipFill>
        <p:spPr>
          <a:xfrm>
            <a:off x="539552" y="2780928"/>
            <a:ext cx="8394700" cy="34953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BD145-7922-4BF9-A2AF-22344A911CCA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22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7675" y="1124744"/>
            <a:ext cx="8229600" cy="432048"/>
          </a:xfrm>
        </p:spPr>
        <p:txBody>
          <a:bodyPr/>
          <a:lstStyle/>
          <a:p>
            <a:r>
              <a:rPr lang="en-US" dirty="0"/>
              <a:t>Compute IG of all Attributes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33" b="233"/>
          <a:stretch>
            <a:fillRect/>
          </a:stretch>
        </p:blipFill>
        <p:spPr/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4" y="2285894"/>
            <a:ext cx="4104455" cy="409543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BDB0-499F-4FFB-921E-694EE7EAB0AE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Shafait: AI &amp;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9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Decision Stump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13711"/>
            <a:ext cx="6408711" cy="33315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B56F-2478-4B14-9D7D-BF11E6F936A1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5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US" dirty="0"/>
              <a:t>Recursion Step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556794"/>
            <a:ext cx="7668343" cy="417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661247"/>
            <a:ext cx="5021386" cy="923318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r>
              <a:rPr lang="en-US" dirty="0"/>
              <a:t>Recursively build a tree from the seven records </a:t>
            </a:r>
            <a:br>
              <a:rPr lang="en-US" dirty="0"/>
            </a:br>
            <a:r>
              <a:rPr lang="en-US" dirty="0"/>
              <a:t>in which there are four cylinders and the maker </a:t>
            </a:r>
            <a:br>
              <a:rPr lang="en-US" dirty="0"/>
            </a:br>
            <a:r>
              <a:rPr lang="en-US" dirty="0"/>
              <a:t>was based in Asia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2201" y="5589243"/>
            <a:ext cx="2609167" cy="646319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r>
              <a:rPr lang="en-US" dirty="0"/>
              <a:t>(Similar recursion in the </a:t>
            </a:r>
            <a:br>
              <a:rPr lang="en-US" dirty="0"/>
            </a:br>
            <a:r>
              <a:rPr lang="en-US" dirty="0"/>
              <a:t>other cases)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5B87-87E5-433F-A2F8-62D1AB64DD0D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US" dirty="0"/>
              <a:t>The Final Tree</a:t>
            </a:r>
          </a:p>
        </p:txBody>
      </p:sp>
      <p:pic>
        <p:nvPicPr>
          <p:cNvPr id="6" name="Picture 5" descr="complete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8" y="1628801"/>
            <a:ext cx="6372673" cy="48708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4D60-D759-41C2-B4A3-07E4F286D11D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7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– Avoiding overfitting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trees over-fit on the training data</a:t>
            </a:r>
          </a:p>
          <a:p>
            <a:r>
              <a:rPr lang="en-US" dirty="0"/>
              <a:t>Do not generalize well on new (unseen) data</a:t>
            </a:r>
          </a:p>
          <a:p>
            <a:r>
              <a:rPr lang="en-US" dirty="0"/>
              <a:t>Pruning is done to avoid over-fitting</a:t>
            </a:r>
          </a:p>
          <a:p>
            <a:pPr lvl="1"/>
            <a:r>
              <a:rPr lang="en-US" dirty="0"/>
              <a:t>Remove leaf nodes that have a high value of p-chance</a:t>
            </a:r>
          </a:p>
          <a:p>
            <a:pPr lvl="1"/>
            <a:r>
              <a:rPr lang="en-US" dirty="0"/>
              <a:t>p-chance determined through statistics (e.g. Chi-Squared Test)</a:t>
            </a:r>
          </a:p>
          <a:p>
            <a:r>
              <a:rPr lang="en-US" dirty="0"/>
              <a:t>Another way is to randomize learning, which is the principle behind Random Forests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90F3D4-2186-4942-93ED-179B0FF14D86}" type="datetime1">
              <a:rPr lang="en-US" smtClean="0"/>
              <a:t>8/9/2024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026"/>
          <p:cNvPicPr>
            <a:picLocks noChangeAspect="1" noChangeArrowheads="1"/>
          </p:cNvPicPr>
          <p:nvPr/>
        </p:nvPicPr>
        <p:blipFill>
          <a:blip r:embed="rId3">
            <a:lum bright="70000"/>
            <a:grayscl/>
          </a:blip>
          <a:srcRect/>
          <a:stretch>
            <a:fillRect/>
          </a:stretch>
        </p:blipFill>
        <p:spPr bwMode="auto">
          <a:xfrm>
            <a:off x="639763" y="2500314"/>
            <a:ext cx="5618161" cy="33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7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324225" y="5270507"/>
            <a:ext cx="2490788" cy="231776"/>
            <a:chOff x="219" y="779"/>
            <a:chExt cx="1569" cy="146"/>
          </a:xfrm>
        </p:grpSpPr>
        <p:sp>
          <p:nvSpPr>
            <p:cNvPr id="164870" name="Rectangle 1029"/>
            <p:cNvSpPr>
              <a:spLocks noChangeArrowheads="1"/>
            </p:cNvSpPr>
            <p:nvPr/>
          </p:nvSpPr>
          <p:spPr bwMode="auto">
            <a:xfrm>
              <a:off x="219" y="779"/>
              <a:ext cx="1569" cy="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700" b="1">
                <a:solidFill>
                  <a:srgbClr val="0019A8"/>
                </a:solidFill>
              </a:endParaRPr>
            </a:p>
          </p:txBody>
        </p:sp>
        <p:sp>
          <p:nvSpPr>
            <p:cNvPr id="164871" name="Rectangle 1030"/>
            <p:cNvSpPr>
              <a:spLocks noChangeArrowheads="1"/>
            </p:cNvSpPr>
            <p:nvPr/>
          </p:nvSpPr>
          <p:spPr bwMode="auto">
            <a:xfrm>
              <a:off x="1564" y="780"/>
              <a:ext cx="144" cy="1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900" b="1">
                <a:solidFill>
                  <a:srgbClr val="0019A8"/>
                </a:solidFill>
              </a:endParaRPr>
            </a:p>
          </p:txBody>
        </p:sp>
      </p:grpSp>
      <p:sp>
        <p:nvSpPr>
          <p:cNvPr id="164869" name="Rectangle 1031"/>
          <p:cNvSpPr>
            <a:spLocks noChangeArrowheads="1"/>
          </p:cNvSpPr>
          <p:nvPr/>
        </p:nvSpPr>
        <p:spPr bwMode="auto">
          <a:xfrm>
            <a:off x="1019174" y="2661916"/>
            <a:ext cx="8124826" cy="1055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1" tIns="27089" rIns="19121" bIns="27089">
            <a:prstTxWarp prst="textNoShape">
              <a:avLst/>
            </a:prstTxWarp>
          </a:bodyPr>
          <a:lstStyle/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r>
              <a:rPr lang="en-US" sz="5500" b="1" dirty="0">
                <a:solidFill>
                  <a:schemeClr val="bg1">
                    <a:lumMod val="50000"/>
                  </a:schemeClr>
                </a:solidFill>
              </a:rPr>
              <a:t>Randomized Learning</a:t>
            </a: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090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GB" dirty="0"/>
              <a:t>Toy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10744" cy="4876800"/>
          </a:xfrm>
        </p:spPr>
        <p:txBody>
          <a:bodyPr/>
          <a:lstStyle/>
          <a:p>
            <a:r>
              <a:rPr lang="en-US" dirty="0"/>
              <a:t>Try several lines, chosen at random</a:t>
            </a:r>
          </a:p>
          <a:p>
            <a:r>
              <a:rPr lang="en-US" dirty="0"/>
              <a:t>Keep line that best separates data</a:t>
            </a:r>
          </a:p>
          <a:p>
            <a:pPr lvl="1"/>
            <a:r>
              <a:rPr lang="en-US" dirty="0"/>
              <a:t>Information gain</a:t>
            </a:r>
          </a:p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8597" y="4929198"/>
            <a:ext cx="8501122" cy="15323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feature vectors are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y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 coordinates:		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[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,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y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]</a:t>
            </a:r>
            <a:r>
              <a:rPr lang="en-GB" sz="2100" i="1" baseline="30000" dirty="0">
                <a:solidFill>
                  <a:srgbClr val="C00000"/>
                </a:solidFill>
                <a:latin typeface="cmr10"/>
              </a:rPr>
              <a:t>T</a:t>
            </a: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split functions are lines with parameters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a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b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:	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f</a:t>
            </a:r>
            <a:r>
              <a:rPr lang="en-GB" sz="2100" baseline="-25000" dirty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ax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+ 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by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threshold determines intercepts:		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t</a:t>
            </a:r>
            <a:r>
              <a:rPr lang="en-GB" sz="2100" baseline="-25000" dirty="0" err="1">
                <a:solidFill>
                  <a:srgbClr val="C00000"/>
                </a:solidFill>
                <a:latin typeface="cmmi10"/>
              </a:rPr>
              <a:t>n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four classes: </a:t>
            </a:r>
            <a:r>
              <a:rPr lang="en-GB" sz="2100" dirty="0">
                <a:solidFill>
                  <a:srgbClr val="9900FF"/>
                </a:solidFill>
                <a:latin typeface="Calibri" pitchFamily="34" charset="0"/>
              </a:rPr>
              <a:t>purple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2609FF"/>
                </a:solidFill>
                <a:latin typeface="Calibri" pitchFamily="34" charset="0"/>
              </a:rPr>
              <a:t>blue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9C2424"/>
                </a:solidFill>
                <a:latin typeface="Calibri" pitchFamily="34" charset="0"/>
              </a:rPr>
              <a:t>red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C459"/>
                </a:solidFill>
                <a:latin typeface="Calibri" pitchFamily="34" charset="0"/>
              </a:rPr>
              <a:t>green</a:t>
            </a:r>
            <a:endParaRPr lang="en-GB" sz="2100" baseline="-25000" dirty="0">
              <a:solidFill>
                <a:srgbClr val="00C459"/>
              </a:solidFill>
              <a:latin typeface="cmmi1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139953" y="1484785"/>
            <a:ext cx="4359427" cy="3449208"/>
            <a:chOff x="3644876" y="826873"/>
            <a:chExt cx="5070528" cy="40118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3644876" y="826873"/>
              <a:ext cx="4999090" cy="4011836"/>
              <a:chOff x="214282" y="2755699"/>
              <a:chExt cx="4999090" cy="4011836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825700" y="359806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159075" y="38385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585319" y="3726653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428176" y="382428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456734" y="34647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325766" y="366950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06740" y="40671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754390" y="368140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970974" y="335756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947620" y="353758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311475" y="38695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702493" y="38900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1580576" y="385524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609134" y="349567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1478166" y="370046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1659140" y="40981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06790" y="371236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108134" y="350282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 rot="2683167">
                <a:off x="2532711" y="32181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 rot="2683167">
                <a:off x="2493089" y="3658109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 rot="2683167">
                <a:off x="3493221" y="358667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2683167">
                <a:off x="3028451" y="384015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 rot="2683167">
                <a:off x="3207469" y="30866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 rot="2683167">
                <a:off x="2850280" y="365810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 rot="2683167">
                <a:off x="2762349" y="41021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rot="2683167">
                <a:off x="3348271" y="3716502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 rot="2683167">
                <a:off x="2817673" y="318681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 rot="2683167">
                <a:off x="2661898" y="326094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 rot="2683167">
                <a:off x="2719912" y="355258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 rot="2683167">
                <a:off x="3026097" y="411396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 rot="2683167">
                <a:off x="3102447" y="39320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 rot="2683167">
                <a:off x="3564658" y="337235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 rot="2683167">
                <a:off x="3177879" y="351523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 rot="2683167">
                <a:off x="2848854" y="427146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 rot="2683167">
                <a:off x="3434776" y="38457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2683167">
                <a:off x="2812923" y="338653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 rot="2683167">
                <a:off x="2506777" y="390104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 rot="2683167">
                <a:off x="2779230" y="383237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 rot="2683167">
                <a:off x="2635964" y="394386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 rot="2683167">
                <a:off x="2635965" y="410354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 rot="7400826">
                <a:off x="2059663" y="4709609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 rot="7400826">
                <a:off x="1620515" y="4757521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 rot="7400826">
                <a:off x="2321663" y="534518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 rot="7400826">
                <a:off x="1238330" y="51090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 rot="7400826">
                <a:off x="2146563" y="4982800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 rot="7400826">
                <a:off x="2043166" y="484470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rot="7400826">
                <a:off x="1768697" y="495908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 rot="7400826">
                <a:off x="1385045" y="48188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rot="7400826">
                <a:off x="1506093" y="507240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 rot="7400826">
                <a:off x="1368547" y="495393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 rot="7400826">
                <a:off x="1212002" y="498542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 rot="7400826">
                <a:off x="4063685" y="501439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 rot="20386206">
                <a:off x="3481110" y="554296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 rot="20386206">
                <a:off x="3498867" y="479027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 rot="20386206">
                <a:off x="4219129" y="54870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rot="20386206">
                <a:off x="3202822" y="51858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 rot="20386206">
                <a:off x="3204026" y="535834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 rot="20386206">
                <a:off x="3481549" y="52927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rot="20386206">
                <a:off x="3928770" y="56334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 rot="20386206">
                <a:off x="3981919" y="535752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 rot="20386206">
                <a:off x="4022255" y="553452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 rot="20386206">
                <a:off x="4166915" y="560213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rot="7400826">
                <a:off x="4431394" y="418066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 rot="7400826">
                <a:off x="3992246" y="422857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 rot="7400826">
                <a:off x="4693394" y="481623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rot="7400826">
                <a:off x="3610061" y="45800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rot="7400826">
                <a:off x="4518294" y="445385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 rot="7400826">
                <a:off x="4414897" y="431575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 rot="7400826">
                <a:off x="4140428" y="44301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 rot="7400826">
                <a:off x="3756776" y="42898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 rot="7400826">
                <a:off x="3877824" y="45434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 rot="7400826">
                <a:off x="3740278" y="44249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 rot="7400826">
                <a:off x="3583733" y="445647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 rot="10270726">
                <a:off x="5065440" y="394340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 rot="10270726">
                <a:off x="4500653" y="375030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rot="10270726">
                <a:off x="4770251" y="45642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rot="10270726">
                <a:off x="3983548" y="370302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 rot="10270726">
                <a:off x="4921295" y="419120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 rot="10270726">
                <a:off x="4954238" y="402186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 rot="10270726">
                <a:off x="4450737" y="399544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 rot="10270726">
                <a:off x="4297128" y="361695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 rot="10270726">
                <a:off x="4190455" y="38768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 rot="10270726">
                <a:off x="4185925" y="369541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 rot="10270726">
                <a:off x="4057498" y="360052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214282" y="2755699"/>
                <a:ext cx="4999090" cy="4011836"/>
                <a:chOff x="252382" y="2829396"/>
                <a:chExt cx="4999090" cy="4011836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 bwMode="auto">
                <a:xfrm>
                  <a:off x="571472" y="6429396"/>
                  <a:ext cx="468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7" name="Straight Arrow Connector 106"/>
                <p:cNvCxnSpPr/>
                <p:nvPr/>
              </p:nvCxnSpPr>
              <p:spPr bwMode="auto">
                <a:xfrm rot="16200000">
                  <a:off x="-1228527" y="4629396"/>
                  <a:ext cx="360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4870452" y="6357959"/>
                  <a:ext cx="350451" cy="483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52382" y="2857495"/>
                  <a:ext cx="363947" cy="483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y</a:t>
                  </a:r>
                </a:p>
              </p:txBody>
            </p:sp>
          </p:grpSp>
        </p:grpSp>
        <p:cxnSp>
          <p:nvCxnSpPr>
            <p:cNvPr id="116" name="Straight Connector 115"/>
            <p:cNvCxnSpPr/>
            <p:nvPr/>
          </p:nvCxnSpPr>
          <p:spPr bwMode="auto">
            <a:xfrm>
              <a:off x="4857752" y="857232"/>
              <a:ext cx="3857652" cy="2928958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flipV="1">
              <a:off x="4286248" y="1500174"/>
              <a:ext cx="4071966" cy="107157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V="1">
              <a:off x="4500562" y="1214422"/>
              <a:ext cx="3571900" cy="2643206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rot="5400000" flipH="1" flipV="1">
              <a:off x="3536149" y="1607331"/>
              <a:ext cx="3357586" cy="1857388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4143372" y="2500306"/>
              <a:ext cx="4572032" cy="35719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 rot="16200000" flipV="1">
              <a:off x="4250529" y="2250273"/>
              <a:ext cx="3214710" cy="71438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689573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3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6B0494-63BB-4A48-92AC-6CC619933924}" type="datetime1">
              <a:rPr lang="en-US" smtClean="0"/>
              <a:t>8/9/2024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2227"/>
            <a:ext cx="5184576" cy="37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GB" dirty="0"/>
              <a:t>Toy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94721" cy="4876800"/>
          </a:xfrm>
        </p:spPr>
        <p:txBody>
          <a:bodyPr/>
          <a:lstStyle/>
          <a:p>
            <a:r>
              <a:rPr lang="en-US" dirty="0"/>
              <a:t>Try several lines, chosen at random</a:t>
            </a:r>
          </a:p>
          <a:p>
            <a:r>
              <a:rPr lang="en-US" dirty="0"/>
              <a:t>Keep line that best separates data</a:t>
            </a:r>
          </a:p>
          <a:p>
            <a:pPr lvl="1"/>
            <a:r>
              <a:rPr lang="en-US" dirty="0"/>
              <a:t>Information gain</a:t>
            </a:r>
          </a:p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8597" y="4929198"/>
            <a:ext cx="8501122" cy="15323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feature vectors are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y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 coordinates:		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[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,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y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]</a:t>
            </a:r>
            <a:r>
              <a:rPr lang="en-GB" sz="2100" i="1" baseline="30000" dirty="0">
                <a:solidFill>
                  <a:srgbClr val="C00000"/>
                </a:solidFill>
                <a:latin typeface="cmr10"/>
              </a:rPr>
              <a:t>T</a:t>
            </a: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split functions are lines with parameters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a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b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:	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f</a:t>
            </a:r>
            <a:r>
              <a:rPr lang="en-GB" sz="2100" baseline="-25000" dirty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ax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+ 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by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threshold determines intercepts:		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t</a:t>
            </a:r>
            <a:r>
              <a:rPr lang="en-GB" sz="2100" baseline="-25000" dirty="0" err="1">
                <a:solidFill>
                  <a:srgbClr val="C00000"/>
                </a:solidFill>
                <a:latin typeface="cmmi10"/>
              </a:rPr>
              <a:t>n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four classes: </a:t>
            </a:r>
            <a:r>
              <a:rPr lang="en-GB" sz="2100" dirty="0">
                <a:solidFill>
                  <a:srgbClr val="9900FF"/>
                </a:solidFill>
                <a:latin typeface="Calibri" pitchFamily="34" charset="0"/>
              </a:rPr>
              <a:t>purple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2609FF"/>
                </a:solidFill>
                <a:latin typeface="Calibri" pitchFamily="34" charset="0"/>
              </a:rPr>
              <a:t>blue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9C2424"/>
                </a:solidFill>
                <a:latin typeface="Calibri" pitchFamily="34" charset="0"/>
              </a:rPr>
              <a:t>red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C459"/>
                </a:solidFill>
                <a:latin typeface="Calibri" pitchFamily="34" charset="0"/>
              </a:rPr>
              <a:t>green</a:t>
            </a:r>
            <a:endParaRPr lang="en-GB" sz="2100" baseline="-25000" dirty="0">
              <a:solidFill>
                <a:srgbClr val="00C459"/>
              </a:solidFill>
              <a:latin typeface="cmmi1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172443" y="1484785"/>
            <a:ext cx="4359997" cy="3492963"/>
            <a:chOff x="3644876" y="826873"/>
            <a:chExt cx="4999090" cy="4004964"/>
          </a:xfrm>
        </p:grpSpPr>
        <p:grpSp>
          <p:nvGrpSpPr>
            <p:cNvPr id="103" name="Group 113"/>
            <p:cNvGrpSpPr/>
            <p:nvPr/>
          </p:nvGrpSpPr>
          <p:grpSpPr>
            <a:xfrm>
              <a:off x="3644876" y="826873"/>
              <a:ext cx="4999090" cy="4004964"/>
              <a:chOff x="214282" y="2755699"/>
              <a:chExt cx="4999090" cy="4004964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825700" y="359806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1159075" y="38385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 bwMode="auto">
              <a:xfrm>
                <a:off x="1585319" y="3726653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1428176" y="382428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1456734" y="34647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1325766" y="366950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1506740" y="40671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1754390" y="368140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970974" y="335756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947620" y="353758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1311475" y="38695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1702493" y="38900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1580576" y="385524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1609134" y="349567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1478166" y="370046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1659140" y="40981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906790" y="371236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 bwMode="auto">
              <a:xfrm>
                <a:off x="1108134" y="350282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 rot="2683167">
                <a:off x="2532711" y="32181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 rot="2683167">
                <a:off x="2493089" y="3658109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 rot="2683167">
                <a:off x="3493221" y="358667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 bwMode="auto">
              <a:xfrm rot="2683167">
                <a:off x="3028451" y="384015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 bwMode="auto">
              <a:xfrm rot="2683167">
                <a:off x="3207469" y="30866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rot="2683167">
                <a:off x="2850280" y="365810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 rot="2683167">
                <a:off x="2762349" y="41021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 rot="2683167">
                <a:off x="3348271" y="3716502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 rot="2683167">
                <a:off x="2817673" y="318681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 rot="2683167">
                <a:off x="2661898" y="326094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 rot="2683167">
                <a:off x="2719912" y="355258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 rot="2683167">
                <a:off x="3026097" y="411396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 rot="2683167">
                <a:off x="3102447" y="39320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 rot="2683167">
                <a:off x="3564658" y="337235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rot="2683167">
                <a:off x="3177879" y="351523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 rot="2683167">
                <a:off x="2848854" y="427146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 rot="2683167">
                <a:off x="3434776" y="38457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 rot="2683167">
                <a:off x="2812923" y="338653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 rot="2683167">
                <a:off x="2506777" y="390104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 rot="2683167">
                <a:off x="2779230" y="383237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 bwMode="auto">
              <a:xfrm rot="2683167">
                <a:off x="2635964" y="394386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 rot="2683167">
                <a:off x="2635965" y="410354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 bwMode="auto">
              <a:xfrm rot="7400826">
                <a:off x="2059663" y="4709609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 bwMode="auto">
              <a:xfrm rot="7400826">
                <a:off x="1620515" y="4757521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 bwMode="auto">
              <a:xfrm rot="7400826">
                <a:off x="2321663" y="534518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 rot="7400826">
                <a:off x="1238330" y="51090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 bwMode="auto">
              <a:xfrm rot="7400826">
                <a:off x="2146563" y="4982800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 bwMode="auto">
              <a:xfrm rot="7400826">
                <a:off x="2043166" y="484470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rot="7400826">
                <a:off x="1768697" y="495908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rot="7400826">
                <a:off x="1385045" y="48188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 rot="7400826">
                <a:off x="1506093" y="507240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 rot="7400826">
                <a:off x="1368547" y="495393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 rot="7400826">
                <a:off x="1212002" y="498542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 rot="7400826">
                <a:off x="4063685" y="501439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 rot="20386206">
                <a:off x="3481110" y="554296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 rot="20386206">
                <a:off x="3498867" y="479027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 rot="20386206">
                <a:off x="4219129" y="54870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 rot="20386206">
                <a:off x="3202822" y="51858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rot="20386206">
                <a:off x="3204026" y="535834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 bwMode="auto">
              <a:xfrm rot="20386206">
                <a:off x="3481549" y="52927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 rot="20386206">
                <a:off x="3928770" y="56334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 rot="20386206">
                <a:off x="3981919" y="535752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 bwMode="auto">
              <a:xfrm rot="20386206">
                <a:off x="4022255" y="553452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 bwMode="auto">
              <a:xfrm rot="20386206">
                <a:off x="4166915" y="560213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rot="7400826">
                <a:off x="4431394" y="418066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 rot="7400826">
                <a:off x="3992246" y="422857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 bwMode="auto">
              <a:xfrm rot="7400826">
                <a:off x="4693394" y="481623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 bwMode="auto">
              <a:xfrm rot="7400826">
                <a:off x="3610061" y="45800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rot="7400826">
                <a:off x="4518294" y="445385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 bwMode="auto">
              <a:xfrm rot="7400826">
                <a:off x="4414897" y="431575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 rot="7400826">
                <a:off x="4140428" y="44301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 bwMode="auto">
              <a:xfrm rot="7400826">
                <a:off x="3756776" y="42898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 rot="7400826">
                <a:off x="3877824" y="45434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 rot="7400826">
                <a:off x="3740278" y="44249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 rot="7400826">
                <a:off x="3583733" y="445647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 rot="10270726">
                <a:off x="5065440" y="394340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 rot="10270726">
                <a:off x="4500653" y="375030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rot="10270726">
                <a:off x="4770251" y="45642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rot="10270726">
                <a:off x="3983548" y="370302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 rot="10270726">
                <a:off x="4921295" y="419120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 rot="10270726">
                <a:off x="4954238" y="402186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 rot="10270726">
                <a:off x="4450737" y="399544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 bwMode="auto">
              <a:xfrm rot="10270726">
                <a:off x="4297128" y="361695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 rot="10270726">
                <a:off x="4190455" y="38768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 bwMode="auto">
              <a:xfrm rot="10270726">
                <a:off x="4185925" y="369541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 bwMode="auto">
              <a:xfrm rot="10270726">
                <a:off x="4057498" y="360052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grpSp>
            <p:nvGrpSpPr>
              <p:cNvPr id="202" name="Group 109"/>
              <p:cNvGrpSpPr/>
              <p:nvPr/>
            </p:nvGrpSpPr>
            <p:grpSpPr>
              <a:xfrm>
                <a:off x="214282" y="2755699"/>
                <a:ext cx="4999090" cy="4004964"/>
                <a:chOff x="252382" y="2829396"/>
                <a:chExt cx="4999090" cy="4004964"/>
              </a:xfrm>
            </p:grpSpPr>
            <p:cxnSp>
              <p:nvCxnSpPr>
                <p:cNvPr id="203" name="Straight Arrow Connector 202"/>
                <p:cNvCxnSpPr/>
                <p:nvPr/>
              </p:nvCxnSpPr>
              <p:spPr bwMode="auto">
                <a:xfrm>
                  <a:off x="571472" y="6429396"/>
                  <a:ext cx="468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04" name="Straight Arrow Connector 203"/>
                <p:cNvCxnSpPr/>
                <p:nvPr/>
              </p:nvCxnSpPr>
              <p:spPr bwMode="auto">
                <a:xfrm rot="16200000">
                  <a:off x="-1228527" y="4629396"/>
                  <a:ext cx="360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4870452" y="6357958"/>
                  <a:ext cx="345468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2382" y="2857498"/>
                  <a:ext cx="358772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y</a:t>
                  </a:r>
                </a:p>
              </p:txBody>
            </p:sp>
          </p:grpSp>
        </p:grpSp>
        <p:cxnSp>
          <p:nvCxnSpPr>
            <p:cNvPr id="207" name="Straight Connector 206"/>
            <p:cNvCxnSpPr/>
            <p:nvPr/>
          </p:nvCxnSpPr>
          <p:spPr bwMode="auto">
            <a:xfrm rot="16200000" flipV="1">
              <a:off x="4250529" y="2250273"/>
              <a:ext cx="3214710" cy="71438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Straight Connector 207"/>
            <p:cNvCxnSpPr/>
            <p:nvPr/>
          </p:nvCxnSpPr>
          <p:spPr bwMode="auto">
            <a:xfrm flipV="1">
              <a:off x="4286248" y="1357298"/>
              <a:ext cx="1285884" cy="1214446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Connector 208"/>
            <p:cNvCxnSpPr/>
            <p:nvPr/>
          </p:nvCxnSpPr>
          <p:spPr bwMode="auto">
            <a:xfrm rot="16200000" flipH="1">
              <a:off x="4214810" y="1357298"/>
              <a:ext cx="1785950" cy="1643074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0" name="Straight Connector 209"/>
            <p:cNvCxnSpPr/>
            <p:nvPr/>
          </p:nvCxnSpPr>
          <p:spPr bwMode="auto">
            <a:xfrm flipV="1">
              <a:off x="4500562" y="2357430"/>
              <a:ext cx="1285884" cy="428628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Straight Connector 210"/>
            <p:cNvCxnSpPr/>
            <p:nvPr/>
          </p:nvCxnSpPr>
          <p:spPr bwMode="auto">
            <a:xfrm rot="16200000" flipH="1">
              <a:off x="4473568" y="2317744"/>
              <a:ext cx="1785950" cy="1643074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>
              <a:off x="4165600" y="2006600"/>
              <a:ext cx="1549400" cy="7620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46937162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GB" dirty="0"/>
              <a:t>Toy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94721" cy="4876800"/>
          </a:xfrm>
        </p:spPr>
        <p:txBody>
          <a:bodyPr/>
          <a:lstStyle/>
          <a:p>
            <a:r>
              <a:rPr lang="en-US" dirty="0"/>
              <a:t>Try several lines, chosen at random</a:t>
            </a:r>
          </a:p>
          <a:p>
            <a:r>
              <a:rPr lang="en-US" dirty="0"/>
              <a:t>Keep line that best separates data</a:t>
            </a:r>
          </a:p>
          <a:p>
            <a:pPr lvl="1"/>
            <a:r>
              <a:rPr lang="en-US" dirty="0"/>
              <a:t>Information gain</a:t>
            </a:r>
          </a:p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8597" y="4929198"/>
            <a:ext cx="8501122" cy="15323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feature vectors are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y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 coordinates:		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[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,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y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]</a:t>
            </a:r>
            <a:r>
              <a:rPr lang="en-GB" sz="2100" i="1" baseline="30000" dirty="0">
                <a:solidFill>
                  <a:srgbClr val="C00000"/>
                </a:solidFill>
                <a:latin typeface="cmr10"/>
              </a:rPr>
              <a:t>T</a:t>
            </a: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split functions are lines with parameters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a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b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:	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f</a:t>
            </a:r>
            <a:r>
              <a:rPr lang="en-GB" sz="2100" baseline="-25000" dirty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ax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+ 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by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threshold determines intercepts:		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t</a:t>
            </a:r>
            <a:r>
              <a:rPr lang="en-GB" sz="2100" baseline="-25000" dirty="0" err="1">
                <a:solidFill>
                  <a:srgbClr val="C00000"/>
                </a:solidFill>
                <a:latin typeface="cmmi10"/>
              </a:rPr>
              <a:t>n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four classes: </a:t>
            </a:r>
            <a:r>
              <a:rPr lang="en-GB" sz="2100" dirty="0">
                <a:solidFill>
                  <a:srgbClr val="9900FF"/>
                </a:solidFill>
                <a:latin typeface="Calibri" pitchFamily="34" charset="0"/>
              </a:rPr>
              <a:t>purple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2609FF"/>
                </a:solidFill>
                <a:latin typeface="Calibri" pitchFamily="34" charset="0"/>
              </a:rPr>
              <a:t>blue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9C2424"/>
                </a:solidFill>
                <a:latin typeface="Calibri" pitchFamily="34" charset="0"/>
              </a:rPr>
              <a:t>red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C459"/>
                </a:solidFill>
                <a:latin typeface="Calibri" pitchFamily="34" charset="0"/>
              </a:rPr>
              <a:t>green</a:t>
            </a:r>
            <a:endParaRPr lang="en-GB" sz="2100" baseline="-25000" dirty="0">
              <a:solidFill>
                <a:srgbClr val="00C459"/>
              </a:solidFill>
              <a:latin typeface="cmmi1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39953" y="1484785"/>
            <a:ext cx="4359997" cy="3492963"/>
            <a:chOff x="3644876" y="826873"/>
            <a:chExt cx="4999090" cy="4004964"/>
          </a:xfrm>
        </p:grpSpPr>
        <p:grpSp>
          <p:nvGrpSpPr>
            <p:cNvPr id="6" name="Group 113"/>
            <p:cNvGrpSpPr/>
            <p:nvPr/>
          </p:nvGrpSpPr>
          <p:grpSpPr>
            <a:xfrm>
              <a:off x="3644876" y="826873"/>
              <a:ext cx="4999090" cy="4004964"/>
              <a:chOff x="214282" y="2755699"/>
              <a:chExt cx="4999090" cy="4004964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825700" y="359806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9075" y="38385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585319" y="3726653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428176" y="382428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456734" y="34647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325766" y="366950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506740" y="40671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754390" y="368140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970974" y="335756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947620" y="353758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311475" y="38695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1702493" y="38900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1580576" y="385524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609134" y="349567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478166" y="370046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659140" y="40981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06790" y="371236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1108134" y="350282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2683167">
                <a:off x="2532711" y="32181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 rot="2683167">
                <a:off x="2493089" y="3658109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 rot="2683167">
                <a:off x="3493221" y="358667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 rot="2683167">
                <a:off x="3028451" y="384015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rot="2683167">
                <a:off x="3207469" y="30866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 rot="2683167">
                <a:off x="2850280" y="365810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 rot="2683167">
                <a:off x="2762349" y="41021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 rot="2683167">
                <a:off x="3348271" y="3716502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 rot="2683167">
                <a:off x="2817673" y="318681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 rot="2683167">
                <a:off x="2661898" y="326094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 rot="2683167">
                <a:off x="2719912" y="355258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 rot="2683167">
                <a:off x="3026097" y="411396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 rot="2683167">
                <a:off x="3102447" y="39320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 rot="2683167">
                <a:off x="3564658" y="337235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2683167">
                <a:off x="3177879" y="351523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 rot="2683167">
                <a:off x="2848854" y="427146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 rot="2683167">
                <a:off x="3434776" y="38457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 rot="2683167">
                <a:off x="2812923" y="338653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 rot="2683167">
                <a:off x="2506777" y="390104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 rot="2683167">
                <a:off x="2779230" y="383237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 rot="2683167">
                <a:off x="2635964" y="394386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 rot="2683167">
                <a:off x="2635965" y="410354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 rot="7400826">
                <a:off x="2059663" y="4709609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 rot="7400826">
                <a:off x="1620515" y="4757521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 rot="7400826">
                <a:off x="2321663" y="534518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 rot="7400826">
                <a:off x="1238330" y="51090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 rot="7400826">
                <a:off x="2146563" y="4982800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 rot="7400826">
                <a:off x="2043166" y="484470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 rot="7400826">
                <a:off x="1768697" y="495908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 rot="7400826">
                <a:off x="1385045" y="48188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rot="7400826">
                <a:off x="1506093" y="507240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 rot="7400826">
                <a:off x="1368547" y="495393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 rot="7400826">
                <a:off x="1212002" y="498542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 rot="7400826">
                <a:off x="4063685" y="501439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 rot="20386206">
                <a:off x="3481110" y="554296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 rot="20386206">
                <a:off x="3498867" y="479027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 rot="20386206">
                <a:off x="4219129" y="54870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 rot="20386206">
                <a:off x="3202822" y="51858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 rot="20386206">
                <a:off x="3204026" y="535834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rot="20386206">
                <a:off x="3481549" y="52927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 rot="20386206">
                <a:off x="3928770" y="56334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 rot="20386206">
                <a:off x="3981919" y="535752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 rot="20386206">
                <a:off x="4022255" y="553452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 rot="20386206">
                <a:off x="4166915" y="560213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 rot="7400826">
                <a:off x="4431394" y="418066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 rot="7400826">
                <a:off x="3992246" y="422857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 rot="7400826">
                <a:off x="4693394" y="481623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 rot="7400826">
                <a:off x="3610061" y="45800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 rot="7400826">
                <a:off x="4518294" y="445385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rot="7400826">
                <a:off x="4414897" y="431575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 rot="7400826">
                <a:off x="4140428" y="44301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 rot="7400826">
                <a:off x="3756776" y="42898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rot="7400826">
                <a:off x="3877824" y="45434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 rot="7400826">
                <a:off x="3740278" y="44249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 rot="7400826">
                <a:off x="3583733" y="445647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 rot="10270726">
                <a:off x="5065440" y="394340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rot="10270726">
                <a:off x="4500653" y="375030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 rot="10270726">
                <a:off x="4770251" y="45642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 rot="10270726">
                <a:off x="3983548" y="370302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rot="10270726">
                <a:off x="4921295" y="419120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rot="10270726">
                <a:off x="4954238" y="402186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 rot="10270726">
                <a:off x="4450737" y="399544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 rot="10270726">
                <a:off x="4297128" y="361695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 rot="10270726">
                <a:off x="4190455" y="38768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 rot="10270726">
                <a:off x="4185925" y="369541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 rot="10270726">
                <a:off x="4057498" y="360052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grpSp>
            <p:nvGrpSpPr>
              <p:cNvPr id="91" name="Group 109"/>
              <p:cNvGrpSpPr/>
              <p:nvPr/>
            </p:nvGrpSpPr>
            <p:grpSpPr>
              <a:xfrm>
                <a:off x="214282" y="2755699"/>
                <a:ext cx="4999090" cy="4004964"/>
                <a:chOff x="252382" y="2829396"/>
                <a:chExt cx="4999090" cy="4004964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 bwMode="auto">
                <a:xfrm>
                  <a:off x="571472" y="6429396"/>
                  <a:ext cx="468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93" name="Straight Arrow Connector 92"/>
                <p:cNvCxnSpPr/>
                <p:nvPr/>
              </p:nvCxnSpPr>
              <p:spPr bwMode="auto">
                <a:xfrm rot="16200000">
                  <a:off x="-1228527" y="4629396"/>
                  <a:ext cx="360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4870452" y="6357958"/>
                  <a:ext cx="345468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52382" y="2857498"/>
                  <a:ext cx="358772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y</a:t>
                  </a:r>
                </a:p>
              </p:txBody>
            </p:sp>
          </p:grpSp>
        </p:grpSp>
        <p:cxnSp>
          <p:nvCxnSpPr>
            <p:cNvPr id="96" name="Straight Connector 95"/>
            <p:cNvCxnSpPr/>
            <p:nvPr/>
          </p:nvCxnSpPr>
          <p:spPr bwMode="auto">
            <a:xfrm rot="16200000" flipV="1">
              <a:off x="4250529" y="2250273"/>
              <a:ext cx="3214710" cy="71438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V="1">
              <a:off x="4500562" y="2357430"/>
              <a:ext cx="1285884" cy="428628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flipV="1">
              <a:off x="6049958" y="1943100"/>
              <a:ext cx="2408242" cy="139066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16200000" flipV="1">
              <a:off x="4832350" y="2457450"/>
              <a:ext cx="2667000" cy="102870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10800000">
              <a:off x="5929322" y="2928934"/>
              <a:ext cx="1743080" cy="88105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10800000" flipV="1">
              <a:off x="6003918" y="1473200"/>
              <a:ext cx="2162182" cy="1779576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10800000">
              <a:off x="5588000" y="1397000"/>
              <a:ext cx="2698776" cy="1531934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 rot="10800000" flipV="1">
              <a:off x="5749908" y="1714488"/>
              <a:ext cx="2751182" cy="542952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4891364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052736"/>
            <a:ext cx="8229600" cy="432048"/>
          </a:xfrm>
        </p:spPr>
        <p:txBody>
          <a:bodyPr/>
          <a:lstStyle/>
          <a:p>
            <a:r>
              <a:rPr lang="en-GB" dirty="0"/>
              <a:t>Toy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394721" cy="4876800"/>
          </a:xfrm>
        </p:spPr>
        <p:txBody>
          <a:bodyPr/>
          <a:lstStyle/>
          <a:p>
            <a:r>
              <a:rPr lang="en-US" dirty="0"/>
              <a:t>Try several lines, chosen at random</a:t>
            </a:r>
          </a:p>
          <a:p>
            <a:r>
              <a:rPr lang="en-US" dirty="0"/>
              <a:t>Keep line that best separates data</a:t>
            </a:r>
          </a:p>
          <a:p>
            <a:pPr lvl="1"/>
            <a:r>
              <a:rPr lang="en-US" dirty="0"/>
              <a:t>Information gain</a:t>
            </a:r>
          </a:p>
          <a:p>
            <a:r>
              <a:rPr lang="en-US" dirty="0" err="1"/>
              <a:t>Recurse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28597" y="4929198"/>
            <a:ext cx="8501122" cy="15323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feature vectors are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y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 coordinates:		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[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x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,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y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]</a:t>
            </a:r>
            <a:r>
              <a:rPr lang="en-GB" sz="2100" i="1" baseline="30000" dirty="0">
                <a:solidFill>
                  <a:srgbClr val="C00000"/>
                </a:solidFill>
                <a:latin typeface="cmr10"/>
              </a:rPr>
              <a:t>T</a:t>
            </a: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split functions are lines with parameters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a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2060"/>
                </a:solidFill>
                <a:latin typeface="cmmi10"/>
              </a:rPr>
              <a:t>b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:	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f</a:t>
            </a:r>
            <a:r>
              <a:rPr lang="en-GB" sz="2100" baseline="-25000" dirty="0">
                <a:solidFill>
                  <a:srgbClr val="C00000"/>
                </a:solidFill>
                <a:latin typeface="cmmi10"/>
              </a:rPr>
              <a:t>n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GB" sz="2100" b="1" dirty="0">
                <a:solidFill>
                  <a:srgbClr val="C00000"/>
                </a:solidFill>
                <a:latin typeface="cmr10"/>
              </a:rPr>
              <a:t>v</a:t>
            </a:r>
            <a:r>
              <a:rPr lang="en-GB" sz="2100" dirty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= 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ax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 </a:t>
            </a:r>
            <a:r>
              <a:rPr lang="en-GB" sz="2100" dirty="0">
                <a:solidFill>
                  <a:srgbClr val="C00000"/>
                </a:solidFill>
                <a:latin typeface="cmr10"/>
              </a:rPr>
              <a:t>+ </a:t>
            </a:r>
            <a:r>
              <a:rPr lang="en-GB" sz="2100" dirty="0">
                <a:solidFill>
                  <a:srgbClr val="C00000"/>
                </a:solidFill>
                <a:latin typeface="cmmi10"/>
              </a:rPr>
              <a:t>by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threshold determines intercepts:		</a:t>
            </a:r>
            <a:r>
              <a:rPr lang="en-GB" sz="2100" dirty="0" err="1">
                <a:solidFill>
                  <a:srgbClr val="C00000"/>
                </a:solidFill>
                <a:latin typeface="cmmi10"/>
              </a:rPr>
              <a:t>t</a:t>
            </a:r>
            <a:r>
              <a:rPr lang="en-GB" sz="2100" baseline="-25000" dirty="0" err="1">
                <a:solidFill>
                  <a:srgbClr val="C00000"/>
                </a:solidFill>
                <a:latin typeface="cmmi10"/>
              </a:rPr>
              <a:t>n</a:t>
            </a:r>
            <a:endParaRPr lang="en-GB" sz="2100" baseline="-25000" dirty="0">
              <a:solidFill>
                <a:srgbClr val="C00000"/>
              </a:solidFill>
              <a:latin typeface="cmmi10"/>
            </a:endParaRPr>
          </a:p>
          <a:p>
            <a:pPr marL="269835" indent="-269835">
              <a:buFont typeface="Arial" pitchFamily="34" charset="0"/>
              <a:buChar char="•"/>
            </a:pP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four classes: </a:t>
            </a:r>
            <a:r>
              <a:rPr lang="en-GB" sz="2100" dirty="0">
                <a:solidFill>
                  <a:srgbClr val="9900FF"/>
                </a:solidFill>
                <a:latin typeface="Calibri" pitchFamily="34" charset="0"/>
              </a:rPr>
              <a:t>purple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2609FF"/>
                </a:solidFill>
                <a:latin typeface="Calibri" pitchFamily="34" charset="0"/>
              </a:rPr>
              <a:t>blue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9C2424"/>
                </a:solidFill>
                <a:latin typeface="Calibri" pitchFamily="34" charset="0"/>
              </a:rPr>
              <a:t>red</a:t>
            </a:r>
            <a:r>
              <a:rPr lang="en-GB" sz="2100" dirty="0">
                <a:solidFill>
                  <a:srgbClr val="002060"/>
                </a:solidFill>
                <a:latin typeface="Calibri" pitchFamily="34" charset="0"/>
              </a:rPr>
              <a:t>, </a:t>
            </a:r>
            <a:r>
              <a:rPr lang="en-GB" sz="2100" dirty="0">
                <a:solidFill>
                  <a:srgbClr val="00C459"/>
                </a:solidFill>
                <a:latin typeface="Calibri" pitchFamily="34" charset="0"/>
              </a:rPr>
              <a:t>green</a:t>
            </a:r>
            <a:endParaRPr lang="en-GB" sz="2100" baseline="-25000" dirty="0">
              <a:solidFill>
                <a:srgbClr val="00C459"/>
              </a:solidFill>
              <a:latin typeface="cmmi1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11960" y="1412776"/>
            <a:ext cx="4359997" cy="3492963"/>
            <a:chOff x="3644876" y="826873"/>
            <a:chExt cx="4999090" cy="4004964"/>
          </a:xfrm>
        </p:grpSpPr>
        <p:grpSp>
          <p:nvGrpSpPr>
            <p:cNvPr id="6" name="Group 113"/>
            <p:cNvGrpSpPr/>
            <p:nvPr/>
          </p:nvGrpSpPr>
          <p:grpSpPr>
            <a:xfrm>
              <a:off x="3644876" y="826873"/>
              <a:ext cx="4999090" cy="4004964"/>
              <a:chOff x="214282" y="2755699"/>
              <a:chExt cx="4999090" cy="4004964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825700" y="359806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9075" y="38385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585319" y="3726653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428176" y="382428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456734" y="34647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325766" y="366950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506740" y="406717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754390" y="368140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970974" y="335756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947620" y="3537586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311475" y="38695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1702493" y="389001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1580576" y="3855247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609134" y="3495675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478166" y="3700464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659140" y="409813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06790" y="3712369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1108134" y="3502822"/>
                <a:ext cx="71438" cy="71438"/>
              </a:xfrm>
              <a:prstGeom prst="ellipse">
                <a:avLst/>
              </a:prstGeom>
              <a:solidFill>
                <a:srgbClr val="9900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2683167">
                <a:off x="2532711" y="32181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 rot="2683167">
                <a:off x="2493089" y="3658109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 rot="2683167">
                <a:off x="3493221" y="358667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 rot="2683167">
                <a:off x="3028451" y="384015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rot="2683167">
                <a:off x="3207469" y="30866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 rot="2683167">
                <a:off x="2850280" y="365810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 rot="2683167">
                <a:off x="2762349" y="410210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 rot="2683167">
                <a:off x="3348271" y="3716502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 rot="2683167">
                <a:off x="2817673" y="318681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 rot="2683167">
                <a:off x="2661898" y="326094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 rot="2683167">
                <a:off x="2719912" y="355258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 rot="2683167">
                <a:off x="3026097" y="411396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 rot="2683167">
                <a:off x="3102447" y="39320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 rot="2683167">
                <a:off x="3564658" y="337235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2683167">
                <a:off x="3177879" y="3515233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 rot="2683167">
                <a:off x="2848854" y="4271461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 rot="2683167">
                <a:off x="3434776" y="384573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 rot="2683167">
                <a:off x="2812923" y="3386537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 rot="2683167">
                <a:off x="2506777" y="3901048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 rot="2683167">
                <a:off x="2779230" y="3832375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 rot="2683167">
                <a:off x="2635964" y="394386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 rot="2683167">
                <a:off x="2635965" y="4103540"/>
                <a:ext cx="71438" cy="71438"/>
              </a:xfrm>
              <a:prstGeom prst="ellipse">
                <a:avLst/>
              </a:prstGeom>
              <a:solidFill>
                <a:srgbClr val="2609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>
                  <a:ea typeface="ＭＳ Ｐゴシック" pitchFamily="50" charset="-128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 rot="7400826">
                <a:off x="2059663" y="4709609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 rot="7400826">
                <a:off x="1620515" y="4757521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 rot="7400826">
                <a:off x="2321663" y="534518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 rot="7400826">
                <a:off x="1238330" y="51090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 rot="7400826">
                <a:off x="2146563" y="4982800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 rot="7400826">
                <a:off x="2043166" y="484470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 rot="7400826">
                <a:off x="1768697" y="4959082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 rot="7400826">
                <a:off x="1385045" y="481884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rot="7400826">
                <a:off x="1506093" y="507240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 rot="7400826">
                <a:off x="1368547" y="4953937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 rot="7400826">
                <a:off x="1212002" y="4985424"/>
                <a:ext cx="71438" cy="71438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 rot="7400826">
                <a:off x="4063685" y="501439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 rot="20386206">
                <a:off x="3481110" y="554296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 rot="20386206">
                <a:off x="3498867" y="4790275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 rot="20386206">
                <a:off x="4219129" y="54870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 rot="20386206">
                <a:off x="3202822" y="51858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 rot="20386206">
                <a:off x="3204026" y="535834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rot="20386206">
                <a:off x="3481549" y="52927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 rot="20386206">
                <a:off x="3928770" y="5633430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 rot="20386206">
                <a:off x="3981919" y="535752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 rot="20386206">
                <a:off x="4022255" y="553452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 rot="20386206">
                <a:off x="4166915" y="560213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 rot="7400826">
                <a:off x="4431394" y="418066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 rot="7400826">
                <a:off x="3992246" y="422857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 rot="7400826">
                <a:off x="4693394" y="481623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 rot="7400826">
                <a:off x="3610061" y="45800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 rot="7400826">
                <a:off x="4518294" y="445385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rot="7400826">
                <a:off x="4414897" y="431575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 rot="7400826">
                <a:off x="4140428" y="443013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 rot="7400826">
                <a:off x="3756776" y="428989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rot="7400826">
                <a:off x="3877824" y="45434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 rot="7400826">
                <a:off x="3740278" y="44249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 rot="7400826">
                <a:off x="3583733" y="445647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 rot="10270726">
                <a:off x="5065440" y="3943402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rot="10270726">
                <a:off x="4500653" y="375030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 rot="10270726">
                <a:off x="4770251" y="456425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 rot="10270726">
                <a:off x="3983548" y="370302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rot="10270726">
                <a:off x="4921295" y="4191206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rot="10270726">
                <a:off x="4954238" y="4021864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 rot="10270726">
                <a:off x="4450737" y="3995448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 rot="10270726">
                <a:off x="4297128" y="3616951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 rot="10270726">
                <a:off x="4190455" y="3876889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 rot="10270726">
                <a:off x="4185925" y="369541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 rot="10270726">
                <a:off x="4057498" y="3600523"/>
                <a:ext cx="71438" cy="71438"/>
              </a:xfrm>
              <a:prstGeom prst="ellipse">
                <a:avLst/>
              </a:prstGeom>
              <a:solidFill>
                <a:srgbClr val="00C45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68232" eaLnBrk="0" hangingPunct="0"/>
                <a:endParaRPr lang="en-GB" sz="2500" u="sng">
                  <a:ea typeface="ＭＳ Ｐゴシック" pitchFamily="50" charset="-128"/>
                </a:endParaRPr>
              </a:p>
            </p:txBody>
          </p:sp>
          <p:grpSp>
            <p:nvGrpSpPr>
              <p:cNvPr id="91" name="Group 109"/>
              <p:cNvGrpSpPr/>
              <p:nvPr/>
            </p:nvGrpSpPr>
            <p:grpSpPr>
              <a:xfrm>
                <a:off x="214282" y="2755699"/>
                <a:ext cx="4999090" cy="4004964"/>
                <a:chOff x="252382" y="2829396"/>
                <a:chExt cx="4999090" cy="4004964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 bwMode="auto">
                <a:xfrm>
                  <a:off x="571472" y="6429396"/>
                  <a:ext cx="468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93" name="Straight Arrow Connector 92"/>
                <p:cNvCxnSpPr/>
                <p:nvPr/>
              </p:nvCxnSpPr>
              <p:spPr bwMode="auto">
                <a:xfrm rot="16200000">
                  <a:off x="-1228527" y="4629396"/>
                  <a:ext cx="3600000" cy="0"/>
                </a:xfrm>
                <a:prstGeom prst="straightConnector1">
                  <a:avLst/>
                </a:prstGeom>
                <a:solidFill>
                  <a:srgbClr val="999999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4870452" y="6357958"/>
                  <a:ext cx="345468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52382" y="2857498"/>
                  <a:ext cx="358772" cy="47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100" dirty="0">
                      <a:latin typeface="Calibri" pitchFamily="34" charset="0"/>
                    </a:rPr>
                    <a:t>y</a:t>
                  </a:r>
                </a:p>
              </p:txBody>
            </p:sp>
          </p:grpSp>
        </p:grpSp>
        <p:cxnSp>
          <p:nvCxnSpPr>
            <p:cNvPr id="96" name="Straight Connector 95"/>
            <p:cNvCxnSpPr/>
            <p:nvPr/>
          </p:nvCxnSpPr>
          <p:spPr bwMode="auto">
            <a:xfrm rot="16200000" flipV="1">
              <a:off x="4250529" y="2250273"/>
              <a:ext cx="3214710" cy="714380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V="1">
              <a:off x="4500562" y="2357430"/>
              <a:ext cx="1285884" cy="428628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10800000" flipV="1">
              <a:off x="6003918" y="1473200"/>
              <a:ext cx="2162182" cy="1779576"/>
            </a:xfrm>
            <a:prstGeom prst="line">
              <a:avLst/>
            </a:prstGeom>
            <a:solidFill>
              <a:srgbClr val="999999"/>
            </a:solidFill>
            <a:ln w="38100" cap="flat" cmpd="sng" algn="ctr">
              <a:solidFill>
                <a:srgbClr val="9C242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7156468" y="1500174"/>
              <a:ext cx="785818" cy="428628"/>
            </a:xfrm>
            <a:prstGeom prst="ellipse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232" eaLnBrk="0" hangingPunct="0"/>
              <a:endParaRPr lang="en-GB" sz="2500"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246814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How many features and thresholds to try?</a:t>
            </a:r>
          </a:p>
          <a:p>
            <a:pPr lvl="1"/>
            <a:r>
              <a:rPr lang="en-GB" sz="2500" dirty="0"/>
              <a:t>just one = “extremely randomized”</a:t>
            </a:r>
          </a:p>
          <a:p>
            <a:pPr lvl="1"/>
            <a:r>
              <a:rPr lang="en-GB" sz="2500" dirty="0"/>
              <a:t>few -&gt; fast training, may under-fit, maybe too deep</a:t>
            </a:r>
          </a:p>
          <a:p>
            <a:pPr lvl="1"/>
            <a:r>
              <a:rPr lang="en-GB" sz="2500" dirty="0"/>
              <a:t>many -&gt; slower training, may over-fit</a:t>
            </a:r>
          </a:p>
          <a:p>
            <a:endParaRPr lang="en-GB" sz="2800" dirty="0"/>
          </a:p>
          <a:p>
            <a:r>
              <a:rPr lang="en-GB" sz="2800" dirty="0"/>
              <a:t>When to stop growing the tree?</a:t>
            </a:r>
          </a:p>
          <a:p>
            <a:pPr lvl="1"/>
            <a:r>
              <a:rPr lang="en-GB" sz="2500" dirty="0"/>
              <a:t>maximum depth</a:t>
            </a:r>
          </a:p>
          <a:p>
            <a:pPr lvl="1"/>
            <a:r>
              <a:rPr lang="en-GB" sz="2500" dirty="0"/>
              <a:t>pruning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100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026"/>
          <p:cNvPicPr>
            <a:picLocks noChangeAspect="1" noChangeArrowheads="1"/>
          </p:cNvPicPr>
          <p:nvPr/>
        </p:nvPicPr>
        <p:blipFill>
          <a:blip r:embed="rId3">
            <a:lum bright="70000"/>
            <a:grayscl/>
          </a:blip>
          <a:srcRect/>
          <a:stretch>
            <a:fillRect/>
          </a:stretch>
        </p:blipFill>
        <p:spPr bwMode="auto">
          <a:xfrm>
            <a:off x="639763" y="2500314"/>
            <a:ext cx="5618161" cy="330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7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324225" y="5270507"/>
            <a:ext cx="2490788" cy="231776"/>
            <a:chOff x="219" y="779"/>
            <a:chExt cx="1569" cy="146"/>
          </a:xfrm>
        </p:grpSpPr>
        <p:sp>
          <p:nvSpPr>
            <p:cNvPr id="164870" name="Rectangle 1029"/>
            <p:cNvSpPr>
              <a:spLocks noChangeArrowheads="1"/>
            </p:cNvSpPr>
            <p:nvPr/>
          </p:nvSpPr>
          <p:spPr bwMode="auto">
            <a:xfrm>
              <a:off x="219" y="779"/>
              <a:ext cx="1569" cy="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700" b="1">
                <a:solidFill>
                  <a:srgbClr val="0019A8"/>
                </a:solidFill>
              </a:endParaRPr>
            </a:p>
          </p:txBody>
        </p:sp>
        <p:sp>
          <p:nvSpPr>
            <p:cNvPr id="164871" name="Rectangle 1030"/>
            <p:cNvSpPr>
              <a:spLocks noChangeArrowheads="1"/>
            </p:cNvSpPr>
            <p:nvPr/>
          </p:nvSpPr>
          <p:spPr bwMode="auto">
            <a:xfrm>
              <a:off x="1564" y="780"/>
              <a:ext cx="144" cy="1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1887"/>
              <a:endParaRPr lang="de-DE" sz="900" b="1">
                <a:solidFill>
                  <a:srgbClr val="0019A8"/>
                </a:solidFill>
              </a:endParaRPr>
            </a:p>
          </p:txBody>
        </p:sp>
      </p:grpSp>
      <p:sp>
        <p:nvSpPr>
          <p:cNvPr id="164869" name="Rectangle 1031"/>
          <p:cNvSpPr>
            <a:spLocks noChangeArrowheads="1"/>
          </p:cNvSpPr>
          <p:nvPr/>
        </p:nvSpPr>
        <p:spPr bwMode="auto">
          <a:xfrm>
            <a:off x="1019174" y="2661916"/>
            <a:ext cx="8124826" cy="1055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1" tIns="27089" rIns="19121" bIns="27089">
            <a:prstTxWarp prst="textNoShape">
              <a:avLst/>
            </a:prstTxWarp>
          </a:bodyPr>
          <a:lstStyle/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r>
              <a:rPr lang="en-US" sz="5500" b="1" dirty="0">
                <a:solidFill>
                  <a:schemeClr val="bg1">
                    <a:lumMod val="50000"/>
                  </a:schemeClr>
                </a:solidFill>
              </a:rPr>
              <a:t>Random Forests</a:t>
            </a: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  <a:p>
            <a:pPr algn="r" defTabSz="765062">
              <a:tabLst>
                <a:tab pos="357136" algn="l"/>
                <a:tab pos="714269" algn="l"/>
                <a:tab pos="1084104" algn="l"/>
              </a:tabLst>
            </a:pPr>
            <a:endParaRPr lang="en-US" sz="55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1015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8" idx="3"/>
            <a:endCxn id="19" idx="0"/>
          </p:cNvCxnSpPr>
          <p:nvPr/>
        </p:nvCxnSpPr>
        <p:spPr bwMode="auto">
          <a:xfrm rot="5400000">
            <a:off x="3010991" y="1569241"/>
            <a:ext cx="497287" cy="221998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" name="Straight Connector 4"/>
          <p:cNvCxnSpPr>
            <a:stCxn id="18" idx="5"/>
            <a:endCxn id="20" idx="0"/>
          </p:cNvCxnSpPr>
          <p:nvPr/>
        </p:nvCxnSpPr>
        <p:spPr bwMode="auto">
          <a:xfrm rot="16200000" flipH="1">
            <a:off x="5472214" y="1629238"/>
            <a:ext cx="497287" cy="209999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" name="Straight Connector 5"/>
          <p:cNvCxnSpPr>
            <a:stCxn id="19" idx="3"/>
            <a:endCxn id="24" idx="0"/>
          </p:cNvCxnSpPr>
          <p:nvPr/>
        </p:nvCxnSpPr>
        <p:spPr bwMode="auto">
          <a:xfrm rot="5400000">
            <a:off x="1395499" y="3111500"/>
            <a:ext cx="423523" cy="78353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" name="Straight Connector 6"/>
          <p:cNvCxnSpPr>
            <a:stCxn id="19" idx="5"/>
            <a:endCxn id="29" idx="0"/>
          </p:cNvCxnSpPr>
          <p:nvPr/>
        </p:nvCxnSpPr>
        <p:spPr bwMode="auto">
          <a:xfrm rot="16200000" flipH="1">
            <a:off x="2437898" y="3153866"/>
            <a:ext cx="423523" cy="69879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" name="Straight Connector 7"/>
          <p:cNvCxnSpPr>
            <a:stCxn id="20" idx="3"/>
            <a:endCxn id="21" idx="0"/>
          </p:cNvCxnSpPr>
          <p:nvPr/>
        </p:nvCxnSpPr>
        <p:spPr bwMode="auto">
          <a:xfrm rot="5400000">
            <a:off x="5875429" y="2970222"/>
            <a:ext cx="423523" cy="1066086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" name="Straight Connector 8"/>
          <p:cNvCxnSpPr>
            <a:stCxn id="20" idx="5"/>
            <a:endCxn id="22" idx="0"/>
          </p:cNvCxnSpPr>
          <p:nvPr/>
        </p:nvCxnSpPr>
        <p:spPr bwMode="auto">
          <a:xfrm rot="16200000" flipH="1">
            <a:off x="7277821" y="2935152"/>
            <a:ext cx="423523" cy="113622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stCxn id="22" idx="5"/>
            <a:endCxn id="26" idx="0"/>
          </p:cNvCxnSpPr>
          <p:nvPr/>
        </p:nvCxnSpPr>
        <p:spPr bwMode="auto">
          <a:xfrm rot="16200000" flipH="1">
            <a:off x="8204019" y="4082945"/>
            <a:ext cx="503296" cy="49470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21" idx="5"/>
            <a:endCxn id="28" idx="0"/>
          </p:cNvCxnSpPr>
          <p:nvPr/>
        </p:nvCxnSpPr>
        <p:spPr bwMode="auto">
          <a:xfrm rot="16200000" flipH="1">
            <a:off x="5673069" y="4110348"/>
            <a:ext cx="503296" cy="43990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24" idx="5"/>
            <a:endCxn id="25" idx="0"/>
          </p:cNvCxnSpPr>
          <p:nvPr/>
        </p:nvCxnSpPr>
        <p:spPr bwMode="auto">
          <a:xfrm rot="16200000" flipH="1">
            <a:off x="1360740" y="4084024"/>
            <a:ext cx="503296" cy="49255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" name="Straight Connector 12"/>
          <p:cNvCxnSpPr>
            <a:stCxn id="24" idx="3"/>
            <a:endCxn id="30" idx="0"/>
          </p:cNvCxnSpPr>
          <p:nvPr/>
        </p:nvCxnSpPr>
        <p:spPr bwMode="auto">
          <a:xfrm rot="5400000">
            <a:off x="565872" y="4082947"/>
            <a:ext cx="503296" cy="49470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21" idx="3"/>
            <a:endCxn id="23" idx="0"/>
          </p:cNvCxnSpPr>
          <p:nvPr/>
        </p:nvCxnSpPr>
        <p:spPr bwMode="auto">
          <a:xfrm rot="5400000">
            <a:off x="4856535" y="4034953"/>
            <a:ext cx="503296" cy="59069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22" idx="3"/>
            <a:endCxn id="27" idx="0"/>
          </p:cNvCxnSpPr>
          <p:nvPr/>
        </p:nvCxnSpPr>
        <p:spPr bwMode="auto">
          <a:xfrm rot="5400000">
            <a:off x="7409154" y="4084024"/>
            <a:ext cx="503296" cy="49255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Straight Connector 15"/>
          <p:cNvCxnSpPr>
            <a:stCxn id="23" idx="3"/>
            <a:endCxn id="31" idx="0"/>
          </p:cNvCxnSpPr>
          <p:nvPr/>
        </p:nvCxnSpPr>
        <p:spPr bwMode="auto">
          <a:xfrm rot="5400000">
            <a:off x="4253740" y="5166273"/>
            <a:ext cx="629178" cy="187779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7" name="Straight Connector 16"/>
          <p:cNvCxnSpPr>
            <a:stCxn id="23" idx="5"/>
            <a:endCxn id="32" idx="0"/>
          </p:cNvCxnSpPr>
          <p:nvPr/>
        </p:nvCxnSpPr>
        <p:spPr bwMode="auto">
          <a:xfrm rot="16200000" flipH="1">
            <a:off x="4762855" y="5146177"/>
            <a:ext cx="629178" cy="22797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4307235" y="2066963"/>
            <a:ext cx="426016" cy="42601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9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936637" y="2927877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900" dirty="0">
                <a:latin typeface="Calibri"/>
                <a:ea typeface="+mn-ea"/>
                <a:cs typeface="+mn-cs"/>
              </a:rPr>
              <a:t>2</a:t>
            </a:r>
            <a:endParaRPr lang="en-GB" sz="1400" dirty="0"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557845" y="2927877"/>
            <a:ext cx="426016" cy="42601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900" dirty="0"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341141" y="3715026"/>
            <a:ext cx="426016" cy="42601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844687" y="3715026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4599830" y="4581948"/>
            <a:ext cx="426016" cy="42601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02486" y="3715026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1645655" y="4581948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8490015" y="4581948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201519" y="4581948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931663" y="4581948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786051" y="3715026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57159" y="4581948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261433" y="5574753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978424" y="5574753"/>
            <a:ext cx="426016" cy="426015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3" name="Straight Connector 32"/>
          <p:cNvCxnSpPr>
            <a:stCxn id="25" idx="3"/>
            <a:endCxn id="35" idx="0"/>
          </p:cNvCxnSpPr>
          <p:nvPr/>
        </p:nvCxnSpPr>
        <p:spPr bwMode="auto">
          <a:xfrm rot="5400000">
            <a:off x="1288863" y="5155573"/>
            <a:ext cx="629178" cy="2091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Straight Connector 33"/>
          <p:cNvCxnSpPr>
            <a:stCxn id="25" idx="5"/>
            <a:endCxn id="36" idx="0"/>
          </p:cNvCxnSpPr>
          <p:nvPr/>
        </p:nvCxnSpPr>
        <p:spPr bwMode="auto">
          <a:xfrm rot="16200000" flipH="1">
            <a:off x="1762258" y="5192597"/>
            <a:ext cx="629178" cy="13513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1285854" y="5574753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931407" y="5574753"/>
            <a:ext cx="426016" cy="42601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lvl="0" algn="ctr">
              <a:defRPr/>
            </a:pPr>
            <a:endParaRPr lang="en-GB" sz="19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" name="Group 107"/>
          <p:cNvGrpSpPr/>
          <p:nvPr/>
        </p:nvGrpSpPr>
        <p:grpSpPr bwMode="auto">
          <a:xfrm>
            <a:off x="6382589" y="5155469"/>
            <a:ext cx="1163671" cy="936110"/>
            <a:chOff x="2252646" y="1983412"/>
            <a:chExt cx="357190" cy="287340"/>
          </a:xfrm>
        </p:grpSpPr>
        <p:cxnSp>
          <p:nvCxnSpPr>
            <p:cNvPr id="38" name="Straight Connector 37"/>
            <p:cNvCxnSpPr/>
            <p:nvPr/>
          </p:nvCxnSpPr>
          <p:spPr bwMode="auto"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762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49" name="TextBox 48"/>
          <p:cNvSpPr txBox="1"/>
          <p:nvPr/>
        </p:nvSpPr>
        <p:spPr bwMode="auto">
          <a:xfrm>
            <a:off x="6231944" y="6063681"/>
            <a:ext cx="1550321" cy="477042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50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category </a:t>
            </a:r>
            <a:r>
              <a:rPr lang="en-GB" sz="2500" dirty="0">
                <a:solidFill>
                  <a:srgbClr val="C00000"/>
                </a:solidFill>
                <a:latin typeface="cmmi10"/>
                <a:ea typeface="+mn-ea"/>
                <a:cs typeface="+mn-cs"/>
              </a:rPr>
              <a:t>c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30091" y="1128038"/>
            <a:ext cx="2329677" cy="910781"/>
            <a:chOff x="4429123" y="3738562"/>
            <a:chExt cx="1158452" cy="533401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4429123" y="3738562"/>
              <a:ext cx="1158452" cy="533401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232" eaLnBrk="0" hangingPunct="0"/>
              <a:endParaRPr lang="en-GB" sz="2500">
                <a:ea typeface="ＭＳ Ｐゴシック" pitchFamily="50" charset="-128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500562" y="3781594"/>
              <a:ext cx="176061" cy="191315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00562" y="4034406"/>
              <a:ext cx="176061" cy="172138"/>
            </a:xfrm>
            <a:prstGeom prst="ellips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08530" y="3989542"/>
              <a:ext cx="878961" cy="260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split nodes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09289" y="3744119"/>
              <a:ext cx="843353" cy="260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leaf nodes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8486" y="1278483"/>
            <a:ext cx="675019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cmr10"/>
              </a:rPr>
              <a:t>v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93625" y="4587976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29673" y="4587976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192245" y="4587976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12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485717" y="4587976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71746" y="5585977"/>
            <a:ext cx="441118" cy="384709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14</a:t>
            </a:r>
          </a:p>
        </p:txBody>
      </p:sp>
      <p:pic>
        <p:nvPicPr>
          <p:cNvPr id="78" name="Picture 7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5435386" y="5702463"/>
            <a:ext cx="923027" cy="375364"/>
          </a:xfrm>
          <a:prstGeom prst="rect">
            <a:avLst/>
          </a:prstGeom>
          <a:noFill/>
          <a:ln/>
          <a:effectLst/>
        </p:spPr>
      </p:pic>
      <p:sp>
        <p:nvSpPr>
          <p:cNvPr id="109" name="Rectangle 108"/>
          <p:cNvSpPr/>
          <p:nvPr/>
        </p:nvSpPr>
        <p:spPr>
          <a:xfrm>
            <a:off x="1929145" y="5585977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252158" y="5585977"/>
            <a:ext cx="443649" cy="383772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16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85704" y="5585977"/>
            <a:ext cx="431625" cy="384709"/>
          </a:xfrm>
          <a:prstGeom prst="rect">
            <a:avLst/>
          </a:prstGeom>
        </p:spPr>
        <p:txBody>
          <a:bodyPr wrap="none" lIns="91426" tIns="45714" rIns="91426" bIns="45714">
            <a:spAutoFit/>
          </a:bodyPr>
          <a:lstStyle/>
          <a:p>
            <a:pPr lvl="0" algn="ctr">
              <a:defRPr/>
            </a:pPr>
            <a:r>
              <a:rPr lang="en-GB" sz="1900" dirty="0">
                <a:solidFill>
                  <a:srgbClr val="000000"/>
                </a:solidFill>
                <a:latin typeface="Calibri"/>
              </a:rPr>
              <a:t>17</a:t>
            </a:r>
          </a:p>
        </p:txBody>
      </p:sp>
      <p:cxnSp>
        <p:nvCxnSpPr>
          <p:cNvPr id="113" name="Straight Arrow Connector 112"/>
          <p:cNvCxnSpPr>
            <a:stCxn id="18" idx="5"/>
            <a:endCxn id="20" idx="0"/>
          </p:cNvCxnSpPr>
          <p:nvPr/>
        </p:nvCxnSpPr>
        <p:spPr bwMode="auto">
          <a:xfrm rot="16200000" flipH="1">
            <a:off x="5472214" y="1629238"/>
            <a:ext cx="497287" cy="2099990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0" idx="3"/>
            <a:endCxn id="21" idx="0"/>
          </p:cNvCxnSpPr>
          <p:nvPr/>
        </p:nvCxnSpPr>
        <p:spPr bwMode="auto">
          <a:xfrm rot="5400000">
            <a:off x="5875429" y="2970222"/>
            <a:ext cx="423523" cy="1066086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Straight Arrow Connector 161"/>
          <p:cNvCxnSpPr>
            <a:stCxn id="21" idx="3"/>
            <a:endCxn id="104" idx="0"/>
          </p:cNvCxnSpPr>
          <p:nvPr/>
        </p:nvCxnSpPr>
        <p:spPr bwMode="auto">
          <a:xfrm flipH="1">
            <a:off x="4815450" y="4078652"/>
            <a:ext cx="588079" cy="509323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7" name="Straight Arrow Connector 166"/>
          <p:cNvCxnSpPr>
            <a:stCxn id="23" idx="5"/>
            <a:endCxn id="111" idx="0"/>
          </p:cNvCxnSpPr>
          <p:nvPr/>
        </p:nvCxnSpPr>
        <p:spPr bwMode="auto">
          <a:xfrm>
            <a:off x="4963457" y="4945575"/>
            <a:ext cx="238060" cy="640402"/>
          </a:xfrm>
          <a:prstGeom prst="straightConnector1">
            <a:avLst/>
          </a:prstGeom>
          <a:solidFill>
            <a:srgbClr val="999999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8" name="Picture 17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871440" y="2071678"/>
            <a:ext cx="1430713" cy="357190"/>
          </a:xfrm>
          <a:prstGeom prst="rect">
            <a:avLst/>
          </a:prstGeom>
          <a:noFill/>
          <a:ln/>
          <a:effectLst/>
        </p:spPr>
      </p:pic>
      <p:pic>
        <p:nvPicPr>
          <p:cNvPr id="180" name="Picture 17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053081" y="2938558"/>
            <a:ext cx="1430064" cy="357029"/>
          </a:xfrm>
          <a:prstGeom prst="rect">
            <a:avLst/>
          </a:prstGeom>
          <a:noFill/>
          <a:ln/>
          <a:effectLst/>
        </p:spPr>
      </p:pic>
      <p:pic>
        <p:nvPicPr>
          <p:cNvPr id="182" name="Picture 18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857622" y="3754388"/>
            <a:ext cx="1429417" cy="356866"/>
          </a:xfrm>
          <a:prstGeom prst="rect">
            <a:avLst/>
          </a:prstGeom>
          <a:noFill/>
          <a:ln/>
          <a:effectLst/>
        </p:spPr>
      </p:pic>
      <p:pic>
        <p:nvPicPr>
          <p:cNvPr id="186" name="Picture 18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857488" y="4569081"/>
            <a:ext cx="1689969" cy="356707"/>
          </a:xfrm>
          <a:prstGeom prst="rect">
            <a:avLst/>
          </a:prstGeom>
          <a:noFill/>
          <a:ln/>
          <a:effectLst/>
        </p:spPr>
      </p:pic>
      <p:sp>
        <p:nvSpPr>
          <p:cNvPr id="187" name="TextBox 186"/>
          <p:cNvSpPr txBox="1"/>
          <p:nvPr/>
        </p:nvSpPr>
        <p:spPr>
          <a:xfrm>
            <a:off x="5000629" y="2492928"/>
            <a:ext cx="675019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929322" y="3278747"/>
            <a:ext cx="675019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000629" y="4016828"/>
            <a:ext cx="675019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916365" y="4786323"/>
            <a:ext cx="675019" cy="57888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≥</a:t>
            </a:r>
            <a:endParaRPr lang="en-GB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3"/>
          <a:srcRect r="7296" b="13976"/>
          <a:stretch/>
        </p:blipFill>
        <p:spPr>
          <a:xfrm>
            <a:off x="38059" y="1079305"/>
            <a:ext cx="4317917" cy="1557607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 bwMode="auto">
          <a:xfrm flipH="1">
            <a:off x="4568329" y="1746423"/>
            <a:ext cx="164922" cy="2548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43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0" grpId="0"/>
      <p:bldP spid="187" grpId="0"/>
      <p:bldP spid="188" grpId="0"/>
      <p:bldP spid="189" grpId="0"/>
      <p:bldP spid="1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12474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GB" dirty="0"/>
              <a:t>Random Forests - A Forest of Trees</a:t>
            </a:r>
          </a:p>
        </p:txBody>
      </p:sp>
      <p:cxnSp>
        <p:nvCxnSpPr>
          <p:cNvPr id="221" name="Straight Connector 220"/>
          <p:cNvCxnSpPr>
            <a:stCxn id="235" idx="3"/>
            <a:endCxn id="236" idx="0"/>
          </p:cNvCxnSpPr>
          <p:nvPr/>
        </p:nvCxnSpPr>
        <p:spPr>
          <a:xfrm rot="5400000">
            <a:off x="1699605" y="2286243"/>
            <a:ext cx="259171" cy="844007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2" name="Straight Connector 221"/>
          <p:cNvCxnSpPr>
            <a:stCxn id="235" idx="5"/>
            <a:endCxn id="237" idx="0"/>
          </p:cNvCxnSpPr>
          <p:nvPr/>
        </p:nvCxnSpPr>
        <p:spPr>
          <a:xfrm rot="16200000" flipH="1">
            <a:off x="2529223" y="2409578"/>
            <a:ext cx="259171" cy="597337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3" name="Straight Connector 222"/>
          <p:cNvCxnSpPr>
            <a:stCxn id="236" idx="3"/>
            <a:endCxn id="241" idx="0"/>
          </p:cNvCxnSpPr>
          <p:nvPr/>
        </p:nvCxnSpPr>
        <p:spPr>
          <a:xfrm rot="5400000">
            <a:off x="1045067" y="2977265"/>
            <a:ext cx="315571" cy="29972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4" name="Straight Connector 223"/>
          <p:cNvCxnSpPr>
            <a:stCxn id="236" idx="5"/>
            <a:endCxn id="246" idx="0"/>
          </p:cNvCxnSpPr>
          <p:nvPr/>
        </p:nvCxnSpPr>
        <p:spPr>
          <a:xfrm rot="16200000" flipH="1">
            <a:off x="1456531" y="2974470"/>
            <a:ext cx="315571" cy="30531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5" name="Straight Connector 224"/>
          <p:cNvCxnSpPr>
            <a:stCxn id="237" idx="3"/>
            <a:endCxn id="238" idx="0"/>
          </p:cNvCxnSpPr>
          <p:nvPr/>
        </p:nvCxnSpPr>
        <p:spPr>
          <a:xfrm rot="5400000">
            <a:off x="2505671" y="2887581"/>
            <a:ext cx="315571" cy="47909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6" name="Straight Connector 225"/>
          <p:cNvCxnSpPr>
            <a:stCxn id="237" idx="5"/>
            <a:endCxn id="239" idx="0"/>
          </p:cNvCxnSpPr>
          <p:nvPr/>
        </p:nvCxnSpPr>
        <p:spPr>
          <a:xfrm rot="16200000" flipH="1">
            <a:off x="3069592" y="2911697"/>
            <a:ext cx="315571" cy="430857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7" name="Straight Connector 226"/>
          <p:cNvCxnSpPr>
            <a:stCxn id="239" idx="5"/>
            <a:endCxn id="243" idx="0"/>
          </p:cNvCxnSpPr>
          <p:nvPr/>
        </p:nvCxnSpPr>
        <p:spPr>
          <a:xfrm rot="16200000" flipH="1">
            <a:off x="3445851" y="3467851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8" name="Straight Connector 227"/>
          <p:cNvCxnSpPr>
            <a:stCxn id="238" idx="5"/>
            <a:endCxn id="245" idx="0"/>
          </p:cNvCxnSpPr>
          <p:nvPr/>
        </p:nvCxnSpPr>
        <p:spPr>
          <a:xfrm rot="16200000" flipH="1">
            <a:off x="2426955" y="3467852"/>
            <a:ext cx="356840" cy="25398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9" name="Straight Connector 228"/>
          <p:cNvCxnSpPr>
            <a:stCxn id="241" idx="5"/>
            <a:endCxn id="242" idx="0"/>
          </p:cNvCxnSpPr>
          <p:nvPr/>
        </p:nvCxnSpPr>
        <p:spPr>
          <a:xfrm rot="16200000" flipH="1">
            <a:off x="1056035" y="3467851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0" name="Straight Connector 229"/>
          <p:cNvCxnSpPr>
            <a:stCxn id="241" idx="3"/>
            <a:endCxn id="247" idx="0"/>
          </p:cNvCxnSpPr>
          <p:nvPr/>
        </p:nvCxnSpPr>
        <p:spPr>
          <a:xfrm rot="5400000">
            <a:off x="693107" y="3467853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1" name="Straight Connector 230"/>
          <p:cNvCxnSpPr>
            <a:stCxn id="238" idx="3"/>
            <a:endCxn id="240" idx="0"/>
          </p:cNvCxnSpPr>
          <p:nvPr/>
        </p:nvCxnSpPr>
        <p:spPr>
          <a:xfrm rot="5400000">
            <a:off x="2064026" y="3467853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2" name="Straight Connector 231"/>
          <p:cNvCxnSpPr>
            <a:stCxn id="239" idx="3"/>
            <a:endCxn id="244" idx="0"/>
          </p:cNvCxnSpPr>
          <p:nvPr/>
        </p:nvCxnSpPr>
        <p:spPr>
          <a:xfrm rot="5400000">
            <a:off x="3082925" y="3467852"/>
            <a:ext cx="356840" cy="25398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3" name="Straight Connector 232"/>
          <p:cNvCxnSpPr>
            <a:stCxn id="240" idx="3"/>
            <a:endCxn id="248" idx="0"/>
          </p:cNvCxnSpPr>
          <p:nvPr/>
        </p:nvCxnSpPr>
        <p:spPr>
          <a:xfrm rot="5400000">
            <a:off x="1784394" y="4082695"/>
            <a:ext cx="454509" cy="98667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4" name="Straight Connector 233"/>
          <p:cNvCxnSpPr>
            <a:stCxn id="240" idx="5"/>
            <a:endCxn id="249" idx="0"/>
          </p:cNvCxnSpPr>
          <p:nvPr/>
        </p:nvCxnSpPr>
        <p:spPr>
          <a:xfrm rot="16200000" flipH="1">
            <a:off x="1992939" y="4081761"/>
            <a:ext cx="454509" cy="10053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35" name="Oval 234"/>
          <p:cNvSpPr/>
          <p:nvPr/>
        </p:nvSpPr>
        <p:spPr>
          <a:xfrm>
            <a:off x="2228629" y="2447152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1330150" y="2837831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2880441" y="2837831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2346874" y="3284913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3365770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2038416" y="3773264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975953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284408" y="3773264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674228" y="3773264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3057316" y="3773264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655328" y="3773264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689938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667497" y="3773264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885278" y="435928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193422" y="4359282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50" name="Straight Connector 249"/>
          <p:cNvCxnSpPr>
            <a:stCxn id="242" idx="3"/>
            <a:endCxn id="252" idx="0"/>
          </p:cNvCxnSpPr>
          <p:nvPr/>
        </p:nvCxnSpPr>
        <p:spPr>
          <a:xfrm rot="5400000">
            <a:off x="1029777" y="4082084"/>
            <a:ext cx="454509" cy="9988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51" name="Straight Connector 250"/>
          <p:cNvCxnSpPr>
            <a:stCxn id="242" idx="5"/>
            <a:endCxn id="253" idx="0"/>
          </p:cNvCxnSpPr>
          <p:nvPr/>
        </p:nvCxnSpPr>
        <p:spPr>
          <a:xfrm rot="16200000" flipH="1">
            <a:off x="1238323" y="4082372"/>
            <a:ext cx="454509" cy="9931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52" name="Oval 251"/>
          <p:cNvSpPr/>
          <p:nvPr/>
        </p:nvSpPr>
        <p:spPr>
          <a:xfrm>
            <a:off x="1130051" y="435928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1438195" y="435928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61" name="Straight Connector 260"/>
          <p:cNvCxnSpPr>
            <a:stCxn id="275" idx="3"/>
            <a:endCxn id="276" idx="0"/>
          </p:cNvCxnSpPr>
          <p:nvPr/>
        </p:nvCxnSpPr>
        <p:spPr>
          <a:xfrm rot="5400000">
            <a:off x="5951014" y="2322812"/>
            <a:ext cx="259171" cy="77087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2" name="Straight Connector 261"/>
          <p:cNvCxnSpPr>
            <a:stCxn id="275" idx="5"/>
            <a:endCxn id="277" idx="1"/>
          </p:cNvCxnSpPr>
          <p:nvPr/>
        </p:nvCxnSpPr>
        <p:spPr>
          <a:xfrm rot="16200000" flipH="1">
            <a:off x="6828215" y="2325426"/>
            <a:ext cx="281734" cy="78820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3" name="Straight Connector 262"/>
          <p:cNvCxnSpPr>
            <a:stCxn id="276" idx="3"/>
            <a:endCxn id="281" idx="0"/>
          </p:cNvCxnSpPr>
          <p:nvPr/>
        </p:nvCxnSpPr>
        <p:spPr>
          <a:xfrm rot="5400000">
            <a:off x="5273692" y="2917912"/>
            <a:ext cx="315571" cy="418430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4" name="Straight Connector 263"/>
          <p:cNvCxnSpPr>
            <a:stCxn id="276" idx="5"/>
            <a:endCxn id="301" idx="0"/>
          </p:cNvCxnSpPr>
          <p:nvPr/>
        </p:nvCxnSpPr>
        <p:spPr>
          <a:xfrm rot="16200000" flipH="1">
            <a:off x="5808790" y="2910189"/>
            <a:ext cx="315571" cy="433876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5" name="Straight Connector 264"/>
          <p:cNvCxnSpPr>
            <a:stCxn id="277" idx="3"/>
            <a:endCxn id="278" idx="0"/>
          </p:cNvCxnSpPr>
          <p:nvPr/>
        </p:nvCxnSpPr>
        <p:spPr>
          <a:xfrm rot="5400000">
            <a:off x="6978041" y="2899771"/>
            <a:ext cx="315571" cy="45471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6" name="Straight Connector 265"/>
          <p:cNvCxnSpPr>
            <a:stCxn id="277" idx="5"/>
            <a:endCxn id="279" idx="0"/>
          </p:cNvCxnSpPr>
          <p:nvPr/>
        </p:nvCxnSpPr>
        <p:spPr>
          <a:xfrm rot="16200000" flipH="1">
            <a:off x="7551600" y="2889870"/>
            <a:ext cx="315571" cy="47451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7" name="Straight Connector 266"/>
          <p:cNvCxnSpPr>
            <a:stCxn id="279" idx="5"/>
            <a:endCxn id="292" idx="0"/>
          </p:cNvCxnSpPr>
          <p:nvPr/>
        </p:nvCxnSpPr>
        <p:spPr>
          <a:xfrm rot="16200000" flipH="1">
            <a:off x="7949687" y="3467851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8" name="Straight Connector 267"/>
          <p:cNvCxnSpPr>
            <a:stCxn id="278" idx="5"/>
            <a:endCxn id="284" idx="0"/>
          </p:cNvCxnSpPr>
          <p:nvPr/>
        </p:nvCxnSpPr>
        <p:spPr>
          <a:xfrm rot="16200000" flipH="1">
            <a:off x="6883937" y="3495430"/>
            <a:ext cx="356840" cy="198826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9" name="Straight Connector 268"/>
          <p:cNvCxnSpPr>
            <a:stCxn id="281" idx="5"/>
            <a:endCxn id="282" idx="0"/>
          </p:cNvCxnSpPr>
          <p:nvPr/>
        </p:nvCxnSpPr>
        <p:spPr>
          <a:xfrm rot="16200000" flipH="1">
            <a:off x="5225308" y="3467851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0" name="Straight Connector 269"/>
          <p:cNvCxnSpPr>
            <a:stCxn id="281" idx="3"/>
            <a:endCxn id="285" idx="0"/>
          </p:cNvCxnSpPr>
          <p:nvPr/>
        </p:nvCxnSpPr>
        <p:spPr>
          <a:xfrm rot="5400000">
            <a:off x="4862379" y="3467853"/>
            <a:ext cx="356840" cy="253983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1" name="Straight Connector 270"/>
          <p:cNvCxnSpPr>
            <a:stCxn id="278" idx="3"/>
            <a:endCxn id="280" idx="0"/>
          </p:cNvCxnSpPr>
          <p:nvPr/>
        </p:nvCxnSpPr>
        <p:spPr>
          <a:xfrm rot="5400000">
            <a:off x="6593447" y="3512712"/>
            <a:ext cx="356840" cy="16426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2" name="Straight Connector 271"/>
          <p:cNvCxnSpPr>
            <a:stCxn id="279" idx="3"/>
            <a:endCxn id="283" idx="0"/>
          </p:cNvCxnSpPr>
          <p:nvPr/>
        </p:nvCxnSpPr>
        <p:spPr>
          <a:xfrm rot="5400000">
            <a:off x="7586759" y="3467852"/>
            <a:ext cx="356840" cy="25398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3" name="Straight Connector 272"/>
          <p:cNvCxnSpPr>
            <a:stCxn id="284" idx="3"/>
            <a:endCxn id="286" idx="0"/>
          </p:cNvCxnSpPr>
          <p:nvPr/>
        </p:nvCxnSpPr>
        <p:spPr>
          <a:xfrm rot="5400000">
            <a:off x="6830774" y="4082761"/>
            <a:ext cx="454509" cy="9853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4" name="Straight Connector 273"/>
          <p:cNvCxnSpPr>
            <a:stCxn id="284" idx="5"/>
            <a:endCxn id="287" idx="0"/>
          </p:cNvCxnSpPr>
          <p:nvPr/>
        </p:nvCxnSpPr>
        <p:spPr>
          <a:xfrm rot="16200000" flipH="1">
            <a:off x="7039319" y="4081694"/>
            <a:ext cx="454509" cy="10066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75" name="Oval 274"/>
          <p:cNvSpPr/>
          <p:nvPr/>
        </p:nvSpPr>
        <p:spPr>
          <a:xfrm>
            <a:off x="6443470" y="2447152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1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5618127" y="2837831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7340618" y="2837831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6831433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7869604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6612697" y="377326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5145225" y="3284913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5453681" y="377326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7561151" y="377326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7084732" y="377326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4836769" y="3773262"/>
            <a:ext cx="154072" cy="154072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6931723" y="435928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7239867" y="435928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88" name="Straight Connector 287"/>
          <p:cNvCxnSpPr>
            <a:stCxn id="292" idx="3"/>
            <a:endCxn id="290" idx="0"/>
          </p:cNvCxnSpPr>
          <p:nvPr/>
        </p:nvCxnSpPr>
        <p:spPr>
          <a:xfrm rot="5400000">
            <a:off x="7916222" y="4079873"/>
            <a:ext cx="459503" cy="109302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9" name="Straight Connector 288"/>
          <p:cNvCxnSpPr>
            <a:stCxn id="292" idx="5"/>
            <a:endCxn id="291" idx="0"/>
          </p:cNvCxnSpPr>
          <p:nvPr/>
        </p:nvCxnSpPr>
        <p:spPr>
          <a:xfrm rot="16200000" flipH="1">
            <a:off x="8124768" y="4089576"/>
            <a:ext cx="459503" cy="89897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90" name="Oval 289"/>
          <p:cNvSpPr/>
          <p:nvPr/>
        </p:nvSpPr>
        <p:spPr>
          <a:xfrm>
            <a:off x="8014285" y="4364276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8322431" y="4364276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2" name="Oval 291"/>
          <p:cNvSpPr/>
          <p:nvPr/>
        </p:nvSpPr>
        <p:spPr>
          <a:xfrm>
            <a:off x="8178062" y="3773262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93" name="Straight Connector 292"/>
          <p:cNvCxnSpPr>
            <a:stCxn id="301" idx="3"/>
            <a:endCxn id="298" idx="0"/>
          </p:cNvCxnSpPr>
          <p:nvPr/>
        </p:nvCxnSpPr>
        <p:spPr>
          <a:xfrm rot="5400000">
            <a:off x="5843467" y="3493189"/>
            <a:ext cx="362340" cy="208808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4" name="Straight Connector 293"/>
          <p:cNvCxnSpPr>
            <a:stCxn id="301" idx="5"/>
            <a:endCxn id="297" idx="0"/>
          </p:cNvCxnSpPr>
          <p:nvPr/>
        </p:nvCxnSpPr>
        <p:spPr>
          <a:xfrm rot="16200000" flipH="1">
            <a:off x="6142695" y="3511711"/>
            <a:ext cx="362340" cy="171761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5" name="Straight Connector 294"/>
          <p:cNvCxnSpPr>
            <a:stCxn id="298" idx="3"/>
            <a:endCxn id="299" idx="0"/>
          </p:cNvCxnSpPr>
          <p:nvPr/>
        </p:nvCxnSpPr>
        <p:spPr>
          <a:xfrm rot="16200000" flipH="1">
            <a:off x="5796720" y="4088260"/>
            <a:ext cx="454509" cy="98535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6" name="Straight Connector 295"/>
          <p:cNvCxnSpPr>
            <a:stCxn id="298" idx="5"/>
            <a:endCxn id="300" idx="0"/>
          </p:cNvCxnSpPr>
          <p:nvPr/>
        </p:nvCxnSpPr>
        <p:spPr>
          <a:xfrm rot="5400000">
            <a:off x="5588175" y="4087197"/>
            <a:ext cx="454509" cy="100664"/>
          </a:xfrm>
          <a:prstGeom prst="line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97" name="Oval 296"/>
          <p:cNvSpPr/>
          <p:nvPr/>
        </p:nvSpPr>
        <p:spPr>
          <a:xfrm flipH="1">
            <a:off x="6332710" y="377876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u="sng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8" name="Oval 297"/>
          <p:cNvSpPr/>
          <p:nvPr/>
        </p:nvSpPr>
        <p:spPr>
          <a:xfrm flipH="1">
            <a:off x="5843196" y="377876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u="sng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9" name="Oval 298"/>
          <p:cNvSpPr/>
          <p:nvPr/>
        </p:nvSpPr>
        <p:spPr>
          <a:xfrm flipH="1">
            <a:off x="5996205" y="4364781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u="sng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0" name="Oval 299"/>
          <p:cNvSpPr/>
          <p:nvPr/>
        </p:nvSpPr>
        <p:spPr>
          <a:xfrm flipH="1">
            <a:off x="5688059" y="4364781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u="sng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6106476" y="3284913"/>
            <a:ext cx="154072" cy="154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lIns="91426" tIns="45714" rIns="91426" bIns="45714" rtlCol="0" anchor="ctr"/>
          <a:lstStyle/>
          <a:p>
            <a:pPr algn="ctr" defTabSz="914265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4005331" y="2754366"/>
            <a:ext cx="503385" cy="369320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……</a:t>
            </a:r>
          </a:p>
        </p:txBody>
      </p:sp>
      <p:grpSp>
        <p:nvGrpSpPr>
          <p:cNvPr id="3" name="Group 107"/>
          <p:cNvGrpSpPr/>
          <p:nvPr/>
        </p:nvGrpSpPr>
        <p:grpSpPr>
          <a:xfrm>
            <a:off x="2928926" y="4357694"/>
            <a:ext cx="714380" cy="574680"/>
            <a:chOff x="2252646" y="1983412"/>
            <a:chExt cx="357190" cy="287340"/>
          </a:xfrm>
        </p:grpSpPr>
        <p:cxnSp>
          <p:nvCxnSpPr>
            <p:cNvPr id="304" name="Straight Connector 303"/>
            <p:cNvCxnSpPr/>
            <p:nvPr/>
          </p:nvCxnSpPr>
          <p:spPr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6" name="Straight Connector 305"/>
            <p:cNvCxnSpPr/>
            <p:nvPr/>
          </p:nvCxnSpPr>
          <p:spPr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7" name="Straight Connector 306"/>
            <p:cNvCxnSpPr/>
            <p:nvPr/>
          </p:nvCxnSpPr>
          <p:spPr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8" name="Straight Connector 307"/>
            <p:cNvCxnSpPr/>
            <p:nvPr/>
          </p:nvCxnSpPr>
          <p:spPr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9" name="Straight Connector 308"/>
            <p:cNvCxnSpPr/>
            <p:nvPr/>
          </p:nvCxnSpPr>
          <p:spPr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0" name="Straight Connector 309"/>
            <p:cNvCxnSpPr/>
            <p:nvPr/>
          </p:nvCxnSpPr>
          <p:spPr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1" name="Straight Connector 310"/>
            <p:cNvCxnSpPr/>
            <p:nvPr/>
          </p:nvCxnSpPr>
          <p:spPr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2" name="Straight Arrow Connector 311"/>
            <p:cNvCxnSpPr/>
            <p:nvPr/>
          </p:nvCxnSpPr>
          <p:spPr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3" name="Straight Arrow Connector 312"/>
            <p:cNvCxnSpPr/>
            <p:nvPr/>
          </p:nvCxnSpPr>
          <p:spPr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grpSp>
        <p:nvGrpSpPr>
          <p:cNvPr id="4" name="Group 106"/>
          <p:cNvGrpSpPr/>
          <p:nvPr/>
        </p:nvGrpSpPr>
        <p:grpSpPr>
          <a:xfrm>
            <a:off x="4602480" y="4068767"/>
            <a:ext cx="714380" cy="574680"/>
            <a:chOff x="3906198" y="1831012"/>
            <a:chExt cx="357190" cy="287340"/>
          </a:xfrm>
        </p:grpSpPr>
        <p:cxnSp>
          <p:nvCxnSpPr>
            <p:cNvPr id="315" name="Straight Connector 314"/>
            <p:cNvCxnSpPr/>
            <p:nvPr/>
          </p:nvCxnSpPr>
          <p:spPr>
            <a:xfrm rot="16200000" flipH="1">
              <a:off x="3997910" y="19867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>
            <a:xfrm rot="16200000" flipH="1">
              <a:off x="3985380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7" name="Straight Connector 316"/>
            <p:cNvCxnSpPr/>
            <p:nvPr/>
          </p:nvCxnSpPr>
          <p:spPr>
            <a:xfrm rot="16200000" flipH="1">
              <a:off x="399181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8" name="Straight Connector 317"/>
            <p:cNvCxnSpPr/>
            <p:nvPr/>
          </p:nvCxnSpPr>
          <p:spPr>
            <a:xfrm rot="16200000" flipH="1">
              <a:off x="391460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>
            <a:xfrm rot="16200000" flipH="1">
              <a:off x="3921500" y="21012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>
            <a:xfrm rot="16200000" flipH="1">
              <a:off x="3841525" y="19866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>
            <a:xfrm rot="16200000" flipH="1">
              <a:off x="4068866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2" name="Straight Connector 321"/>
            <p:cNvCxnSpPr/>
            <p:nvPr/>
          </p:nvCxnSpPr>
          <p:spPr>
            <a:xfrm rot="16200000" flipH="1">
              <a:off x="4140003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3" name="Straight Arrow Connector 322"/>
            <p:cNvCxnSpPr/>
            <p:nvPr/>
          </p:nvCxnSpPr>
          <p:spPr>
            <a:xfrm rot="5400000" flipH="1" flipV="1">
              <a:off x="3763652" y="19735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4" name="Straight Arrow Connector 323"/>
            <p:cNvCxnSpPr/>
            <p:nvPr/>
          </p:nvCxnSpPr>
          <p:spPr>
            <a:xfrm>
              <a:off x="3906198" y="21175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326" name="TextBox 325"/>
          <p:cNvSpPr txBox="1"/>
          <p:nvPr/>
        </p:nvSpPr>
        <p:spPr>
          <a:xfrm>
            <a:off x="357159" y="2435577"/>
            <a:ext cx="1003254" cy="477042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algn="l" rtl="0"/>
            <a:r>
              <a:rPr lang="en-GB" sz="25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tree </a:t>
            </a:r>
            <a:r>
              <a:rPr lang="en-GB" sz="2500" dirty="0">
                <a:solidFill>
                  <a:prstClr val="black"/>
                </a:solidFill>
                <a:latin typeface="cmmi10"/>
              </a:rPr>
              <a:t>t</a:t>
            </a:r>
            <a:r>
              <a:rPr lang="en-GB" sz="2500" baseline="-25000" dirty="0">
                <a:solidFill>
                  <a:prstClr val="black"/>
                </a:solidFill>
                <a:latin typeface="cmr10"/>
              </a:rPr>
              <a:t>1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572002" y="2348881"/>
            <a:ext cx="1011082" cy="477042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algn="l" rtl="0"/>
            <a:r>
              <a:rPr lang="en-GB" sz="25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tree </a:t>
            </a:r>
            <a:r>
              <a:rPr lang="en-GB" sz="2500" dirty="0" err="1">
                <a:solidFill>
                  <a:prstClr val="black"/>
                </a:solidFill>
                <a:latin typeface="cmmi10"/>
              </a:rPr>
              <a:t>t</a:t>
            </a:r>
            <a:r>
              <a:rPr lang="en-GB" sz="2500" baseline="-25000" dirty="0" err="1">
                <a:solidFill>
                  <a:prstClr val="black"/>
                </a:solidFill>
                <a:latin typeface="cmmi10"/>
              </a:rPr>
              <a:t>T</a:t>
            </a:r>
            <a:endParaRPr lang="en-GB" sz="2500" baseline="-25000" dirty="0">
              <a:solidFill>
                <a:prstClr val="black"/>
              </a:solidFill>
              <a:latin typeface="cmmi1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4395787" y="4578357"/>
            <a:ext cx="1172087" cy="369320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category </a:t>
            </a:r>
            <a:r>
              <a:rPr lang="en-GB" dirty="0">
                <a:solidFill>
                  <a:srgbClr val="C00000"/>
                </a:solidFill>
                <a:latin typeface="cmmi10"/>
                <a:ea typeface="+mn-ea"/>
                <a:cs typeface="+mn-cs"/>
              </a:rPr>
              <a:t>c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711731" y="4917056"/>
            <a:ext cx="1172087" cy="369320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pPr defTabSz="9142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category </a:t>
            </a:r>
            <a:r>
              <a:rPr lang="en-GB" dirty="0">
                <a:solidFill>
                  <a:srgbClr val="C00000"/>
                </a:solidFill>
                <a:latin typeface="cmmi10"/>
                <a:ea typeface="+mn-ea"/>
                <a:cs typeface="+mn-cs"/>
              </a:rPr>
              <a:t>c</a:t>
            </a:r>
          </a:p>
        </p:txBody>
      </p:sp>
      <p:grpSp>
        <p:nvGrpSpPr>
          <p:cNvPr id="6" name="Group 122"/>
          <p:cNvGrpSpPr/>
          <p:nvPr/>
        </p:nvGrpSpPr>
        <p:grpSpPr>
          <a:xfrm>
            <a:off x="7215209" y="1620792"/>
            <a:ext cx="1785950" cy="800103"/>
            <a:chOff x="4429124" y="3738562"/>
            <a:chExt cx="1190633" cy="533401"/>
          </a:xfrm>
        </p:grpSpPr>
        <p:sp>
          <p:nvSpPr>
            <p:cNvPr id="124" name="Rounded Rectangle 123"/>
            <p:cNvSpPr/>
            <p:nvPr/>
          </p:nvSpPr>
          <p:spPr bwMode="auto">
            <a:xfrm>
              <a:off x="4429124" y="3738562"/>
              <a:ext cx="1190633" cy="533401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8232" eaLnBrk="0" hangingPunct="0"/>
              <a:endParaRPr lang="en-GB" sz="2500">
                <a:ea typeface="ＭＳ Ｐゴシック" pitchFamily="50" charset="-128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500562" y="3781594"/>
              <a:ext cx="176061" cy="176060"/>
            </a:xfrm>
            <a:prstGeom prst="ellips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500562" y="4034406"/>
              <a:ext cx="176061" cy="176060"/>
            </a:xfrm>
            <a:prstGeom prst="ellips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08531" y="3989542"/>
              <a:ext cx="841256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9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split nodes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09289" y="3744119"/>
              <a:ext cx="807059" cy="256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9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leaf nodes</a:t>
              </a:r>
            </a:p>
          </p:txBody>
        </p:sp>
      </p:grpSp>
      <p:pic>
        <p:nvPicPr>
          <p:cNvPr id="146" name="Picture 14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390979" y="4351245"/>
            <a:ext cx="481768" cy="230192"/>
          </a:xfrm>
          <a:prstGeom prst="rect">
            <a:avLst/>
          </a:prstGeom>
          <a:noFill/>
          <a:ln/>
          <a:effectLst/>
        </p:spPr>
      </p:pic>
      <p:pic>
        <p:nvPicPr>
          <p:cNvPr id="145" name="Picture 14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4019745" y="4081569"/>
            <a:ext cx="524877" cy="230341"/>
          </a:xfrm>
          <a:prstGeom prst="rect">
            <a:avLst/>
          </a:prstGeom>
          <a:noFill/>
          <a:ln/>
          <a:effectLst/>
        </p:spPr>
      </p:pic>
      <p:sp>
        <p:nvSpPr>
          <p:cNvPr id="123" name="TextBox 122"/>
          <p:cNvSpPr txBox="1"/>
          <p:nvPr/>
        </p:nvSpPr>
        <p:spPr>
          <a:xfrm>
            <a:off x="6572265" y="5229199"/>
            <a:ext cx="2357422" cy="1045263"/>
          </a:xfrm>
          <a:prstGeom prst="roundRect">
            <a:avLst>
              <a:gd name="adj" fmla="val 1324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182536" indent="-182536"/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[</a:t>
            </a:r>
            <a:r>
              <a:rPr lang="en-GB" sz="1900" dirty="0" err="1">
                <a:solidFill>
                  <a:srgbClr val="002060"/>
                </a:solidFill>
                <a:latin typeface="Calibri" pitchFamily="34" charset="0"/>
              </a:rPr>
              <a:t>Amit</a:t>
            </a: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 &amp; </a:t>
            </a:r>
            <a:r>
              <a:rPr lang="en-GB" sz="1900" dirty="0" err="1">
                <a:solidFill>
                  <a:srgbClr val="002060"/>
                </a:solidFill>
                <a:latin typeface="Calibri" pitchFamily="34" charset="0"/>
              </a:rPr>
              <a:t>Geman</a:t>
            </a: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 97]</a:t>
            </a:r>
          </a:p>
          <a:p>
            <a:pPr marL="182536" indent="-182536"/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[</a:t>
            </a:r>
            <a:r>
              <a:rPr lang="en-GB" sz="1900" dirty="0" err="1">
                <a:solidFill>
                  <a:srgbClr val="002060"/>
                </a:solidFill>
                <a:latin typeface="Calibri" pitchFamily="34" charset="0"/>
              </a:rPr>
              <a:t>Breiman</a:t>
            </a: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 01]</a:t>
            </a:r>
          </a:p>
          <a:p>
            <a:pPr marL="182536" indent="-182536"/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[</a:t>
            </a:r>
            <a:r>
              <a:rPr lang="en-GB" sz="1900" dirty="0" err="1">
                <a:solidFill>
                  <a:srgbClr val="002060"/>
                </a:solidFill>
                <a:latin typeface="Calibri" pitchFamily="34" charset="0"/>
              </a:rPr>
              <a:t>Lepetit</a:t>
            </a: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GB" sz="1900" i="1" dirty="0">
                <a:solidFill>
                  <a:srgbClr val="002060"/>
                </a:solidFill>
                <a:latin typeface="Calibri" pitchFamily="34" charset="0"/>
              </a:rPr>
              <a:t>et al.</a:t>
            </a: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 06]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8157" y="1739101"/>
            <a:ext cx="675019" cy="527791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500" b="1" dirty="0">
                <a:solidFill>
                  <a:srgbClr val="C00000"/>
                </a:solidFill>
                <a:latin typeface="cmr10"/>
              </a:rPr>
              <a:t>v</a:t>
            </a:r>
          </a:p>
        </p:txBody>
      </p:sp>
      <p:cxnSp>
        <p:nvCxnSpPr>
          <p:cNvPr id="131" name="Straight Arrow Connector 130"/>
          <p:cNvCxnSpPr>
            <a:endCxn id="235" idx="0"/>
          </p:cNvCxnSpPr>
          <p:nvPr/>
        </p:nvCxnSpPr>
        <p:spPr bwMode="auto">
          <a:xfrm rot="5400000">
            <a:off x="2194722" y="2336208"/>
            <a:ext cx="221886" cy="1588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182999" y="1775213"/>
            <a:ext cx="675019" cy="527791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lIns="91426" tIns="45714" rIns="91426" bIns="45714" rtlCol="0">
            <a:spAutoFit/>
          </a:bodyPr>
          <a:lstStyle/>
          <a:p>
            <a:pPr algn="ctr"/>
            <a:r>
              <a:rPr lang="en-GB" sz="2500" b="1" dirty="0">
                <a:solidFill>
                  <a:srgbClr val="C00000"/>
                </a:solidFill>
                <a:latin typeface="cmr10"/>
              </a:rPr>
              <a:t>v</a:t>
            </a:r>
          </a:p>
        </p:txBody>
      </p:sp>
      <p:cxnSp>
        <p:nvCxnSpPr>
          <p:cNvPr id="147" name="Straight Arrow Connector 146"/>
          <p:cNvCxnSpPr>
            <a:stCxn id="235" idx="5"/>
            <a:endCxn id="237" idx="0"/>
          </p:cNvCxnSpPr>
          <p:nvPr/>
        </p:nvCxnSpPr>
        <p:spPr bwMode="auto">
          <a:xfrm rot="16200000" flipH="1">
            <a:off x="2529223" y="2409578"/>
            <a:ext cx="259171" cy="59733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Straight Arrow Connector 149"/>
          <p:cNvCxnSpPr>
            <a:stCxn id="237" idx="3"/>
            <a:endCxn id="238" idx="0"/>
          </p:cNvCxnSpPr>
          <p:nvPr/>
        </p:nvCxnSpPr>
        <p:spPr bwMode="auto">
          <a:xfrm rot="5400000">
            <a:off x="2505672" y="2887581"/>
            <a:ext cx="315573" cy="47909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>
            <a:stCxn id="238" idx="3"/>
            <a:endCxn id="240" idx="0"/>
          </p:cNvCxnSpPr>
          <p:nvPr/>
        </p:nvCxnSpPr>
        <p:spPr bwMode="auto">
          <a:xfrm rot="5400000">
            <a:off x="2064025" y="3467850"/>
            <a:ext cx="356842" cy="253985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>
            <a:stCxn id="240" idx="5"/>
            <a:endCxn id="249" idx="0"/>
          </p:cNvCxnSpPr>
          <p:nvPr/>
        </p:nvCxnSpPr>
        <p:spPr bwMode="auto">
          <a:xfrm rot="16200000" flipH="1">
            <a:off x="1992939" y="4081763"/>
            <a:ext cx="454509" cy="100531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Straight Arrow Connector 160"/>
          <p:cNvCxnSpPr>
            <a:stCxn id="275" idx="3"/>
            <a:endCxn id="276" idx="0"/>
          </p:cNvCxnSpPr>
          <p:nvPr/>
        </p:nvCxnSpPr>
        <p:spPr bwMode="auto">
          <a:xfrm rot="5400000">
            <a:off x="5951014" y="2322812"/>
            <a:ext cx="259171" cy="770870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Straight Arrow Connector 164"/>
          <p:cNvCxnSpPr>
            <a:stCxn id="276" idx="3"/>
            <a:endCxn id="281" idx="0"/>
          </p:cNvCxnSpPr>
          <p:nvPr/>
        </p:nvCxnSpPr>
        <p:spPr bwMode="auto">
          <a:xfrm rot="5400000">
            <a:off x="5273691" y="2917911"/>
            <a:ext cx="315573" cy="418430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8" name="Straight Arrow Connector 167"/>
          <p:cNvCxnSpPr>
            <a:stCxn id="281" idx="3"/>
            <a:endCxn id="285" idx="0"/>
          </p:cNvCxnSpPr>
          <p:nvPr/>
        </p:nvCxnSpPr>
        <p:spPr bwMode="auto">
          <a:xfrm rot="5400000">
            <a:off x="4862378" y="3467853"/>
            <a:ext cx="356840" cy="25398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2870190" y="5486189"/>
            <a:ext cx="3110113" cy="959878"/>
            <a:chOff x="2870189" y="5486188"/>
            <a:chExt cx="3110114" cy="959879"/>
          </a:xfrm>
        </p:grpSpPr>
        <p:pic>
          <p:nvPicPr>
            <p:cNvPr id="142" name="Picture 141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3498"/>
            <a:stretch/>
          </p:blipFill>
          <p:spPr bwMode="auto">
            <a:xfrm>
              <a:off x="2870189" y="5517371"/>
              <a:ext cx="1280898" cy="92869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0" name="Picture 129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7251"/>
            <a:stretch/>
          </p:blipFill>
          <p:spPr bwMode="auto">
            <a:xfrm>
              <a:off x="4527326" y="5517371"/>
              <a:ext cx="1452977" cy="928696"/>
            </a:xfrm>
            <a:prstGeom prst="rect">
              <a:avLst/>
            </a:prstGeom>
            <a:noFill/>
            <a:ln/>
            <a:effectLst/>
          </p:spPr>
        </p:pic>
        <mc:AlternateContent xmlns:mc="http://schemas.openxmlformats.org/markup-compatibility/2006">
          <mc:Choice xmlns="" xmlns:a14="http://schemas.microsoft.com/office/drawing/2007/7/7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958086" y="5486188"/>
                  <a:ext cx="714380" cy="89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/>
                          </m:fPr>
                          <m:num>
                            <m:r>
                              <a:rPr lang="x-none" sz="280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i="1" dirty="0" smtClean="0"/>
                              <m:t>T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086" y="5486188"/>
                  <a:ext cx="714380" cy="89896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2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Straight Arrow Connector 131"/>
          <p:cNvCxnSpPr/>
          <p:nvPr/>
        </p:nvCxnSpPr>
        <p:spPr bwMode="auto">
          <a:xfrm rot="5400000">
            <a:off x="6411081" y="2354829"/>
            <a:ext cx="221886" cy="1588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5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/>
      <p:bldP spid="129" grpId="0"/>
      <p:bldP spid="1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Divide training examples into </a:t>
            </a:r>
            <a:r>
              <a:rPr lang="en-GB" sz="2800" dirty="0">
                <a:latin typeface="cmmi10"/>
              </a:rPr>
              <a:t>T</a:t>
            </a:r>
            <a:r>
              <a:rPr lang="en-GB" sz="2800" dirty="0"/>
              <a:t> subsets </a:t>
            </a:r>
            <a:r>
              <a:rPr lang="en-GB" sz="2800" dirty="0">
                <a:latin typeface="cmmi10"/>
              </a:rPr>
              <a:t>I</a:t>
            </a:r>
            <a:r>
              <a:rPr lang="en-GB" sz="2800" baseline="-25000" dirty="0">
                <a:latin typeface="cmmi10"/>
              </a:rPr>
              <a:t>t</a:t>
            </a:r>
            <a:r>
              <a:rPr lang="en-GB" sz="2800" dirty="0"/>
              <a:t> </a:t>
            </a:r>
            <a:r>
              <a:rPr lang="en-GB" sz="2800" dirty="0">
                <a:latin typeface="cmsy10"/>
              </a:rPr>
              <a:t>µ</a:t>
            </a:r>
            <a:r>
              <a:rPr lang="en-GB" sz="2800" dirty="0"/>
              <a:t> </a:t>
            </a:r>
            <a:r>
              <a:rPr lang="en-GB" sz="2800" dirty="0">
                <a:latin typeface="cmmi10"/>
              </a:rPr>
              <a:t>I</a:t>
            </a:r>
            <a:endParaRPr lang="en-GB" baseline="-25000" dirty="0">
              <a:latin typeface="cmmi10"/>
            </a:endParaRPr>
          </a:p>
          <a:p>
            <a:pPr lvl="1"/>
            <a:r>
              <a:rPr lang="en-GB" sz="2500" b="1" dirty="0">
                <a:solidFill>
                  <a:schemeClr val="tx2">
                    <a:lumMod val="75000"/>
                  </a:schemeClr>
                </a:solidFill>
              </a:rPr>
              <a:t>improves generalization</a:t>
            </a:r>
          </a:p>
          <a:p>
            <a:pPr lvl="1"/>
            <a:r>
              <a:rPr lang="en-GB" sz="2500" dirty="0"/>
              <a:t>reduces </a:t>
            </a:r>
            <a:r>
              <a:rPr lang="en-GB" sz="2500" b="1" dirty="0">
                <a:solidFill>
                  <a:schemeClr val="tx2">
                    <a:lumMod val="75000"/>
                  </a:schemeClr>
                </a:solidFill>
              </a:rPr>
              <a:t>memory requirements</a:t>
            </a:r>
            <a:r>
              <a:rPr lang="en-GB" sz="25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500" dirty="0"/>
              <a:t>&amp; </a:t>
            </a:r>
            <a:r>
              <a:rPr lang="en-GB" sz="2500" b="1" dirty="0">
                <a:solidFill>
                  <a:schemeClr val="tx2">
                    <a:lumMod val="75000"/>
                  </a:schemeClr>
                </a:solidFill>
              </a:rPr>
              <a:t>training time</a:t>
            </a:r>
            <a:endParaRPr lang="en-GB" dirty="0"/>
          </a:p>
          <a:p>
            <a:r>
              <a:rPr lang="en-GB" sz="2800" dirty="0"/>
              <a:t>Train each decision tree </a:t>
            </a:r>
            <a:r>
              <a:rPr lang="en-GB" sz="2800" dirty="0">
                <a:latin typeface="cmmi10"/>
              </a:rPr>
              <a:t>t</a:t>
            </a:r>
            <a:r>
              <a:rPr lang="en-GB" sz="2800" dirty="0"/>
              <a:t> on subset </a:t>
            </a:r>
            <a:r>
              <a:rPr lang="en-GB" sz="2800" dirty="0">
                <a:latin typeface="cmmi10"/>
              </a:rPr>
              <a:t>I</a:t>
            </a:r>
            <a:r>
              <a:rPr lang="en-GB" sz="2800" baseline="-25000" dirty="0">
                <a:latin typeface="cmmi10"/>
              </a:rPr>
              <a:t>t</a:t>
            </a:r>
            <a:endParaRPr lang="en-GB" sz="2800" dirty="0"/>
          </a:p>
          <a:p>
            <a:pPr lvl="1"/>
            <a:r>
              <a:rPr lang="en-GB" sz="2500" dirty="0"/>
              <a:t>same decision tree learning as before</a:t>
            </a:r>
            <a:endParaRPr lang="en-GB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Multi-core friendly</a:t>
            </a:r>
          </a:p>
          <a:p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sz="2800" dirty="0"/>
          </a:p>
          <a:p>
            <a:pPr>
              <a:buNone/>
            </a:pP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643" y="5120041"/>
            <a:ext cx="6643733" cy="1045263"/>
          </a:xfrm>
          <a:prstGeom prst="roundRect">
            <a:avLst>
              <a:gd name="adj" fmla="val 13241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6" tIns="45714" rIns="91426" bIns="45714" rtlCol="0">
            <a:spAutoFit/>
          </a:bodyPr>
          <a:lstStyle/>
          <a:p>
            <a:pPr marL="182536" indent="-182536">
              <a:buFont typeface="Arial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Subsets can be chosen at random or hand-picked</a:t>
            </a:r>
          </a:p>
          <a:p>
            <a:pPr marL="182536" indent="-182536">
              <a:buFont typeface="Arial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Subsets can have overlap (and usually do)</a:t>
            </a:r>
          </a:p>
          <a:p>
            <a:pPr marL="182536" indent="-182536">
              <a:buFont typeface="Arial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  <a:latin typeface="Calibri" pitchFamily="34" charset="0"/>
              </a:rPr>
              <a:t>Could also divide the feature pool into subsets</a:t>
            </a:r>
          </a:p>
        </p:txBody>
      </p:sp>
    </p:spTree>
    <p:extLst>
      <p:ext uri="{BB962C8B-B14F-4D97-AF65-F5344CB8AC3E}">
        <p14:creationId xmlns:p14="http://schemas.microsoft.com/office/powerpoint/2010/main" val="174878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Decision Trees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Explainability</a:t>
            </a:r>
            <a:r>
              <a:rPr lang="en-US" dirty="0">
                <a:solidFill>
                  <a:srgbClr val="FF0000"/>
                </a:solidFill>
              </a:rPr>
              <a:t> of classification results]</a:t>
            </a:r>
          </a:p>
          <a:p>
            <a:pPr lvl="1"/>
            <a:r>
              <a:rPr lang="en-US" dirty="0"/>
              <a:t>Extremely fast: Test attribute values one at a time</a:t>
            </a:r>
          </a:p>
          <a:p>
            <a:r>
              <a:rPr lang="en-US" dirty="0"/>
              <a:t>Randomized training</a:t>
            </a:r>
          </a:p>
          <a:p>
            <a:pPr lvl="1"/>
            <a:r>
              <a:rPr lang="en-US" dirty="0"/>
              <a:t>Built in feature selection</a:t>
            </a:r>
          </a:p>
          <a:p>
            <a:pPr lvl="1"/>
            <a:r>
              <a:rPr lang="en-US" dirty="0"/>
              <a:t>Can handle very large datasets</a:t>
            </a:r>
          </a:p>
          <a:p>
            <a:r>
              <a:rPr lang="en-US" dirty="0"/>
              <a:t>Bagging (collecting results from multiple decision trees)</a:t>
            </a:r>
          </a:p>
          <a:p>
            <a:pPr lvl="1"/>
            <a:r>
              <a:rPr lang="en-US" dirty="0"/>
              <a:t>Built in regularization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Favorite classifier for real-time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Classifiers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7675" y="1988840"/>
            <a:ext cx="8229600" cy="4176464"/>
          </a:xfrm>
        </p:spPr>
        <p:txBody>
          <a:bodyPr/>
          <a:lstStyle/>
          <a:p>
            <a:r>
              <a:rPr lang="en-US" b="1" dirty="0"/>
              <a:t>A classifier benchmarking experiment</a:t>
            </a:r>
            <a:endParaRPr lang="en-US" dirty="0"/>
          </a:p>
          <a:p>
            <a:pPr lvl="1"/>
            <a:r>
              <a:rPr lang="en-US" dirty="0"/>
              <a:t>103 datasets, 7 state-of-the-art classifiers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20888"/>
            <a:ext cx="9144000" cy="407448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81C266-0827-43C6-8A8E-F07683757D8A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4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492896"/>
            <a:ext cx="8352928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1026"/>
          <p:cNvPicPr>
            <a:picLocks noChangeAspect="1" noChangeArrowheads="1"/>
          </p:cNvPicPr>
          <p:nvPr/>
        </p:nvPicPr>
        <p:blipFill>
          <a:blip r:embed="rId3">
            <a:lum bright="70000"/>
            <a:grayscl/>
          </a:blip>
          <a:srcRect/>
          <a:stretch>
            <a:fillRect/>
          </a:stretch>
        </p:blipFill>
        <p:spPr bwMode="auto">
          <a:xfrm>
            <a:off x="639763" y="2500313"/>
            <a:ext cx="5618162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67" name="Rectangle 10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>
                <a:ea typeface="ＭＳ Ｐゴシック" pitchFamily="-112" charset="-128"/>
                <a:cs typeface="ＭＳ Ｐゴシック" pitchFamily="-112" charset="-128"/>
              </a:rPr>
              <a:t>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324225" y="5270500"/>
            <a:ext cx="2490788" cy="215900"/>
            <a:chOff x="219" y="779"/>
            <a:chExt cx="1569" cy="136"/>
          </a:xfrm>
        </p:grpSpPr>
        <p:sp>
          <p:nvSpPr>
            <p:cNvPr id="164870" name="Rectangle 1029"/>
            <p:cNvSpPr>
              <a:spLocks noChangeArrowheads="1"/>
            </p:cNvSpPr>
            <p:nvPr/>
          </p:nvSpPr>
          <p:spPr bwMode="auto">
            <a:xfrm>
              <a:off x="219" y="779"/>
              <a:ext cx="1569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2000"/>
              <a:endParaRPr lang="de-DE" sz="700" b="1">
                <a:solidFill>
                  <a:srgbClr val="0019A8"/>
                </a:solidFill>
              </a:endParaRPr>
            </a:p>
          </p:txBody>
        </p:sp>
        <p:sp>
          <p:nvSpPr>
            <p:cNvPr id="164871" name="Rectangle 1030"/>
            <p:cNvSpPr>
              <a:spLocks noChangeArrowheads="1"/>
            </p:cNvSpPr>
            <p:nvPr/>
          </p:nvSpPr>
          <p:spPr bwMode="auto">
            <a:xfrm>
              <a:off x="1564" y="780"/>
              <a:ext cx="14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defTabSz="762000" eaLnBrk="1" hangingPunct="1"/>
              <a:endParaRPr lang="de-DE" sz="800" b="1">
                <a:solidFill>
                  <a:srgbClr val="0019A8"/>
                </a:solidFill>
              </a:endParaRPr>
            </a:p>
          </p:txBody>
        </p:sp>
      </p:grpSp>
      <p:sp>
        <p:nvSpPr>
          <p:cNvPr id="164869" name="Rectangle 1031"/>
          <p:cNvSpPr>
            <a:spLocks noChangeArrowheads="1"/>
          </p:cNvSpPr>
          <p:nvPr/>
        </p:nvSpPr>
        <p:spPr bwMode="auto">
          <a:xfrm>
            <a:off x="1019174" y="2301875"/>
            <a:ext cx="8124825" cy="187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124" tIns="27093" rIns="19124" bIns="27093">
            <a:prstTxWarp prst="textNoShape">
              <a:avLst/>
            </a:prstTxWarp>
          </a:bodyPr>
          <a:lstStyle/>
          <a:p>
            <a:pPr algn="r" defTabSz="765175">
              <a:tabLst>
                <a:tab pos="357188" algn="l"/>
                <a:tab pos="714375" algn="l"/>
                <a:tab pos="1084263" algn="l"/>
              </a:tabLst>
            </a:pPr>
            <a:endParaRPr lang="en-US" sz="4000" b="1" dirty="0">
              <a:solidFill>
                <a:schemeClr val="bg2"/>
              </a:solidFill>
            </a:endParaRPr>
          </a:p>
          <a:p>
            <a:pPr algn="r" defTabSz="765175">
              <a:tabLst>
                <a:tab pos="357188" algn="l"/>
                <a:tab pos="714375" algn="l"/>
                <a:tab pos="1084263" algn="l"/>
              </a:tabLst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Contingency Tables</a:t>
            </a:r>
          </a:p>
          <a:p>
            <a:pPr algn="r" defTabSz="765175">
              <a:tabLst>
                <a:tab pos="357188" algn="l"/>
                <a:tab pos="714375" algn="l"/>
                <a:tab pos="1084263" algn="l"/>
              </a:tabLst>
            </a:pPr>
            <a:endParaRPr lang="en-US" sz="4000" b="1" dirty="0">
              <a:solidFill>
                <a:schemeClr val="bg2"/>
              </a:solidFill>
            </a:endParaRPr>
          </a:p>
          <a:p>
            <a:pPr algn="r" defTabSz="765175">
              <a:tabLst>
                <a:tab pos="357188" algn="l"/>
                <a:tab pos="714375" algn="l"/>
                <a:tab pos="1084263" algn="l"/>
              </a:tabLst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226702-2103-49E4-996F-D8922B125BC9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5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2017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MPG dataset from UCI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archive.ics.uci.edu</a:t>
            </a:r>
            <a:r>
              <a:rPr lang="en-US" dirty="0">
                <a:hlinkClick r:id="rId2"/>
              </a:rPr>
              <a:t>/ml/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Predict miles per gallon (MPG) given different attributes of a car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5607"/>
          <a:stretch/>
        </p:blipFill>
        <p:spPr>
          <a:xfrm>
            <a:off x="539552" y="2780928"/>
            <a:ext cx="8394700" cy="34953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2DE7EC-A441-423F-9510-E35DDAE5A5E1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6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708920"/>
            <a:ext cx="7674620" cy="3567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better name for a histogram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1" dirty="0"/>
                  <a:t>a one-dimensional contingency table</a:t>
                </a:r>
              </a:p>
              <a:p>
                <a:r>
                  <a:rPr lang="en-US" dirty="0"/>
                  <a:t>Creating a </a:t>
                </a:r>
                <a:r>
                  <a:rPr lang="en-US" i="1" dirty="0"/>
                  <a:t>k</a:t>
                </a:r>
                <a:r>
                  <a:rPr lang="en-US" dirty="0"/>
                  <a:t>-dimensional contingency table:</a:t>
                </a:r>
              </a:p>
              <a:p>
                <a:pPr marL="731413" lvl="1" indent="-457133">
                  <a:buFont typeface="+mj-lt"/>
                  <a:buAutoNum type="arabicPeriod"/>
                </a:pPr>
                <a:r>
                  <a:rPr lang="en-US" dirty="0"/>
                  <a:t>Pick </a:t>
                </a:r>
                <a:r>
                  <a:rPr lang="en-US" i="1" dirty="0"/>
                  <a:t>k</a:t>
                </a:r>
                <a:r>
                  <a:rPr lang="en-US" dirty="0"/>
                  <a:t>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from the datasets.</a:t>
                </a:r>
              </a:p>
              <a:p>
                <a:pPr marL="731413" lvl="1" indent="-457133">
                  <a:buFont typeface="+mj-lt"/>
                  <a:buAutoNum type="arabicPeriod"/>
                </a:pPr>
                <a:r>
                  <a:rPr lang="en-US" dirty="0"/>
                  <a:t>For every possible combination of values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record how frequently that combination occurs.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Useful for analyzing relationships between attributes and labels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89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8CAEF-E624-48D6-92D1-C43FF643A41E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7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0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 Contingency Table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2177409"/>
            <a:ext cx="4038601" cy="3483839"/>
          </a:xfrm>
        </p:spPr>
        <p:txBody>
          <a:bodyPr/>
          <a:lstStyle/>
          <a:p>
            <a:r>
              <a:rPr lang="en-US" dirty="0"/>
              <a:t>For each pair of values for attributes (no. of cylinders, mpg), we can see how many records match</a:t>
            </a:r>
          </a:p>
          <a:p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920844"/>
              </p:ext>
            </p:extLst>
          </p:nvPr>
        </p:nvGraphicFramePr>
        <p:xfrm>
          <a:off x="4648201" y="2199507"/>
          <a:ext cx="4038600" cy="374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No.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MPG</a:t>
                      </a:r>
                      <a:br>
                        <a:rPr lang="en-US" sz="1700" dirty="0"/>
                      </a:br>
                      <a:r>
                        <a:rPr lang="en-US" sz="17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MPG</a:t>
                      </a:r>
                      <a:br>
                        <a:rPr lang="en-US" sz="1700" dirty="0"/>
                      </a:br>
                      <a:r>
                        <a:rPr lang="en-US" sz="1700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82"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EA09-79E3-4903-8AF6-EE440E127234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Shafait: AI &amp;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1FFC-0287-7E41-9708-A427EB01488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7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 Contingency Table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appreciate graphically</a:t>
            </a:r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70788567"/>
              </p:ext>
            </p:extLst>
          </p:nvPr>
        </p:nvGraphicFramePr>
        <p:xfrm>
          <a:off x="1475656" y="2682328"/>
          <a:ext cx="6720407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93A2BB-EF74-4785-918C-4035377EEDDE}" type="datetime1">
              <a:rPr lang="en-US" smtClean="0"/>
              <a:t>8/9/2024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r>
              <a:rPr lang="en-AU" b="1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9</a:t>
            </a:fld>
            <a:endParaRPr lang="en-A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59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x] = - \sum_x p(x) \log_2 p(x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5"/>
  <p:tag name="PICTUREFILESIZE" val="38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{10}(\mathbf{v}) \lessgtr t_{10}$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2"/>
  <p:tag name="PICTUREFILESIZE" val="3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_1(c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3"/>
  <p:tag name="PICTUREFILESIZE" val="11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_T(c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2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c|\mathbf{v}) = \sum_{t=1}^T P_t(c|\mathbf{v}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9"/>
  <p:tag name="PICTUREFILESIZE" val="52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c|\mathbf{v}) = \sum_{t=1}^T P_t(c|\mathbf{v}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9"/>
  <p:tag name="PICTUREFILESIZE" val="52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entrop[x] = - 8 \times \frac{1}{8} \log_2 \frac{1}{8} = 3~{\rm bits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33"/>
  <p:tag name="PICTUREFILESIZE" val="43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r|cccccccc}&#10;$x$  &amp; a &amp; b &amp; c &amp; d &amp; e &amp; f &amp; g &amp; h \\ \hline&#10;$p(x)$ &amp; \rule{0mm}{4mm} $\frac{1}{2}$ &amp; $\frac{1}{4}$ &amp; $\frac{1}{8}$ &amp; $\frac{1}{16}$ &amp; $\frac{1}{64}$ &amp; $\frac{1}{64}$ &amp; $\frac{1}{64}$ &amp; $\frac{1}{64}$  \\&#10;code &amp; \rule{0mm}{4mm} 0 &amp; 10 &amp; 110 &amp; 1110 &amp; 111100 &amp; 111101 &amp; 111110 &amp; 111111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03"/>
  <p:tag name="PICTUREFILESIZE" val="111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\entrop[x] &amp; = &amp; - \frac{1}{2} \log_2 \frac{1}{2}&#10;    - \frac{1}{4} \log_2 \frac{1}{4}&#10;    - \frac{1}{8} \log_2 \frac{1}{8}&#10;    - \frac{1}{16} \log_2 \frac{1}{16}&#10;    - \frac{4}{64} \log_2 \frac{1}{64} \\&#10;   &amp;  = &amp; 2~{\rm bits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99"/>
  <p:tag name="PICTUREFILESIZE" val="88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  {\rm average~code~length} &amp; = &amp; \frac{1}{2} \times 1 +&#10;    \frac{1}{4} \times 2 + \frac{1}{8} \times 3 +&#10;    \frac{1}{16}  \times4 + 4 \times&#10;    \frac{1}{64}  \times 6 \\&#10; &amp; = &amp; 2~{\rm bits}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312"/>
  <p:tag name="PICTUREFILESIZE" val="96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_{17}(c)&#10;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7"/>
  <p:tag name="PICTUREFILESIZE" val="13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1(\mathbf{v}) \lessgtr t_1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3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3(\mathbf{v}) \lessgtr t_3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8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}&#10;&#10;\begin{document}&#10;$f_6(\mathbf{v}) \lessgtr t_6$&#10;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44"/>
  <p:tag name="PICTUREFILESIZE" val="3771"/>
</p:tagLst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UWA template">
  <a:themeElements>
    <a:clrScheme name="UWA">
      <a:dk1>
        <a:sysClr val="windowText" lastClr="000000"/>
      </a:dk1>
      <a:lt1>
        <a:sysClr val="window" lastClr="FFFFFF"/>
      </a:lt1>
      <a:dk2>
        <a:srgbClr val="3F4231"/>
      </a:dk2>
      <a:lt2>
        <a:srgbClr val="EEECE1"/>
      </a:lt2>
      <a:accent1>
        <a:srgbClr val="64BCC1"/>
      </a:accent1>
      <a:accent2>
        <a:srgbClr val="C3F97B"/>
      </a:accent2>
      <a:accent3>
        <a:srgbClr val="918071"/>
      </a:accent3>
      <a:accent4>
        <a:srgbClr val="F0E4C6"/>
      </a:accent4>
      <a:accent5>
        <a:srgbClr val="304C87"/>
      </a:accent5>
      <a:accent6>
        <a:srgbClr val="D7AA29"/>
      </a:accent6>
      <a:hlink>
        <a:srgbClr val="0000FF"/>
      </a:hlink>
      <a:folHlink>
        <a:srgbClr val="21241B"/>
      </a:folHlink>
    </a:clrScheme>
    <a:fontScheme name="UW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UWA template</Template>
  <TotalTime>8765</TotalTime>
  <Words>1207</Words>
  <Application>Microsoft Office PowerPoint</Application>
  <PresentationFormat>On-screen Show (4:3)</PresentationFormat>
  <Paragraphs>348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Cambria Math</vt:lpstr>
      <vt:lpstr>cmmi10</vt:lpstr>
      <vt:lpstr>cmr10</vt:lpstr>
      <vt:lpstr>cmsy10</vt:lpstr>
      <vt:lpstr>Georgia</vt:lpstr>
      <vt:lpstr>Symbol</vt:lpstr>
      <vt:lpstr>Times New Roman</vt:lpstr>
      <vt:lpstr>Tw Cen MT</vt:lpstr>
      <vt:lpstr>Wingdings</vt:lpstr>
      <vt:lpstr>UWA template</vt:lpstr>
      <vt:lpstr>Office Theme</vt:lpstr>
      <vt:lpstr>Document</vt:lpstr>
      <vt:lpstr>PowerPoint Presentation</vt:lpstr>
      <vt:lpstr>Machine Learning by Andrew Ng</vt:lpstr>
      <vt:lpstr>UCI Datasets</vt:lpstr>
      <vt:lpstr>State-of-the-Art Classifiers</vt:lpstr>
      <vt:lpstr> </vt:lpstr>
      <vt:lpstr>PowerPoint Presentation</vt:lpstr>
      <vt:lpstr>Contingency Tables</vt:lpstr>
      <vt:lpstr>A 2-D Contingency Table</vt:lpstr>
      <vt:lpstr>A 2-D Contingency Table</vt:lpstr>
      <vt:lpstr>A 2-D Contingency Table</vt:lpstr>
      <vt:lpstr>How Many Contingency Tables?</vt:lpstr>
      <vt:lpstr>How Many Contingency Tables?</vt:lpstr>
      <vt:lpstr> </vt:lpstr>
      <vt:lpstr>Entropy Revisited</vt:lpstr>
      <vt:lpstr>Entropy Revisited</vt:lpstr>
      <vt:lpstr>Entropy Revisited</vt:lpstr>
      <vt:lpstr>Specific Conditional Entropy</vt:lpstr>
      <vt:lpstr>Information Gain</vt:lpstr>
      <vt:lpstr>What is Information Gain used for?</vt:lpstr>
      <vt:lpstr> </vt:lpstr>
      <vt:lpstr>Learning Decision Trees</vt:lpstr>
      <vt:lpstr>PowerPoint Presentation</vt:lpstr>
      <vt:lpstr>Compute IG of all Attributes</vt:lpstr>
      <vt:lpstr>A Decision Stump</vt:lpstr>
      <vt:lpstr>Recursion Step</vt:lpstr>
      <vt:lpstr>The Final Tree</vt:lpstr>
      <vt:lpstr>Decision Trees – Avoiding overfitting</vt:lpstr>
      <vt:lpstr> </vt:lpstr>
      <vt:lpstr>Toy Learning Example</vt:lpstr>
      <vt:lpstr>Toy Learning Example</vt:lpstr>
      <vt:lpstr>Toy Learning Example</vt:lpstr>
      <vt:lpstr>Toy Learning Example</vt:lpstr>
      <vt:lpstr>Implementation Details</vt:lpstr>
      <vt:lpstr> </vt:lpstr>
      <vt:lpstr>PowerPoint Presentation</vt:lpstr>
      <vt:lpstr>Random Forests - A Forest of Trees</vt:lpstr>
      <vt:lpstr>Learning a Forest</vt:lpstr>
      <vt:lpstr>Strengths of Random Forests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wasif mehmood</cp:lastModifiedBy>
  <cp:revision>360</cp:revision>
  <dcterms:created xsi:type="dcterms:W3CDTF">2014-08-19T00:39:23Z</dcterms:created>
  <dcterms:modified xsi:type="dcterms:W3CDTF">2024-08-09T11:48:37Z</dcterms:modified>
</cp:coreProperties>
</file>