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331" r:id="rId3"/>
    <p:sldId id="322" r:id="rId4"/>
    <p:sldId id="324" r:id="rId5"/>
    <p:sldId id="325" r:id="rId6"/>
    <p:sldId id="326" r:id="rId7"/>
    <p:sldId id="327" r:id="rId8"/>
    <p:sldId id="328" r:id="rId9"/>
    <p:sldId id="329" r:id="rId10"/>
    <p:sldId id="33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F1705"/>
    <a:srgbClr val="1A1A1A"/>
    <a:srgbClr val="ECE4CD"/>
    <a:srgbClr val="F4ECD4"/>
    <a:srgbClr val="000000"/>
    <a:srgbClr val="21241B"/>
    <a:srgbClr val="98002E"/>
    <a:srgbClr val="FFFFFF"/>
    <a:srgbClr val="F6E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953" autoAdjust="0"/>
  </p:normalViewPr>
  <p:slideViewPr>
    <p:cSldViewPr>
      <p:cViewPr varScale="1">
        <p:scale>
          <a:sx n="103" d="100"/>
          <a:sy n="103" d="100"/>
        </p:scale>
        <p:origin x="13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2481C-0D19-4BC8-B237-350CD698D662}" type="datetimeFigureOut">
              <a:rPr lang="en-AU" smtClean="0"/>
              <a:pPr/>
              <a:t>9/08/2024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25A9-84B2-4894-A4B9-FBD34EC99AE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2206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F71A-5489-4EA7-BBF1-E5E3C68B48BA}" type="datetimeFigureOut">
              <a:rPr lang="en-AU" smtClean="0"/>
              <a:pPr/>
              <a:t>9/08/2024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0A0BE-BADB-406B-831E-38B6FB77CD9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2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039901"/>
            <a:ext cx="9144000" cy="5824800"/>
          </a:xfr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8" y="1342800"/>
            <a:ext cx="4716000" cy="1656000"/>
          </a:xfrm>
          <a:solidFill>
            <a:srgbClr val="ECE4CD">
              <a:alpha val="89804"/>
            </a:srgbClr>
          </a:solidFill>
          <a:ln>
            <a:noFill/>
          </a:ln>
        </p:spPr>
        <p:txBody>
          <a:bodyPr tIns="0" bIns="252000">
            <a:normAutofit/>
          </a:bodyPr>
          <a:lstStyle>
            <a:lvl1pPr marL="444500" indent="0" algn="l">
              <a:defRPr sz="3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636" y="2714400"/>
            <a:ext cx="4212000" cy="288000"/>
          </a:xfrm>
          <a:solidFill>
            <a:srgbClr val="000000">
              <a:alpha val="65098"/>
            </a:srgbClr>
          </a:solidFill>
          <a:ln>
            <a:noFill/>
          </a:ln>
        </p:spPr>
        <p:txBody>
          <a:bodyPr tIns="0" bIns="0" anchor="ctr" anchorCtr="0">
            <a:normAutofit/>
          </a:bodyPr>
          <a:lstStyle>
            <a:lvl1pPr marL="104775" indent="0" algn="l">
              <a:buNone/>
              <a:defRPr sz="850" b="1" cap="all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36970"/>
            <a:ext cx="9144000" cy="306000"/>
          </a:xfrm>
          <a:solidFill>
            <a:srgbClr val="ECE4CD">
              <a:alpha val="89804"/>
            </a:srgb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850" b="1" kern="1200" cap="all" baseline="0" dirty="0" smtClean="0">
                <a:solidFill>
                  <a:srgbClr val="1A1A1A"/>
                </a:solidFill>
                <a:latin typeface="+mj-lt"/>
                <a:ea typeface="+mj-ea"/>
                <a:cs typeface="Arial" pitchFamily="34" charset="0"/>
              </a:defRPr>
            </a:lvl1pPr>
            <a:lvl2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100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2pPr>
            <a:lvl3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100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3pPr>
            <a:lvl4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US" sz="1000" b="0" kern="1200" cap="all" baseline="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4pPr>
            <a:lvl5pPr marL="476250" indent="0" algn="l" defTabSz="914400" rtl="0" eaLnBrk="1" latinLnBrk="0" hangingPunct="1">
              <a:spcBef>
                <a:spcPts val="0"/>
              </a:spcBef>
              <a:buClr>
                <a:srgbClr val="1A1A1A"/>
              </a:buClr>
              <a:buFont typeface="Arial" pitchFamily="34" charset="0"/>
              <a:buNone/>
              <a:defRPr lang="en-AU" sz="1000" b="0" kern="1200" cap="all" baseline="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5pPr>
          </a:lstStyle>
          <a:p>
            <a:pPr lvl="0"/>
            <a:r>
              <a:rPr lang="en-US" dirty="0"/>
              <a:t>                   </a:t>
            </a:r>
            <a:endParaRPr lang="en-AU" dirty="0"/>
          </a:p>
        </p:txBody>
      </p:sp>
      <p:grpSp>
        <p:nvGrpSpPr>
          <p:cNvPr id="3186" name="Group 3185"/>
          <p:cNvGrpSpPr/>
          <p:nvPr userDrawn="1"/>
        </p:nvGrpSpPr>
        <p:grpSpPr>
          <a:xfrm>
            <a:off x="-318" y="0"/>
            <a:ext cx="9144318" cy="1036970"/>
            <a:chOff x="-318" y="0"/>
            <a:chExt cx="9144318" cy="1036970"/>
          </a:xfrm>
        </p:grpSpPr>
        <p:sp>
          <p:nvSpPr>
            <p:cNvPr id="3185" name="Rectangle 3184"/>
            <p:cNvSpPr/>
            <p:nvPr userDrawn="1"/>
          </p:nvSpPr>
          <p:spPr>
            <a:xfrm>
              <a:off x="-318" y="0"/>
              <a:ext cx="9144318" cy="10369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File:NUST Vector.sv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216"/>
              <a:ext cx="761295" cy="75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032143" y="283288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NATIONAL UNIVERSITY OF</a:t>
              </a:r>
            </a:p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SCIENCES AND TECHNOLGOY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Bann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10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444500" indent="0" algn="l" defTabSz="914400" rtl="0" eaLnBrk="1" latinLnBrk="0" hangingPunct="1">
              <a:spcBef>
                <a:spcPct val="0"/>
              </a:spcBef>
              <a:buNone/>
            </a:pPr>
            <a:endParaRPr lang="en-AU" sz="3400" b="1" kern="1200" dirty="0">
              <a:solidFill>
                <a:schemeClr val="tx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19.07.2012</a:t>
            </a:r>
            <a:endParaRPr lang="en-AU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318" y="0"/>
            <a:ext cx="9144318" cy="1036970"/>
            <a:chOff x="-318" y="0"/>
            <a:chExt cx="9144318" cy="103697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-318" y="0"/>
              <a:ext cx="9144318" cy="10369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File:NUST Vector.sv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216"/>
              <a:ext cx="761295" cy="75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032143" y="283288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NATIONAL UNIVERSITY OF</a:t>
              </a:r>
            </a:p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SCIENCES AND TECHNOLGOY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Strip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19.07.2012</a:t>
            </a:r>
            <a:endParaRPr lang="en-A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6473825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Shafait: AI &amp; Machine Learning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2006"/>
            <a:ext cx="4040188" cy="37241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02006"/>
            <a:ext cx="4041775" cy="37241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19.07.2012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Shafait: AI &amp; Machine Learning</a:t>
            </a: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19.07.2012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15B3-FE4C-B361-6F2C-8D77DE54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93C65-18FD-F8B7-A85B-B1CD3CDFB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F8E2-6420-D766-F50F-363AF82D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0E47-0BCC-44B1-87F8-60043C44388A}" type="datetime8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8/9/2024 4:48 PM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4CA4-AF02-74AB-68F8-923DD14D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F1C1-DB70-D609-BD11-61AF24DB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81DE4-9743-BA80-AE9C-2E9CDA8761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1052" y="94658"/>
            <a:ext cx="887648" cy="132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0234D6-A0D0-D91A-5921-EB4C23C3E7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1107" y="90376"/>
            <a:ext cx="991842" cy="13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92A1-3AAB-2FEA-381E-B83CEC4D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1" y="60617"/>
            <a:ext cx="6975764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07B1-3E99-862B-E19E-3C63827D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1" y="1496291"/>
            <a:ext cx="6975764" cy="4680672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E566-379A-EC50-7A4D-38896D6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39C5-D8C8-41CB-A69D-455A8A6EC13F}" type="datetime8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8/9/2024 4:48 PM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D93A-7771-F60E-0A8A-B110D2EF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C618-0F64-36F4-469C-28DC3A20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BCFE8-13DA-BBBA-7551-BCB0EE563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350" y="232405"/>
            <a:ext cx="659051" cy="981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502FE0-7E0A-1787-C1FF-539323589C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8823" y="230815"/>
            <a:ext cx="736410" cy="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1475656" y="6473827"/>
            <a:ext cx="63367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451291" y="6525344"/>
            <a:ext cx="432047" cy="31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l">
              <a:spcBef>
                <a:spcPts val="0"/>
              </a:spcBef>
              <a:buNone/>
              <a:defRPr sz="8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⎪ </a:t>
            </a:r>
            <a:fld id="{00000000-1234-1234-1234-123412341234}" type="slidenum">
              <a:rPr lang="en-US" b="0">
                <a:solidFill>
                  <a:prstClr val="black"/>
                </a:solidFill>
              </a:rPr>
              <a:pPr/>
              <a:t>‹#›</a:t>
            </a:fld>
            <a:endParaRPr b="0">
              <a:solidFill>
                <a:prstClr val="black"/>
              </a:solidFill>
            </a:endParaRPr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467544" y="6473827"/>
            <a:ext cx="8640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5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969" y="6544394"/>
            <a:ext cx="9162000" cy="324000"/>
          </a:xfrm>
          <a:prstGeom prst="rect">
            <a:avLst/>
          </a:prstGeom>
          <a:solidFill>
            <a:srgbClr val="EC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rtlCol="0" anchor="t" anchorCtr="0"/>
          <a:lstStyle/>
          <a:p>
            <a:pPr marL="6746875" indent="0" algn="l"/>
            <a:endParaRPr lang="en-AU" sz="8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412776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2060848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6473825"/>
            <a:ext cx="6336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Shafait: AI &amp; Machine Learning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62000" cy="108000"/>
          </a:xfrm>
          <a:prstGeom prst="rect">
            <a:avLst/>
          </a:prstGeom>
          <a:solidFill>
            <a:srgbClr val="EC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rtlCol="0" anchor="t" anchorCtr="0"/>
          <a:lstStyle/>
          <a:p>
            <a:pPr marL="6762750" indent="0" algn="l"/>
            <a:endParaRPr lang="en-AU" sz="850" dirty="0">
              <a:latin typeface="+mj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90" y="6525344"/>
            <a:ext cx="432047" cy="313606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AU" sz="85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AU" b="1" dirty="0">
                <a:sym typeface="Symbol"/>
              </a:rPr>
              <a:t> </a:t>
            </a:r>
            <a:fld id="{CEA3B86A-D8D9-41B4-AC9E-71B6F5E22BD6}" type="slidenum">
              <a:rPr lang="en-AU" smtClean="0">
                <a:cs typeface="Times New Roman" pitchFamily="18" charset="0"/>
              </a:rPr>
              <a:pPr algn="l"/>
              <a:t>‹#›</a:t>
            </a:fld>
            <a:endParaRPr lang="en-AU" dirty="0">
              <a:cs typeface="Times New Roman" pitchFamily="18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73825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19.07.2012</a:t>
            </a:r>
            <a:endParaRPr lang="en-AU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18" y="0"/>
            <a:ext cx="9144318" cy="1036970"/>
            <a:chOff x="-318" y="0"/>
            <a:chExt cx="9144318" cy="103697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18" y="0"/>
              <a:ext cx="9144318" cy="10369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File:NUST Vector.sv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34216"/>
              <a:ext cx="761295" cy="75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032143" y="283288"/>
              <a:ext cx="2412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NATIONAL UNIVERSITY OF</a:t>
              </a:r>
            </a:p>
            <a:p>
              <a:pPr algn="l"/>
              <a:r>
                <a:rPr lang="en-US" sz="1200" dirty="0">
                  <a:solidFill>
                    <a:schemeClr val="bg1"/>
                  </a:solidFill>
                  <a:latin typeface="+mj-lt"/>
                  <a:cs typeface="Times New Roman" panose="02020603050405020304" pitchFamily="18" charset="0"/>
                </a:rPr>
                <a:t>SCIENCES AND TECHNOLGOY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3" r:id="rId4"/>
    <p:sldLayoutId id="214748365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1A1A1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A1A1A"/>
        </a:buClr>
        <a:buFont typeface="Wingdings" pitchFamily="2" charset="2"/>
        <a:buChar char=""/>
        <a:defRPr sz="24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•"/>
        <a:defRPr sz="24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–"/>
        <a:defRPr sz="16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A1A1A"/>
        </a:buClr>
        <a:buFont typeface="Arial" pitchFamily="34" charset="0"/>
        <a:buChar char="–"/>
        <a:defRPr sz="1600" kern="1200">
          <a:solidFill>
            <a:srgbClr val="1A1A1A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110DF-066A-4B2C-E3A7-6D4D3D88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3591A-EC15-58CE-F422-C92015CF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BF50-48D2-CA37-54DE-F8F5131A4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0326-76EA-4948-AB32-D226EBBC4794}" type="datetime8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8/9/2024 4:48 PM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3972-0C00-F1E7-BC54-0FF2345E3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2378-18C1-7B87-A7EF-482059F13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C12A8F-46BA-E4AF-C378-A09DE987D1C9}"/>
              </a:ext>
            </a:extLst>
          </p:cNvPr>
          <p:cNvSpPr txBox="1"/>
          <p:nvPr/>
        </p:nvSpPr>
        <p:spPr>
          <a:xfrm>
            <a:off x="88608" y="1800950"/>
            <a:ext cx="89668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Impact Skills Development Program </a:t>
            </a:r>
          </a:p>
          <a:p>
            <a:pPr algn="ctr"/>
            <a:r>
              <a:rPr lang="en-AU" sz="2400" b="1" dirty="0">
                <a:solidFill>
                  <a:prstClr val="black"/>
                </a:solidFill>
              </a:rPr>
              <a:t>in Artificial Intelligence, Data Science, and Blockchain</a:t>
            </a:r>
            <a:endParaRPr lang="en-AU" sz="2000" b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2577E-9A45-3F11-D6DA-328E4757A354}"/>
              </a:ext>
            </a:extLst>
          </p:cNvPr>
          <p:cNvSpPr txBox="1"/>
          <p:nvPr/>
        </p:nvSpPr>
        <p:spPr>
          <a:xfrm>
            <a:off x="2422447" y="3554693"/>
            <a:ext cx="42991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>
                <a:solidFill>
                  <a:prstClr val="black"/>
                </a:solidFill>
              </a:rPr>
              <a:t>Module 1: AI Fundamentals</a:t>
            </a:r>
          </a:p>
          <a:p>
            <a:pPr algn="ctr"/>
            <a:r>
              <a:rPr lang="en-AU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 Comparison</a:t>
            </a:r>
            <a:endParaRPr lang="en-AU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5D5F4-1F36-E06E-32C1-FB4E0B6812F8}"/>
              </a:ext>
            </a:extLst>
          </p:cNvPr>
          <p:cNvSpPr/>
          <p:nvPr/>
        </p:nvSpPr>
        <p:spPr>
          <a:xfrm flipV="1">
            <a:off x="2232903" y="2995982"/>
            <a:ext cx="4678204" cy="4571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4D008-C041-EC14-5186-A2DAEC2CD8B7}"/>
              </a:ext>
            </a:extLst>
          </p:cNvPr>
          <p:cNvSpPr txBox="1"/>
          <p:nvPr/>
        </p:nvSpPr>
        <p:spPr>
          <a:xfrm>
            <a:off x="1683336" y="5263560"/>
            <a:ext cx="57773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prstClr val="black"/>
                </a:solidFill>
              </a:rPr>
              <a:t>Instructors: Dr </a:t>
            </a:r>
            <a:r>
              <a:rPr lang="en-AU" sz="2400" dirty="0" err="1" smtClean="0">
                <a:solidFill>
                  <a:prstClr val="black"/>
                </a:solidFill>
              </a:rPr>
              <a:t>Riaz</a:t>
            </a:r>
            <a:r>
              <a:rPr lang="en-AU" sz="2400" dirty="0" smtClean="0">
                <a:solidFill>
                  <a:prstClr val="black"/>
                </a:solidFill>
              </a:rPr>
              <a:t> </a:t>
            </a:r>
            <a:r>
              <a:rPr lang="en-AU" sz="2400" dirty="0" err="1" smtClean="0">
                <a:solidFill>
                  <a:prstClr val="black"/>
                </a:solidFill>
              </a:rPr>
              <a:t>Ud</a:t>
            </a:r>
            <a:r>
              <a:rPr lang="en-AU" sz="2400" dirty="0" smtClean="0">
                <a:solidFill>
                  <a:prstClr val="black"/>
                </a:solidFill>
              </a:rPr>
              <a:t> Din / </a:t>
            </a:r>
            <a:r>
              <a:rPr lang="en-AU" sz="2400" dirty="0">
                <a:solidFill>
                  <a:prstClr val="black"/>
                </a:solidFill>
              </a:rPr>
              <a:t>Dr Latif </a:t>
            </a:r>
            <a:r>
              <a:rPr lang="en-AU" sz="2400" dirty="0" err="1">
                <a:solidFill>
                  <a:prstClr val="black"/>
                </a:solidFill>
              </a:rPr>
              <a:t>Anjum</a:t>
            </a:r>
            <a:r>
              <a:rPr lang="en-AU" sz="2400" dirty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AU" sz="2000" dirty="0" smtClean="0">
                <a:solidFill>
                  <a:prstClr val="black"/>
                </a:solidFill>
              </a:rPr>
              <a:t>NUST – SEECS </a:t>
            </a:r>
            <a:endParaRPr lang="en-AU" sz="20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828436-0445-7185-86C5-57864D7E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FD3C-0331-4B68-8D41-F67FB045835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1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you have a dataset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100 labeled samples</a:t>
                </a:r>
              </a:p>
              <a:p>
                <a:r>
                  <a:rPr lang="en-US" dirty="0"/>
                  <a:t>Goal: Predict labels of new samples (classification)</a:t>
                </a:r>
              </a:p>
              <a:p>
                <a:r>
                  <a:rPr lang="en-US" dirty="0"/>
                  <a:t>Which classifier would you choose?</a:t>
                </a:r>
              </a:p>
              <a:p>
                <a:endParaRPr lang="en-US" dirty="0"/>
              </a:p>
              <a:p>
                <a:r>
                  <a:rPr lang="en-US" dirty="0"/>
                  <a:t>Let’s say you pick SVM classifier</a:t>
                </a:r>
              </a:p>
              <a:p>
                <a:pPr lvl="1"/>
                <a:r>
                  <a:rPr lang="en-US" dirty="0"/>
                  <a:t>Divide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equally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 dirty="0" err="1"/>
                  <a:t>train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 dirty="0" err="1"/>
                  <a:t>test</a:t>
                </a:r>
                <a:endParaRPr lang="en-US" baseline="-25000" dirty="0"/>
              </a:p>
              <a:p>
                <a:pPr lvl="1"/>
                <a:r>
                  <a:rPr lang="en-US" dirty="0"/>
                  <a:t>Train RBF-kernel SVM with a grid search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aseline="-25000" dirty="0" err="1"/>
                  <a:t>train</a:t>
                </a:r>
                <a:r>
                  <a:rPr lang="en-US" dirty="0"/>
                  <a:t> and obtain a trained model</a:t>
                </a:r>
              </a:p>
              <a:p>
                <a:pPr lvl="1"/>
                <a:r>
                  <a:rPr lang="en-US" dirty="0"/>
                  <a:t>Apply trained model on the test set</a:t>
                </a:r>
              </a:p>
              <a:p>
                <a:pPr lvl="1"/>
                <a:r>
                  <a:rPr lang="en-US" dirty="0"/>
                  <a:t>You achieve 82% accuracy on the test set</a:t>
                </a:r>
              </a:p>
              <a:p>
                <a:r>
                  <a:rPr lang="en-US" dirty="0"/>
                  <a:t>You decide to give Neural Networks a try</a:t>
                </a:r>
              </a:p>
              <a:p>
                <a:pPr lvl="1"/>
                <a:r>
                  <a:rPr lang="en-US" dirty="0"/>
                  <a:t>You achieve 84% accuracy on the same test set!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B2CC1A4-632C-7246-A176-15E11744B1BA}"/>
              </a:ext>
            </a:extLst>
          </p:cNvPr>
          <p:cNvSpPr/>
          <p:nvPr/>
        </p:nvSpPr>
        <p:spPr>
          <a:xfrm>
            <a:off x="4932040" y="4293096"/>
            <a:ext cx="3240360" cy="1086779"/>
          </a:xfrm>
          <a:prstGeom prst="wedgeRoundRectCallout">
            <a:avLst>
              <a:gd name="adj1" fmla="val -60812"/>
              <a:gd name="adj2" fmla="val 82051"/>
              <a:gd name="adj3" fmla="val 16667"/>
            </a:avLst>
          </a:prstGeom>
          <a:solidFill>
            <a:srgbClr val="F6E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Are Neural Networks more suitable for this dataset than SVMs?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18253BC-7A33-4D4E-A2B5-2742199D6B3F}"/>
              </a:ext>
            </a:extLst>
          </p:cNvPr>
          <p:cNvSpPr/>
          <p:nvPr/>
        </p:nvSpPr>
        <p:spPr>
          <a:xfrm>
            <a:off x="2951820" y="3284984"/>
            <a:ext cx="2052228" cy="778600"/>
          </a:xfrm>
          <a:prstGeom prst="wedgeRoundRectCallout">
            <a:avLst>
              <a:gd name="adj1" fmla="val -39001"/>
              <a:gd name="adj2" fmla="val 254305"/>
              <a:gd name="adj3" fmla="val 16667"/>
            </a:avLst>
          </a:prstGeom>
          <a:solidFill>
            <a:srgbClr val="F6E7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rgbClr val="FF0000"/>
                </a:solidFill>
              </a:rPr>
              <a:t>Is 84% &gt; 82% ?</a:t>
            </a:r>
          </a:p>
        </p:txBody>
      </p:sp>
    </p:spTree>
    <p:extLst>
      <p:ext uri="{BB962C8B-B14F-4D97-AF65-F5344CB8AC3E}">
        <p14:creationId xmlns:p14="http://schemas.microsoft.com/office/powerpoint/2010/main" val="28816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an observed difference in performance real or happening by chance?</a:t>
            </a:r>
          </a:p>
          <a:p>
            <a:endParaRPr lang="en-US" dirty="0"/>
          </a:p>
          <a:p>
            <a:r>
              <a:rPr lang="en-US" dirty="0"/>
              <a:t>You toss a coin 5 times</a:t>
            </a:r>
          </a:p>
          <a:p>
            <a:pPr lvl="1"/>
            <a:r>
              <a:rPr lang="en-US" dirty="0"/>
              <a:t>You get 2 Heads and 3 Tails</a:t>
            </a:r>
          </a:p>
          <a:p>
            <a:pPr lvl="1"/>
            <a:r>
              <a:rPr lang="en-US" dirty="0"/>
              <a:t>Can you conclude that the coin is more likely to produce tails?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toss a coin 50,000 times</a:t>
            </a:r>
          </a:p>
          <a:p>
            <a:pPr lvl="1"/>
            <a:r>
              <a:rPr lang="en-US" dirty="0"/>
              <a:t>You get 20,000 Heads and 30,000 Tails</a:t>
            </a:r>
          </a:p>
          <a:p>
            <a:pPr lvl="1"/>
            <a:r>
              <a:rPr lang="en-US" dirty="0"/>
              <a:t>Can you now conclude that the coin is more likely to produce tails?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Null hypothesis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The two trained classifiers have the same error rate</a:t>
                </a:r>
              </a:p>
              <a:p>
                <a:r>
                  <a:rPr lang="en-US" dirty="0"/>
                  <a:t>Statistical Test to accept or reject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a statistic from the errors of the two classifiers</a:t>
                </a:r>
              </a:p>
              <a:p>
                <a:pPr lvl="1"/>
                <a:r>
                  <a:rPr lang="en-US" dirty="0"/>
                  <a:t>Assume that the statistic obeys a certain probability distribution if the null hypothesis holds</a:t>
                </a:r>
              </a:p>
              <a:p>
                <a:pPr lvl="1"/>
                <a:r>
                  <a:rPr lang="en-US" dirty="0"/>
                  <a:t>Compute the probability of observing the statistic given the assumed probability distribution</a:t>
                </a:r>
              </a:p>
              <a:p>
                <a:pPr lvl="1"/>
                <a:r>
                  <a:rPr lang="en-US" dirty="0"/>
                  <a:t>If probability is high, accept the null hypothesis, otherwise reject </a:t>
                </a:r>
                <a:r>
                  <a:rPr lang="en-US" dirty="0" smtClean="0"/>
                  <a:t>it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898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x 2 cv F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74" y="2060848"/>
                <a:ext cx="8444805" cy="417646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5 x 2 cv: Five replications of 2-fold cross-validation</a:t>
                </a:r>
              </a:p>
              <a:p>
                <a:r>
                  <a:rPr lang="en-US" dirty="0"/>
                  <a:t>In each replication</a:t>
                </a:r>
              </a:p>
              <a:p>
                <a:pPr lvl="1"/>
                <a:r>
                  <a:rPr lang="en-US" dirty="0"/>
                  <a:t>Equally partition data into training and test sets randomly</a:t>
                </a:r>
              </a:p>
              <a:p>
                <a:pPr lvl="1"/>
                <a:r>
                  <a:rPr lang="en-US" dirty="0"/>
                  <a:t>Train two classifiers on the training set and evaluate on the test set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the difference between the error rates of the two classifiers on fold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1,2 </m:t>
                    </m:r>
                  </m:oMath>
                </a14:m>
                <a:r>
                  <a:rPr lang="en-US" dirty="0"/>
                  <a:t> and replication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1,…,5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of replication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i="0" baseline="30000" dirty="0" err="1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/ 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Estimated variance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i="0" baseline="30000" dirty="0" err="1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i="0" baseline="30000" dirty="0" err="1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baseline="30000" dirty="0" smtClean="0">
                        <a:latin typeface="Cambria Math" panose="02040503050406030204" pitchFamily="18" charset="0"/>
                      </a:rPr>
                      <m:t>vg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/>
              </a:p>
              <a:p>
                <a:r>
                  <a:rPr lang="en-US" dirty="0"/>
                  <a:t>Under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can be treated as normal distributed with zero mean and unknown variance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then unit normal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74" y="2060848"/>
                <a:ext cx="8444805" cy="4176464"/>
              </a:xfrm>
              <a:blipFill>
                <a:blip r:embed="rId2"/>
                <a:stretch>
                  <a:fillRect l="-601" t="-2121" r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x 2 cv F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err="1"/>
                  <a:t>Alpaydin</a:t>
                </a:r>
                <a:r>
                  <a:rPr lang="en-US" dirty="0"/>
                  <a:t> (1999) showed that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is approximately F distributed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rejected with 0.95 confidence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4.74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Significance level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 of 0.1, 0.05, or 0.01 are common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109283"/>
              </p:ext>
            </p:extLst>
          </p:nvPr>
        </p:nvGraphicFramePr>
        <p:xfrm>
          <a:off x="683568" y="2564904"/>
          <a:ext cx="747083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Document" r:id="rId4" imgW="5270500" imgH="1066800" progId="Word.Document.12">
                  <p:embed/>
                </p:oleObj>
              </mc:Choice>
              <mc:Fallback>
                <p:oleObj name="Document" r:id="rId4" imgW="5270500" imgH="106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2564904"/>
                        <a:ext cx="7470831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03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over Multiple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4256"/>
            <a:ext cx="8507288" cy="3845024"/>
          </a:xfrm>
        </p:spPr>
        <p:txBody>
          <a:bodyPr>
            <a:normAutofit/>
          </a:bodyPr>
          <a:lstStyle/>
          <a:p>
            <a:r>
              <a:rPr lang="en-US" dirty="0"/>
              <a:t>Averaging over datasets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Error rates in different domains are not commensurable</a:t>
            </a:r>
          </a:p>
          <a:p>
            <a:pPr lvl="1"/>
            <a:r>
              <a:rPr lang="en-US" dirty="0"/>
              <a:t>Outliers have a major impact</a:t>
            </a:r>
          </a:p>
          <a:p>
            <a:pPr lvl="1"/>
            <a:r>
              <a:rPr lang="en-US" dirty="0"/>
              <a:t>Underlying assumptions are often not satisfied</a:t>
            </a:r>
          </a:p>
        </p:txBody>
      </p:sp>
    </p:spTree>
    <p:extLst>
      <p:ext uri="{BB962C8B-B14F-4D97-AF65-F5344CB8AC3E}">
        <p14:creationId xmlns:p14="http://schemas.microsoft.com/office/powerpoint/2010/main" val="42076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Count the number of datasets for each algorithm on which it is an overall winner</a:t>
                </a:r>
              </a:p>
              <a:p>
                <a:r>
                  <a:rPr lang="en-US" dirty="0"/>
                  <a:t>Tied matches are split evenly between the two algorithms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holds, each method should win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out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datasets</a:t>
                </a:r>
              </a:p>
              <a:p>
                <a:r>
                  <a:rPr lang="en-US" dirty="0"/>
                  <a:t>Number of wins is binomially distributed</a:t>
                </a:r>
              </a:p>
              <a:p>
                <a:r>
                  <a:rPr lang="en-US" dirty="0"/>
                  <a:t>Rule of thumb: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does not hold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0.05 </m:t>
                    </m:r>
                  </m:oMath>
                </a14:m>
                <a:r>
                  <a:rPr lang="en-US" dirty="0"/>
                  <a:t>if one algorithm wins on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/2+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datasets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Note: greater differences do not count more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4" t="-181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20183" y="3244334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https://forms.gle/c5rtKthxk6sXcu6E8</a:t>
            </a:r>
          </a:p>
        </p:txBody>
      </p:sp>
    </p:spTree>
    <p:extLst>
      <p:ext uri="{BB962C8B-B14F-4D97-AF65-F5344CB8AC3E}">
        <p14:creationId xmlns:p14="http://schemas.microsoft.com/office/powerpoint/2010/main" val="2687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6512" y="2348880"/>
            <a:ext cx="91374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https://forms.gle/c5rtKthxk6sXcu6E8</a:t>
            </a:r>
          </a:p>
        </p:txBody>
      </p:sp>
    </p:spTree>
    <p:extLst>
      <p:ext uri="{BB962C8B-B14F-4D97-AF65-F5344CB8AC3E}">
        <p14:creationId xmlns:p14="http://schemas.microsoft.com/office/powerpoint/2010/main" val="12954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 template">
  <a:themeElements>
    <a:clrScheme name="UWA">
      <a:dk1>
        <a:sysClr val="windowText" lastClr="000000"/>
      </a:dk1>
      <a:lt1>
        <a:sysClr val="window" lastClr="FFFFFF"/>
      </a:lt1>
      <a:dk2>
        <a:srgbClr val="3F4231"/>
      </a:dk2>
      <a:lt2>
        <a:srgbClr val="EEECE1"/>
      </a:lt2>
      <a:accent1>
        <a:srgbClr val="64BCC1"/>
      </a:accent1>
      <a:accent2>
        <a:srgbClr val="C3F97B"/>
      </a:accent2>
      <a:accent3>
        <a:srgbClr val="918071"/>
      </a:accent3>
      <a:accent4>
        <a:srgbClr val="F0E4C6"/>
      </a:accent4>
      <a:accent5>
        <a:srgbClr val="304C87"/>
      </a:accent5>
      <a:accent6>
        <a:srgbClr val="D7AA29"/>
      </a:accent6>
      <a:hlink>
        <a:srgbClr val="0000FF"/>
      </a:hlink>
      <a:folHlink>
        <a:srgbClr val="21241B"/>
      </a:folHlink>
    </a:clrScheme>
    <a:fontScheme name="UW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UWA template</Template>
  <TotalTime>14806</TotalTime>
  <Words>512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Georgia</vt:lpstr>
      <vt:lpstr>Symbol</vt:lpstr>
      <vt:lpstr>Times New Roman</vt:lpstr>
      <vt:lpstr>Tw Cen MT</vt:lpstr>
      <vt:lpstr>Wingdings</vt:lpstr>
      <vt:lpstr>UWA template</vt:lpstr>
      <vt:lpstr>Office Theme</vt:lpstr>
      <vt:lpstr>Document</vt:lpstr>
      <vt:lpstr>PowerPoint Presentation</vt:lpstr>
      <vt:lpstr>Classifier Comparison</vt:lpstr>
      <vt:lpstr>Statistical Significance</vt:lpstr>
      <vt:lpstr>Statistical Hypothesis Testing</vt:lpstr>
      <vt:lpstr>5 x 2 cv F Test</vt:lpstr>
      <vt:lpstr>5 x 2 cv F Test</vt:lpstr>
      <vt:lpstr>Comparison over Multiple Datasets</vt:lpstr>
      <vt:lpstr>Sign Test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wasif mehmood</cp:lastModifiedBy>
  <cp:revision>400</cp:revision>
  <dcterms:created xsi:type="dcterms:W3CDTF">2014-08-19T00:39:23Z</dcterms:created>
  <dcterms:modified xsi:type="dcterms:W3CDTF">2024-08-09T11:49:10Z</dcterms:modified>
</cp:coreProperties>
</file>