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4" r:id="rId9"/>
    <p:sldId id="265" r:id="rId10"/>
    <p:sldId id="266" r:id="rId11"/>
    <p:sldId id="267" r:id="rId12"/>
    <p:sldId id="263" r:id="rId13"/>
    <p:sldId id="261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rjan\Desktop\Capstone%20project\Data\Workbook\Final_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Ride Time Lengths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Sheet1!$P$2</c:f>
              <c:strCache>
                <c:ptCount val="1"/>
                <c:pt idx="0">
                  <c:v>total avg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Sheet1!$Q$1:$AB$1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Sheet1!$Q$2:$AB$2</c:f>
              <c:numCache>
                <c:formatCode>[h]:mm:ss;@</c:formatCode>
                <c:ptCount val="12"/>
                <c:pt idx="0">
                  <c:v>1.4651185902088311E-2</c:v>
                </c:pt>
                <c:pt idx="1">
                  <c:v>1.5752413553586149E-2</c:v>
                </c:pt>
                <c:pt idx="2">
                  <c:v>1.4855018879189285E-2</c:v>
                </c:pt>
                <c:pt idx="3">
                  <c:v>1.4345635755690114E-2</c:v>
                </c:pt>
                <c:pt idx="4">
                  <c:v>1.3420578166696458E-2</c:v>
                </c:pt>
                <c:pt idx="5">
                  <c:v>1.2052912267833893E-2</c:v>
                </c:pt>
                <c:pt idx="6">
                  <c:v>9.8372232646947912E-3</c:v>
                </c:pt>
                <c:pt idx="7">
                  <c:v>9.3758480371488317E-3</c:v>
                </c:pt>
                <c:pt idx="8">
                  <c:v>9.0283782519237511E-3</c:v>
                </c:pt>
                <c:pt idx="9">
                  <c:v>9.3978002160717382E-3</c:v>
                </c:pt>
                <c:pt idx="10">
                  <c:v>9.0833682598429905E-3</c:v>
                </c:pt>
                <c:pt idx="11">
                  <c:v>1.1951985909316646E-2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27-46E3-820F-DE7986E84AA8}"/>
            </c:ext>
          </c:extLst>
        </c:ser>
        <c:ser>
          <c:idx val="1"/>
          <c:order val="1"/>
          <c:tx>
            <c:strRef>
              <c:f>Sheet1!$P$3</c:f>
              <c:strCache>
                <c:ptCount val="1"/>
                <c:pt idx="0">
                  <c:v>casual avg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Sheet1!$Q$1:$AB$1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Sheet1!$Q$3:$AB$3</c:f>
              <c:numCache>
                <c:formatCode>[h]:mm:ss;@</c:formatCode>
                <c:ptCount val="12"/>
                <c:pt idx="0">
                  <c:v>2.1437307295515511E-2</c:v>
                </c:pt>
                <c:pt idx="1">
                  <c:v>2.229139597852621E-2</c:v>
                </c:pt>
                <c:pt idx="2">
                  <c:v>2.0332531568905184E-2</c:v>
                </c:pt>
                <c:pt idx="3">
                  <c:v>2.0354618282481793E-2</c:v>
                </c:pt>
                <c:pt idx="4">
                  <c:v>1.9434347879378037E-2</c:v>
                </c:pt>
                <c:pt idx="5">
                  <c:v>1.8324689717261408E-2</c:v>
                </c:pt>
                <c:pt idx="6">
                  <c:v>1.4791979491899905E-2</c:v>
                </c:pt>
                <c:pt idx="7">
                  <c:v>1.5478864102140935E-2</c:v>
                </c:pt>
                <c:pt idx="8">
                  <c:v>1.5913083297689704E-2</c:v>
                </c:pt>
                <c:pt idx="9">
                  <c:v>1.6105914132265538E-2</c:v>
                </c:pt>
                <c:pt idx="10">
                  <c:v>1.4869635782022132E-2</c:v>
                </c:pt>
                <c:pt idx="11">
                  <c:v>1.9217322690129358E-2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27-46E3-820F-DE7986E84AA8}"/>
            </c:ext>
          </c:extLst>
        </c:ser>
        <c:ser>
          <c:idx val="2"/>
          <c:order val="2"/>
          <c:tx>
            <c:strRef>
              <c:f>Sheet1!$P$4</c:f>
              <c:strCache>
                <c:ptCount val="1"/>
                <c:pt idx="0">
                  <c:v>member avg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Sheet1!$Q$1:$AB$1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Sheet1!$Q$4:$AB$4</c:f>
              <c:numCache>
                <c:formatCode>[h]:mm:ss;@</c:formatCode>
                <c:ptCount val="12"/>
                <c:pt idx="0">
                  <c:v>9.2824144933808597E-3</c:v>
                </c:pt>
                <c:pt idx="1">
                  <c:v>9.7217143372222512E-3</c:v>
                </c:pt>
                <c:pt idx="2">
                  <c:v>9.5268358776312064E-3</c:v>
                </c:pt>
                <c:pt idx="3">
                  <c:v>9.2947552367943533E-3</c:v>
                </c:pt>
                <c:pt idx="4">
                  <c:v>9.0110609929048326E-3</c:v>
                </c:pt>
                <c:pt idx="5">
                  <c:v>8.3046924704660366E-3</c:v>
                </c:pt>
                <c:pt idx="6">
                  <c:v>7.7305208138419273E-3</c:v>
                </c:pt>
                <c:pt idx="7">
                  <c:v>7.3746443207342331E-3</c:v>
                </c:pt>
                <c:pt idx="8">
                  <c:v>7.1956696129917702E-3</c:v>
                </c:pt>
                <c:pt idx="9">
                  <c:v>7.4405313918389443E-3</c:v>
                </c:pt>
                <c:pt idx="10">
                  <c:v>7.2515425186770281E-3</c:v>
                </c:pt>
                <c:pt idx="11">
                  <c:v>8.1207642838889045E-3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27-46E3-820F-DE7986E84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85084432"/>
        <c:axId val="1485085392"/>
      </c:lineChart>
      <c:dateAx>
        <c:axId val="148508443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085392"/>
        <c:crosses val="autoZero"/>
        <c:auto val="1"/>
        <c:lblOffset val="100"/>
        <c:baseTimeUnit val="months"/>
      </c:dateAx>
      <c:valAx>
        <c:axId val="1485085392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0844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Riders/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4F-4021-BD1E-EDEAEAE0A6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4F-4021-BD1E-EDEAEAE0A65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Sheet1!$A$62:$A$63</c:f>
              <c:strCache>
                <c:ptCount val="2"/>
                <c:pt idx="0">
                  <c:v>Casuals</c:v>
                </c:pt>
                <c:pt idx="1">
                  <c:v>Members</c:v>
                </c:pt>
              </c:strCache>
            </c:strRef>
          </c:cat>
          <c:val>
            <c:numRef>
              <c:f>Sheet1!$B$62:$B$63</c:f>
              <c:numCache>
                <c:formatCode>0</c:formatCode>
                <c:ptCount val="2"/>
                <c:pt idx="0">
                  <c:v>2358253</c:v>
                </c:pt>
                <c:pt idx="1">
                  <c:v>3500705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4F-4021-BD1E-EDEAEAE0A6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Numer of Riders Per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Sheet1!$B$66</c:f>
              <c:strCache>
                <c:ptCount val="1"/>
                <c:pt idx="0">
                  <c:v>Casuals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Sheet1!$C$65:$N$65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Sheet1!$C$66:$N$66</c:f>
              <c:numCache>
                <c:formatCode>0</c:formatCode>
                <c:ptCount val="12"/>
                <c:pt idx="0">
                  <c:v>280414</c:v>
                </c:pt>
                <c:pt idx="1">
                  <c:v>369044</c:v>
                </c:pt>
                <c:pt idx="2">
                  <c:v>406046</c:v>
                </c:pt>
                <c:pt idx="3">
                  <c:v>358917</c:v>
                </c:pt>
                <c:pt idx="4">
                  <c:v>296694</c:v>
                </c:pt>
                <c:pt idx="5">
                  <c:v>208988</c:v>
                </c:pt>
                <c:pt idx="6">
                  <c:v>100747</c:v>
                </c:pt>
                <c:pt idx="7">
                  <c:v>44894</c:v>
                </c:pt>
                <c:pt idx="8">
                  <c:v>40008</c:v>
                </c:pt>
                <c:pt idx="9">
                  <c:v>43016</c:v>
                </c:pt>
                <c:pt idx="10">
                  <c:v>62201</c:v>
                </c:pt>
                <c:pt idx="11">
                  <c:v>147284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3-46EC-A45B-CB0E931B0F1D}"/>
            </c:ext>
          </c:extLst>
        </c:ser>
        <c:ser>
          <c:idx val="1"/>
          <c:order val="1"/>
          <c:tx>
            <c:strRef>
              <c:f>Sheet1!$B$67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Sheet1!$C$65:$N$65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Sheet1!$C$67:$N$67</c:f>
              <c:numCache>
                <c:formatCode>0</c:formatCode>
                <c:ptCount val="12"/>
                <c:pt idx="0">
                  <c:v>354443</c:v>
                </c:pt>
                <c:pt idx="1">
                  <c:v>400148</c:v>
                </c:pt>
                <c:pt idx="2">
                  <c:v>417426</c:v>
                </c:pt>
                <c:pt idx="3">
                  <c:v>427000</c:v>
                </c:pt>
                <c:pt idx="4">
                  <c:v>404636</c:v>
                </c:pt>
                <c:pt idx="5">
                  <c:v>349693</c:v>
                </c:pt>
                <c:pt idx="6">
                  <c:v>236947</c:v>
                </c:pt>
                <c:pt idx="7">
                  <c:v>136912</c:v>
                </c:pt>
                <c:pt idx="8">
                  <c:v>150293</c:v>
                </c:pt>
                <c:pt idx="9">
                  <c:v>147428</c:v>
                </c:pt>
                <c:pt idx="10">
                  <c:v>196477</c:v>
                </c:pt>
                <c:pt idx="11">
                  <c:v>279302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53-46EC-A45B-CB0E931B0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794288"/>
        <c:axId val="383794768"/>
      </c:barChart>
      <c:dateAx>
        <c:axId val="38379428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94768"/>
        <c:crosses val="autoZero"/>
        <c:auto val="1"/>
        <c:lblOffset val="100"/>
        <c:baseTimeUnit val="months"/>
      </c:dateAx>
      <c:valAx>
        <c:axId val="38379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9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</a:t>
            </a:r>
            <a:r>
              <a:rPr lang="en-US" baseline="0"/>
              <a:t> of Casual Riders Throughout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Sheet1!$A$87</c:f>
              <c:strCache>
                <c:ptCount val="1"/>
                <c:pt idx="0">
                  <c:v>% 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Sheet1!$B$86:$M$86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Sheet1!$B$87:$M$87</c:f>
              <c:numCache>
                <c:formatCode>General</c:formatCode>
                <c:ptCount val="12"/>
                <c:pt idx="0">
                  <c:v>44.169631901357313</c:v>
                </c:pt>
                <c:pt idx="1">
                  <c:v>47.978138098160144</c:v>
                </c:pt>
                <c:pt idx="2">
                  <c:v>49.309023257621391</c:v>
                </c:pt>
                <c:pt idx="3">
                  <c:v>45.66856296530041</c:v>
                </c:pt>
                <c:pt idx="4">
                  <c:v>42.304478633453577</c:v>
                </c:pt>
                <c:pt idx="5">
                  <c:v>37.407393485727994</c:v>
                </c:pt>
                <c:pt idx="6">
                  <c:v>29.833814044667655</c:v>
                </c:pt>
                <c:pt idx="7">
                  <c:v>24.693354454748466</c:v>
                </c:pt>
                <c:pt idx="8">
                  <c:v>21.023536397601696</c:v>
                </c:pt>
                <c:pt idx="9">
                  <c:v>22.58721723971351</c:v>
                </c:pt>
                <c:pt idx="10">
                  <c:v>24.045724800717494</c:v>
                </c:pt>
                <c:pt idx="11">
                  <c:v>34.526215112544719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87-4471-8BCE-F09CBED5F1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9435568"/>
        <c:axId val="1069436048"/>
      </c:barChart>
      <c:dateAx>
        <c:axId val="106943556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436048"/>
        <c:crosses val="autoZero"/>
        <c:auto val="1"/>
        <c:lblOffset val="100"/>
        <c:baseTimeUnit val="months"/>
      </c:dateAx>
      <c:valAx>
        <c:axId val="106943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43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Casual Preferred</a:t>
            </a:r>
            <a:r>
              <a:rPr lang="en-US" baseline="0"/>
              <a:t> Days Annually</a:t>
            </a:r>
            <a:endParaRPr lang="en-US"/>
          </a:p>
        </c:rich>
      </c:tx>
      <c:layout>
        <c:manualLayout>
          <c:xMode val="edge"/>
          <c:yMode val="edge"/>
          <c:x val="0.43564566929133869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Sheet1!$C$69</c:f>
              <c:strCache>
                <c:ptCount val="1"/>
                <c:pt idx="0">
                  <c:v>Annual Rides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Sheet1!$B$70:$B$76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Sheet1!$C$70:$C$76</c:f>
              <c:numCache>
                <c:formatCode>General</c:formatCode>
                <c:ptCount val="7"/>
                <c:pt idx="0">
                  <c:v>275748</c:v>
                </c:pt>
                <c:pt idx="1">
                  <c:v>272648</c:v>
                </c:pt>
                <c:pt idx="2">
                  <c:v>284575</c:v>
                </c:pt>
                <c:pt idx="3">
                  <c:v>318467</c:v>
                </c:pt>
                <c:pt idx="4">
                  <c:v>350081</c:v>
                </c:pt>
                <c:pt idx="5">
                  <c:v>467923</c:v>
                </c:pt>
                <c:pt idx="6">
                  <c:v>388811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28-4220-A4CF-1B92C127C0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3156592"/>
        <c:axId val="563157072"/>
      </c:barChart>
      <c:catAx>
        <c:axId val="56315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57072"/>
        <c:crosses val="autoZero"/>
        <c:auto val="1"/>
        <c:lblAlgn val="ctr"/>
        <c:lblOffset val="100"/>
        <c:noMultiLvlLbl val="0"/>
      </c:catAx>
      <c:valAx>
        <c:axId val="56315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5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Member Preferred Days Annually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Sheet1!$C$77</c:f>
              <c:strCache>
                <c:ptCount val="1"/>
                <c:pt idx="0">
                  <c:v>Annual Rides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Sheet1!$B$78:$B$84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Sheet1!$C$78:$C$84</c:f>
              <c:numCache>
                <c:formatCode>General</c:formatCode>
                <c:ptCount val="7"/>
                <c:pt idx="0">
                  <c:v>484560</c:v>
                </c:pt>
                <c:pt idx="1">
                  <c:v>544393</c:v>
                </c:pt>
                <c:pt idx="2">
                  <c:v>556913</c:v>
                </c:pt>
                <c:pt idx="3">
                  <c:v>560877</c:v>
                </c:pt>
                <c:pt idx="4">
                  <c:v>497473</c:v>
                </c:pt>
                <c:pt idx="5">
                  <c:v>454423</c:v>
                </c:pt>
                <c:pt idx="6">
                  <c:v>402066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3-4D39-98D5-3E95E77608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079520"/>
        <c:axId val="190079040"/>
      </c:barChart>
      <c:catAx>
        <c:axId val="19007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9040"/>
        <c:crosses val="autoZero"/>
        <c:auto val="1"/>
        <c:lblAlgn val="ctr"/>
        <c:lblOffset val="100"/>
        <c:noMultiLvlLbl val="0"/>
      </c:catAx>
      <c:valAx>
        <c:axId val="19007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</a:t>
            </a:r>
            <a:r>
              <a:rPr lang="en-US" baseline="0"/>
              <a:t> Type by User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8B-486B-B024-BCD422D0DDF4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8B-486B-B024-BCD422D0DDF4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8B-486B-B024-BCD422D0DDF4}"/>
              </c:ext>
            </c:extLst>
          </c:dPt>
          <c:dPt>
            <c:idx val="3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88B-486B-B024-BCD422D0D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Sheet1!$A$58:$A$61</c:f>
              <c:strCache>
                <c:ptCount val="4"/>
                <c:pt idx="0">
                  <c:v>Member E. Bike</c:v>
                </c:pt>
                <c:pt idx="1">
                  <c:v>Member C. Bike</c:v>
                </c:pt>
                <c:pt idx="2">
                  <c:v>Casual E. Bike</c:v>
                </c:pt>
                <c:pt idx="3">
                  <c:v>Casual C. Bike</c:v>
                </c:pt>
              </c:strCache>
            </c:strRef>
          </c:cat>
          <c:val>
            <c:numRef>
              <c:f>Sheet1!$B$58:$B$61</c:f>
              <c:numCache>
                <c:formatCode>General</c:formatCode>
                <c:ptCount val="4"/>
                <c:pt idx="0">
                  <c:v>1749379</c:v>
                </c:pt>
                <c:pt idx="1">
                  <c:v>1751326</c:v>
                </c:pt>
                <c:pt idx="2">
                  <c:v>1296504</c:v>
                </c:pt>
                <c:pt idx="3">
                  <c:v>891231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8B-486B-B024-BCD422D0D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20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6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1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108473-B89C-4823-9966-3578E4FA10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A255-9FDA-BCF1-0BDE-3F2D49703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964"/>
            <a:ext cx="9144000" cy="1513383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How Does a Bike-Share Navigate Speedy Success?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1E8AC-672F-AECB-4A91-4B477DF3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8690" y="3426903"/>
            <a:ext cx="3794620" cy="8278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Presented by: Austin Janes</a:t>
            </a:r>
          </a:p>
          <a:p>
            <a:pPr algn="l"/>
            <a:r>
              <a:rPr lang="en-US" dirty="0"/>
              <a:t>Last updated: May 10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46322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Weekday Preference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Annually, casual riders prefer weekends; members have a less strong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implies commute or workout usage.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A50679-FEE1-F8CE-926E-0027895EF8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279974"/>
              </p:ext>
            </p:extLst>
          </p:nvPr>
        </p:nvGraphicFramePr>
        <p:xfrm>
          <a:off x="5194183" y="5800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8C7B01E-BA95-9399-0FF3-BE14DCF71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452097"/>
              </p:ext>
            </p:extLst>
          </p:nvPr>
        </p:nvGraphicFramePr>
        <p:xfrm>
          <a:off x="5194183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8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Weekday Preference Continued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275740" y="392165"/>
            <a:ext cx="7552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Casual riders prefer weekends during the regular season, but this does not hold true in the off season.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Members consistently favor weekdays; implying commutes.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These off-season (Nov-Apr) casuals are prime member targets.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BB6275-85E7-37AB-D430-9067B80A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67927"/>
              </p:ext>
            </p:extLst>
          </p:nvPr>
        </p:nvGraphicFramePr>
        <p:xfrm>
          <a:off x="633743" y="4767858"/>
          <a:ext cx="10353681" cy="1438011"/>
        </p:xfrm>
        <a:graphic>
          <a:graphicData uri="http://schemas.openxmlformats.org/drawingml/2006/table">
            <a:tbl>
              <a:tblPr/>
              <a:tblGrid>
                <a:gridCol w="851716">
                  <a:extLst>
                    <a:ext uri="{9D8B030D-6E8A-4147-A177-3AD203B41FA5}">
                      <a16:colId xmlns:a16="http://schemas.microsoft.com/office/drawing/2014/main" val="117478450"/>
                    </a:ext>
                  </a:extLst>
                </a:gridCol>
                <a:gridCol w="694681">
                  <a:extLst>
                    <a:ext uri="{9D8B030D-6E8A-4147-A177-3AD203B41FA5}">
                      <a16:colId xmlns:a16="http://schemas.microsoft.com/office/drawing/2014/main" val="2109086921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237941221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99333641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45770012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070491914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157493562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636208805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41847315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116276629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475148514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67180792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970272846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1895787122"/>
                    </a:ext>
                  </a:extLst>
                </a:gridCol>
                <a:gridCol w="758560">
                  <a:extLst>
                    <a:ext uri="{9D8B030D-6E8A-4147-A177-3AD203B41FA5}">
                      <a16:colId xmlns:a16="http://schemas.microsoft.com/office/drawing/2014/main" val="3124669563"/>
                    </a:ext>
                  </a:extLst>
                </a:gridCol>
              </a:tblGrid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62061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46791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49850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62602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58287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18889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22649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24391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33924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47116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59543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54982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57520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76718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57033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39748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46114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22108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29377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28631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32128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40491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37897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45097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59611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76616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61505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48893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47448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24743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43075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68149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51663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57508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76589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49238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39125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27095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22645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18140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35902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48317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589870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42310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58703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72329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45024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30323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43582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483487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44995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49694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68867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58137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40365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658086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48774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58780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42972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50366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21193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17189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29548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rides/yr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9243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rides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354443.00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1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400148.00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C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417426.00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A7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427000.00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404636.00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F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349693.00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7E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236947.00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3B1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136912.00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150293.00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070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147428.00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06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196477.00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230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279302.00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542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3500705.00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07811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10.12490341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11.43049757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11.9240553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12.19754307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11.55870032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9.989216458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6.768550906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3.910983645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4.293220937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4.211380279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5.612498054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7.978450055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4851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39FECB-D9CE-048D-9612-88D737225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42279"/>
              </p:ext>
            </p:extLst>
          </p:nvPr>
        </p:nvGraphicFramePr>
        <p:xfrm>
          <a:off x="633743" y="3246540"/>
          <a:ext cx="10353681" cy="1423381"/>
        </p:xfrm>
        <a:graphic>
          <a:graphicData uri="http://schemas.openxmlformats.org/drawingml/2006/table">
            <a:tbl>
              <a:tblPr/>
              <a:tblGrid>
                <a:gridCol w="851716">
                  <a:extLst>
                    <a:ext uri="{9D8B030D-6E8A-4147-A177-3AD203B41FA5}">
                      <a16:colId xmlns:a16="http://schemas.microsoft.com/office/drawing/2014/main" val="662238306"/>
                    </a:ext>
                  </a:extLst>
                </a:gridCol>
                <a:gridCol w="694681">
                  <a:extLst>
                    <a:ext uri="{9D8B030D-6E8A-4147-A177-3AD203B41FA5}">
                      <a16:colId xmlns:a16="http://schemas.microsoft.com/office/drawing/2014/main" val="3036575063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868533767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35820188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4073603121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002927993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532238666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944788932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03004395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4148971239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435478562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745875397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1883148753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421347865"/>
                    </a:ext>
                  </a:extLst>
                </a:gridCol>
                <a:gridCol w="758560">
                  <a:extLst>
                    <a:ext uri="{9D8B030D-6E8A-4147-A177-3AD203B41FA5}">
                      <a16:colId xmlns:a16="http://schemas.microsoft.com/office/drawing/2014/main" val="3992965937"/>
                    </a:ext>
                  </a:extLst>
                </a:gridCol>
              </a:tblGrid>
              <a:tr h="1235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47468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43971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42361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27234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430225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35067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41447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51508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29586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15808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15826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21041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24066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48387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42850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20593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18370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2409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33399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57978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47793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45838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22585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517113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32238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55868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56867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56385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9065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65137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95230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66188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64076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32775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203372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55321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48154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36254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18766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rides/yr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83835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rides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280414.00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712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369044.00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9B3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406046.00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358917.00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96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296694.00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79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208988.00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4F2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100747.00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1C0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44894.00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0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40008.00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43016.00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62201.00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0A0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147284.00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32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2358253.00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82404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11.89075133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15.6490419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17.21808474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15.21961384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12.58109287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8.86198385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4.27210312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1.903697356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1.696510086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1.824062134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2.637588079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6.245470694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60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E28D9C-D463-948B-11B3-2B6D8EAC806E}"/>
              </a:ext>
            </a:extLst>
          </p:cNvPr>
          <p:cNvSpPr txBox="1"/>
          <p:nvPr/>
        </p:nvSpPr>
        <p:spPr>
          <a:xfrm>
            <a:off x="3849404" y="6231188"/>
            <a:ext cx="392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1= Monday, 7= Sunday, ETC.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60A06-8719-B532-BE32-D71F03946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694" y="3051651"/>
            <a:ext cx="80198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2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8" y="760463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Bike Type Annualized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Members use approx. 50/50 electric/ classic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Casuals use approx. 60/40 electric/ classic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implies members are more likely to use bikes for fitness and casuals for leisure.</a:t>
            </a:r>
          </a:p>
          <a:p>
            <a:endParaRPr lang="en-US" sz="2400" dirty="0"/>
          </a:p>
          <a:p>
            <a:r>
              <a:rPr lang="en-US" sz="2400" dirty="0"/>
              <a:t>***Disclaimer*** this data excludes docked bikes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EA10C1-B77A-BD5C-8631-745B6FF25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39" y="155001"/>
            <a:ext cx="10934673" cy="758333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5499767-2D92-2B43-C6B1-804D4A330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03321"/>
              </p:ext>
            </p:extLst>
          </p:nvPr>
        </p:nvGraphicFramePr>
        <p:xfrm>
          <a:off x="5050172" y="1068333"/>
          <a:ext cx="6507839" cy="5533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1827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836899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Bike Type Monthly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Members prefer classic bikes during peak seasons, electric during off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Casuals, compared to members, heavily prefer electric bikes use yet follow a similar overall seasonal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dirty="0"/>
              <a:t>***Disclaimer*** this data excludes docked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D90C2-7F29-8D73-EDC4-D56BF1576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594" y="1068333"/>
            <a:ext cx="6284417" cy="5483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A10C1-B77A-BD5C-8631-745B6FF25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39" y="155001"/>
            <a:ext cx="10934673" cy="7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-Casuals prefer weekends, electric bikes, and ideal weather. Casuals rent bikes for longer periods.</a:t>
            </a:r>
          </a:p>
          <a:p>
            <a:pPr marL="36900" indent="0">
              <a:buNone/>
            </a:pPr>
            <a:r>
              <a:rPr lang="en-US" sz="3200" dirty="0"/>
              <a:t>-Members prefer weekdays, are more likely to use classic bikes, and are more likely to use the service in the off season.</a:t>
            </a:r>
          </a:p>
          <a:p>
            <a:pPr marL="369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024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-How do members and casual riders use the bikes differently?</a:t>
            </a:r>
          </a:p>
          <a:p>
            <a:pPr marL="36900" indent="0">
              <a:buNone/>
            </a:pPr>
            <a:r>
              <a:rPr lang="en-US" sz="3200" dirty="0"/>
              <a:t>-Correlation does not mean causation</a:t>
            </a:r>
          </a:p>
          <a:p>
            <a:pPr marL="36900" indent="0">
              <a:buNone/>
            </a:pPr>
            <a:r>
              <a:rPr lang="en-US" sz="3200" dirty="0"/>
              <a:t>-The data suggests that members use bikes more often for commutes and workouts than casuals, while casuals use the bikes for leisure, likely tourism.</a:t>
            </a:r>
          </a:p>
        </p:txBody>
      </p:sp>
    </p:spTree>
    <p:extLst>
      <p:ext uri="{BB962C8B-B14F-4D97-AF65-F5344CB8AC3E}">
        <p14:creationId xmlns:p14="http://schemas.microsoft.com/office/powerpoint/2010/main" val="147844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-Target digital marketing to the off-season casual riders</a:t>
            </a:r>
          </a:p>
          <a:p>
            <a:pPr marL="36900" indent="0">
              <a:buNone/>
            </a:pPr>
            <a:r>
              <a:rPr lang="en-US" sz="3200" dirty="0"/>
              <a:t>-Target digital marketing to casual riders that prefer classic bikes</a:t>
            </a:r>
          </a:p>
          <a:p>
            <a:pPr marL="36900" indent="0">
              <a:buNone/>
            </a:pPr>
            <a:r>
              <a:rPr lang="en-US" sz="3200" dirty="0"/>
              <a:t>-Target digital marketing to those who ride during weekday work hours</a:t>
            </a:r>
          </a:p>
        </p:txBody>
      </p:sp>
    </p:spTree>
    <p:extLst>
      <p:ext uri="{BB962C8B-B14F-4D97-AF65-F5344CB8AC3E}">
        <p14:creationId xmlns:p14="http://schemas.microsoft.com/office/powerpoint/2010/main" val="142307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Data sourced here:</a:t>
            </a:r>
          </a:p>
          <a:p>
            <a:pPr marL="36900" indent="0">
              <a:buNone/>
            </a:pPr>
            <a:r>
              <a:rPr lang="en-US" sz="3200" dirty="0">
                <a:hlinkClick r:id="rId2"/>
              </a:rPr>
              <a:t>https://divvy-tripdata.s3.amazonaws.com/index.html</a:t>
            </a:r>
            <a:endParaRPr lang="en-US" sz="3200" dirty="0"/>
          </a:p>
          <a:p>
            <a:pPr marL="36900" indent="0">
              <a:buNone/>
            </a:pPr>
            <a:r>
              <a:rPr lang="en-US" sz="3200" dirty="0"/>
              <a:t>Months: May 2022- April 2023</a:t>
            </a:r>
          </a:p>
          <a:p>
            <a:pPr marL="36900" indent="0">
              <a:buNone/>
            </a:pPr>
            <a:r>
              <a:rPr lang="en-US" sz="3200" dirty="0"/>
              <a:t>All data used was public and data modifications included the removal of duplicates and negative trip values. No other changes to the core data were made.</a:t>
            </a:r>
          </a:p>
        </p:txBody>
      </p:sp>
    </p:spTree>
    <p:extLst>
      <p:ext uri="{BB962C8B-B14F-4D97-AF65-F5344CB8AC3E}">
        <p14:creationId xmlns:p14="http://schemas.microsoft.com/office/powerpoint/2010/main" val="73688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BEF8-35C9-4043-5049-B3657C49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F2C9-9A2A-90DE-2AD2-F3E4A465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  <a:p>
            <a:r>
              <a:rPr lang="en-US" sz="3200" dirty="0"/>
              <a:t>Purpose Statement</a:t>
            </a:r>
          </a:p>
          <a:p>
            <a:r>
              <a:rPr lang="en-US" sz="3200" dirty="0"/>
              <a:t>The Data</a:t>
            </a:r>
          </a:p>
          <a:p>
            <a:r>
              <a:rPr lang="en-US" sz="3200" dirty="0"/>
              <a:t>Conclusions</a:t>
            </a:r>
          </a:p>
          <a:p>
            <a:r>
              <a:rPr lang="en-US" sz="3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744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9906-0342-8F38-80C9-7AA2DBB4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63A5-B5EE-A1E3-0B1A-27FCD3179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211150"/>
          </a:xfrm>
        </p:spPr>
        <p:txBody>
          <a:bodyPr>
            <a:normAutofit/>
          </a:bodyPr>
          <a:lstStyle/>
          <a:p>
            <a:r>
              <a:rPr lang="en-US" sz="3200" dirty="0" err="1"/>
              <a:t>Cyclistic</a:t>
            </a:r>
            <a:r>
              <a:rPr lang="en-US" sz="3200" dirty="0"/>
              <a:t> is a bike share company with 5,800 bicycles and 600 docking stations.</a:t>
            </a:r>
          </a:p>
          <a:p>
            <a:r>
              <a:rPr lang="en-US" sz="3200" dirty="0"/>
              <a:t>The director of marketing believes the company’s future success depends on maximizing the number of annual memberships. Therefore, your team wants to understand how casual riders and annual members use </a:t>
            </a:r>
            <a:r>
              <a:rPr lang="en-US" sz="3200" dirty="0" err="1"/>
              <a:t>Cyclistic</a:t>
            </a:r>
            <a:r>
              <a:rPr lang="en-US" sz="3200" dirty="0"/>
              <a:t> bikes differently.</a:t>
            </a:r>
          </a:p>
        </p:txBody>
      </p:sp>
    </p:spTree>
    <p:extLst>
      <p:ext uri="{BB962C8B-B14F-4D97-AF65-F5344CB8AC3E}">
        <p14:creationId xmlns:p14="http://schemas.microsoft.com/office/powerpoint/2010/main" val="386869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u="sng" dirty="0"/>
              <a:t>Identify how casual riders and members utilize </a:t>
            </a:r>
            <a:r>
              <a:rPr lang="en-US" sz="3200" u="sng" dirty="0" err="1"/>
              <a:t>Cyclistic</a:t>
            </a:r>
            <a:r>
              <a:rPr lang="en-US" sz="3200" u="sng" dirty="0"/>
              <a:t> bikes differently</a:t>
            </a:r>
            <a:r>
              <a:rPr lang="en-US" sz="3200" dirty="0"/>
              <a:t> to find digital marketing techniques to convert casual riders to members.</a:t>
            </a:r>
          </a:p>
        </p:txBody>
      </p:sp>
    </p:spTree>
    <p:extLst>
      <p:ext uri="{BB962C8B-B14F-4D97-AF65-F5344CB8AC3E}">
        <p14:creationId xmlns:p14="http://schemas.microsoft.com/office/powerpoint/2010/main" val="368212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806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Ride Times/ Month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6489FAAC-A158-2698-B63E-F02C3D5BE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17635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 riders average longer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Rides are longest during summer, followed by spring.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 ride time more heavily affected.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523C3-9B90-14F4-FB22-2327AE209846}"/>
              </a:ext>
            </a:extLst>
          </p:cNvPr>
          <p:cNvSpPr txBox="1"/>
          <p:nvPr/>
        </p:nvSpPr>
        <p:spPr>
          <a:xfrm>
            <a:off x="1610990" y="6134245"/>
            <a:ext cx="897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***Disclaimer*** These values include docked bikes, which substantially skew casual data</a:t>
            </a:r>
          </a:p>
        </p:txBody>
      </p:sp>
    </p:spTree>
    <p:extLst>
      <p:ext uri="{BB962C8B-B14F-4D97-AF65-F5344CB8AC3E}">
        <p14:creationId xmlns:p14="http://schemas.microsoft.com/office/powerpoint/2010/main" val="9306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1191209"/>
          </a:xfrm>
        </p:spPr>
        <p:txBody>
          <a:bodyPr>
            <a:normAutofit/>
          </a:bodyPr>
          <a:lstStyle/>
          <a:p>
            <a:r>
              <a:rPr lang="en-US" dirty="0"/>
              <a:t>Annual Riders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Members average more annual rides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8CD79E-446C-589D-C72B-06CDC838C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69778"/>
              </p:ext>
            </p:extLst>
          </p:nvPr>
        </p:nvGraphicFramePr>
        <p:xfrm>
          <a:off x="5025007" y="733230"/>
          <a:ext cx="6533250" cy="539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946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818557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Rides/ Month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total riders per month trend is similar to monthly ride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casuals and members ride substantially less in the off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effect on casuals is greater, implying leisure use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3C4737-32D5-CE7F-CA62-1C0B099A9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757432"/>
              </p:ext>
            </p:extLst>
          </p:nvPr>
        </p:nvGraphicFramePr>
        <p:xfrm>
          <a:off x="4947964" y="1087771"/>
          <a:ext cx="6610293" cy="489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786002-611B-1D11-536C-58168CA9A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72173"/>
              </p:ext>
            </p:extLst>
          </p:nvPr>
        </p:nvGraphicFramePr>
        <p:xfrm>
          <a:off x="919165" y="309152"/>
          <a:ext cx="10353669" cy="567498"/>
        </p:xfrm>
        <a:graphic>
          <a:graphicData uri="http://schemas.openxmlformats.org/drawingml/2006/table">
            <a:tbl>
              <a:tblPr/>
              <a:tblGrid>
                <a:gridCol w="822621">
                  <a:extLst>
                    <a:ext uri="{9D8B030D-6E8A-4147-A177-3AD203B41FA5}">
                      <a16:colId xmlns:a16="http://schemas.microsoft.com/office/drawing/2014/main" val="915516423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996611108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111474357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394739854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876945566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43278642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607115975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3488931727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2595180666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3567983799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297229349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2829420217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3137573334"/>
                    </a:ext>
                  </a:extLst>
                </a:gridCol>
              </a:tblGrid>
              <a:tr h="1891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40568"/>
                  </a:ext>
                </a:extLst>
              </a:tr>
              <a:tr h="189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Casuals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280414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712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369044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9B3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406046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358917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96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296694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79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208988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4F2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100747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1C0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44894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0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40008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43016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62201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0A0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147284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32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38009"/>
                  </a:ext>
                </a:extLst>
              </a:tr>
              <a:tr h="189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354443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1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400148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C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417426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A7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427000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404636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F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349693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7E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236947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3B1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136912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150293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070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147428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06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196477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230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279302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54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70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3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760463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 Casual/ Month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During peak months, almost half of all riders are casual.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During off season, the usage drop off much greater in casual riders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0FBCAE-5144-DDCD-2379-6ACF93135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630204"/>
              </p:ext>
            </p:extLst>
          </p:nvPr>
        </p:nvGraphicFramePr>
        <p:xfrm>
          <a:off x="5205933" y="1800808"/>
          <a:ext cx="6066901" cy="3990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5CC1C7-8974-9731-EB41-56C0CD3B5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74677"/>
              </p:ext>
            </p:extLst>
          </p:nvPr>
        </p:nvGraphicFramePr>
        <p:xfrm>
          <a:off x="492490" y="310392"/>
          <a:ext cx="11065765" cy="409104"/>
        </p:xfrm>
        <a:graphic>
          <a:graphicData uri="http://schemas.openxmlformats.org/drawingml/2006/table">
            <a:tbl>
              <a:tblPr/>
              <a:tblGrid>
                <a:gridCol w="1056083">
                  <a:extLst>
                    <a:ext uri="{9D8B030D-6E8A-4147-A177-3AD203B41FA5}">
                      <a16:colId xmlns:a16="http://schemas.microsoft.com/office/drawing/2014/main" val="3557048250"/>
                    </a:ext>
                  </a:extLst>
                </a:gridCol>
                <a:gridCol w="861367">
                  <a:extLst>
                    <a:ext uri="{9D8B030D-6E8A-4147-A177-3AD203B41FA5}">
                      <a16:colId xmlns:a16="http://schemas.microsoft.com/office/drawing/2014/main" val="2066347096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793979565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2265940202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3006943877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2027565718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723632975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764315285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3781654863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530908868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3252021822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3458597889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196277818"/>
                    </a:ext>
                  </a:extLst>
                </a:gridCol>
              </a:tblGrid>
              <a:tr h="20455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71739"/>
                  </a:ext>
                </a:extLst>
              </a:tr>
              <a:tr h="204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casual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44.1696319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47.9781381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49.30902326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45.66856297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42.30447863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37.40739349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29.83381404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24.69335445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21.0235364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22.58721724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24.0457248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34.52621511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8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6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208</TotalTime>
  <Words>921</Words>
  <Application>Microsoft Office PowerPoint</Application>
  <PresentationFormat>Widescreen</PresentationFormat>
  <Paragraphs>387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Calisto MT</vt:lpstr>
      <vt:lpstr>Wingdings 2</vt:lpstr>
      <vt:lpstr>Slate</vt:lpstr>
      <vt:lpstr>Case Study: How Does a Bike-Share Navigate Speedy Success?</vt:lpstr>
      <vt:lpstr>Table of Contents</vt:lpstr>
      <vt:lpstr>Scenario Background</vt:lpstr>
      <vt:lpstr>Business Objective</vt:lpstr>
      <vt:lpstr>Data Insights</vt:lpstr>
      <vt:lpstr>Average Ride Times/ Month</vt:lpstr>
      <vt:lpstr>Annual Riders</vt:lpstr>
      <vt:lpstr>Total Rides/ Month</vt:lpstr>
      <vt:lpstr>Percent Casual/ Month</vt:lpstr>
      <vt:lpstr>Weekday Preference</vt:lpstr>
      <vt:lpstr>Weekday Preference Continued</vt:lpstr>
      <vt:lpstr>Bike Type Annualized</vt:lpstr>
      <vt:lpstr>Bike Type Monthly</vt:lpstr>
      <vt:lpstr>Takeaways</vt:lpstr>
      <vt:lpstr>Implications and Hypotheses</vt:lpstr>
      <vt:lpstr>Suggestions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How Does a Bike-Share Navigate Speedy Success?</dc:title>
  <dc:creator>Jennifer Craddock</dc:creator>
  <cp:lastModifiedBy>Jennifer Craddock</cp:lastModifiedBy>
  <cp:revision>1</cp:revision>
  <dcterms:created xsi:type="dcterms:W3CDTF">2023-05-15T18:19:44Z</dcterms:created>
  <dcterms:modified xsi:type="dcterms:W3CDTF">2023-05-15T21:48:00Z</dcterms:modified>
</cp:coreProperties>
</file>