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97" r:id="rId3"/>
    <p:sldId id="257" r:id="rId4"/>
    <p:sldId id="294" r:id="rId5"/>
    <p:sldId id="291" r:id="rId6"/>
    <p:sldId id="296" r:id="rId7"/>
    <p:sldId id="292" r:id="rId8"/>
    <p:sldId id="29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F15E4EF-8B38-41B9-8B10-0C62779DF0E0}" v="23" dt="2025-01-08T23:02:56.4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58" autoAdjust="0"/>
    <p:restoredTop sz="74699" autoAdjust="0"/>
  </p:normalViewPr>
  <p:slideViewPr>
    <p:cSldViewPr snapToGrid="0">
      <p:cViewPr varScale="1">
        <p:scale>
          <a:sx n="87" d="100"/>
          <a:sy n="87" d="100"/>
        </p:scale>
        <p:origin x="1428" y="9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jang Fahim" userId="d99f17d917874ef7" providerId="LiveId" clId="{6F15E4EF-8B38-41B9-8B10-0C62779DF0E0}"/>
    <pc:docChg chg="undo custSel addSld delSld modSld sldOrd">
      <pc:chgData name="Arjang Fahim" userId="d99f17d917874ef7" providerId="LiveId" clId="{6F15E4EF-8B38-41B9-8B10-0C62779DF0E0}" dt="2025-01-08T23:07:59.703" v="476" actId="1076"/>
      <pc:docMkLst>
        <pc:docMk/>
      </pc:docMkLst>
      <pc:sldChg chg="addSp delSp modSp mod">
        <pc:chgData name="Arjang Fahim" userId="d99f17d917874ef7" providerId="LiveId" clId="{6F15E4EF-8B38-41B9-8B10-0C62779DF0E0}" dt="2025-01-08T23:00:15.108" v="366" actId="22"/>
        <pc:sldMkLst>
          <pc:docMk/>
          <pc:sldMk cId="1463948486" sldId="256"/>
        </pc:sldMkLst>
        <pc:spChg chg="mod">
          <ac:chgData name="Arjang Fahim" userId="d99f17d917874ef7" providerId="LiveId" clId="{6F15E4EF-8B38-41B9-8B10-0C62779DF0E0}" dt="2025-01-08T21:47:42.343" v="364" actId="20577"/>
          <ac:spMkLst>
            <pc:docMk/>
            <pc:sldMk cId="1463948486" sldId="256"/>
            <ac:spMk id="3" creationId="{A3B0F711-A3E7-56D9-9ED1-61309670564E}"/>
          </ac:spMkLst>
        </pc:spChg>
        <pc:spChg chg="add del">
          <ac:chgData name="Arjang Fahim" userId="d99f17d917874ef7" providerId="LiveId" clId="{6F15E4EF-8B38-41B9-8B10-0C62779DF0E0}" dt="2025-01-08T23:00:15.108" v="366" actId="22"/>
          <ac:spMkLst>
            <pc:docMk/>
            <pc:sldMk cId="1463948486" sldId="256"/>
            <ac:spMk id="5" creationId="{D29BC3E2-856A-CB2F-0845-EF86DEB9B6D7}"/>
          </ac:spMkLst>
        </pc:spChg>
      </pc:sldChg>
      <pc:sldChg chg="addSp delSp modSp mod modAnim">
        <pc:chgData name="Arjang Fahim" userId="d99f17d917874ef7" providerId="LiveId" clId="{6F15E4EF-8B38-41B9-8B10-0C62779DF0E0}" dt="2025-01-08T21:04:54.658" v="182" actId="1076"/>
        <pc:sldMkLst>
          <pc:docMk/>
          <pc:sldMk cId="1697167426" sldId="257"/>
        </pc:sldMkLst>
        <pc:spChg chg="mod">
          <ac:chgData name="Arjang Fahim" userId="d99f17d917874ef7" providerId="LiveId" clId="{6F15E4EF-8B38-41B9-8B10-0C62779DF0E0}" dt="2025-01-08T20:37:01.512" v="151" actId="14100"/>
          <ac:spMkLst>
            <pc:docMk/>
            <pc:sldMk cId="1697167426" sldId="257"/>
            <ac:spMk id="2" creationId="{66A786C4-5466-A2AD-33D7-E181D5760746}"/>
          </ac:spMkLst>
        </pc:spChg>
        <pc:spChg chg="del mod">
          <ac:chgData name="Arjang Fahim" userId="d99f17d917874ef7" providerId="LiveId" clId="{6F15E4EF-8B38-41B9-8B10-0C62779DF0E0}" dt="2025-01-08T20:36:24.085" v="104"/>
          <ac:spMkLst>
            <pc:docMk/>
            <pc:sldMk cId="1697167426" sldId="257"/>
            <ac:spMk id="3" creationId="{C476CE7D-0439-2D8A-B38D-7040E4138E12}"/>
          </ac:spMkLst>
        </pc:spChg>
        <pc:spChg chg="add mod">
          <ac:chgData name="Arjang Fahim" userId="d99f17d917874ef7" providerId="LiveId" clId="{6F15E4EF-8B38-41B9-8B10-0C62779DF0E0}" dt="2025-01-08T21:03:25.769" v="162" actId="1582"/>
          <ac:spMkLst>
            <pc:docMk/>
            <pc:sldMk cId="1697167426" sldId="257"/>
            <ac:spMk id="6" creationId="{FCD04EA0-C86E-E88D-C65C-0B9B86357267}"/>
          </ac:spMkLst>
        </pc:spChg>
        <pc:spChg chg="add mod">
          <ac:chgData name="Arjang Fahim" userId="d99f17d917874ef7" providerId="LiveId" clId="{6F15E4EF-8B38-41B9-8B10-0C62779DF0E0}" dt="2025-01-08T21:04:54.658" v="182" actId="1076"/>
          <ac:spMkLst>
            <pc:docMk/>
            <pc:sldMk cId="1697167426" sldId="257"/>
            <ac:spMk id="7" creationId="{4EBA79FC-B56A-DD00-5C77-3C5D5132A9A5}"/>
          </ac:spMkLst>
        </pc:spChg>
        <pc:picChg chg="del">
          <ac:chgData name="Arjang Fahim" userId="d99f17d917874ef7" providerId="LiveId" clId="{6F15E4EF-8B38-41B9-8B10-0C62779DF0E0}" dt="2025-01-08T20:36:17.483" v="100" actId="478"/>
          <ac:picMkLst>
            <pc:docMk/>
            <pc:sldMk cId="1697167426" sldId="257"/>
            <ac:picMk id="4" creationId="{B6131566-7139-F3E3-111B-4AB2E2AA3BD1}"/>
          </ac:picMkLst>
        </pc:picChg>
        <pc:picChg chg="del">
          <ac:chgData name="Arjang Fahim" userId="d99f17d917874ef7" providerId="LiveId" clId="{6F15E4EF-8B38-41B9-8B10-0C62779DF0E0}" dt="2025-01-08T20:36:18.107" v="101" actId="478"/>
          <ac:picMkLst>
            <pc:docMk/>
            <pc:sldMk cId="1697167426" sldId="257"/>
            <ac:picMk id="5" creationId="{1A447CD8-749B-43E0-6087-3121134E6645}"/>
          </ac:picMkLst>
        </pc:picChg>
        <pc:picChg chg="add mod">
          <ac:chgData name="Arjang Fahim" userId="d99f17d917874ef7" providerId="LiveId" clId="{6F15E4EF-8B38-41B9-8B10-0C62779DF0E0}" dt="2025-01-08T20:37:26.376" v="158" actId="14100"/>
          <ac:picMkLst>
            <pc:docMk/>
            <pc:sldMk cId="1697167426" sldId="257"/>
            <ac:picMk id="1026" creationId="{A8BADE46-20AA-6908-7AE0-7CE354ADE8BB}"/>
          </ac:picMkLst>
        </pc:picChg>
      </pc:sldChg>
      <pc:sldChg chg="modSp del mod modShow">
        <pc:chgData name="Arjang Fahim" userId="d99f17d917874ef7" providerId="LiveId" clId="{6F15E4EF-8B38-41B9-8B10-0C62779DF0E0}" dt="2025-01-08T21:30:55.381" v="330" actId="47"/>
        <pc:sldMkLst>
          <pc:docMk/>
          <pc:sldMk cId="4080666156" sldId="259"/>
        </pc:sldMkLst>
        <pc:graphicFrameChg chg="mod">
          <ac:chgData name="Arjang Fahim" userId="d99f17d917874ef7" providerId="LiveId" clId="{6F15E4EF-8B38-41B9-8B10-0C62779DF0E0}" dt="2025-01-08T21:09:14.961" v="187" actId="1076"/>
          <ac:graphicFrameMkLst>
            <pc:docMk/>
            <pc:sldMk cId="4080666156" sldId="259"/>
            <ac:graphicFrameMk id="4" creationId="{4D0F1E56-8CC4-9E86-FF87-1B22AF06C514}"/>
          </ac:graphicFrameMkLst>
        </pc:graphicFrameChg>
      </pc:sldChg>
      <pc:sldChg chg="addSp delSp modSp del mod">
        <pc:chgData name="Arjang Fahim" userId="d99f17d917874ef7" providerId="LiveId" clId="{6F15E4EF-8B38-41B9-8B10-0C62779DF0E0}" dt="2025-01-08T20:36:08.458" v="98" actId="2696"/>
        <pc:sldMkLst>
          <pc:docMk/>
          <pc:sldMk cId="4124291728" sldId="261"/>
        </pc:sldMkLst>
        <pc:spChg chg="mod">
          <ac:chgData name="Arjang Fahim" userId="d99f17d917874ef7" providerId="LiveId" clId="{6F15E4EF-8B38-41B9-8B10-0C62779DF0E0}" dt="2025-01-08T05:28:21.295" v="91" actId="20577"/>
          <ac:spMkLst>
            <pc:docMk/>
            <pc:sldMk cId="4124291728" sldId="261"/>
            <ac:spMk id="2" creationId="{3718FF67-3D77-D693-2871-ECC557260182}"/>
          </ac:spMkLst>
        </pc:spChg>
        <pc:spChg chg="del">
          <ac:chgData name="Arjang Fahim" userId="d99f17d917874ef7" providerId="LiveId" clId="{6F15E4EF-8B38-41B9-8B10-0C62779DF0E0}" dt="2025-01-08T20:35:59.702" v="96" actId="478"/>
          <ac:spMkLst>
            <pc:docMk/>
            <pc:sldMk cId="4124291728" sldId="261"/>
            <ac:spMk id="3" creationId="{63C04E57-DB76-7895-E661-42A94F05B1D2}"/>
          </ac:spMkLst>
        </pc:spChg>
        <pc:spChg chg="mod">
          <ac:chgData name="Arjang Fahim" userId="d99f17d917874ef7" providerId="LiveId" clId="{6F15E4EF-8B38-41B9-8B10-0C62779DF0E0}" dt="2025-01-08T20:35:56.770" v="95" actId="6549"/>
          <ac:spMkLst>
            <pc:docMk/>
            <pc:sldMk cId="4124291728" sldId="261"/>
            <ac:spMk id="8" creationId="{3F598772-0A26-66AC-4D01-4AB718564393}"/>
          </ac:spMkLst>
        </pc:spChg>
        <pc:spChg chg="add del mod">
          <ac:chgData name="Arjang Fahim" userId="d99f17d917874ef7" providerId="LiveId" clId="{6F15E4EF-8B38-41B9-8B10-0C62779DF0E0}" dt="2025-01-08T20:36:03.284" v="97" actId="478"/>
          <ac:spMkLst>
            <pc:docMk/>
            <pc:sldMk cId="4124291728" sldId="261"/>
            <ac:spMk id="10" creationId="{A9DB855D-770D-2361-416D-552D265FE0C0}"/>
          </ac:spMkLst>
        </pc:spChg>
      </pc:sldChg>
      <pc:sldChg chg="add">
        <pc:chgData name="Arjang Fahim" userId="d99f17d917874ef7" providerId="LiveId" clId="{6F15E4EF-8B38-41B9-8B10-0C62779DF0E0}" dt="2025-01-08T21:43:56.382" v="362"/>
        <pc:sldMkLst>
          <pc:docMk/>
          <pc:sldMk cId="0" sldId="264"/>
        </pc:sldMkLst>
      </pc:sldChg>
      <pc:sldChg chg="delSp modSp mod">
        <pc:chgData name="Arjang Fahim" userId="d99f17d917874ef7" providerId="LiveId" clId="{6F15E4EF-8B38-41B9-8B10-0C62779DF0E0}" dt="2025-01-08T21:35:52.541" v="360" actId="115"/>
        <pc:sldMkLst>
          <pc:docMk/>
          <pc:sldMk cId="3200709573" sldId="291"/>
        </pc:sldMkLst>
        <pc:spChg chg="mod">
          <ac:chgData name="Arjang Fahim" userId="d99f17d917874ef7" providerId="LiveId" clId="{6F15E4EF-8B38-41B9-8B10-0C62779DF0E0}" dt="2025-01-08T21:34:10.555" v="359" actId="113"/>
          <ac:spMkLst>
            <pc:docMk/>
            <pc:sldMk cId="3200709573" sldId="291"/>
            <ac:spMk id="2" creationId="{7042FB68-8C8B-9AF0-5E8E-955E4B23B9AB}"/>
          </ac:spMkLst>
        </pc:spChg>
        <pc:spChg chg="mod">
          <ac:chgData name="Arjang Fahim" userId="d99f17d917874ef7" providerId="LiveId" clId="{6F15E4EF-8B38-41B9-8B10-0C62779DF0E0}" dt="2025-01-08T21:35:52.541" v="360" actId="115"/>
          <ac:spMkLst>
            <pc:docMk/>
            <pc:sldMk cId="3200709573" sldId="291"/>
            <ac:spMk id="3" creationId="{9092B05F-E3FD-9223-589E-CE7E12B22872}"/>
          </ac:spMkLst>
        </pc:spChg>
        <pc:spChg chg="del">
          <ac:chgData name="Arjang Fahim" userId="d99f17d917874ef7" providerId="LiveId" clId="{6F15E4EF-8B38-41B9-8B10-0C62779DF0E0}" dt="2025-01-08T21:11:37.288" v="244" actId="478"/>
          <ac:spMkLst>
            <pc:docMk/>
            <pc:sldMk cId="3200709573" sldId="291"/>
            <ac:spMk id="6" creationId="{E7B735EF-8909-33E4-49A3-A99BAF41462C}"/>
          </ac:spMkLst>
        </pc:spChg>
        <pc:graphicFrameChg chg="del">
          <ac:chgData name="Arjang Fahim" userId="d99f17d917874ef7" providerId="LiveId" clId="{6F15E4EF-8B38-41B9-8B10-0C62779DF0E0}" dt="2025-01-08T21:11:37.288" v="244" actId="478"/>
          <ac:graphicFrameMkLst>
            <pc:docMk/>
            <pc:sldMk cId="3200709573" sldId="291"/>
            <ac:graphicFrameMk id="7" creationId="{3480B458-91A7-5432-C57B-86B54BF81576}"/>
          </ac:graphicFrameMkLst>
        </pc:graphicFrameChg>
        <pc:picChg chg="del mod">
          <ac:chgData name="Arjang Fahim" userId="d99f17d917874ef7" providerId="LiveId" clId="{6F15E4EF-8B38-41B9-8B10-0C62779DF0E0}" dt="2025-01-08T21:11:37.288" v="244" actId="478"/>
          <ac:picMkLst>
            <pc:docMk/>
            <pc:sldMk cId="3200709573" sldId="291"/>
            <ac:picMk id="5" creationId="{00BCF02B-EB25-0A74-8BAE-0D1636FADE6B}"/>
          </ac:picMkLst>
        </pc:picChg>
      </pc:sldChg>
      <pc:sldChg chg="modSp mod ord">
        <pc:chgData name="Arjang Fahim" userId="d99f17d917874ef7" providerId="LiveId" clId="{6F15E4EF-8B38-41B9-8B10-0C62779DF0E0}" dt="2025-01-08T21:33:36.073" v="357" actId="20577"/>
        <pc:sldMkLst>
          <pc:docMk/>
          <pc:sldMk cId="1019281527" sldId="292"/>
        </pc:sldMkLst>
        <pc:spChg chg="mod">
          <ac:chgData name="Arjang Fahim" userId="d99f17d917874ef7" providerId="LiveId" clId="{6F15E4EF-8B38-41B9-8B10-0C62779DF0E0}" dt="2025-01-08T21:33:36.073" v="357" actId="20577"/>
          <ac:spMkLst>
            <pc:docMk/>
            <pc:sldMk cId="1019281527" sldId="292"/>
            <ac:spMk id="2" creationId="{C86542A3-0BD2-EE12-3911-484261CE4539}"/>
          </ac:spMkLst>
        </pc:spChg>
      </pc:sldChg>
      <pc:sldChg chg="addSp modSp add mod ord modAnim">
        <pc:chgData name="Arjang Fahim" userId="d99f17d917874ef7" providerId="LiveId" clId="{6F15E4EF-8B38-41B9-8B10-0C62779DF0E0}" dt="2025-01-08T21:10:04.791" v="190"/>
        <pc:sldMkLst>
          <pc:docMk/>
          <pc:sldMk cId="3343477934" sldId="294"/>
        </pc:sldMkLst>
        <pc:graphicFrameChg chg="add mod">
          <ac:chgData name="Arjang Fahim" userId="d99f17d917874ef7" providerId="LiveId" clId="{6F15E4EF-8B38-41B9-8B10-0C62779DF0E0}" dt="2025-01-08T21:09:23.412" v="189" actId="1076"/>
          <ac:graphicFrameMkLst>
            <pc:docMk/>
            <pc:sldMk cId="3343477934" sldId="294"/>
            <ac:graphicFrameMk id="9" creationId="{CB111EB8-AF8E-5137-67E9-6F72C6735CD8}"/>
          </ac:graphicFrameMkLst>
        </pc:graphicFrameChg>
        <pc:picChg chg="mod">
          <ac:chgData name="Arjang Fahim" userId="d99f17d917874ef7" providerId="LiveId" clId="{6F15E4EF-8B38-41B9-8B10-0C62779DF0E0}" dt="2025-01-08T21:06:51.012" v="186" actId="1076"/>
          <ac:picMkLst>
            <pc:docMk/>
            <pc:sldMk cId="3343477934" sldId="294"/>
            <ac:picMk id="6" creationId="{79F10227-9BE8-84D0-2CFF-2C247D342604}"/>
          </ac:picMkLst>
        </pc:picChg>
      </pc:sldChg>
      <pc:sldChg chg="add del mod modShow">
        <pc:chgData name="Arjang Fahim" userId="d99f17d917874ef7" providerId="LiveId" clId="{6F15E4EF-8B38-41B9-8B10-0C62779DF0E0}" dt="2025-01-08T21:30:53.455" v="329" actId="47"/>
        <pc:sldMkLst>
          <pc:docMk/>
          <pc:sldMk cId="215083180" sldId="295"/>
        </pc:sldMkLst>
      </pc:sldChg>
      <pc:sldChg chg="modSp add mod">
        <pc:chgData name="Arjang Fahim" userId="d99f17d917874ef7" providerId="LiveId" clId="{6F15E4EF-8B38-41B9-8B10-0C62779DF0E0}" dt="2025-01-08T21:32:42.085" v="349" actId="1076"/>
        <pc:sldMkLst>
          <pc:docMk/>
          <pc:sldMk cId="2919141026" sldId="296"/>
        </pc:sldMkLst>
        <pc:spChg chg="mod">
          <ac:chgData name="Arjang Fahim" userId="d99f17d917874ef7" providerId="LiveId" clId="{6F15E4EF-8B38-41B9-8B10-0C62779DF0E0}" dt="2025-01-08T21:32:21.325" v="342" actId="113"/>
          <ac:spMkLst>
            <pc:docMk/>
            <pc:sldMk cId="2919141026" sldId="296"/>
            <ac:spMk id="2" creationId="{6D771217-0561-221F-1E2E-4587A7009459}"/>
          </ac:spMkLst>
        </pc:spChg>
        <pc:spChg chg="mod">
          <ac:chgData name="Arjang Fahim" userId="d99f17d917874ef7" providerId="LiveId" clId="{6F15E4EF-8B38-41B9-8B10-0C62779DF0E0}" dt="2025-01-08T21:32:27.041" v="343" actId="1076"/>
          <ac:spMkLst>
            <pc:docMk/>
            <pc:sldMk cId="2919141026" sldId="296"/>
            <ac:spMk id="3" creationId="{92D4B108-5351-7A0D-3F92-FFE3DCB46C06}"/>
          </ac:spMkLst>
        </pc:spChg>
        <pc:spChg chg="mod">
          <ac:chgData name="Arjang Fahim" userId="d99f17d917874ef7" providerId="LiveId" clId="{6F15E4EF-8B38-41B9-8B10-0C62779DF0E0}" dt="2025-01-08T21:32:42.085" v="349" actId="1076"/>
          <ac:spMkLst>
            <pc:docMk/>
            <pc:sldMk cId="2919141026" sldId="296"/>
            <ac:spMk id="6" creationId="{3DE7EC46-FAB0-E8CA-03DB-EE55FB93AE5B}"/>
          </ac:spMkLst>
        </pc:spChg>
        <pc:graphicFrameChg chg="mod modGraphic">
          <ac:chgData name="Arjang Fahim" userId="d99f17d917874ef7" providerId="LiveId" clId="{6F15E4EF-8B38-41B9-8B10-0C62779DF0E0}" dt="2025-01-08T21:32:39.977" v="348" actId="14100"/>
          <ac:graphicFrameMkLst>
            <pc:docMk/>
            <pc:sldMk cId="2919141026" sldId="296"/>
            <ac:graphicFrameMk id="7" creationId="{9F38F72B-6257-2231-31C4-C7AAB6DCAAA4}"/>
          </ac:graphicFrameMkLst>
        </pc:graphicFrameChg>
        <pc:picChg chg="mod">
          <ac:chgData name="Arjang Fahim" userId="d99f17d917874ef7" providerId="LiveId" clId="{6F15E4EF-8B38-41B9-8B10-0C62779DF0E0}" dt="2025-01-08T21:32:32.386" v="345" actId="14100"/>
          <ac:picMkLst>
            <pc:docMk/>
            <pc:sldMk cId="2919141026" sldId="296"/>
            <ac:picMk id="5" creationId="{E3D018ED-33A9-B93B-C667-6CB59792C949}"/>
          </ac:picMkLst>
        </pc:picChg>
      </pc:sldChg>
      <pc:sldChg chg="addSp delSp modSp new mod">
        <pc:chgData name="Arjang Fahim" userId="d99f17d917874ef7" providerId="LiveId" clId="{6F15E4EF-8B38-41B9-8B10-0C62779DF0E0}" dt="2025-01-08T23:07:59.703" v="476" actId="1076"/>
        <pc:sldMkLst>
          <pc:docMk/>
          <pc:sldMk cId="669178034" sldId="297"/>
        </pc:sldMkLst>
        <pc:spChg chg="del">
          <ac:chgData name="Arjang Fahim" userId="d99f17d917874ef7" providerId="LiveId" clId="{6F15E4EF-8B38-41B9-8B10-0C62779DF0E0}" dt="2025-01-08T23:00:55.051" v="443" actId="478"/>
          <ac:spMkLst>
            <pc:docMk/>
            <pc:sldMk cId="669178034" sldId="297"/>
            <ac:spMk id="2" creationId="{51C1B00E-CD33-59A1-7A4C-327E4533EA75}"/>
          </ac:spMkLst>
        </pc:spChg>
        <pc:spChg chg="mod">
          <ac:chgData name="Arjang Fahim" userId="d99f17d917874ef7" providerId="LiveId" clId="{6F15E4EF-8B38-41B9-8B10-0C62779DF0E0}" dt="2025-01-08T23:02:59.283" v="472" actId="122"/>
          <ac:spMkLst>
            <pc:docMk/>
            <pc:sldMk cId="669178034" sldId="297"/>
            <ac:spMk id="3" creationId="{EABE16C1-DB9C-84EC-8562-360EE80A9642}"/>
          </ac:spMkLst>
        </pc:spChg>
        <pc:picChg chg="add mod">
          <ac:chgData name="Arjang Fahim" userId="d99f17d917874ef7" providerId="LiveId" clId="{6F15E4EF-8B38-41B9-8B10-0C62779DF0E0}" dt="2025-01-08T23:07:59.703" v="476" actId="1076"/>
          <ac:picMkLst>
            <pc:docMk/>
            <pc:sldMk cId="669178034" sldId="297"/>
            <ac:picMk id="5" creationId="{F8B6DEA9-1915-E20D-5066-28A9F00A1A8A}"/>
          </ac:picMkLst>
        </pc:picChg>
      </pc:sldChg>
      <pc:sldChg chg="add del">
        <pc:chgData name="Arjang Fahim" userId="d99f17d917874ef7" providerId="LiveId" clId="{6F15E4EF-8B38-41B9-8B10-0C62779DF0E0}" dt="2025-01-08T21:44:37.886" v="363" actId="2696"/>
        <pc:sldMkLst>
          <pc:docMk/>
          <pc:sldMk cId="3284195578" sldId="297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A7C0F78-69BE-494D-B7D0-BA61C1F7C585}" type="doc">
      <dgm:prSet loTypeId="urn:microsoft.com/office/officeart/2005/8/layout/process1" loCatId="process" qsTypeId="urn:microsoft.com/office/officeart/2005/8/quickstyle/simple1" qsCatId="simple" csTypeId="urn:microsoft.com/office/officeart/2005/8/colors/colorful1" csCatId="colorful" phldr="1"/>
      <dgm:spPr/>
    </dgm:pt>
    <dgm:pt modelId="{BBABA64D-6035-4249-AF7A-C225E77A39DB}">
      <dgm:prSet phldrT="[Text]"/>
      <dgm:spPr/>
      <dgm:t>
        <a:bodyPr/>
        <a:lstStyle/>
        <a:p>
          <a:r>
            <a:rPr lang="en-US" dirty="0"/>
            <a:t>Word Embedding</a:t>
          </a:r>
        </a:p>
      </dgm:t>
    </dgm:pt>
    <dgm:pt modelId="{A773EB66-307E-4BDE-A6AB-2A018F7CE9F7}" type="parTrans" cxnId="{869F0CBE-A44B-447C-9DA1-82D0BB86520F}">
      <dgm:prSet/>
      <dgm:spPr/>
      <dgm:t>
        <a:bodyPr/>
        <a:lstStyle/>
        <a:p>
          <a:endParaRPr lang="en-US"/>
        </a:p>
      </dgm:t>
    </dgm:pt>
    <dgm:pt modelId="{6B65EF1F-8BB0-4267-9CD8-CC7A9064CE70}" type="sibTrans" cxnId="{869F0CBE-A44B-447C-9DA1-82D0BB86520F}">
      <dgm:prSet/>
      <dgm:spPr/>
      <dgm:t>
        <a:bodyPr/>
        <a:lstStyle/>
        <a:p>
          <a:endParaRPr lang="en-US"/>
        </a:p>
      </dgm:t>
    </dgm:pt>
    <dgm:pt modelId="{A43F5F67-F80D-4342-A302-B08E363E311D}">
      <dgm:prSet phldrT="[Text]"/>
      <dgm:spPr/>
      <dgm:t>
        <a:bodyPr/>
        <a:lstStyle/>
        <a:p>
          <a:r>
            <a:rPr lang="en-US" dirty="0"/>
            <a:t>Feature Extraction Using Convolutional Kernel</a:t>
          </a:r>
        </a:p>
      </dgm:t>
    </dgm:pt>
    <dgm:pt modelId="{BAE63189-9BF6-47EC-AAF6-EB39832887E5}" type="parTrans" cxnId="{48EB8E1B-60A8-4FB3-B5B4-214802923724}">
      <dgm:prSet/>
      <dgm:spPr/>
      <dgm:t>
        <a:bodyPr/>
        <a:lstStyle/>
        <a:p>
          <a:endParaRPr lang="en-US"/>
        </a:p>
      </dgm:t>
    </dgm:pt>
    <dgm:pt modelId="{F2926C89-370F-4E75-92F1-5C9F9B025A7E}" type="sibTrans" cxnId="{48EB8E1B-60A8-4FB3-B5B4-214802923724}">
      <dgm:prSet/>
      <dgm:spPr/>
      <dgm:t>
        <a:bodyPr/>
        <a:lstStyle/>
        <a:p>
          <a:endParaRPr lang="en-US"/>
        </a:p>
      </dgm:t>
    </dgm:pt>
    <dgm:pt modelId="{7BBD2B63-87BB-48DB-AE63-C1D595FE099B}">
      <dgm:prSet phldrT="[Text]"/>
      <dgm:spPr/>
      <dgm:t>
        <a:bodyPr/>
        <a:lstStyle/>
        <a:p>
          <a:r>
            <a:rPr lang="en-US" dirty="0"/>
            <a:t>Average/Max Pooling Layer</a:t>
          </a:r>
        </a:p>
      </dgm:t>
    </dgm:pt>
    <dgm:pt modelId="{005B4BC2-4F03-411D-81ED-B8A5DE0F46CA}" type="parTrans" cxnId="{520E2877-3CD2-44A9-8380-6DA811B3C3B2}">
      <dgm:prSet/>
      <dgm:spPr/>
      <dgm:t>
        <a:bodyPr/>
        <a:lstStyle/>
        <a:p>
          <a:endParaRPr lang="en-US"/>
        </a:p>
      </dgm:t>
    </dgm:pt>
    <dgm:pt modelId="{EBF828A4-F1FB-4796-A232-C22D8ED376AE}" type="sibTrans" cxnId="{520E2877-3CD2-44A9-8380-6DA811B3C3B2}">
      <dgm:prSet/>
      <dgm:spPr/>
      <dgm:t>
        <a:bodyPr/>
        <a:lstStyle/>
        <a:p>
          <a:endParaRPr lang="en-US"/>
        </a:p>
      </dgm:t>
    </dgm:pt>
    <dgm:pt modelId="{E6A076EA-F1EB-4A23-9C6F-9B8CC2FF1C84}">
      <dgm:prSet phldrT="[Text]"/>
      <dgm:spPr/>
      <dgm:t>
        <a:bodyPr/>
        <a:lstStyle/>
        <a:p>
          <a:r>
            <a:rPr lang="en-US" dirty="0"/>
            <a:t>Flatting of Layers</a:t>
          </a:r>
        </a:p>
      </dgm:t>
    </dgm:pt>
    <dgm:pt modelId="{DD722BB5-7E83-4702-85BD-5957797117AF}" type="parTrans" cxnId="{C2910DB4-9232-4F6E-9BD3-1B8293ED6789}">
      <dgm:prSet/>
      <dgm:spPr/>
      <dgm:t>
        <a:bodyPr/>
        <a:lstStyle/>
        <a:p>
          <a:endParaRPr lang="en-US"/>
        </a:p>
      </dgm:t>
    </dgm:pt>
    <dgm:pt modelId="{EF2FA586-2974-4C2F-8114-9BAA1E621302}" type="sibTrans" cxnId="{C2910DB4-9232-4F6E-9BD3-1B8293ED6789}">
      <dgm:prSet/>
      <dgm:spPr/>
      <dgm:t>
        <a:bodyPr/>
        <a:lstStyle/>
        <a:p>
          <a:endParaRPr lang="en-US"/>
        </a:p>
      </dgm:t>
    </dgm:pt>
    <dgm:pt modelId="{A9B3CA40-23B0-4833-9D08-F96C18E4F8AC}">
      <dgm:prSet phldrT="[Text]"/>
      <dgm:spPr/>
      <dgm:t>
        <a:bodyPr/>
        <a:lstStyle/>
        <a:p>
          <a:r>
            <a:rPr lang="en-US" dirty="0"/>
            <a:t>Deep Neural Network for Classification</a:t>
          </a:r>
        </a:p>
      </dgm:t>
    </dgm:pt>
    <dgm:pt modelId="{762287FB-0C9D-4504-9090-5C4C33E6BDB2}" type="parTrans" cxnId="{7DE2FF34-FA64-4ACC-B06E-2F2A5F7F1335}">
      <dgm:prSet/>
      <dgm:spPr/>
      <dgm:t>
        <a:bodyPr/>
        <a:lstStyle/>
        <a:p>
          <a:endParaRPr lang="en-US"/>
        </a:p>
      </dgm:t>
    </dgm:pt>
    <dgm:pt modelId="{E6C63C83-A3D1-432C-9E9D-839E8C16FB03}" type="sibTrans" cxnId="{7DE2FF34-FA64-4ACC-B06E-2F2A5F7F1335}">
      <dgm:prSet/>
      <dgm:spPr/>
      <dgm:t>
        <a:bodyPr/>
        <a:lstStyle/>
        <a:p>
          <a:endParaRPr lang="en-US"/>
        </a:p>
      </dgm:t>
    </dgm:pt>
    <dgm:pt modelId="{BF64B025-7C99-416F-92EB-A1DEE841FC5E}" type="pres">
      <dgm:prSet presAssocID="{1A7C0F78-69BE-494D-B7D0-BA61C1F7C585}" presName="Name0" presStyleCnt="0">
        <dgm:presLayoutVars>
          <dgm:dir/>
          <dgm:resizeHandles val="exact"/>
        </dgm:presLayoutVars>
      </dgm:prSet>
      <dgm:spPr/>
    </dgm:pt>
    <dgm:pt modelId="{BEEC922F-A538-4330-8EE6-F25EDB9863AA}" type="pres">
      <dgm:prSet presAssocID="{BBABA64D-6035-4249-AF7A-C225E77A39DB}" presName="node" presStyleLbl="node1" presStyleIdx="0" presStyleCnt="5">
        <dgm:presLayoutVars>
          <dgm:bulletEnabled val="1"/>
        </dgm:presLayoutVars>
      </dgm:prSet>
      <dgm:spPr/>
    </dgm:pt>
    <dgm:pt modelId="{2283E050-2431-423A-AB8E-429F4180CB22}" type="pres">
      <dgm:prSet presAssocID="{6B65EF1F-8BB0-4267-9CD8-CC7A9064CE70}" presName="sibTrans" presStyleLbl="sibTrans2D1" presStyleIdx="0" presStyleCnt="4"/>
      <dgm:spPr/>
    </dgm:pt>
    <dgm:pt modelId="{2ECB15F6-025C-4622-BF8A-839B26776E16}" type="pres">
      <dgm:prSet presAssocID="{6B65EF1F-8BB0-4267-9CD8-CC7A9064CE70}" presName="connectorText" presStyleLbl="sibTrans2D1" presStyleIdx="0" presStyleCnt="4"/>
      <dgm:spPr/>
    </dgm:pt>
    <dgm:pt modelId="{C11F5A81-65DC-402D-8398-944FC4A4EB61}" type="pres">
      <dgm:prSet presAssocID="{A43F5F67-F80D-4342-A302-B08E363E311D}" presName="node" presStyleLbl="node1" presStyleIdx="1" presStyleCnt="5">
        <dgm:presLayoutVars>
          <dgm:bulletEnabled val="1"/>
        </dgm:presLayoutVars>
      </dgm:prSet>
      <dgm:spPr/>
    </dgm:pt>
    <dgm:pt modelId="{EBF55AE6-9085-41C3-BB1D-0A36A7AA9515}" type="pres">
      <dgm:prSet presAssocID="{F2926C89-370F-4E75-92F1-5C9F9B025A7E}" presName="sibTrans" presStyleLbl="sibTrans2D1" presStyleIdx="1" presStyleCnt="4"/>
      <dgm:spPr/>
    </dgm:pt>
    <dgm:pt modelId="{820CF898-86F0-4C43-8C3E-C1C29333833F}" type="pres">
      <dgm:prSet presAssocID="{F2926C89-370F-4E75-92F1-5C9F9B025A7E}" presName="connectorText" presStyleLbl="sibTrans2D1" presStyleIdx="1" presStyleCnt="4"/>
      <dgm:spPr/>
    </dgm:pt>
    <dgm:pt modelId="{4677456E-E415-4DA6-8F15-B7B1868E8A19}" type="pres">
      <dgm:prSet presAssocID="{7BBD2B63-87BB-48DB-AE63-C1D595FE099B}" presName="node" presStyleLbl="node1" presStyleIdx="2" presStyleCnt="5">
        <dgm:presLayoutVars>
          <dgm:bulletEnabled val="1"/>
        </dgm:presLayoutVars>
      </dgm:prSet>
      <dgm:spPr/>
    </dgm:pt>
    <dgm:pt modelId="{0B037EE3-6A81-40CD-BD17-A3AF557569A2}" type="pres">
      <dgm:prSet presAssocID="{EBF828A4-F1FB-4796-A232-C22D8ED376AE}" presName="sibTrans" presStyleLbl="sibTrans2D1" presStyleIdx="2" presStyleCnt="4"/>
      <dgm:spPr/>
    </dgm:pt>
    <dgm:pt modelId="{4A9AEC55-2403-47DF-A500-08133193E467}" type="pres">
      <dgm:prSet presAssocID="{EBF828A4-F1FB-4796-A232-C22D8ED376AE}" presName="connectorText" presStyleLbl="sibTrans2D1" presStyleIdx="2" presStyleCnt="4"/>
      <dgm:spPr/>
    </dgm:pt>
    <dgm:pt modelId="{E086ADDE-2140-4EB8-8383-561BAB6D49E4}" type="pres">
      <dgm:prSet presAssocID="{E6A076EA-F1EB-4A23-9C6F-9B8CC2FF1C84}" presName="node" presStyleLbl="node1" presStyleIdx="3" presStyleCnt="5">
        <dgm:presLayoutVars>
          <dgm:bulletEnabled val="1"/>
        </dgm:presLayoutVars>
      </dgm:prSet>
      <dgm:spPr/>
    </dgm:pt>
    <dgm:pt modelId="{95B70FF9-E081-4B65-A13A-1A558AD58344}" type="pres">
      <dgm:prSet presAssocID="{EF2FA586-2974-4C2F-8114-9BAA1E621302}" presName="sibTrans" presStyleLbl="sibTrans2D1" presStyleIdx="3" presStyleCnt="4"/>
      <dgm:spPr/>
    </dgm:pt>
    <dgm:pt modelId="{48AEF942-78C3-463C-8156-A166318039D1}" type="pres">
      <dgm:prSet presAssocID="{EF2FA586-2974-4C2F-8114-9BAA1E621302}" presName="connectorText" presStyleLbl="sibTrans2D1" presStyleIdx="3" presStyleCnt="4"/>
      <dgm:spPr/>
    </dgm:pt>
    <dgm:pt modelId="{722C61B5-7A19-473A-A298-683696A36197}" type="pres">
      <dgm:prSet presAssocID="{A9B3CA40-23B0-4833-9D08-F96C18E4F8AC}" presName="node" presStyleLbl="node1" presStyleIdx="4" presStyleCnt="5">
        <dgm:presLayoutVars>
          <dgm:bulletEnabled val="1"/>
        </dgm:presLayoutVars>
      </dgm:prSet>
      <dgm:spPr/>
    </dgm:pt>
  </dgm:ptLst>
  <dgm:cxnLst>
    <dgm:cxn modelId="{42EE4118-9D66-45C7-899C-F7D99623BC41}" type="presOf" srcId="{F2926C89-370F-4E75-92F1-5C9F9B025A7E}" destId="{820CF898-86F0-4C43-8C3E-C1C29333833F}" srcOrd="1" destOrd="0" presId="urn:microsoft.com/office/officeart/2005/8/layout/process1"/>
    <dgm:cxn modelId="{48EB8E1B-60A8-4FB3-B5B4-214802923724}" srcId="{1A7C0F78-69BE-494D-B7D0-BA61C1F7C585}" destId="{A43F5F67-F80D-4342-A302-B08E363E311D}" srcOrd="1" destOrd="0" parTransId="{BAE63189-9BF6-47EC-AAF6-EB39832887E5}" sibTransId="{F2926C89-370F-4E75-92F1-5C9F9B025A7E}"/>
    <dgm:cxn modelId="{ECF85E32-192C-48A8-BFEA-40EFE80F0046}" type="presOf" srcId="{A43F5F67-F80D-4342-A302-B08E363E311D}" destId="{C11F5A81-65DC-402D-8398-944FC4A4EB61}" srcOrd="0" destOrd="0" presId="urn:microsoft.com/office/officeart/2005/8/layout/process1"/>
    <dgm:cxn modelId="{7DE2FF34-FA64-4ACC-B06E-2F2A5F7F1335}" srcId="{1A7C0F78-69BE-494D-B7D0-BA61C1F7C585}" destId="{A9B3CA40-23B0-4833-9D08-F96C18E4F8AC}" srcOrd="4" destOrd="0" parTransId="{762287FB-0C9D-4504-9090-5C4C33E6BDB2}" sibTransId="{E6C63C83-A3D1-432C-9E9D-839E8C16FB03}"/>
    <dgm:cxn modelId="{D668DF40-5051-4E55-8965-5E8BBF10399E}" type="presOf" srcId="{BBABA64D-6035-4249-AF7A-C225E77A39DB}" destId="{BEEC922F-A538-4330-8EE6-F25EDB9863AA}" srcOrd="0" destOrd="0" presId="urn:microsoft.com/office/officeart/2005/8/layout/process1"/>
    <dgm:cxn modelId="{950AD15E-B227-42D8-A21B-8D06398D4E9B}" type="presOf" srcId="{EF2FA586-2974-4C2F-8114-9BAA1E621302}" destId="{95B70FF9-E081-4B65-A13A-1A558AD58344}" srcOrd="0" destOrd="0" presId="urn:microsoft.com/office/officeart/2005/8/layout/process1"/>
    <dgm:cxn modelId="{FFDC6B62-E910-4F70-B8BF-E0C16D189F1C}" type="presOf" srcId="{EF2FA586-2974-4C2F-8114-9BAA1E621302}" destId="{48AEF942-78C3-463C-8156-A166318039D1}" srcOrd="1" destOrd="0" presId="urn:microsoft.com/office/officeart/2005/8/layout/process1"/>
    <dgm:cxn modelId="{2701DF63-8049-4F10-9443-9105E325546B}" type="presOf" srcId="{7BBD2B63-87BB-48DB-AE63-C1D595FE099B}" destId="{4677456E-E415-4DA6-8F15-B7B1868E8A19}" srcOrd="0" destOrd="0" presId="urn:microsoft.com/office/officeart/2005/8/layout/process1"/>
    <dgm:cxn modelId="{520E2877-3CD2-44A9-8380-6DA811B3C3B2}" srcId="{1A7C0F78-69BE-494D-B7D0-BA61C1F7C585}" destId="{7BBD2B63-87BB-48DB-AE63-C1D595FE099B}" srcOrd="2" destOrd="0" parTransId="{005B4BC2-4F03-411D-81ED-B8A5DE0F46CA}" sibTransId="{EBF828A4-F1FB-4796-A232-C22D8ED376AE}"/>
    <dgm:cxn modelId="{A5405577-2506-4359-8FE2-FED4C691A18C}" type="presOf" srcId="{F2926C89-370F-4E75-92F1-5C9F9B025A7E}" destId="{EBF55AE6-9085-41C3-BB1D-0A36A7AA9515}" srcOrd="0" destOrd="0" presId="urn:microsoft.com/office/officeart/2005/8/layout/process1"/>
    <dgm:cxn modelId="{2277855A-335D-40F8-913C-588F1DE24058}" type="presOf" srcId="{EBF828A4-F1FB-4796-A232-C22D8ED376AE}" destId="{4A9AEC55-2403-47DF-A500-08133193E467}" srcOrd="1" destOrd="0" presId="urn:microsoft.com/office/officeart/2005/8/layout/process1"/>
    <dgm:cxn modelId="{C0357D7E-C393-45B5-8F33-47239F00AAE3}" type="presOf" srcId="{1A7C0F78-69BE-494D-B7D0-BA61C1F7C585}" destId="{BF64B025-7C99-416F-92EB-A1DEE841FC5E}" srcOrd="0" destOrd="0" presId="urn:microsoft.com/office/officeart/2005/8/layout/process1"/>
    <dgm:cxn modelId="{6C554F82-3513-4C6D-B8BF-93E12E506ADE}" type="presOf" srcId="{A9B3CA40-23B0-4833-9D08-F96C18E4F8AC}" destId="{722C61B5-7A19-473A-A298-683696A36197}" srcOrd="0" destOrd="0" presId="urn:microsoft.com/office/officeart/2005/8/layout/process1"/>
    <dgm:cxn modelId="{2E7EF8A1-3FD5-45E2-9A50-E0C28330C243}" type="presOf" srcId="{EBF828A4-F1FB-4796-A232-C22D8ED376AE}" destId="{0B037EE3-6A81-40CD-BD17-A3AF557569A2}" srcOrd="0" destOrd="0" presId="urn:microsoft.com/office/officeart/2005/8/layout/process1"/>
    <dgm:cxn modelId="{EBA0D6AD-138C-4572-A8E0-506BF3F16487}" type="presOf" srcId="{6B65EF1F-8BB0-4267-9CD8-CC7A9064CE70}" destId="{2ECB15F6-025C-4622-BF8A-839B26776E16}" srcOrd="1" destOrd="0" presId="urn:microsoft.com/office/officeart/2005/8/layout/process1"/>
    <dgm:cxn modelId="{C2910DB4-9232-4F6E-9BD3-1B8293ED6789}" srcId="{1A7C0F78-69BE-494D-B7D0-BA61C1F7C585}" destId="{E6A076EA-F1EB-4A23-9C6F-9B8CC2FF1C84}" srcOrd="3" destOrd="0" parTransId="{DD722BB5-7E83-4702-85BD-5957797117AF}" sibTransId="{EF2FA586-2974-4C2F-8114-9BAA1E621302}"/>
    <dgm:cxn modelId="{869F0CBE-A44B-447C-9DA1-82D0BB86520F}" srcId="{1A7C0F78-69BE-494D-B7D0-BA61C1F7C585}" destId="{BBABA64D-6035-4249-AF7A-C225E77A39DB}" srcOrd="0" destOrd="0" parTransId="{A773EB66-307E-4BDE-A6AB-2A018F7CE9F7}" sibTransId="{6B65EF1F-8BB0-4267-9CD8-CC7A9064CE70}"/>
    <dgm:cxn modelId="{0F2481C8-CE5B-4420-BE68-236C419340D5}" type="presOf" srcId="{6B65EF1F-8BB0-4267-9CD8-CC7A9064CE70}" destId="{2283E050-2431-423A-AB8E-429F4180CB22}" srcOrd="0" destOrd="0" presId="urn:microsoft.com/office/officeart/2005/8/layout/process1"/>
    <dgm:cxn modelId="{CE41E5DE-832E-4921-AAAA-9DCF6855BCDF}" type="presOf" srcId="{E6A076EA-F1EB-4A23-9C6F-9B8CC2FF1C84}" destId="{E086ADDE-2140-4EB8-8383-561BAB6D49E4}" srcOrd="0" destOrd="0" presId="urn:microsoft.com/office/officeart/2005/8/layout/process1"/>
    <dgm:cxn modelId="{08F31DC7-E620-4819-BAD8-65F94C3CE49B}" type="presParOf" srcId="{BF64B025-7C99-416F-92EB-A1DEE841FC5E}" destId="{BEEC922F-A538-4330-8EE6-F25EDB9863AA}" srcOrd="0" destOrd="0" presId="urn:microsoft.com/office/officeart/2005/8/layout/process1"/>
    <dgm:cxn modelId="{E8236C8C-EB6D-4C51-80C7-E95836A43EE5}" type="presParOf" srcId="{BF64B025-7C99-416F-92EB-A1DEE841FC5E}" destId="{2283E050-2431-423A-AB8E-429F4180CB22}" srcOrd="1" destOrd="0" presId="urn:microsoft.com/office/officeart/2005/8/layout/process1"/>
    <dgm:cxn modelId="{BBC90FA1-9F4E-44EF-89FE-1B1F92661701}" type="presParOf" srcId="{2283E050-2431-423A-AB8E-429F4180CB22}" destId="{2ECB15F6-025C-4622-BF8A-839B26776E16}" srcOrd="0" destOrd="0" presId="urn:microsoft.com/office/officeart/2005/8/layout/process1"/>
    <dgm:cxn modelId="{8BCC16C3-8C2D-4018-9E76-A27FC758A80F}" type="presParOf" srcId="{BF64B025-7C99-416F-92EB-A1DEE841FC5E}" destId="{C11F5A81-65DC-402D-8398-944FC4A4EB61}" srcOrd="2" destOrd="0" presId="urn:microsoft.com/office/officeart/2005/8/layout/process1"/>
    <dgm:cxn modelId="{69ECED4C-7B0A-446E-BE4F-834478D28B66}" type="presParOf" srcId="{BF64B025-7C99-416F-92EB-A1DEE841FC5E}" destId="{EBF55AE6-9085-41C3-BB1D-0A36A7AA9515}" srcOrd="3" destOrd="0" presId="urn:microsoft.com/office/officeart/2005/8/layout/process1"/>
    <dgm:cxn modelId="{502A7E19-B19A-42CE-8AB3-5C95094FC2F9}" type="presParOf" srcId="{EBF55AE6-9085-41C3-BB1D-0A36A7AA9515}" destId="{820CF898-86F0-4C43-8C3E-C1C29333833F}" srcOrd="0" destOrd="0" presId="urn:microsoft.com/office/officeart/2005/8/layout/process1"/>
    <dgm:cxn modelId="{B896FF3E-1069-455C-BBA5-B126F3B6CF25}" type="presParOf" srcId="{BF64B025-7C99-416F-92EB-A1DEE841FC5E}" destId="{4677456E-E415-4DA6-8F15-B7B1868E8A19}" srcOrd="4" destOrd="0" presId="urn:microsoft.com/office/officeart/2005/8/layout/process1"/>
    <dgm:cxn modelId="{95A5CA6E-8A31-4561-9985-99BC88C2C79A}" type="presParOf" srcId="{BF64B025-7C99-416F-92EB-A1DEE841FC5E}" destId="{0B037EE3-6A81-40CD-BD17-A3AF557569A2}" srcOrd="5" destOrd="0" presId="urn:microsoft.com/office/officeart/2005/8/layout/process1"/>
    <dgm:cxn modelId="{9FCDB5A6-8B73-421C-B30C-31E644652E8F}" type="presParOf" srcId="{0B037EE3-6A81-40CD-BD17-A3AF557569A2}" destId="{4A9AEC55-2403-47DF-A500-08133193E467}" srcOrd="0" destOrd="0" presId="urn:microsoft.com/office/officeart/2005/8/layout/process1"/>
    <dgm:cxn modelId="{3EF31838-59EE-4395-8CBE-AE1B620841FD}" type="presParOf" srcId="{BF64B025-7C99-416F-92EB-A1DEE841FC5E}" destId="{E086ADDE-2140-4EB8-8383-561BAB6D49E4}" srcOrd="6" destOrd="0" presId="urn:microsoft.com/office/officeart/2005/8/layout/process1"/>
    <dgm:cxn modelId="{6CAA7D3D-2740-4F2E-A76B-B3C7E3287B22}" type="presParOf" srcId="{BF64B025-7C99-416F-92EB-A1DEE841FC5E}" destId="{95B70FF9-E081-4B65-A13A-1A558AD58344}" srcOrd="7" destOrd="0" presId="urn:microsoft.com/office/officeart/2005/8/layout/process1"/>
    <dgm:cxn modelId="{7B213FBB-A212-4ADC-850F-1845D079F4CE}" type="presParOf" srcId="{95B70FF9-E081-4B65-A13A-1A558AD58344}" destId="{48AEF942-78C3-463C-8156-A166318039D1}" srcOrd="0" destOrd="0" presId="urn:microsoft.com/office/officeart/2005/8/layout/process1"/>
    <dgm:cxn modelId="{F26EE230-7BFB-4F18-A010-046DE5706CF6}" type="presParOf" srcId="{BF64B025-7C99-416F-92EB-A1DEE841FC5E}" destId="{722C61B5-7A19-473A-A298-683696A36197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EC922F-A538-4330-8EE6-F25EDB9863AA}">
      <dsp:nvSpPr>
        <dsp:cNvPr id="0" name=""/>
        <dsp:cNvSpPr/>
      </dsp:nvSpPr>
      <dsp:spPr>
        <a:xfrm>
          <a:off x="4509" y="315974"/>
          <a:ext cx="1397844" cy="127116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Word Embedding</a:t>
          </a:r>
        </a:p>
      </dsp:txBody>
      <dsp:txXfrm>
        <a:off x="41740" y="353205"/>
        <a:ext cx="1323382" cy="1196703"/>
      </dsp:txXfrm>
    </dsp:sp>
    <dsp:sp modelId="{2283E050-2431-423A-AB8E-429F4180CB22}">
      <dsp:nvSpPr>
        <dsp:cNvPr id="0" name=""/>
        <dsp:cNvSpPr/>
      </dsp:nvSpPr>
      <dsp:spPr>
        <a:xfrm>
          <a:off x="1542138" y="778224"/>
          <a:ext cx="296343" cy="346665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1542138" y="847557"/>
        <a:ext cx="207440" cy="207999"/>
      </dsp:txXfrm>
    </dsp:sp>
    <dsp:sp modelId="{C11F5A81-65DC-402D-8398-944FC4A4EB61}">
      <dsp:nvSpPr>
        <dsp:cNvPr id="0" name=""/>
        <dsp:cNvSpPr/>
      </dsp:nvSpPr>
      <dsp:spPr>
        <a:xfrm>
          <a:off x="1961492" y="315974"/>
          <a:ext cx="1397844" cy="127116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Feature Extraction Using Convolutional Kernel</a:t>
          </a:r>
        </a:p>
      </dsp:txBody>
      <dsp:txXfrm>
        <a:off x="1998723" y="353205"/>
        <a:ext cx="1323382" cy="1196703"/>
      </dsp:txXfrm>
    </dsp:sp>
    <dsp:sp modelId="{EBF55AE6-9085-41C3-BB1D-0A36A7AA9515}">
      <dsp:nvSpPr>
        <dsp:cNvPr id="0" name=""/>
        <dsp:cNvSpPr/>
      </dsp:nvSpPr>
      <dsp:spPr>
        <a:xfrm>
          <a:off x="3499121" y="778224"/>
          <a:ext cx="296343" cy="346665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3499121" y="847557"/>
        <a:ext cx="207440" cy="207999"/>
      </dsp:txXfrm>
    </dsp:sp>
    <dsp:sp modelId="{4677456E-E415-4DA6-8F15-B7B1868E8A19}">
      <dsp:nvSpPr>
        <dsp:cNvPr id="0" name=""/>
        <dsp:cNvSpPr/>
      </dsp:nvSpPr>
      <dsp:spPr>
        <a:xfrm>
          <a:off x="3918475" y="315974"/>
          <a:ext cx="1397844" cy="127116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Average/Max Pooling Layer</a:t>
          </a:r>
        </a:p>
      </dsp:txBody>
      <dsp:txXfrm>
        <a:off x="3955706" y="353205"/>
        <a:ext cx="1323382" cy="1196703"/>
      </dsp:txXfrm>
    </dsp:sp>
    <dsp:sp modelId="{0B037EE3-6A81-40CD-BD17-A3AF557569A2}">
      <dsp:nvSpPr>
        <dsp:cNvPr id="0" name=""/>
        <dsp:cNvSpPr/>
      </dsp:nvSpPr>
      <dsp:spPr>
        <a:xfrm>
          <a:off x="5456104" y="778224"/>
          <a:ext cx="296343" cy="346665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5456104" y="847557"/>
        <a:ext cx="207440" cy="207999"/>
      </dsp:txXfrm>
    </dsp:sp>
    <dsp:sp modelId="{E086ADDE-2140-4EB8-8383-561BAB6D49E4}">
      <dsp:nvSpPr>
        <dsp:cNvPr id="0" name=""/>
        <dsp:cNvSpPr/>
      </dsp:nvSpPr>
      <dsp:spPr>
        <a:xfrm>
          <a:off x="5875457" y="315974"/>
          <a:ext cx="1397844" cy="127116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Flatting of Layers</a:t>
          </a:r>
        </a:p>
      </dsp:txBody>
      <dsp:txXfrm>
        <a:off x="5912688" y="353205"/>
        <a:ext cx="1323382" cy="1196703"/>
      </dsp:txXfrm>
    </dsp:sp>
    <dsp:sp modelId="{95B70FF9-E081-4B65-A13A-1A558AD58344}">
      <dsp:nvSpPr>
        <dsp:cNvPr id="0" name=""/>
        <dsp:cNvSpPr/>
      </dsp:nvSpPr>
      <dsp:spPr>
        <a:xfrm>
          <a:off x="7413087" y="778224"/>
          <a:ext cx="296343" cy="346665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7413087" y="847557"/>
        <a:ext cx="207440" cy="207999"/>
      </dsp:txXfrm>
    </dsp:sp>
    <dsp:sp modelId="{722C61B5-7A19-473A-A298-683696A36197}">
      <dsp:nvSpPr>
        <dsp:cNvPr id="0" name=""/>
        <dsp:cNvSpPr/>
      </dsp:nvSpPr>
      <dsp:spPr>
        <a:xfrm>
          <a:off x="7832440" y="315974"/>
          <a:ext cx="1397844" cy="1271165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Deep Neural Network for Classification</a:t>
          </a:r>
        </a:p>
      </dsp:txBody>
      <dsp:txXfrm>
        <a:off x="7869671" y="353205"/>
        <a:ext cx="1323382" cy="11967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CB117F-96B1-44B4-9422-130399271087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49D813-1017-4AAA-8534-EB6BAC555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383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49D813-1017-4AAA-8534-EB6BAC55589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2595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D7D54D-C713-3A20-E773-02687668AA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3590C18-27C5-E484-EC95-DB57A9FDF03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01D1317-5A9F-D32F-0592-DC5DC26F4F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dk1"/>
                </a:solidFill>
              </a:rPr>
              <a:t>A useful word embedding method preserves the properties of a phrase such as semantics, word frequencies </a:t>
            </a:r>
            <a:r>
              <a:rPr lang="en-US" sz="1200" dirty="0" err="1">
                <a:solidFill>
                  <a:schemeClr val="dk1"/>
                </a:solidFill>
              </a:rPr>
              <a:t>etc</a:t>
            </a:r>
            <a:endParaRPr lang="en-US" sz="1200" dirty="0">
              <a:solidFill>
                <a:schemeClr val="dk1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dk1"/>
                </a:solidFill>
              </a:rPr>
              <a:t>Here also I need to explain the classification capability of the word embedding method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7F8177-A3BD-3C97-9FDE-46CB5CE9343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49D813-1017-4AAA-8534-EB6BAC55589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2997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98A7B1-616B-A6EE-2AEA-5643649E10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7FE689C-11DC-C521-807C-79D622EB3F4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B208A98-E494-F092-3E4C-CCB74D337E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are 21 different types of amino acids (</a:t>
            </a:r>
            <a:r>
              <a:rPr lang="en-US" dirty="0" err="1"/>
              <a:t>a.k.a</a:t>
            </a:r>
            <a:r>
              <a:rPr lang="en-US" dirty="0"/>
              <a:t> protein alphabet)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If we consider k = 4 (k is the length of k-</a:t>
            </a:r>
            <a:r>
              <a:rPr lang="en-US" dirty="0" err="1"/>
              <a:t>mer</a:t>
            </a:r>
            <a:r>
              <a:rPr lang="en-US" dirty="0"/>
              <a:t> or contig), then the total count of contigs is given by 21 ^ 4 = 194,481.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u="sng" dirty="0"/>
              <a:t>This is equal to saying that the language of protein structures contains 194,481 words!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0B0DD1-3AFC-F176-4BA0-55240182488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49D813-1017-4AAA-8534-EB6BAC55589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6913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3360BB-30E9-02C8-2C31-5BA8CEC084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64B47C4-2F60-41E9-EEC0-5A3449EE743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42357AE-6C3F-ECFB-9155-51550EB15E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are 21 different types of amino acids (</a:t>
            </a:r>
            <a:r>
              <a:rPr lang="en-US" dirty="0" err="1"/>
              <a:t>a.k.a</a:t>
            </a:r>
            <a:r>
              <a:rPr lang="en-US" dirty="0"/>
              <a:t> protein alphabet)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If we consider k = 4 (k is the length of k-</a:t>
            </a:r>
            <a:r>
              <a:rPr lang="en-US" dirty="0" err="1"/>
              <a:t>mer</a:t>
            </a:r>
            <a:r>
              <a:rPr lang="en-US" dirty="0"/>
              <a:t> or contig), then the total count of contigs is given by 21 ^ 4 = 194,481.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u="sng" dirty="0"/>
              <a:t>This is equal to saying that the language of protein structures contains 194,481 words!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51DAF2-963C-37B0-D325-08B940F287A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49D813-1017-4AAA-8534-EB6BAC55589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8138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04B21B-AED8-CE10-2AA4-3F87C901FA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519748E-FCC8-FD29-5A2F-19CB828BCFE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64F978C-A321-F00B-7EA0-552232315D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71600" marR="0" algn="l">
              <a:lnSpc>
                <a:spcPct val="115000"/>
              </a:lnSpc>
            </a:pP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In this method, a protein sequence is embedded into a vector known as </a:t>
            </a:r>
            <a:r>
              <a:rPr lang="en-US" sz="18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ELMo</a:t>
            </a: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(Embeddings from Language Models) [5]. </a:t>
            </a:r>
          </a:p>
          <a:p>
            <a:pPr marL="1371600" marR="0" algn="l">
              <a:lnSpc>
                <a:spcPct val="115000"/>
              </a:lnSpc>
            </a:pP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Conventional embedding methods, like Bag of Words, sacrifice the complex characteristics of words such as syntax and semantics in favor of compacting datasets. The </a:t>
            </a:r>
            <a:r>
              <a:rPr lang="en-US" sz="18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ELMo</a:t>
            </a: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method was originally introduced to address two main issues of conventional embedding methods. First is the maintaining semantics and syntaxes of a phrase and the second is how words vary across linguistic contexts.</a:t>
            </a:r>
          </a:p>
          <a:p>
            <a:pPr marL="1371600" marR="0" algn="l">
              <a:lnSpc>
                <a:spcPct val="115000"/>
              </a:lnSpc>
            </a:pP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</a:p>
          <a:p>
            <a:pPr marL="1371600" marR="0" algn="l">
              <a:lnSpc>
                <a:spcPct val="115000"/>
              </a:lnSpc>
            </a:pP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As it was mentioned above, the </a:t>
            </a:r>
            <a:r>
              <a:rPr lang="en-US" sz="18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ELMo</a:t>
            </a: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model consists of two bidirectional Language Models (</a:t>
            </a:r>
            <a:r>
              <a:rPr lang="en-US" sz="18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biLMs</a:t>
            </a: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) as a function of an internal linear model (e.g. LLSTM model). </a:t>
            </a:r>
            <a:r>
              <a:rPr lang="en-US" sz="18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biLMs</a:t>
            </a: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layers are pre-trained from unsupervised (unlabeled) UniRef50 [6] to produce embedding. This process is known as Sequence-to-Vector(</a:t>
            </a:r>
            <a:r>
              <a:rPr lang="en-US" sz="18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SeqVec</a:t>
            </a: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) and incorporates the complex sequence biochemical properties that add invaluable information to the embedding model.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38CDC2-2BC3-5CEB-AE45-83070B29E06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49D813-1017-4AAA-8534-EB6BAC55589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8691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CE9EA5-AC46-2CB7-1AF5-F47FAA013D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D00C89B-8BA2-ADCD-FFDB-097EC1D5084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8BE1387-FBF4-B16B-C0E8-9A6BD3B947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71600" marR="0" algn="l">
              <a:lnSpc>
                <a:spcPct val="115000"/>
              </a:lnSpc>
            </a:pP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In this method, a protein sequence is embedded into a vector known as </a:t>
            </a:r>
            <a:r>
              <a:rPr lang="en-US" sz="18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ELMo</a:t>
            </a: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(Embeddings from Language Models) [5]. </a:t>
            </a:r>
          </a:p>
          <a:p>
            <a:pPr marL="1371600" marR="0" algn="l">
              <a:lnSpc>
                <a:spcPct val="115000"/>
              </a:lnSpc>
            </a:pP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Conventional embedding methods, like Bag of Words, sacrifice the complex characteristics of words such as syntax and semantics in favor of compacting datasets. The </a:t>
            </a:r>
            <a:r>
              <a:rPr lang="en-US" sz="18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ELMo</a:t>
            </a: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method was originally introduced to address two main issues of conventional embedding methods. First is the maintaining semantics and syntaxes of a phrase and the second is how words vary across linguistic contexts.</a:t>
            </a:r>
          </a:p>
          <a:p>
            <a:pPr marL="1371600" marR="0" algn="l">
              <a:lnSpc>
                <a:spcPct val="115000"/>
              </a:lnSpc>
            </a:pP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</a:p>
          <a:p>
            <a:pPr marL="1371600" marR="0" algn="l">
              <a:lnSpc>
                <a:spcPct val="115000"/>
              </a:lnSpc>
            </a:pP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As it was mentioned above, the </a:t>
            </a:r>
            <a:r>
              <a:rPr lang="en-US" sz="18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ELMo</a:t>
            </a: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model consists of two bidirectional Language Models (</a:t>
            </a:r>
            <a:r>
              <a:rPr lang="en-US" sz="18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biLMs</a:t>
            </a: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) as a function of an internal linear model (e.g. LLSTM model). </a:t>
            </a:r>
            <a:r>
              <a:rPr lang="en-US" sz="18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biLMs</a:t>
            </a: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layers are pre-trained from unsupervised (unlabeled) UniRef50 [6] to produce embedding. This process is known as Sequence-to-Vector(</a:t>
            </a:r>
            <a:r>
              <a:rPr lang="en-US" sz="18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SeqVec</a:t>
            </a: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) and incorporates the complex sequence biochemical properties that add invaluable information to the embedding model.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B46EFF-283E-E6A9-FF8D-82F540316C6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49D813-1017-4AAA-8534-EB6BAC55589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6361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71b95a5c64_4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71b95a5c64_4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DFDBD-8DA5-7473-00CA-ABF9C2A94C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035166-0A63-AD50-3249-29DE62D934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F383E5-6564-AEBE-7A55-37581DE2B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28932-97C6-4C3A-93AE-3695E9920F93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0A4BDB-50EA-8DFB-88F8-94808B266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DFD290-25EE-916A-563C-075C6CF46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2196-783A-4EB8-B606-31C9999EE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852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06C71-D593-3AA0-A2C5-0D3B26FDD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40EE6D-5C48-8862-69C8-6F0D0C89EB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310E16-8361-4104-1ED4-147E38EA9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28932-97C6-4C3A-93AE-3695E9920F93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FBF94F-2281-C9E3-573D-FE923D6C7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ACC9A0-B25B-35CA-2468-C81037C13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2196-783A-4EB8-B606-31C9999EE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616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2C3A13-0F6D-CE44-CFBD-6EBE962214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CE451F-EE64-6F46-3EE8-16C7C481D1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CF0BC1-661A-FBB6-DC86-46FE442F1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28932-97C6-4C3A-93AE-3695E9920F93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5A79C0-A3AE-4D4A-16F9-4BCAB6AEC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94B66B-B8DB-5666-38F8-015DC7F39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2196-783A-4EB8-B606-31C9999EE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8027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35381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C72DB-17FB-4663-470C-2B32A8238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8C7E10-215E-DD40-9D2B-E929E171D0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D3F175-7DB0-8FE6-91BD-31393DE32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28932-97C6-4C3A-93AE-3695E9920F93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FA172B-207B-31E2-2312-3591B005A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9C42C6-FF29-4DD6-AF3B-EF3B59AF0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2196-783A-4EB8-B606-31C9999EE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023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FA6BF-36BD-4408-5C33-CCCC1D7D4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FF290E-C138-CD1F-FFFE-E9845D390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0A116B-7BF6-A65C-78DC-10DEB3C9A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28932-97C6-4C3A-93AE-3695E9920F93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43FA4E-C10E-6F24-0E32-EF579F530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D25660-672B-284F-7AE1-3A351DA06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2196-783A-4EB8-B606-31C9999EE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941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D2235-7EEB-977E-1CF6-2B0E44F39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606BDC-9F43-6E6F-BDD6-D73B2E9A34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32B019-E9EB-F247-8B76-83020AE77E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D7B131-AF37-3AC4-B042-0386BD797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28932-97C6-4C3A-93AE-3695E9920F93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DFD804-0A2F-1185-ABAD-A723A5DC9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9C5819-99D1-DC45-F8A5-70483E08F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2196-783A-4EB8-B606-31C9999EE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248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A4EAF-822A-F367-2E8E-006584086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EE50D2-C817-1331-8174-C85BD86D96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421BA0-02DB-8D05-499E-86CEC315AF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CAEFC4-D0E4-526C-68E3-19192A8A18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CE5293-5396-07ED-FE7B-B139D361AC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D0FF3C-403C-B4B7-2FF8-7DB0EA494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28932-97C6-4C3A-93AE-3695E9920F93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56CE75-67DE-9AE0-CC3C-3FB886180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D1A4AA-0CF2-6FCE-EB89-87117B7DC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2196-783A-4EB8-B606-31C9999EE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891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B6F1B-D482-B644-EE16-99386F951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843758-CB75-8B84-E592-B1CF47FB8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28932-97C6-4C3A-93AE-3695E9920F93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137907-F8C6-4365-858E-CBC1A8016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80818F-2370-D434-4646-AFE129321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2196-783A-4EB8-B606-31C9999EE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172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84AF22-FF27-0B91-D560-302733B85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28932-97C6-4C3A-93AE-3695E9920F93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7F0BEA-58A1-DE67-D5F2-ADA7B69AB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C19295-959E-A98D-27F1-BE61AB94E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2196-783A-4EB8-B606-31C9999EE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674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AB273-83DB-8C6C-6B91-B670F507F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B85DEF-59C2-CBE5-8D5F-AD15A65052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8F4BF7-8BAB-FED1-6B43-1B9EA6233F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E0628A-EB58-78AD-6241-E03625F62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28932-97C6-4C3A-93AE-3695E9920F93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9CC7C3-6216-8510-64DA-99D61887D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3C0850-6E78-52CA-7412-3E0406AF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2196-783A-4EB8-B606-31C9999EE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536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E2051-79AF-4A6F-4A14-6B236C2EF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8FE5BF-9915-EB4E-C1ED-B116DA746F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3A873B-B57D-D3ED-65BE-6DDBEEC4FE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7C8A91-E23C-0AB9-4FD5-88478CDEE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28932-97C6-4C3A-93AE-3695E9920F93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25DAE2-5166-C4CC-8ABC-F11C1E40F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C5B15C-144E-6064-B2D3-0EF8A610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2196-783A-4EB8-B606-31C9999EE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426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E50B42-4FE4-C100-917F-D49F59AD4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8A2A83-CEF5-14D0-C698-1DBB42DF68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C2892E-2DE5-C4F8-C4B7-B1EDB55A11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8128932-97C6-4C3A-93AE-3695E9920F93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859F1-C339-4192-9CAE-97401FF459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FEFC90-9654-FFB3-512A-FCB49E0443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5B12196-783A-4EB8-B606-31C9999EE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6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arjangvt/CSUBiotechSymposiu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eaminnovatics.com/blogs/large-language-models-llms-overview/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3.pn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4.png"/><Relationship Id="rId9" Type="http://schemas.microsoft.com/office/2007/relationships/diagramDrawing" Target="../diagrams/drawing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rxiv.org/abs/1802.05365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99ECA-D35C-1721-AD78-59FD4F4573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" sz="6000" dirty="0"/>
              <a:t>Protein Classification Using LLM Embedding Method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B0F711-A3E7-56D9-9ED1-6130967056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Arjang Fahim Ph.D.</a:t>
            </a:r>
          </a:p>
          <a:p>
            <a:r>
              <a:rPr lang="en-US" dirty="0"/>
              <a:t>California State University - Long Beach</a:t>
            </a:r>
          </a:p>
          <a:p>
            <a:r>
              <a:rPr lang="en-US" dirty="0"/>
              <a:t>37</a:t>
            </a:r>
            <a:r>
              <a:rPr lang="en-US" baseline="30000" dirty="0"/>
              <a:t>th</a:t>
            </a:r>
            <a:r>
              <a:rPr lang="en-US" dirty="0"/>
              <a:t> Annual CSU Biotechnology Symposium</a:t>
            </a:r>
          </a:p>
        </p:txBody>
      </p:sp>
    </p:spTree>
    <p:extLst>
      <p:ext uri="{BB962C8B-B14F-4D97-AF65-F5344CB8AC3E}">
        <p14:creationId xmlns:p14="http://schemas.microsoft.com/office/powerpoint/2010/main" val="1463948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BE16C1-DB9C-84EC-8562-360EE80A96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4980" y="1065462"/>
            <a:ext cx="10515600" cy="4351338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                 Download link for the presentation and data</a:t>
            </a:r>
          </a:p>
          <a:p>
            <a:pPr marL="0" indent="0">
              <a:buNone/>
            </a:pPr>
            <a:endParaRPr lang="en-US" dirty="0"/>
          </a:p>
          <a:p>
            <a:pPr marL="457200" lvl="1" indent="0" algn="ctr">
              <a:buNone/>
            </a:pPr>
            <a:r>
              <a:rPr lang="en-US" sz="3200" dirty="0">
                <a:hlinkClick r:id="rId2"/>
              </a:rPr>
              <a:t>https://github.com/arjangvt/CSUBiotechSymposium</a:t>
            </a:r>
            <a:endParaRPr lang="en-US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B6DEA9-1915-E20D-5066-28A9F00A1A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5252" y="2940051"/>
            <a:ext cx="2881495" cy="2852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178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786C4-5466-A2AD-33D7-E181D5760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78085"/>
          </a:xfrm>
        </p:spPr>
        <p:txBody>
          <a:bodyPr/>
          <a:lstStyle/>
          <a:p>
            <a:r>
              <a:rPr lang="en-US" dirty="0"/>
              <a:t>Large Language Models (LLMs)</a:t>
            </a:r>
          </a:p>
        </p:txBody>
      </p:sp>
      <p:pic>
        <p:nvPicPr>
          <p:cNvPr id="1026" name="Picture 2" descr="Large Language Models(LLMs): Types, Processes, and Use-Cases">
            <a:extLst>
              <a:ext uri="{FF2B5EF4-FFF2-40B4-BE49-F238E27FC236}">
                <a16:creationId xmlns:a16="http://schemas.microsoft.com/office/drawing/2014/main" id="{A8BADE46-20AA-6908-7AE0-7CE354ADE8B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807"/>
          <a:stretch/>
        </p:blipFill>
        <p:spPr bwMode="auto">
          <a:xfrm>
            <a:off x="838200" y="1400709"/>
            <a:ext cx="10515600" cy="4339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CD04EA0-C86E-E88D-C65C-0B9B86357267}"/>
              </a:ext>
            </a:extLst>
          </p:cNvPr>
          <p:cNvSpPr/>
          <p:nvPr/>
        </p:nvSpPr>
        <p:spPr>
          <a:xfrm>
            <a:off x="1211855" y="2721166"/>
            <a:ext cx="1817784" cy="1078085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BA79FC-B56A-DD00-5C77-3C5D5132A9A5}"/>
              </a:ext>
            </a:extLst>
          </p:cNvPr>
          <p:cNvSpPr txBox="1"/>
          <p:nvPr/>
        </p:nvSpPr>
        <p:spPr>
          <a:xfrm>
            <a:off x="838200" y="5870413"/>
            <a:ext cx="60049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Image credit: </a:t>
            </a:r>
            <a:r>
              <a:rPr lang="en-US" sz="1200" dirty="0">
                <a:hlinkClick r:id="rId4"/>
              </a:rPr>
              <a:t>https://teaminnovatics.com/blogs/large-language-models-llms-overview/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697167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E402FD-0ED5-50EC-4700-C05A2C5810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6EB52-8620-E7DE-3155-3D7DCCF66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 Embedding in Natural Language Processing (NLP)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CECF75-044C-0823-5BC7-D879688ECC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3765314"/>
          </a:xfrm>
        </p:spPr>
        <p:txBody>
          <a:bodyPr/>
          <a:lstStyle/>
          <a:p>
            <a:r>
              <a:rPr lang="en-US" dirty="0"/>
              <a:t>“</a:t>
            </a:r>
            <a:r>
              <a:rPr lang="en-US" b="1" u="sng" dirty="0"/>
              <a:t>Word embedding</a:t>
            </a:r>
            <a:r>
              <a:rPr lang="en-US" dirty="0"/>
              <a:t>” transfers a sentence to a numerical representation suitable for machine learning.</a:t>
            </a:r>
          </a:p>
        </p:txBody>
      </p:sp>
      <p:pic>
        <p:nvPicPr>
          <p:cNvPr id="4" name="Google Shape;105;p18">
            <a:extLst>
              <a:ext uri="{FF2B5EF4-FFF2-40B4-BE49-F238E27FC236}">
                <a16:creationId xmlns:a16="http://schemas.microsoft.com/office/drawing/2014/main" id="{0DA47546-66AB-421A-4615-8070B8DF820E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2947" y="2787458"/>
            <a:ext cx="5959207" cy="184896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106;p18">
            <a:extLst>
              <a:ext uri="{FF2B5EF4-FFF2-40B4-BE49-F238E27FC236}">
                <a16:creationId xmlns:a16="http://schemas.microsoft.com/office/drawing/2014/main" id="{231AABB0-FE57-6641-C73C-DA65957826F5}"/>
              </a:ext>
            </a:extLst>
          </p:cNvPr>
          <p:cNvSpPr/>
          <p:nvPr/>
        </p:nvSpPr>
        <p:spPr>
          <a:xfrm>
            <a:off x="6632154" y="3536888"/>
            <a:ext cx="1551192" cy="219646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6" name="Google Shape;107;p18">
            <a:extLst>
              <a:ext uri="{FF2B5EF4-FFF2-40B4-BE49-F238E27FC236}">
                <a16:creationId xmlns:a16="http://schemas.microsoft.com/office/drawing/2014/main" id="{79F10227-9BE8-84D0-2CFF-2C247D342604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83346" y="3074732"/>
            <a:ext cx="3366583" cy="1177562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3442164-FD12-F055-3DE8-E9EE1E46E897}"/>
              </a:ext>
            </a:extLst>
          </p:cNvPr>
          <p:cNvSpPr txBox="1"/>
          <p:nvPr/>
        </p:nvSpPr>
        <p:spPr>
          <a:xfrm>
            <a:off x="672947" y="4809671"/>
            <a:ext cx="969759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"Bag of Words" (</a:t>
            </a:r>
            <a:r>
              <a:rPr lang="en-US" sz="1600" dirty="0" err="1"/>
              <a:t>BoW</a:t>
            </a:r>
            <a:r>
              <a:rPr lang="en-US" sz="1600" dirty="0"/>
              <a:t>) is considered a type of word embedding</a:t>
            </a:r>
            <a:r>
              <a:rPr lang="en-US" dirty="0"/>
              <a:t>, although it's a basic form that simply represents text as a collection of words without considering their order or context</a:t>
            </a:r>
            <a:endParaRPr lang="en-US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AAE9AA-3235-AE42-E9EC-D3C514FDA768}"/>
              </a:ext>
            </a:extLst>
          </p:cNvPr>
          <p:cNvSpPr txBox="1"/>
          <p:nvPr/>
        </p:nvSpPr>
        <p:spPr>
          <a:xfrm rot="19394243">
            <a:off x="2914087" y="2828836"/>
            <a:ext cx="71469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How can we utilize this technique for protein classification?</a:t>
            </a:r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CB111EB8-AF8E-5137-67E9-6F72C6735CD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44107284"/>
              </p:ext>
            </p:extLst>
          </p:nvPr>
        </p:nvGraphicFramePr>
        <p:xfrm>
          <a:off x="1233814" y="5197368"/>
          <a:ext cx="9234795" cy="19031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3343477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  <p:bldP spid="8" grpId="0"/>
      <p:bldGraphic spid="9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75DB5F-5031-D579-30D1-70426F4939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2FB68-8C8B-9AF0-5E8E-955E4B23B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Embedding methods for Protein Classification – Spike2Vec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2B05F-E3FD-9223-589E-CE7E12B228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9576"/>
            <a:ext cx="10515600" cy="476783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Spike2Vec, is an NLP method, that was traditionally used for text (sentences) embedding.</a:t>
            </a:r>
          </a:p>
          <a:p>
            <a:endParaRPr lang="en-US" dirty="0"/>
          </a:p>
          <a:p>
            <a:r>
              <a:rPr lang="en-US" dirty="0"/>
              <a:t>In the context of protein structures, each protein can be considered as a </a:t>
            </a:r>
            <a:r>
              <a:rPr lang="en-US" b="1" u="sng" dirty="0"/>
              <a:t>sentence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u="sng" dirty="0"/>
              <a:t>Words in a protein structure are defined as </a:t>
            </a:r>
            <a:r>
              <a:rPr lang="en-US" b="1" u="sng" dirty="0"/>
              <a:t>k-</a:t>
            </a:r>
            <a:r>
              <a:rPr lang="en-US" b="1" u="sng" dirty="0" err="1"/>
              <a:t>mers</a:t>
            </a:r>
            <a:r>
              <a:rPr lang="en-US" b="1" u="sng" dirty="0"/>
              <a:t>:</a:t>
            </a:r>
          </a:p>
          <a:p>
            <a:pPr marL="0" indent="0">
              <a:buNone/>
            </a:pPr>
            <a:r>
              <a:rPr lang="en-US" dirty="0"/>
              <a:t>The sequence of AA for the protein (</a:t>
            </a:r>
            <a:r>
              <a:rPr lang="en-US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Ubiquitin, ~75 AA</a:t>
            </a:r>
            <a:r>
              <a:rPr lang="en-US" dirty="0"/>
              <a:t>):  </a:t>
            </a:r>
          </a:p>
        </p:txBody>
      </p:sp>
    </p:spTree>
    <p:extLst>
      <p:ext uri="{BB962C8B-B14F-4D97-AF65-F5344CB8AC3E}">
        <p14:creationId xmlns:p14="http://schemas.microsoft.com/office/powerpoint/2010/main" val="32007095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FA7F6C-588F-B8E7-5ACA-10BD397D54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71217-0561-221F-1E2E-4587A7009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572" y="166822"/>
            <a:ext cx="10736855" cy="883552"/>
          </a:xfrm>
        </p:spPr>
        <p:txBody>
          <a:bodyPr>
            <a:normAutofit/>
          </a:bodyPr>
          <a:lstStyle/>
          <a:p>
            <a:r>
              <a:rPr lang="en-US" sz="3200" b="1" dirty="0"/>
              <a:t>Embedding methods for Protein Classification – Spike2Vec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D4B108-5351-7A0D-3F92-FFE3DCB46C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7572" y="997757"/>
            <a:ext cx="10515600" cy="2779829"/>
          </a:xfrm>
        </p:spPr>
        <p:txBody>
          <a:bodyPr/>
          <a:lstStyle/>
          <a:p>
            <a:r>
              <a:rPr lang="en-US" dirty="0"/>
              <a:t>Spike2Vec, is an NLP method, that was traditionally used for text (sentences) embedding.</a:t>
            </a:r>
          </a:p>
          <a:p>
            <a:r>
              <a:rPr lang="en-US" dirty="0"/>
              <a:t>In the context of protein structures, each protein can be considered as a </a:t>
            </a:r>
            <a:r>
              <a:rPr lang="en-US" b="1" u="sng" dirty="0"/>
              <a:t>sentence</a:t>
            </a:r>
            <a:r>
              <a:rPr lang="en-US" dirty="0"/>
              <a:t>.</a:t>
            </a:r>
          </a:p>
          <a:p>
            <a:r>
              <a:rPr lang="en-US" dirty="0"/>
              <a:t>Words in a protein structure are defined as </a:t>
            </a:r>
            <a:r>
              <a:rPr lang="en-US" b="1" dirty="0"/>
              <a:t>k-</a:t>
            </a:r>
            <a:r>
              <a:rPr lang="en-US" b="1" dirty="0" err="1"/>
              <a:t>mers</a:t>
            </a:r>
            <a:r>
              <a:rPr lang="en-US" b="1" dirty="0"/>
              <a:t>:</a:t>
            </a:r>
          </a:p>
          <a:p>
            <a:pPr marL="0" indent="0">
              <a:buNone/>
            </a:pPr>
            <a:r>
              <a:rPr lang="en-US" dirty="0"/>
              <a:t>The sequence of AA for the protein (</a:t>
            </a:r>
            <a:r>
              <a:rPr lang="en-US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Ubiquitin, ~75 AA</a:t>
            </a:r>
            <a:r>
              <a:rPr lang="en-US" dirty="0"/>
              <a:t>):  </a:t>
            </a:r>
          </a:p>
        </p:txBody>
      </p:sp>
      <p:pic>
        <p:nvPicPr>
          <p:cNvPr id="5" name="Google Shape;114;p19">
            <a:extLst>
              <a:ext uri="{FF2B5EF4-FFF2-40B4-BE49-F238E27FC236}">
                <a16:creationId xmlns:a16="http://schemas.microsoft.com/office/drawing/2014/main" id="{E3D018ED-33A9-B93B-C667-6CB59792C949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317" y="3777586"/>
            <a:ext cx="4616526" cy="2623214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115;p19">
            <a:extLst>
              <a:ext uri="{FF2B5EF4-FFF2-40B4-BE49-F238E27FC236}">
                <a16:creationId xmlns:a16="http://schemas.microsoft.com/office/drawing/2014/main" id="{3DE7EC46-FAB0-E8CA-03DB-EE55FB93AE5B}"/>
              </a:ext>
            </a:extLst>
          </p:cNvPr>
          <p:cNvSpPr/>
          <p:nvPr/>
        </p:nvSpPr>
        <p:spPr>
          <a:xfrm>
            <a:off x="5004455" y="4875994"/>
            <a:ext cx="969900" cy="2793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7" name="Google Shape;116;p19">
            <a:extLst>
              <a:ext uri="{FF2B5EF4-FFF2-40B4-BE49-F238E27FC236}">
                <a16:creationId xmlns:a16="http://schemas.microsoft.com/office/drawing/2014/main" id="{9F38F72B-6257-2231-31C4-C7AAB6DCAAA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14851482"/>
              </p:ext>
            </p:extLst>
          </p:nvPr>
        </p:nvGraphicFramePr>
        <p:xfrm>
          <a:off x="6095998" y="3806618"/>
          <a:ext cx="3400541" cy="241791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6986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18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358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solidFill>
                            <a:schemeClr val="dk1"/>
                          </a:solidFill>
                        </a:rPr>
                        <a:t>k-mer</a:t>
                      </a:r>
                      <a:endParaRPr b="1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solidFill>
                            <a:schemeClr val="dk1"/>
                          </a:solidFill>
                        </a:rPr>
                        <a:t>Probability</a:t>
                      </a:r>
                      <a:endParaRPr b="1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358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</a:rPr>
                        <a:t>MDPE</a:t>
                      </a:r>
                      <a:endParaRPr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0.8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358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DPEG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0.4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358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…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…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358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MLSV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</a:rPr>
                        <a:t>0.9</a:t>
                      </a:r>
                      <a:endParaRPr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91410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ECC14B-3F2A-E2EF-97AB-6CB7999E79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542A3-0BD2-EE12-3911-484261CE4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Embedding methods for Protein Classification – </a:t>
            </a:r>
            <a:r>
              <a:rPr lang="en-US" sz="3200" b="1" dirty="0" err="1"/>
              <a:t>ELMo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222462-C490-910C-9AE8-E93E28D4EE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9576"/>
            <a:ext cx="10515600" cy="4697839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/>
              <a:t>ELMo</a:t>
            </a:r>
            <a:r>
              <a:rPr lang="en-US" dirty="0"/>
              <a:t> (Embedding From Language Model) is a deep contextualized word representation that can model complex characteristics of words.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sz="2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Conventional embedding methods, like Spike2Vec, sacrifice the complex characteristics of words such as syntax and semantics in favor of compacting datasets.</a:t>
            </a:r>
          </a:p>
          <a:p>
            <a:endParaRPr lang="en-US" sz="2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r>
              <a:rPr lang="en-US" sz="2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The </a:t>
            </a:r>
            <a:r>
              <a:rPr lang="en-US" sz="28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ELMo</a:t>
            </a:r>
            <a:r>
              <a:rPr lang="en-US" sz="2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method addresses two main issues of conventional embedding methods. </a:t>
            </a:r>
          </a:p>
          <a:p>
            <a:pPr lvl="1"/>
            <a:r>
              <a:rPr lang="en-US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It maintains the semantics and syntaxes of a phrase.  </a:t>
            </a:r>
          </a:p>
          <a:p>
            <a:pPr lvl="1"/>
            <a:r>
              <a:rPr lang="en-US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The variety of words across linguistic contexts.</a:t>
            </a:r>
          </a:p>
          <a:p>
            <a:pPr marL="1143000" marR="0" indent="0" algn="l">
              <a:lnSpc>
                <a:spcPct val="115000"/>
              </a:lnSpc>
              <a:buNone/>
            </a:pPr>
            <a:r>
              <a:rPr lang="en-US" sz="2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</a:p>
          <a:p>
            <a:endParaRPr lang="en-US" sz="2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</a:endParaRP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2815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5318C0-1158-1461-EDBE-F0982E58B0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1D6BE-3CC1-1B4A-C825-A95F37DEB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ELMo</a:t>
            </a:r>
            <a:r>
              <a:rPr lang="en-US" dirty="0"/>
              <a:t> Word Embedding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2575BA-6578-04A2-AC8F-BD6B433CD2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9576"/>
            <a:ext cx="10515600" cy="2779829"/>
          </a:xfrm>
        </p:spPr>
        <p:txBody>
          <a:bodyPr>
            <a:normAutofit/>
          </a:bodyPr>
          <a:lstStyle/>
          <a:p>
            <a:r>
              <a:rPr lang="en-US" sz="2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The </a:t>
            </a:r>
            <a:r>
              <a:rPr lang="en-US" sz="28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ELMo</a:t>
            </a:r>
            <a:r>
              <a:rPr lang="en-US" sz="2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model consists of two bidirectional Language Models (</a:t>
            </a:r>
            <a:r>
              <a:rPr lang="en-US" sz="28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biLMs</a:t>
            </a:r>
            <a:r>
              <a:rPr lang="en-US" sz="2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). The layers are known as Backward and Forward LSTM models</a:t>
            </a:r>
            <a:endParaRPr lang="en-US" dirty="0"/>
          </a:p>
        </p:txBody>
      </p:sp>
      <p:pic>
        <p:nvPicPr>
          <p:cNvPr id="4" name="image3.png">
            <a:extLst>
              <a:ext uri="{FF2B5EF4-FFF2-40B4-BE49-F238E27FC236}">
                <a16:creationId xmlns:a16="http://schemas.microsoft.com/office/drawing/2014/main" id="{61148287-6528-8B70-1F1E-E06CDF2C79C0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988527" y="2769490"/>
            <a:ext cx="5706091" cy="2520175"/>
          </a:xfrm>
          <a:prstGeom prst="rect">
            <a:avLst/>
          </a:prstGeom>
          <a:ln/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DC12BAF-E40A-B858-FF1A-726CBEC4F843}"/>
              </a:ext>
            </a:extLst>
          </p:cNvPr>
          <p:cNvSpPr txBox="1"/>
          <p:nvPr/>
        </p:nvSpPr>
        <p:spPr>
          <a:xfrm>
            <a:off x="2988527" y="6021659"/>
            <a:ext cx="52327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Deep Contextualized Word Representation. </a:t>
            </a:r>
            <a:r>
              <a:rPr lang="en-US" sz="1200" dirty="0">
                <a:hlinkClick r:id="rId4"/>
              </a:rPr>
              <a:t>https://arxiv.org/abs/1802.05365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7032842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1"/>
          <p:cNvSpPr txBox="1">
            <a:spLocks noGrp="1"/>
          </p:cNvSpPr>
          <p:nvPr>
            <p:ph type="title"/>
          </p:nvPr>
        </p:nvSpPr>
        <p:spPr>
          <a:xfrm>
            <a:off x="101600" y="0"/>
            <a:ext cx="12088400" cy="656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" b="1"/>
              <a:t>Objectives of this research</a:t>
            </a:r>
            <a:endParaRPr b="1"/>
          </a:p>
        </p:txBody>
      </p:sp>
      <p:sp>
        <p:nvSpPr>
          <p:cNvPr id="131" name="Google Shape;131;p21"/>
          <p:cNvSpPr txBox="1"/>
          <p:nvPr/>
        </p:nvSpPr>
        <p:spPr>
          <a:xfrm>
            <a:off x="470267" y="773967"/>
            <a:ext cx="11492000" cy="59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indent="609585" algn="just">
              <a:lnSpc>
                <a:spcPct val="95000"/>
              </a:lnSpc>
            </a:pPr>
            <a:r>
              <a:rPr lang="en" sz="1843" dirty="0">
                <a:solidFill>
                  <a:schemeClr val="dk1"/>
                </a:solidFill>
              </a:rPr>
              <a:t>We propose a </a:t>
            </a:r>
            <a:r>
              <a:rPr lang="en" sz="1843" b="1" dirty="0">
                <a:solidFill>
                  <a:schemeClr val="dk1"/>
                </a:solidFill>
              </a:rPr>
              <a:t>Hybrid method</a:t>
            </a:r>
            <a:r>
              <a:rPr lang="en" sz="1843" dirty="0">
                <a:solidFill>
                  <a:schemeClr val="dk1"/>
                </a:solidFill>
              </a:rPr>
              <a:t> that utilizes feature extraction Bag-of-Words (BoW) combined with recent NLP techniques such as the ELMo word embedding method.</a:t>
            </a:r>
            <a:endParaRPr sz="1843" dirty="0">
              <a:solidFill>
                <a:schemeClr val="dk1"/>
              </a:solidFill>
            </a:endParaRPr>
          </a:p>
          <a:p>
            <a:pPr marL="609585" indent="-421872" algn="just">
              <a:lnSpc>
                <a:spcPct val="115000"/>
              </a:lnSpc>
              <a:spcBef>
                <a:spcPts val="1600"/>
              </a:spcBef>
              <a:buClr>
                <a:schemeClr val="dk1"/>
              </a:buClr>
              <a:buSzPts val="1383"/>
              <a:buChar char="●"/>
            </a:pPr>
            <a:r>
              <a:rPr lang="en" sz="1843" b="1" dirty="0">
                <a:solidFill>
                  <a:schemeClr val="dk1"/>
                </a:solidFill>
              </a:rPr>
              <a:t>Aim 1:</a:t>
            </a:r>
            <a:r>
              <a:rPr lang="en" sz="1843" dirty="0">
                <a:solidFill>
                  <a:schemeClr val="dk1"/>
                </a:solidFill>
              </a:rPr>
              <a:t> To generate datasets necessary for benchmarking experiments.</a:t>
            </a:r>
            <a:endParaRPr sz="1843" dirty="0">
              <a:solidFill>
                <a:schemeClr val="dk1"/>
              </a:solidFill>
            </a:endParaRPr>
          </a:p>
          <a:p>
            <a:pPr marL="1219170" indent="-421872" algn="just">
              <a:lnSpc>
                <a:spcPct val="115000"/>
              </a:lnSpc>
              <a:buClr>
                <a:schemeClr val="dk1"/>
              </a:buClr>
              <a:buSzPts val="1383"/>
              <a:buChar char="○"/>
            </a:pPr>
            <a:r>
              <a:rPr lang="en" sz="1843" dirty="0">
                <a:solidFill>
                  <a:schemeClr val="dk1"/>
                </a:solidFill>
              </a:rPr>
              <a:t>Use standard benchmarking datasets.</a:t>
            </a:r>
            <a:endParaRPr sz="1843" dirty="0">
              <a:solidFill>
                <a:schemeClr val="dk1"/>
              </a:solidFill>
            </a:endParaRPr>
          </a:p>
          <a:p>
            <a:pPr marL="1219170" indent="-421872" algn="just">
              <a:lnSpc>
                <a:spcPct val="115000"/>
              </a:lnSpc>
              <a:buClr>
                <a:schemeClr val="dk1"/>
              </a:buClr>
              <a:buSzPts val="1383"/>
              <a:buChar char="○"/>
            </a:pPr>
            <a:r>
              <a:rPr lang="en" sz="1843" dirty="0">
                <a:solidFill>
                  <a:schemeClr val="dk1"/>
                </a:solidFill>
              </a:rPr>
              <a:t>Obtain protein structure files from online databases like Protein Data Bank (PDB).</a:t>
            </a:r>
            <a:endParaRPr sz="1843" dirty="0">
              <a:solidFill>
                <a:schemeClr val="dk1"/>
              </a:solidFill>
            </a:endParaRPr>
          </a:p>
          <a:p>
            <a:pPr marL="1219170" indent="-421872" algn="just">
              <a:lnSpc>
                <a:spcPct val="115000"/>
              </a:lnSpc>
              <a:buClr>
                <a:schemeClr val="dk1"/>
              </a:buClr>
              <a:buSzPts val="1383"/>
              <a:buChar char="○"/>
            </a:pPr>
            <a:r>
              <a:rPr lang="en" sz="1843" dirty="0">
                <a:solidFill>
                  <a:schemeClr val="dk1"/>
                </a:solidFill>
              </a:rPr>
              <a:t>Clean and organize the datasets for benchmarking experiments.</a:t>
            </a:r>
            <a:endParaRPr sz="400" dirty="0">
              <a:solidFill>
                <a:schemeClr val="dk1"/>
              </a:solidFill>
            </a:endParaRPr>
          </a:p>
          <a:p>
            <a:pPr marL="609585" indent="-421872" algn="just">
              <a:lnSpc>
                <a:spcPct val="115000"/>
              </a:lnSpc>
              <a:buClr>
                <a:schemeClr val="dk1"/>
              </a:buClr>
              <a:buSzPts val="1383"/>
              <a:buChar char="●"/>
            </a:pPr>
            <a:r>
              <a:rPr lang="en" sz="1843" b="1" dirty="0">
                <a:solidFill>
                  <a:schemeClr val="dk1"/>
                </a:solidFill>
              </a:rPr>
              <a:t>Aim 2:</a:t>
            </a:r>
            <a:r>
              <a:rPr lang="en" sz="1843" dirty="0">
                <a:solidFill>
                  <a:schemeClr val="dk1"/>
                </a:solidFill>
              </a:rPr>
              <a:t> To determine whether the ELMo word embedding method will demonstrate enhanced performance compared to BoWs.</a:t>
            </a:r>
            <a:endParaRPr sz="1843" dirty="0">
              <a:solidFill>
                <a:schemeClr val="dk1"/>
              </a:solidFill>
            </a:endParaRPr>
          </a:p>
          <a:p>
            <a:pPr marL="1219170" indent="-421872" algn="just">
              <a:lnSpc>
                <a:spcPct val="115000"/>
              </a:lnSpc>
              <a:buClr>
                <a:schemeClr val="dk1"/>
              </a:buClr>
              <a:buSzPts val="1383"/>
              <a:buChar char="○"/>
            </a:pPr>
            <a:r>
              <a:rPr lang="en" sz="1843" dirty="0">
                <a:solidFill>
                  <a:schemeClr val="dk1"/>
                </a:solidFill>
              </a:rPr>
              <a:t>Compare ELMO word embedding with Bag-of-Words.</a:t>
            </a:r>
            <a:endParaRPr sz="1843" dirty="0">
              <a:solidFill>
                <a:schemeClr val="dk1"/>
              </a:solidFill>
            </a:endParaRPr>
          </a:p>
          <a:p>
            <a:pPr marL="1219170" indent="-421872" algn="just">
              <a:lnSpc>
                <a:spcPct val="115000"/>
              </a:lnSpc>
              <a:buClr>
                <a:schemeClr val="dk1"/>
              </a:buClr>
              <a:buSzPts val="1383"/>
              <a:buChar char="○"/>
            </a:pPr>
            <a:r>
              <a:rPr lang="en" sz="1843" dirty="0">
                <a:solidFill>
                  <a:schemeClr val="dk1"/>
                </a:solidFill>
              </a:rPr>
              <a:t>Hypothesize ELMO's higher performance due to its three-dimensional information capture.</a:t>
            </a:r>
            <a:endParaRPr sz="1843" dirty="0">
              <a:solidFill>
                <a:schemeClr val="dk1"/>
              </a:solidFill>
            </a:endParaRPr>
          </a:p>
          <a:p>
            <a:pPr marL="1219170" indent="-421872" algn="just">
              <a:lnSpc>
                <a:spcPct val="115000"/>
              </a:lnSpc>
              <a:buClr>
                <a:schemeClr val="dk1"/>
              </a:buClr>
              <a:buSzPts val="1383"/>
              <a:buChar char="○"/>
            </a:pPr>
            <a:r>
              <a:rPr lang="en" sz="1843" dirty="0">
                <a:solidFill>
                  <a:schemeClr val="dk1"/>
                </a:solidFill>
              </a:rPr>
              <a:t>Expect ELMO to exhibit higher accuracy in large protein structures.</a:t>
            </a:r>
            <a:endParaRPr sz="1843" dirty="0">
              <a:solidFill>
                <a:schemeClr val="dk1"/>
              </a:solidFill>
            </a:endParaRPr>
          </a:p>
          <a:p>
            <a:pPr marL="609585" indent="-421872" algn="just">
              <a:lnSpc>
                <a:spcPct val="115000"/>
              </a:lnSpc>
              <a:buClr>
                <a:schemeClr val="dk1"/>
              </a:buClr>
              <a:buSzPts val="1383"/>
              <a:buChar char="●"/>
            </a:pPr>
            <a:r>
              <a:rPr lang="en" sz="1843" b="1" dirty="0">
                <a:solidFill>
                  <a:schemeClr val="dk1"/>
                </a:solidFill>
              </a:rPr>
              <a:t>Aim 3: </a:t>
            </a:r>
            <a:r>
              <a:rPr lang="en" sz="1843" dirty="0">
                <a:solidFill>
                  <a:schemeClr val="dk1"/>
                </a:solidFill>
              </a:rPr>
              <a:t>To determine whether the combination of two embedding methods the ELMo and Bag of Words enhances the performance of the classification compared to the result of Aim 2.</a:t>
            </a:r>
            <a:endParaRPr sz="1843" dirty="0">
              <a:solidFill>
                <a:schemeClr val="dk1"/>
              </a:solidFill>
            </a:endParaRPr>
          </a:p>
          <a:p>
            <a:pPr marL="1219170" indent="-421872" algn="just">
              <a:lnSpc>
                <a:spcPct val="115000"/>
              </a:lnSpc>
              <a:buClr>
                <a:schemeClr val="dk1"/>
              </a:buClr>
              <a:buSzPts val="1383"/>
              <a:buChar char="○"/>
            </a:pPr>
            <a:r>
              <a:rPr lang="en" sz="1843" dirty="0">
                <a:solidFill>
                  <a:schemeClr val="dk1"/>
                </a:solidFill>
              </a:rPr>
              <a:t>ELMO captures and embeds structural information over long distances.</a:t>
            </a:r>
            <a:endParaRPr sz="1843" dirty="0">
              <a:solidFill>
                <a:schemeClr val="dk1"/>
              </a:solidFill>
            </a:endParaRPr>
          </a:p>
          <a:p>
            <a:pPr marL="1219170" indent="-421872" algn="just">
              <a:lnSpc>
                <a:spcPct val="115000"/>
              </a:lnSpc>
              <a:buClr>
                <a:schemeClr val="dk1"/>
              </a:buClr>
              <a:buSzPts val="1383"/>
              <a:buChar char="○"/>
            </a:pPr>
            <a:r>
              <a:rPr lang="en" sz="1843" dirty="0">
                <a:solidFill>
                  <a:schemeClr val="dk1"/>
                </a:solidFill>
              </a:rPr>
              <a:t>Bag of Words is more effective for local embedding.</a:t>
            </a:r>
            <a:endParaRPr sz="1843" dirty="0">
              <a:solidFill>
                <a:schemeClr val="dk1"/>
              </a:solidFill>
            </a:endParaRPr>
          </a:p>
          <a:p>
            <a:pPr marL="1219170" indent="-421872" algn="just">
              <a:lnSpc>
                <a:spcPct val="115000"/>
              </a:lnSpc>
              <a:buClr>
                <a:schemeClr val="dk1"/>
              </a:buClr>
              <a:buSzPts val="1383"/>
              <a:buChar char="○"/>
            </a:pPr>
            <a:r>
              <a:rPr lang="en" sz="1843" dirty="0">
                <a:solidFill>
                  <a:schemeClr val="dk1"/>
                </a:solidFill>
              </a:rPr>
              <a:t>Combining both methods incorporates more structural information into classification models</a:t>
            </a:r>
            <a:endParaRPr sz="1843" dirty="0">
              <a:solidFill>
                <a:schemeClr val="dk1"/>
              </a:solidFill>
            </a:endParaRPr>
          </a:p>
          <a:p>
            <a:pPr marL="609585" algn="just">
              <a:lnSpc>
                <a:spcPct val="95000"/>
              </a:lnSpc>
              <a:spcBef>
                <a:spcPts val="1600"/>
              </a:spcBef>
            </a:pPr>
            <a:endParaRPr sz="2109" dirty="0">
              <a:solidFill>
                <a:schemeClr val="dk1"/>
              </a:solidFill>
            </a:endParaRPr>
          </a:p>
          <a:p>
            <a:pPr marL="609585" algn="just">
              <a:lnSpc>
                <a:spcPct val="95000"/>
              </a:lnSpc>
              <a:spcBef>
                <a:spcPts val="1600"/>
              </a:spcBef>
            </a:pPr>
            <a:endParaRPr sz="2109" dirty="0">
              <a:solidFill>
                <a:schemeClr val="dk1"/>
              </a:solidFill>
            </a:endParaRPr>
          </a:p>
          <a:p>
            <a:pPr marL="609585" algn="just">
              <a:lnSpc>
                <a:spcPct val="95000"/>
              </a:lnSpc>
              <a:spcBef>
                <a:spcPts val="1600"/>
              </a:spcBef>
            </a:pPr>
            <a:endParaRPr sz="133" dirty="0">
              <a:solidFill>
                <a:schemeClr val="dk1"/>
              </a:solidFill>
            </a:endParaRPr>
          </a:p>
          <a:p>
            <a:pPr marL="609585" algn="just">
              <a:lnSpc>
                <a:spcPct val="95000"/>
              </a:lnSpc>
              <a:spcBef>
                <a:spcPts val="1600"/>
              </a:spcBef>
            </a:pPr>
            <a:endParaRPr sz="2000" dirty="0">
              <a:solidFill>
                <a:schemeClr val="dk1"/>
              </a:solidFill>
            </a:endParaRPr>
          </a:p>
          <a:p>
            <a:pPr marL="1219170" algn="just">
              <a:lnSpc>
                <a:spcPct val="95000"/>
              </a:lnSpc>
              <a:spcBef>
                <a:spcPts val="1600"/>
              </a:spcBef>
            </a:pPr>
            <a:endParaRPr sz="2909" dirty="0">
              <a:solidFill>
                <a:schemeClr val="dk1"/>
              </a:solidFill>
            </a:endParaRPr>
          </a:p>
          <a:p>
            <a:pPr marL="1219170">
              <a:spcBef>
                <a:spcPts val="1600"/>
              </a:spcBef>
            </a:pPr>
            <a:endParaRPr sz="2400" dirty="0">
              <a:solidFill>
                <a:schemeClr val="dk1"/>
              </a:solidFill>
            </a:endParaRPr>
          </a:p>
        </p:txBody>
      </p:sp>
      <p:sp>
        <p:nvSpPr>
          <p:cNvPr id="132" name="Google Shape;132;p2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rmAutofit/>
          </a:bodyPr>
          <a:lstStyle/>
          <a:p>
            <a:fld id="{00000000-1234-1234-1234-123412341234}" type="slidenum">
              <a:rPr lang="en"/>
              <a:pPr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1615</TotalTime>
  <Words>1084</Words>
  <Application>Microsoft Office PowerPoint</Application>
  <PresentationFormat>Widescreen</PresentationFormat>
  <Paragraphs>100</Paragraphs>
  <Slides>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Office Theme</vt:lpstr>
      <vt:lpstr>Protein Classification Using LLM Embedding Method</vt:lpstr>
      <vt:lpstr>PowerPoint Presentation</vt:lpstr>
      <vt:lpstr>Large Language Models (LLMs)</vt:lpstr>
      <vt:lpstr>Word Embedding in Natural Language Processing (NLP)</vt:lpstr>
      <vt:lpstr>Embedding methods for Protein Classification – Spike2Vec</vt:lpstr>
      <vt:lpstr>Embedding methods for Protein Classification – Spike2Vec</vt:lpstr>
      <vt:lpstr>Embedding methods for Protein Classification – ELMo</vt:lpstr>
      <vt:lpstr>ELMo Word Embedding</vt:lpstr>
      <vt:lpstr>Objectives of this research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Arjang Fahim</dc:creator>
  <cp:lastModifiedBy>Arjang Fahim</cp:lastModifiedBy>
  <cp:revision>42</cp:revision>
  <dcterms:created xsi:type="dcterms:W3CDTF">2024-12-30T02:40:43Z</dcterms:created>
  <dcterms:modified xsi:type="dcterms:W3CDTF">2025-01-08T23:08:04Z</dcterms:modified>
</cp:coreProperties>
</file>